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7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8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9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11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ags/tag12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13.xml" ContentType="application/vnd.openxmlformats-officedocument.presentationml.tags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47"/>
  </p:notesMasterIdLst>
  <p:sldIdLst>
    <p:sldId id="351" r:id="rId14"/>
    <p:sldId id="346" r:id="rId15"/>
    <p:sldId id="256" r:id="rId16"/>
    <p:sldId id="291" r:id="rId17"/>
    <p:sldId id="325" r:id="rId18"/>
    <p:sldId id="350" r:id="rId19"/>
    <p:sldId id="347" r:id="rId20"/>
    <p:sldId id="295" r:id="rId21"/>
    <p:sldId id="326" r:id="rId22"/>
    <p:sldId id="328" r:id="rId23"/>
    <p:sldId id="330" r:id="rId24"/>
    <p:sldId id="329" r:id="rId25"/>
    <p:sldId id="324" r:id="rId26"/>
    <p:sldId id="331" r:id="rId27"/>
    <p:sldId id="334" r:id="rId28"/>
    <p:sldId id="335" r:id="rId29"/>
    <p:sldId id="336" r:id="rId30"/>
    <p:sldId id="352" r:id="rId31"/>
    <p:sldId id="337" r:id="rId32"/>
    <p:sldId id="338" r:id="rId33"/>
    <p:sldId id="306" r:id="rId34"/>
    <p:sldId id="310" r:id="rId35"/>
    <p:sldId id="308" r:id="rId36"/>
    <p:sldId id="273" r:id="rId37"/>
    <p:sldId id="349" r:id="rId38"/>
    <p:sldId id="348" r:id="rId39"/>
    <p:sldId id="339" r:id="rId40"/>
    <p:sldId id="341" r:id="rId41"/>
    <p:sldId id="342" r:id="rId42"/>
    <p:sldId id="343" r:id="rId43"/>
    <p:sldId id="345" r:id="rId44"/>
    <p:sldId id="353" r:id="rId45"/>
    <p:sldId id="266" r:id="rId46"/>
  </p:sldIdLst>
  <p:sldSz cx="18288000" cy="10287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>
          <p15:clr>
            <a:srgbClr val="A4A3A4"/>
          </p15:clr>
        </p15:guide>
        <p15:guide id="2" pos="29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044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80"/>
        <p:guide pos="2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font" Target="fonts/font2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font" Target="fonts/font1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2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</a:t>
            </a:r>
            <a:endParaRPr lang="en-US" baseline="0" dirty="0" smtClean="0"/>
          </a:p>
          <a:p>
            <a:r>
              <a:rPr lang="en-US" baseline="0" dirty="0" smtClean="0"/>
              <a:t>- Ở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5,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 (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26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minh </a:t>
            </a:r>
            <a:r>
              <a:rPr lang="en-US" baseline="0" dirty="0" err="1" smtClean="0"/>
              <a:t>chứng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hay ở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16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altLang="en-US" dirty="0" err="1" smtClean="0"/>
              <a:t>Đại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diện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nhóm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trình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bày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kết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quả</a:t>
            </a:r>
            <a:r>
              <a:rPr lang="en-GB" altLang="en-US" baseline="0" dirty="0" smtClean="0"/>
              <a:t> - </a:t>
            </a:r>
            <a:r>
              <a:rPr lang="en-GB" altLang="en-US" baseline="0" dirty="0" err="1" smtClean="0"/>
              <a:t>Nhóm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khác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nhận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xét</a:t>
            </a:r>
            <a:r>
              <a:rPr lang="en-GB" altLang="en-US" baseline="0" dirty="0" smtClean="0"/>
              <a:t> (</a:t>
            </a:r>
            <a:r>
              <a:rPr lang="en-GB" altLang="en-US" baseline="0" dirty="0" err="1" smtClean="0"/>
              <a:t>bổ</a:t>
            </a:r>
            <a:r>
              <a:rPr lang="en-GB" altLang="en-US" baseline="0" dirty="0" smtClean="0"/>
              <a:t> sung…)  - GV </a:t>
            </a:r>
            <a:r>
              <a:rPr lang="en-GB" altLang="en-US" baseline="0" dirty="0" err="1" smtClean="0"/>
              <a:t>lắng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nghe</a:t>
            </a:r>
            <a:r>
              <a:rPr lang="en-GB" altLang="en-US" baseline="0" dirty="0" smtClean="0"/>
              <a:t>,  </a:t>
            </a:r>
            <a:r>
              <a:rPr lang="en-GB" altLang="en-US" baseline="0" dirty="0" err="1" smtClean="0"/>
              <a:t>trình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chiếu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và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chốt</a:t>
            </a:r>
            <a:r>
              <a:rPr lang="en-GB" altLang="en-US" baseline="0" dirty="0" smtClean="0"/>
              <a:t> KT. 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 </a:t>
            </a:r>
            <a:r>
              <a:rPr lang="en-US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ở 2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ngoài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: so </a:t>
            </a:r>
            <a:r>
              <a:rPr lang="en-US" baseline="0" dirty="0" err="1" smtClean="0"/>
              <a:t>sánh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hoá</a:t>
            </a:r>
            <a:r>
              <a:rPr lang="en-US" baseline="0" dirty="0" smtClean="0"/>
              <a:t>..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 hay,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05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sang HĐ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)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….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26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hay,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smtClean="0"/>
              <a:t>( HS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YC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2)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*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(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đẹp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56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2,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ý: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04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79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KT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chuẩn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) +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. (2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33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1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! (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2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Hai </a:t>
            </a:r>
            <a:r>
              <a:rPr lang="en-US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tham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chi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hay.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dàn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89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mời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dàn</a:t>
            </a:r>
            <a:r>
              <a:rPr lang="en-US" baseline="0" dirty="0" smtClean="0"/>
              <a:t> ý (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0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HĐ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2</a:t>
            </a:r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hay,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ngoài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: so </a:t>
            </a:r>
            <a:r>
              <a:rPr lang="en-US" baseline="0" dirty="0" err="1" smtClean="0"/>
              <a:t>sánh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hoá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tưởng</a:t>
            </a:r>
            <a:r>
              <a:rPr lang="en-US" baseline="0" dirty="0" smtClean="0"/>
              <a:t>….</a:t>
            </a:r>
          </a:p>
          <a:p>
            <a:r>
              <a:rPr lang="en-US" baseline="0" dirty="0" smtClean="0"/>
              <a:t>- Ở HĐ </a:t>
            </a:r>
            <a:r>
              <a:rPr lang="en-US" baseline="0" dirty="0" err="1" smtClean="0"/>
              <a:t>vận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dàn</a:t>
            </a:r>
            <a:r>
              <a:rPr lang="en-US" baseline="0" dirty="0" smtClean="0"/>
              <a:t> ý,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…(</a:t>
            </a:r>
            <a:r>
              <a:rPr lang="en-US" baseline="0" dirty="0" err="1" smtClean="0"/>
              <a:t>giao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26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 </a:t>
            </a:r>
            <a:r>
              <a:rPr lang="en-US" dirty="0" smtClean="0"/>
              <a:t>GD TT 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99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GV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00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altLang="en-US" dirty="0" err="1" smtClean="0"/>
              <a:t>Cô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mời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các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bạn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mở</a:t>
            </a:r>
            <a:r>
              <a:rPr lang="en-GB" altLang="en-US" baseline="0" dirty="0" smtClean="0"/>
              <a:t> SGK </a:t>
            </a:r>
            <a:r>
              <a:rPr lang="en-GB" altLang="en-US" baseline="0" dirty="0" err="1" smtClean="0"/>
              <a:t>trang</a:t>
            </a:r>
            <a:r>
              <a:rPr lang="en-GB" altLang="en-US" baseline="0" dirty="0" smtClean="0"/>
              <a:t> 62</a:t>
            </a:r>
          </a:p>
          <a:p>
            <a:r>
              <a:rPr lang="en-GB" altLang="en-US" baseline="0" dirty="0" smtClean="0"/>
              <a:t>- </a:t>
            </a:r>
            <a:r>
              <a:rPr lang="en-GB" altLang="en-US" baseline="0" dirty="0" err="1" smtClean="0"/>
              <a:t>Mục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tiêu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của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tiết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học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ngày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hôm</a:t>
            </a:r>
            <a:r>
              <a:rPr lang="en-GB" altLang="en-US" baseline="0" dirty="0" smtClean="0"/>
              <a:t> nay </a:t>
            </a:r>
            <a:r>
              <a:rPr lang="en-GB" altLang="en-US" baseline="0" dirty="0" err="1" smtClean="0"/>
              <a:t>là</a:t>
            </a:r>
            <a:r>
              <a:rPr lang="en-GB" altLang="en-US" baseline="0" dirty="0" smtClean="0"/>
              <a:t>…( </a:t>
            </a:r>
            <a:r>
              <a:rPr lang="en-GB" altLang="en-US" baseline="0" dirty="0" err="1" smtClean="0"/>
              <a:t>Nêu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mục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tiêu</a:t>
            </a:r>
            <a:r>
              <a:rPr lang="en-GB" altLang="en-US" baseline="0" dirty="0" smtClean="0"/>
              <a:t>..)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hay, </a:t>
            </a:r>
            <a:r>
              <a:rPr lang="en-US" baseline="0" dirty="0" err="1" smtClean="0"/>
              <a:t>đòi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sắc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giờ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smtClean="0"/>
              <a:t>ta sang HĐ </a:t>
            </a:r>
            <a:r>
              <a:rPr lang="en-US" baseline="0" dirty="0" err="1" smtClean="0"/>
              <a:t>khám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kênh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2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SGK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62.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2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0943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altLang="en-US" dirty="0" err="1" smtClean="0"/>
              <a:t>Đã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hết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thời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gian</a:t>
            </a:r>
            <a:r>
              <a:rPr lang="en-GB" altLang="en-US" baseline="0" dirty="0" smtClean="0"/>
              <a:t>, </a:t>
            </a:r>
            <a:r>
              <a:rPr lang="en-GB" altLang="en-US" baseline="0" dirty="0" err="1" smtClean="0"/>
              <a:t>cô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cùng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các</a:t>
            </a:r>
            <a:r>
              <a:rPr lang="en-GB" altLang="en-US" baseline="0" dirty="0" smtClean="0"/>
              <a:t> con </a:t>
            </a:r>
            <a:r>
              <a:rPr lang="en-GB" altLang="en-US" baseline="0" dirty="0" err="1" smtClean="0"/>
              <a:t>lắng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nghe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kết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quả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bài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làm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từ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các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nhóm</a:t>
            </a:r>
            <a:r>
              <a:rPr lang="en-GB" altLang="en-US" baseline="0" dirty="0" smtClean="0"/>
              <a:t> – </a:t>
            </a:r>
            <a:r>
              <a:rPr lang="en-GB" altLang="en-US" baseline="0" dirty="0" err="1" smtClean="0"/>
              <a:t>Nhóm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khác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nhận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xét</a:t>
            </a:r>
            <a:r>
              <a:rPr lang="en-GB" altLang="en-US" baseline="0" dirty="0" smtClean="0"/>
              <a:t> (</a:t>
            </a:r>
            <a:r>
              <a:rPr lang="en-GB" altLang="en-US" baseline="0" dirty="0" err="1" smtClean="0"/>
              <a:t>bổ</a:t>
            </a:r>
            <a:r>
              <a:rPr lang="en-GB" altLang="en-US" baseline="0" dirty="0" smtClean="0"/>
              <a:t> sung ….) – GV </a:t>
            </a:r>
            <a:r>
              <a:rPr lang="en-GB" altLang="en-US" baseline="0" dirty="0" err="1" smtClean="0"/>
              <a:t>lắng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nghe</a:t>
            </a:r>
            <a:r>
              <a:rPr lang="en-GB" altLang="en-US" baseline="0" dirty="0" smtClean="0"/>
              <a:t>, </a:t>
            </a:r>
            <a:r>
              <a:rPr lang="en-GB" altLang="en-US" baseline="0" dirty="0" err="1" smtClean="0"/>
              <a:t>trình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chiếu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kq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và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chốt</a:t>
            </a:r>
            <a:r>
              <a:rPr lang="en-GB" altLang="en-US" baseline="0" dirty="0" smtClean="0"/>
              <a:t> KT.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3,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“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tưởng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(HS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– GV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2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4.png"/><Relationship Id="rId9" Type="http://schemas.openxmlformats.org/officeDocument/2006/relationships/image" Target="../media/image4.sv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4.png"/><Relationship Id="rId9" Type="http://schemas.openxmlformats.org/officeDocument/2006/relationships/image" Target="../media/image4.sv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4.png"/><Relationship Id="rId9" Type="http://schemas.openxmlformats.org/officeDocument/2006/relationships/image" Target="../media/image4.sv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4.png"/><Relationship Id="rId9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4.png"/><Relationship Id="rId9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4.png"/><Relationship Id="rId9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4.png"/><Relationship Id="rId9" Type="http://schemas.openxmlformats.org/officeDocument/2006/relationships/image" Target="../media/image4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4.png"/><Relationship Id="rId9" Type="http://schemas.openxmlformats.org/officeDocument/2006/relationships/image" Target="../media/image4.sv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4.png"/><Relationship Id="rId9" Type="http://schemas.openxmlformats.org/officeDocument/2006/relationships/image" Target="../media/image4.sv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4.png"/><Relationship Id="rId9" Type="http://schemas.openxmlformats.org/officeDocument/2006/relationships/image" Target="../media/image4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4.png"/><Relationship Id="rId9" Type="http://schemas.openxmlformats.org/officeDocument/2006/relationships/image" Target="../media/image4.sv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4.png"/><Relationship Id="rId9" Type="http://schemas.openxmlformats.org/officeDocument/2006/relationships/image" Target="../media/image4.sv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4.png"/><Relationship Id="rId9" Type="http://schemas.openxmlformats.org/officeDocument/2006/relationships/image" Target="../media/image4.sv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6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ags" Target="../tags/tag1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jpeg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.jpeg"/><Relationship Id="rId22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ags" Target="../tags/tag1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jpeg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jpeg"/><Relationship Id="rId22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1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24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jpeg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.jpeg"/><Relationship Id="rId22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ags" Target="../tags/tag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35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jpeg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jpeg"/><Relationship Id="rId22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eg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Relationship Id="rId22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jpeg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Relationship Id="rId22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jpeg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eg"/><Relationship Id="rId22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jpeg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jpeg"/><Relationship Id="rId22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jpeg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jpeg"/><Relationship Id="rId22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ags" Target="../tags/tag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jpeg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.jpeg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blipFill dpi="0" rotWithShape="0">
            <a:blip r:embed="rId14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889" b="-38889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001</a:t>
            </a:r>
          </a:p>
        </p:txBody>
      </p:sp>
      <p:sp>
        <p:nvSpPr>
          <p:cNvPr id="12" name="Oval 11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524317" y="113983"/>
            <a:ext cx="1203324" cy="1203324"/>
          </a:xfrm>
          <a:prstGeom prst="ellipse">
            <a:avLst/>
          </a:prstGeom>
          <a:blipFill dpi="0" rotWithShape="0">
            <a:blip r:embed="rId15" cstate="print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blipFill dpi="0" rotWithShape="0">
            <a:blip r:embed="rId14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889" b="-38889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001</a:t>
            </a:r>
          </a:p>
        </p:txBody>
      </p:sp>
      <p:sp>
        <p:nvSpPr>
          <p:cNvPr id="12" name="Oval 11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524317" y="113983"/>
            <a:ext cx="1203324" cy="1203324"/>
          </a:xfrm>
          <a:prstGeom prst="ellipse">
            <a:avLst/>
          </a:prstGeom>
          <a:blipFill dpi="0" rotWithShape="0">
            <a:blip r:embed="rId15" cstate="print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blipFill dpi="0" rotWithShape="0">
            <a:blip r:embed="rId14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889" b="-38889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001</a:t>
            </a:r>
          </a:p>
        </p:txBody>
      </p:sp>
      <p:sp>
        <p:nvSpPr>
          <p:cNvPr id="12" name="Oval 11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524317" y="113983"/>
            <a:ext cx="1203324" cy="1203324"/>
          </a:xfrm>
          <a:prstGeom prst="ellipse">
            <a:avLst/>
          </a:prstGeom>
          <a:blipFill dpi="0" rotWithShape="0">
            <a:blip r:embed="rId15" cstate="print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blipFill dpi="0" rotWithShape="0">
            <a:blip r:embed="rId14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889" b="-38889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001</a:t>
            </a:r>
          </a:p>
        </p:txBody>
      </p:sp>
      <p:sp>
        <p:nvSpPr>
          <p:cNvPr id="12" name="Oval 11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524317" y="113983"/>
            <a:ext cx="1203324" cy="1203324"/>
          </a:xfrm>
          <a:prstGeom prst="ellipse">
            <a:avLst/>
          </a:prstGeom>
          <a:blipFill dpi="0" rotWithShape="0">
            <a:blip r:embed="rId15" cstate="print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blipFill dpi="0" rotWithShape="0">
            <a:blip r:embed="rId14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889" b="-38889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001</a:t>
            </a:r>
          </a:p>
        </p:txBody>
      </p:sp>
      <p:sp>
        <p:nvSpPr>
          <p:cNvPr id="12" name="Oval 11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524317" y="113983"/>
            <a:ext cx="1203324" cy="1203324"/>
          </a:xfrm>
          <a:prstGeom prst="ellipse">
            <a:avLst/>
          </a:prstGeom>
          <a:blipFill dpi="0" rotWithShape="0">
            <a:blip r:embed="rId15" cstate="print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blipFill dpi="0" rotWithShape="0">
            <a:blip r:embed="rId14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889" b="-38889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001</a:t>
            </a:r>
          </a:p>
        </p:txBody>
      </p:sp>
      <p:sp>
        <p:nvSpPr>
          <p:cNvPr id="12" name="Oval 11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524317" y="113983"/>
            <a:ext cx="1203324" cy="1203324"/>
          </a:xfrm>
          <a:prstGeom prst="ellipse">
            <a:avLst/>
          </a:prstGeom>
          <a:blipFill dpi="0" rotWithShape="0">
            <a:blip r:embed="rId15" cstate="print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blipFill dpi="0" rotWithShape="0">
            <a:blip r:embed="rId14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889" b="-38889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001</a:t>
            </a:r>
          </a:p>
        </p:txBody>
      </p:sp>
      <p:sp>
        <p:nvSpPr>
          <p:cNvPr id="12" name="Oval 11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524317" y="113983"/>
            <a:ext cx="1203324" cy="1203324"/>
          </a:xfrm>
          <a:prstGeom prst="ellipse">
            <a:avLst/>
          </a:prstGeom>
          <a:blipFill dpi="0" rotWithShape="0">
            <a:blip r:embed="rId15" cstate="print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blipFill dpi="0" rotWithShape="0">
            <a:blip r:embed="rId14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889" b="-38889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001</a:t>
            </a:r>
          </a:p>
        </p:txBody>
      </p:sp>
      <p:sp>
        <p:nvSpPr>
          <p:cNvPr id="12" name="Oval 11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524317" y="113983"/>
            <a:ext cx="1203324" cy="1203324"/>
          </a:xfrm>
          <a:prstGeom prst="ellipse">
            <a:avLst/>
          </a:prstGeom>
          <a:blipFill dpi="0" rotWithShape="0">
            <a:blip r:embed="rId15" cstate="print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blipFill dpi="0" rotWithShape="0">
            <a:blip r:embed="rId14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889" b="-38889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001</a:t>
            </a:r>
          </a:p>
        </p:txBody>
      </p:sp>
      <p:sp>
        <p:nvSpPr>
          <p:cNvPr id="12" name="Oval 11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524317" y="113983"/>
            <a:ext cx="1203324" cy="1203324"/>
          </a:xfrm>
          <a:prstGeom prst="ellipse">
            <a:avLst/>
          </a:prstGeom>
          <a:blipFill dpi="0" rotWithShape="0">
            <a:blip r:embed="rId15" cstate="print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blipFill dpi="0" rotWithShape="0">
            <a:blip r:embed="rId14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889" b="-38889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001</a:t>
            </a:r>
          </a:p>
        </p:txBody>
      </p:sp>
      <p:sp>
        <p:nvSpPr>
          <p:cNvPr id="12" name="Oval 11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524317" y="113983"/>
            <a:ext cx="1203324" cy="1203324"/>
          </a:xfrm>
          <a:prstGeom prst="ellipse">
            <a:avLst/>
          </a:prstGeom>
          <a:blipFill dpi="0" rotWithShape="0">
            <a:blip r:embed="rId15" cstate="print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blipFill dpi="0" rotWithShape="0">
            <a:blip r:embed="rId14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889" b="-38889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001</a:t>
            </a:r>
          </a:p>
        </p:txBody>
      </p:sp>
      <p:sp>
        <p:nvSpPr>
          <p:cNvPr id="12" name="Oval 11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524317" y="113983"/>
            <a:ext cx="1203324" cy="1203324"/>
          </a:xfrm>
          <a:prstGeom prst="ellipse">
            <a:avLst/>
          </a:prstGeom>
          <a:blipFill dpi="0" rotWithShape="0">
            <a:blip r:embed="rId15" cstate="print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blipFill dpi="0" rotWithShape="0">
            <a:blip r:embed="rId14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889" b="-38889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001</a:t>
            </a:r>
          </a:p>
        </p:txBody>
      </p:sp>
      <p:sp>
        <p:nvSpPr>
          <p:cNvPr id="12" name="Oval 11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524317" y="113983"/>
            <a:ext cx="1203324" cy="1203324"/>
          </a:xfrm>
          <a:prstGeom prst="ellipse">
            <a:avLst/>
          </a:prstGeom>
          <a:blipFill dpi="0" rotWithShape="0">
            <a:blip r:embed="rId15" cstate="print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blipFill dpi="0" rotWithShape="0">
            <a:blip r:embed="rId14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889" b="-38889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001</a:t>
            </a:r>
          </a:p>
        </p:txBody>
      </p:sp>
      <p:sp>
        <p:nvSpPr>
          <p:cNvPr id="12" name="Oval 11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524317" y="113983"/>
            <a:ext cx="1203324" cy="1203324"/>
          </a:xfrm>
          <a:prstGeom prst="ellipse">
            <a:avLst/>
          </a:prstGeom>
          <a:blipFill dpi="0" rotWithShape="0">
            <a:blip r:embed="rId15" cstate="print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71600" y="38100"/>
            <a:ext cx="20426680" cy="12081510"/>
            <a:chOff x="-2160" y="60"/>
            <a:chExt cx="32168" cy="1902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-2160" y="14580"/>
              <a:ext cx="32168" cy="4507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-720" y="11940"/>
              <a:ext cx="7879" cy="475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 r="46773"/>
            <a:stretch>
              <a:fillRect/>
            </a:stretch>
          </p:blipFill>
          <p:spPr>
            <a:xfrm flipH="1">
              <a:off x="24960" y="60"/>
              <a:ext cx="2899" cy="3606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7159" y="14374"/>
              <a:ext cx="5858" cy="2386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2240" y="14220"/>
              <a:ext cx="5858" cy="2386"/>
            </a:xfrm>
            <a:prstGeom prst="rect">
              <a:avLst/>
            </a:prstGeom>
          </p:spPr>
        </p:pic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7599" y="14349"/>
              <a:ext cx="5858" cy="2386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2680" y="14195"/>
              <a:ext cx="5858" cy="238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2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svg"/><Relationship Id="rId5" Type="http://schemas.openxmlformats.org/officeDocument/2006/relationships/image" Target="../media/image21.png"/><Relationship Id="rId4" Type="http://schemas.openxmlformats.org/officeDocument/2006/relationships/image" Target="../media/image14.sv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svg"/><Relationship Id="rId5" Type="http://schemas.openxmlformats.org/officeDocument/2006/relationships/image" Target="../media/image17.png"/><Relationship Id="rId4" Type="http://schemas.openxmlformats.org/officeDocument/2006/relationships/image" Target="../media/image17.sv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8.png"/><Relationship Id="rId5" Type="http://schemas.openxmlformats.org/officeDocument/2006/relationships/image" Target="../media/image19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8.png"/><Relationship Id="rId5" Type="http://schemas.openxmlformats.org/officeDocument/2006/relationships/image" Target="../media/image19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8.png"/><Relationship Id="rId5" Type="http://schemas.openxmlformats.org/officeDocument/2006/relationships/image" Target="../media/image19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9.svg"/><Relationship Id="rId5" Type="http://schemas.openxmlformats.org/officeDocument/2006/relationships/image" Target="../media/image27.png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2.png"/><Relationship Id="rId5" Type="http://schemas.openxmlformats.org/officeDocument/2006/relationships/image" Target="../media/image34.png"/><Relationship Id="rId10" Type="http://schemas.openxmlformats.org/officeDocument/2006/relationships/image" Target="../media/image22.svg"/><Relationship Id="rId4" Type="http://schemas.openxmlformats.org/officeDocument/2006/relationships/image" Target="../media/image1.sv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1.sv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2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686800" y="2628646"/>
            <a:ext cx="7315200" cy="3767328"/>
          </a:xfrm>
          <a:prstGeom prst="rect">
            <a:avLst/>
          </a:prstGeom>
        </p:spPr>
      </p:pic>
      <p:sp>
        <p:nvSpPr>
          <p:cNvPr id="4103" name="Rectangle 3"/>
          <p:cNvSpPr/>
          <p:nvPr/>
        </p:nvSpPr>
        <p:spPr>
          <a:xfrm>
            <a:off x="9601200" y="3638371"/>
            <a:ext cx="59436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38200" y="1104900"/>
            <a:ext cx="8229600" cy="58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8041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220200" y="2247900"/>
            <a:ext cx="7997825" cy="57035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050" y="1028700"/>
            <a:ext cx="6916420" cy="4996815"/>
          </a:xfrm>
          <a:prstGeom prst="rect">
            <a:avLst/>
          </a:prstGeom>
        </p:spPr>
      </p:pic>
      <p:sp>
        <p:nvSpPr>
          <p:cNvPr id="13322" name="Text Box 10"/>
          <p:cNvSpPr txBox="1"/>
          <p:nvPr/>
        </p:nvSpPr>
        <p:spPr>
          <a:xfrm>
            <a:off x="9601200" y="3034030"/>
            <a:ext cx="741172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charset="0"/>
              </a:rPr>
              <a:t>T</a:t>
            </a:r>
            <a:r>
              <a:rPr lang="en-GB" altLang="en-US" b="1" dirty="0">
                <a:solidFill>
                  <a:schemeClr val="bg1"/>
                </a:solidFill>
                <a:latin typeface="Times New Roman" panose="02020603050405020304" charset="0"/>
              </a:rPr>
              <a:t>ác giả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charset="0"/>
              </a:rPr>
              <a:t>quan sát bầu trời và mặt biển vào những thời điểm khác nhau: </a:t>
            </a:r>
          </a:p>
          <a:p>
            <a:pPr marL="0" lvl="0" indent="0"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charset="0"/>
              </a:rPr>
              <a:t>+ Khi bầu trời xanh thẳm </a:t>
            </a:r>
          </a:p>
          <a:p>
            <a:pPr marL="0" lvl="0" indent="0"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charset="0"/>
              </a:rPr>
              <a:t>+ Khi bầu trời rải mây trắng nhạt </a:t>
            </a:r>
          </a:p>
          <a:p>
            <a:pPr marL="0" lvl="0" indent="0"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charset="0"/>
              </a:rPr>
              <a:t>+ Khi bầu trời âm u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charset="0"/>
              </a:rPr>
              <a:t>mây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charset="0"/>
              </a:rPr>
              <a:t>mưa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charset="0"/>
              </a:rPr>
              <a:t> </a:t>
            </a:r>
            <a:endParaRPr lang="en-US" altLang="en-US" b="1" dirty="0">
              <a:solidFill>
                <a:schemeClr val="bg1"/>
              </a:solidFill>
              <a:latin typeface="Times New Roman" panose="02020603050405020304" charset="0"/>
            </a:endParaRPr>
          </a:p>
          <a:p>
            <a:pPr marL="0" lvl="0" indent="0"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charset="0"/>
              </a:rPr>
              <a:t>+ Khi bầu trời ầm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charset="0"/>
              </a:rPr>
              <a:t>ầm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charset="0"/>
              </a:rPr>
              <a:t>d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charset="0"/>
              </a:rPr>
              <a:t>ông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charset="0"/>
              </a:rPr>
              <a:t>gió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85800" y="1790700"/>
            <a:ext cx="5791200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ctr">
              <a:buClrTx/>
              <a:buSzTx/>
              <a:buFontTx/>
              <a:buNone/>
            </a:pP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sz="4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ác</a:t>
            </a:r>
            <a:r>
              <a:rPr sz="4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giả </a:t>
            </a:r>
            <a:r>
              <a:rPr sz="4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đã</a:t>
            </a:r>
            <a:r>
              <a:rPr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4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0" algn="ctr">
              <a:buClrTx/>
              <a:buSzTx/>
              <a:buFontTx/>
              <a:buNone/>
            </a:pPr>
            <a:r>
              <a:rPr sz="4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qu</a:t>
            </a:r>
            <a:r>
              <a:rPr lang="en-GB"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a</a:t>
            </a:r>
            <a:r>
              <a:rPr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 </a:t>
            </a:r>
            <a:r>
              <a:rPr sz="4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sát</a:t>
            </a:r>
            <a:r>
              <a:rPr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8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những</a:t>
            </a:r>
            <a:r>
              <a:rPr lang="en-US" sz="4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4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gì</a:t>
            </a:r>
            <a:r>
              <a:rPr sz="4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4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0" algn="ctr">
              <a:buClrTx/>
              <a:buSzTx/>
              <a:buFontTx/>
              <a:buNone/>
            </a:pPr>
            <a:r>
              <a:rPr sz="4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và</a:t>
            </a:r>
            <a:r>
              <a:rPr sz="4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4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vào</a:t>
            </a:r>
            <a:r>
              <a:rPr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những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pPr marL="0" lvl="0" indent="0" algn="ctr">
              <a:buClrTx/>
              <a:buSzTx/>
              <a:buFontTx/>
              <a:buNone/>
            </a:pPr>
            <a:r>
              <a:rPr sz="4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thời</a:t>
            </a:r>
            <a:r>
              <a:rPr sz="4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điểm nào?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105400" y="3771900"/>
            <a:ext cx="4065270" cy="547624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2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610600" y="3771900"/>
            <a:ext cx="7160895" cy="569531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57200" y="723900"/>
            <a:ext cx="6490335" cy="4211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1276350"/>
            <a:ext cx="4581525" cy="203835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8610600" y="5600700"/>
            <a:ext cx="736155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alt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GB" alt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alt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GB" altLang="en-US" sz="4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alt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GB" alt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GB" alt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alt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alt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GB" alt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alt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alt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alt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7162580" y="1790752"/>
            <a:ext cx="3264447" cy="241569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991600" y="2095500"/>
            <a:ext cx="8324850" cy="42011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050" y="1028700"/>
            <a:ext cx="6916420" cy="4397375"/>
          </a:xfrm>
          <a:prstGeom prst="rect">
            <a:avLst/>
          </a:prstGeom>
        </p:spPr>
      </p:pic>
      <p:sp>
        <p:nvSpPr>
          <p:cNvPr id="13322" name="Text Box 10"/>
          <p:cNvSpPr txBox="1"/>
          <p:nvPr/>
        </p:nvSpPr>
        <p:spPr>
          <a:xfrm>
            <a:off x="10134600" y="3467100"/>
            <a:ext cx="65297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b="1" dirty="0">
                <a:latin typeface="Times New Roman" panose="02020603050405020304" charset="0"/>
              </a:rPr>
              <a:t>Biển như con người, cũng biết buồn vui, lúc tẻ nhạt, </a:t>
            </a:r>
            <a:r>
              <a:rPr lang="en-GB" altLang="en-US" b="1" dirty="0" err="1" smtClean="0">
                <a:latin typeface="Times New Roman" panose="02020603050405020304" charset="0"/>
              </a:rPr>
              <a:t>lạnh</a:t>
            </a:r>
            <a:r>
              <a:rPr lang="en-GB" altLang="en-US" b="1" dirty="0" smtClean="0">
                <a:latin typeface="Times New Roman" panose="02020603050405020304" charset="0"/>
              </a:rPr>
              <a:t> </a:t>
            </a:r>
            <a:r>
              <a:rPr lang="en-GB" altLang="en-US" b="1" dirty="0">
                <a:latin typeface="Times New Roman" panose="02020603050405020304" charset="0"/>
              </a:rPr>
              <a:t>lùng, lúc sôi nổi, hả hê, </a:t>
            </a:r>
            <a:r>
              <a:rPr lang="en-GB" altLang="en-US" b="1" dirty="0" err="1">
                <a:latin typeface="Times New Roman" panose="02020603050405020304" charset="0"/>
              </a:rPr>
              <a:t>lúc</a:t>
            </a:r>
            <a:r>
              <a:rPr lang="en-GB" altLang="en-US" b="1" dirty="0">
                <a:latin typeface="Times New Roman" panose="02020603050405020304" charset="0"/>
              </a:rPr>
              <a:t> </a:t>
            </a:r>
            <a:r>
              <a:rPr lang="en-GB" altLang="en-US" b="1" dirty="0" err="1" smtClean="0">
                <a:latin typeface="Times New Roman" panose="02020603050405020304" charset="0"/>
              </a:rPr>
              <a:t>đăm</a:t>
            </a:r>
            <a:r>
              <a:rPr lang="en-GB" altLang="en-US" b="1" dirty="0" smtClean="0">
                <a:latin typeface="Times New Roman" panose="02020603050405020304" charset="0"/>
              </a:rPr>
              <a:t> </a:t>
            </a:r>
            <a:r>
              <a:rPr lang="en-GB" altLang="en-US" b="1" dirty="0">
                <a:latin typeface="Times New Roman" panose="02020603050405020304" charset="0"/>
              </a:rPr>
              <a:t>chiêu, gắt gỏng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22300" y="2095500"/>
            <a:ext cx="5709920" cy="2159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Khi quan sát, </a:t>
            </a:r>
          </a:p>
          <a:p>
            <a:pPr marL="0" lvl="0" indent="0"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tác giả có liên </a:t>
            </a:r>
          </a:p>
          <a:p>
            <a:pPr marL="0" lvl="0" indent="0"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tưởng thú vị nào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105400" y="3771900"/>
            <a:ext cx="4065270" cy="5476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448800" y="5981700"/>
            <a:ext cx="2166620" cy="1725295"/>
          </a:xfrm>
          <a:prstGeom prst="rect">
            <a:avLst/>
          </a:prstGeom>
        </p:spPr>
      </p:pic>
      <p:sp>
        <p:nvSpPr>
          <p:cNvPr id="8" name="Text Box 10"/>
          <p:cNvSpPr txBox="1"/>
          <p:nvPr/>
        </p:nvSpPr>
        <p:spPr>
          <a:xfrm>
            <a:off x="11463655" y="6743700"/>
            <a:ext cx="5200650" cy="16685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charset="0"/>
              </a:rPr>
              <a:t>Liên tưởng giúp cho </a:t>
            </a:r>
          </a:p>
          <a:p>
            <a:pPr marL="0" lvl="0" indent="0"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charset="0"/>
              </a:rPr>
              <a:t>biển trở nên gần gũi </a:t>
            </a:r>
          </a:p>
          <a:p>
            <a:pPr marL="0" lvl="0" indent="0"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charset="0"/>
              </a:rPr>
              <a:t>với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charset="0"/>
              </a:rPr>
              <a:t>con </a:t>
            </a:r>
            <a:r>
              <a:rPr lang="en-GB" altLang="en-US" sz="3600" b="1" dirty="0" err="1" smtClean="0">
                <a:solidFill>
                  <a:srgbClr val="FF0000"/>
                </a:solidFill>
                <a:latin typeface="Times New Roman" panose="02020603050405020304" charset="0"/>
              </a:rPr>
              <a:t>người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charset="0"/>
              </a:rPr>
              <a:t>hơn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2" grpId="1"/>
      <p:bldP spid="2" grpId="0"/>
      <p:bldP spid="2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33400" y="1257300"/>
            <a:ext cx="16496665" cy="670369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057401" y="1257300"/>
            <a:ext cx="13639800" cy="6001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Con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huếch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phớt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cuồn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lóa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Con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tưởngkhi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72800" y="4162425"/>
            <a:ext cx="7379335" cy="430720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81000" y="190500"/>
            <a:ext cx="7032244" cy="5857875"/>
          </a:xfrm>
          <a:prstGeom prst="rect">
            <a:avLst/>
          </a:prstGeom>
        </p:spPr>
      </p:pic>
      <p:sp>
        <p:nvSpPr>
          <p:cNvPr id="13322" name="Text Box 10"/>
          <p:cNvSpPr txBox="1"/>
          <p:nvPr/>
        </p:nvSpPr>
        <p:spPr>
          <a:xfrm>
            <a:off x="11811000" y="4991100"/>
            <a:ext cx="577659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charset="0"/>
              </a:rPr>
              <a:t>Mọi thời điểm: suốt ngày, từ lúc mặt trời mọc đến lúc mặt trời lặn, buổi sáng, giữa trưa, lúc trời chiều.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981200" y="1409700"/>
            <a:ext cx="4395470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Con kênh được quan sát ở thời điểm nào trong ngày?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190750" y="5372100"/>
            <a:ext cx="6269086" cy="411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2" grpId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72800" y="4162425"/>
            <a:ext cx="7379335" cy="430720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8200" y="29074"/>
            <a:ext cx="9448800" cy="6033906"/>
          </a:xfrm>
          <a:prstGeom prst="rect">
            <a:avLst/>
          </a:prstGeom>
        </p:spPr>
      </p:pic>
      <p:sp>
        <p:nvSpPr>
          <p:cNvPr id="13322" name="Text Box 10"/>
          <p:cNvSpPr txBox="1"/>
          <p:nvPr/>
        </p:nvSpPr>
        <p:spPr>
          <a:xfrm>
            <a:off x="11963400" y="6591300"/>
            <a:ext cx="561340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6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</a:rPr>
              <a:t>Thị giác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428999" y="952500"/>
            <a:ext cx="5662295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Tác giả nhận ra đặc điểm của con kênh chủ yếu bằng giác quan nào?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190750" y="5372100"/>
            <a:ext cx="6269086" cy="4114800"/>
          </a:xfrm>
          <a:prstGeom prst="rect">
            <a:avLst/>
          </a:prstGeom>
        </p:spPr>
      </p:pic>
      <p:pic>
        <p:nvPicPr>
          <p:cNvPr id="7" name="图片 7" descr="C:\Users\HP\Pictures\HINH SOAN BAI\TLV TUAN 1\7.jpg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0880" t="55212" r="15112" b="17022"/>
          <a:stretch>
            <a:fillRect/>
          </a:stretch>
        </p:blipFill>
        <p:spPr>
          <a:xfrm>
            <a:off x="12192000" y="1638300"/>
            <a:ext cx="4550410" cy="401256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2" grpId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553200" y="2476500"/>
            <a:ext cx="11123295" cy="589343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8200" y="266700"/>
            <a:ext cx="5749925" cy="532257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286000" y="1257300"/>
            <a:ext cx="3358515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sz="4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Tác</a:t>
            </a:r>
            <a:r>
              <a:rPr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44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giả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quan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sát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và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miêu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tả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con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kênh</a:t>
            </a:r>
            <a:endParaRPr sz="4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47800" y="4686300"/>
            <a:ext cx="3589655" cy="23558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467600" y="3543300"/>
            <a:ext cx="9394190" cy="3691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just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GB"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á</a:t>
            </a:r>
            <a:r>
              <a:rPr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 nắng như đổ lửa</a:t>
            </a:r>
            <a:r>
              <a:rPr lang="en-GB"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bốn phía chân trời trống huếch, trống hoác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charset="0"/>
              <a:buChar char="ü"/>
            </a:pPr>
            <a:r>
              <a:rPr sz="3600" b="1" u="sng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buổi sáng:</a:t>
            </a:r>
            <a:r>
              <a:rPr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con kênh phơn phớt m</a:t>
            </a:r>
            <a:r>
              <a:rPr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sym typeface="+mn-ea"/>
              </a:rPr>
              <a:t>à</a:t>
            </a:r>
            <a:r>
              <a:rPr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u đ</a:t>
            </a:r>
            <a:r>
              <a:rPr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sym typeface="+mn-ea"/>
              </a:rPr>
              <a:t>à</a:t>
            </a:r>
            <a:r>
              <a:rPr lang="en-GB"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sym typeface="+mn-ea"/>
              </a:rPr>
              <a:t>o</a:t>
            </a:r>
            <a:endParaRPr sz="36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571500" indent="-571500" algn="just">
              <a:lnSpc>
                <a:spcPct val="130000"/>
              </a:lnSpc>
              <a:buFont typeface="Wingdings" panose="05000000000000000000" charset="0"/>
              <a:buChar char="ü"/>
            </a:pPr>
            <a:r>
              <a:rPr sz="3600" b="1" u="sng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trưa: </a:t>
            </a:r>
            <a:r>
              <a:rPr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dòng thuỷ ngân cuồn cuộn loá mắt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charset="0"/>
              <a:buChar char="ü"/>
            </a:pPr>
            <a:r>
              <a:rPr sz="3600" b="1" u="sng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chiều:</a:t>
            </a:r>
            <a:r>
              <a:rPr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36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một</a:t>
            </a:r>
            <a:r>
              <a:rPr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</a:t>
            </a:r>
            <a:r>
              <a:rPr sz="36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on </a:t>
            </a:r>
            <a:r>
              <a:rPr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suối lửa.</a:t>
            </a:r>
            <a:endParaRPr lang="en-GB" altLang="en-US" sz="36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610600" y="2324100"/>
            <a:ext cx="8803005" cy="608647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38200" y="266700"/>
            <a:ext cx="6019800" cy="532257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209800" y="1181100"/>
            <a:ext cx="3434715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Liên tưởng để miêu tả con kênh có tác dụng gì?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343400" y="4991100"/>
            <a:ext cx="5773420" cy="37890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753600" y="3437255"/>
            <a:ext cx="7005320" cy="3412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>
              <a:lnSpc>
                <a:spcPct val="120000"/>
              </a:lnSpc>
              <a:buFont typeface="Wingdings" panose="05000000000000000000" charset="0"/>
              <a:buNone/>
            </a:pPr>
            <a:r>
              <a:rPr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Giúp người đọc hình dung được cái nắng nóng dữ dội ở nơi có con kênh Mặt trời này, làm cho cảnh vật hiện ra cũng sinh động hơn, gây ấn tượng với người đọc hơn.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686800" y="2628646"/>
            <a:ext cx="7315200" cy="3767328"/>
          </a:xfrm>
          <a:prstGeom prst="rect">
            <a:avLst/>
          </a:prstGeom>
        </p:spPr>
      </p:pic>
      <p:sp>
        <p:nvSpPr>
          <p:cNvPr id="4103" name="Rectangle 3"/>
          <p:cNvSpPr/>
          <p:nvPr/>
        </p:nvSpPr>
        <p:spPr>
          <a:xfrm>
            <a:off x="9067800" y="3638371"/>
            <a:ext cx="63246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THỰC HÀNH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38200" y="1104900"/>
            <a:ext cx="8229600" cy="58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00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209800" y="419100"/>
            <a:ext cx="10198735" cy="6510020"/>
          </a:xfrm>
          <a:prstGeom prst="rect">
            <a:avLst/>
          </a:prstGeom>
        </p:spPr>
      </p:pic>
      <p:sp>
        <p:nvSpPr>
          <p:cNvPr id="4103" name="Rectangle 3"/>
          <p:cNvSpPr/>
          <p:nvPr/>
        </p:nvSpPr>
        <p:spPr>
          <a:xfrm>
            <a:off x="3429000" y="1333500"/>
            <a:ext cx="8300085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en-GB" alt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: Dựa vào kết quả quan sát của mình, em hãy lập dàn ý bài văn miêu tả một cảnh sông nước (một vùng biển, một dòng sông, một con suối hay một hồ nước)  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753600" y="4914900"/>
            <a:ext cx="5582920" cy="399161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z2742752086101_65f3becc218e7be44f40dc36c6d8b16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7645"/>
            <a:ext cx="18434050" cy="1049464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115013" y="3395889"/>
            <a:ext cx="4204138" cy="4114800"/>
          </a:xfrm>
          <a:prstGeom prst="rect">
            <a:avLst/>
          </a:prstGeom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048820" y="3543342"/>
            <a:ext cx="4397752" cy="4114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12342"/>
          <a:stretch>
            <a:fillRect/>
          </a:stretch>
        </p:blipFill>
        <p:spPr>
          <a:xfrm>
            <a:off x="4267200" y="1104900"/>
            <a:ext cx="10033635" cy="12001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593" y="4651242"/>
            <a:ext cx="2819400" cy="12287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4935" y="4838700"/>
            <a:ext cx="3552825" cy="12287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524000" y="9029700"/>
            <a:ext cx="20426680" cy="2861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200" y="5343541"/>
            <a:ext cx="9048103" cy="50621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0" y="32338"/>
            <a:ext cx="9048103" cy="53397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453" y="5355778"/>
            <a:ext cx="9258300" cy="50621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" y="-6241"/>
            <a:ext cx="9296400" cy="5339762"/>
          </a:xfrm>
          <a:prstGeom prst="rect">
            <a:avLst/>
          </a:prstGeom>
        </p:spPr>
      </p:pic>
      <p:pic>
        <p:nvPicPr>
          <p:cNvPr id="2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124700" y="3374058"/>
            <a:ext cx="4038600" cy="3538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4300" y="4529138"/>
            <a:ext cx="2819400" cy="1228725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-19050" y="4507534"/>
            <a:ext cx="17868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anose="02020603050405020304" charset="0"/>
                <a:cs typeface="Times New Roman" panose="02020603050405020304" charset="0"/>
              </a:rPr>
              <a:t>Sáng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9050" y="9567517"/>
            <a:ext cx="17868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anose="02020603050405020304" charset="0"/>
                <a:cs typeface="Times New Roman" panose="02020603050405020304" charset="0"/>
              </a:rPr>
              <a:t>Trưa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77350" y="0"/>
            <a:ext cx="17868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anose="02020603050405020304" charset="0"/>
                <a:cs typeface="Times New Roman" panose="02020603050405020304" charset="0"/>
              </a:rPr>
              <a:t>Chiều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57613" y="5656179"/>
            <a:ext cx="17868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anose="02020603050405020304" charset="0"/>
                <a:cs typeface="Times New Roman" panose="02020603050405020304" charset="0"/>
              </a:rPr>
              <a:t>Tối</a:t>
            </a:r>
          </a:p>
        </p:txBody>
      </p:sp>
      <p:sp>
        <p:nvSpPr>
          <p:cNvPr id="22" name="AutoShape 2" descr="Phong cách trung quốc mực phong cảnh bầu trời đêm ngư dân đánh cá | Công cụ  đồ họa PSD Tải xuống miễn phí - Pikbest"/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524000" y="9029700"/>
            <a:ext cx="20426680" cy="2861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l="49573" r="84"/>
          <a:stretch>
            <a:fillRect/>
          </a:stretch>
        </p:blipFill>
        <p:spPr>
          <a:xfrm>
            <a:off x="9376410" y="-49530"/>
            <a:ext cx="8911590" cy="104247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r="50000"/>
          <a:stretch>
            <a:fillRect/>
          </a:stretch>
        </p:blipFill>
        <p:spPr>
          <a:xfrm>
            <a:off x="-55245" y="-5080"/>
            <a:ext cx="9453245" cy="103333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93345" y="1493124"/>
            <a:ext cx="17868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anose="02020603050405020304" charset="0"/>
                <a:cs typeface="Times New Roman" panose="02020603050405020304" charset="0"/>
              </a:rPr>
              <a:t>Xuân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5472" y="1560756"/>
            <a:ext cx="17868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anose="02020603050405020304" charset="0"/>
                <a:cs typeface="Times New Roman" panose="02020603050405020304" charset="0"/>
              </a:rPr>
              <a:t>Hạ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66188" y="1560755"/>
            <a:ext cx="17868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anose="02020603050405020304" charset="0"/>
                <a:cs typeface="Times New Roman" panose="02020603050405020304" charset="0"/>
              </a:rPr>
              <a:t>Thu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48991" y="1632898"/>
            <a:ext cx="17868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anose="02020603050405020304" charset="0"/>
                <a:cs typeface="Times New Roman" panose="02020603050405020304" charset="0"/>
              </a:rPr>
              <a:t>Đông</a:t>
            </a:r>
          </a:p>
        </p:txBody>
      </p:sp>
      <p:sp>
        <p:nvSpPr>
          <p:cNvPr id="22" name="AutoShape 2" descr="Phong cách trung quốc mực phong cảnh bầu trời đêm ngư dân đánh cá | Công cụ  đồ họa PSD Tải xuống miễn phí - Pikbest"/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124700" y="3374058"/>
            <a:ext cx="4038600" cy="3538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300" y="4529138"/>
            <a:ext cx="2819400" cy="1228725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124200" y="1961605"/>
            <a:ext cx="4397752" cy="4114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315" y="3256963"/>
            <a:ext cx="3552825" cy="1228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03728" y="2523857"/>
            <a:ext cx="5739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72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200" b="1" i="1" dirty="0" err="1">
                <a:latin typeface="Times New Roman" panose="02020603050405020304" charset="0"/>
                <a:cs typeface="Times New Roman" panose="02020603050405020304" charset="0"/>
              </a:rPr>
              <a:t>xa</a:t>
            </a:r>
            <a:r>
              <a:rPr lang="en-US" sz="72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200" b="1" i="1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72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200" b="1" i="1" dirty="0" err="1">
                <a:latin typeface="Times New Roman" panose="02020603050405020304" charset="0"/>
                <a:cs typeface="Times New Roman" panose="02020603050405020304" charset="0"/>
              </a:rPr>
              <a:t>gần</a:t>
            </a:r>
            <a:endParaRPr lang="en-US" sz="7200" b="1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45546" y="5162550"/>
            <a:ext cx="7431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72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200" b="1" i="1" dirty="0" err="1">
                <a:latin typeface="Times New Roman" panose="02020603050405020304" charset="0"/>
                <a:cs typeface="Times New Roman" panose="02020603050405020304" charset="0"/>
              </a:rPr>
              <a:t>cao</a:t>
            </a:r>
            <a:r>
              <a:rPr lang="en-US" sz="72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200" b="1" i="1" dirty="0" err="1">
                <a:latin typeface="Times New Roman" panose="02020603050405020304" charset="0"/>
                <a:cs typeface="Times New Roman" panose="02020603050405020304" charset="0"/>
              </a:rPr>
              <a:t>xuống</a:t>
            </a:r>
            <a:r>
              <a:rPr lang="en-US" sz="72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200" b="1" i="1" dirty="0" err="1">
                <a:latin typeface="Times New Roman" panose="02020603050405020304" charset="0"/>
                <a:cs typeface="Times New Roman" panose="02020603050405020304" charset="0"/>
              </a:rPr>
              <a:t>thấp</a:t>
            </a:r>
            <a:endParaRPr lang="en-US" sz="7200" b="1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27236" y="4152900"/>
            <a:ext cx="11970822" cy="38100"/>
          </a:xfrm>
          <a:prstGeom prst="rect">
            <a:avLst/>
          </a:prstGeom>
          <a:solidFill>
            <a:srgbClr val="524C4C"/>
          </a:solidFill>
        </p:spPr>
      </p:sp>
      <p:sp>
        <p:nvSpPr>
          <p:cNvPr id="5" name="AutoShape 5"/>
          <p:cNvSpPr/>
          <p:nvPr/>
        </p:nvSpPr>
        <p:spPr>
          <a:xfrm>
            <a:off x="1545590" y="4269740"/>
            <a:ext cx="1882775" cy="4001135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5900" r="5900"/>
          <a:stretch>
            <a:fillRect/>
          </a:stretch>
        </p:blipFill>
        <p:spPr>
          <a:xfrm>
            <a:off x="2205990" y="4789805"/>
            <a:ext cx="2616200" cy="408432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27707" y="8490828"/>
            <a:ext cx="789063" cy="767472"/>
          </a:xfrm>
          <a:prstGeom prst="rect">
            <a:avLst/>
          </a:prstGeom>
          <a:solidFill>
            <a:srgbClr val="C0E1E1"/>
          </a:solidFill>
        </p:spPr>
      </p:sp>
      <p:sp>
        <p:nvSpPr>
          <p:cNvPr id="8" name="AutoShape 8"/>
          <p:cNvSpPr/>
          <p:nvPr/>
        </p:nvSpPr>
        <p:spPr>
          <a:xfrm>
            <a:off x="6563995" y="4269740"/>
            <a:ext cx="1882775" cy="4001135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5247" r="36711"/>
          <a:stretch>
            <a:fillRect/>
          </a:stretch>
        </p:blipFill>
        <p:spPr>
          <a:xfrm>
            <a:off x="7293610" y="4789805"/>
            <a:ext cx="2616200" cy="408432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9515556" y="8490828"/>
            <a:ext cx="789063" cy="767472"/>
          </a:xfrm>
          <a:prstGeom prst="rect">
            <a:avLst/>
          </a:prstGeom>
          <a:solidFill>
            <a:srgbClr val="C0E1E1"/>
          </a:solidFill>
        </p:spPr>
      </p:sp>
      <p:sp>
        <p:nvSpPr>
          <p:cNvPr id="11" name="AutoShape 11"/>
          <p:cNvSpPr/>
          <p:nvPr/>
        </p:nvSpPr>
        <p:spPr>
          <a:xfrm>
            <a:off x="11582400" y="4305300"/>
            <a:ext cx="1882775" cy="4001135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l="28701" r="28701"/>
          <a:stretch>
            <a:fillRect/>
          </a:stretch>
        </p:blipFill>
        <p:spPr>
          <a:xfrm>
            <a:off x="12381865" y="4789805"/>
            <a:ext cx="2616200" cy="408432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4603406" y="8490828"/>
            <a:ext cx="789063" cy="767472"/>
          </a:xfrm>
          <a:prstGeom prst="rect">
            <a:avLst/>
          </a:prstGeom>
          <a:solidFill>
            <a:srgbClr val="C0E1E1"/>
          </a:solid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800100"/>
            <a:ext cx="12773025" cy="2867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524000" y="9029700"/>
            <a:ext cx="20426680" cy="28619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200" y="32338"/>
            <a:ext cx="9048103" cy="53397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453" y="5355778"/>
            <a:ext cx="9258300" cy="50621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96" y="-6241"/>
            <a:ext cx="9295753" cy="53393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9050" y="4507534"/>
            <a:ext cx="17868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anose="02020603050405020304" charset="0"/>
                <a:cs typeface="Times New Roman" panose="02020603050405020304" charset="0"/>
              </a:rPr>
              <a:t>Sáng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9050" y="9567517"/>
            <a:ext cx="17868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anose="02020603050405020304" charset="0"/>
                <a:cs typeface="Times New Roman" panose="02020603050405020304" charset="0"/>
              </a:rPr>
              <a:t>Trưa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77350" y="0"/>
            <a:ext cx="17868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anose="02020603050405020304" charset="0"/>
                <a:cs typeface="Times New Roman" panose="02020603050405020304" charset="0"/>
              </a:rPr>
              <a:t>Chiều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57613" y="5656179"/>
            <a:ext cx="17868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AutoShape 2" descr="Phong cách trung quốc mực phong cảnh bầu trời đêm ngư dân đánh cá | Công cụ  đồ họa PSD Tải xuống miễn phí - Pikbest"/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25000" y="6057900"/>
            <a:ext cx="79336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66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990600" y="1485900"/>
            <a:ext cx="17025620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GB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GB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GB" alt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trfnh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GB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</a:t>
            </a:r>
            <a:r>
              <a:rPr lang="en-GB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lang="en-GB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8697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990600" y="1485900"/>
            <a:ext cx="17025620" cy="68624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Thân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GB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FontTx/>
            </a:pPr>
            <a:r>
              <a:rPr lang="en-GB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a) </a:t>
            </a:r>
            <a:r>
              <a:rPr lang="en-GB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Tả</a:t>
            </a:r>
            <a:r>
              <a:rPr lang="en-GB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bao</a:t>
            </a:r>
            <a:r>
              <a:rPr lang="en-GB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quát</a:t>
            </a:r>
            <a:r>
              <a:rPr lang="en-GB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GB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FontTx/>
            </a:pP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Dòng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bắt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nguồn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l">
              <a:buClrTx/>
              <a:buSzTx/>
              <a:buFontTx/>
            </a:pP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Dọc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bên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bờ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bãi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bãi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khoai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biếc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tươi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mát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GB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FontTx/>
            </a:pP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khuất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rặng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tươi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mênh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ngát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thẳng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cò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bay.</a:t>
            </a:r>
            <a:endParaRPr lang="en-GB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sz="40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057400" y="1485900"/>
            <a:ext cx="15220315" cy="624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4000" b="1" i="1" dirty="0">
                <a:latin typeface="Calibri" panose="020F0502020204030204" charset="0"/>
                <a:cs typeface="Calibri" panose="020F0502020204030204" charset="0"/>
              </a:rPr>
              <a:t>b</a:t>
            </a:r>
            <a:r>
              <a:rPr lang="en-GB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GB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buClrTx/>
              <a:buSzTx/>
              <a:buFontTx/>
            </a:pP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bềnh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nhè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giương</a:t>
            </a:r>
            <a:r>
              <a:rPr lang="en-GB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057400" y="876300"/>
            <a:ext cx="15220315" cy="68624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GB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buClrTx/>
              <a:buSzTx/>
              <a:buFontTx/>
            </a:pP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 ả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nhẫy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GB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hụp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giỡn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3505200" y="1489074"/>
            <a:ext cx="114300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GB" altLang="en-US" sz="6600" b="1" spc="7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LÀM </a:t>
            </a:r>
            <a:r>
              <a:rPr lang="en-GB" altLang="en-US" sz="6600" b="1" spc="75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 </a:t>
            </a:r>
            <a:endParaRPr lang="en-GB" altLang="en-US" sz="6600" b="1" spc="75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2335"/>
            <a:ext cx="17468215" cy="2668905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000000">
            <a:off x="12962890" y="5158105"/>
            <a:ext cx="4347845" cy="40220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5524500"/>
            <a:ext cx="7105650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95400" y="266700"/>
            <a:ext cx="16786225" cy="7477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GB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buClrTx/>
              <a:buSzTx/>
              <a:buFontTx/>
            </a:pP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GB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0" algn="l">
              <a:buClrTx/>
              <a:buSzTx/>
              <a:buFont typeface="Wingdings" panose="05000000000000000000" charset="0"/>
              <a:buNone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l">
              <a:buClrTx/>
              <a:buSzTx/>
              <a:buFont typeface="Wingdings" panose="05000000000000000000" charset="0"/>
              <a:buNone/>
            </a:pP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Buổi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tối</a:t>
            </a:r>
            <a:endParaRPr lang="en-GB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vằng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vặc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09600" y="2400300"/>
            <a:ext cx="750379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l">
              <a:buClrTx/>
              <a:buSzTx/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charset="0"/>
              <a:buChar char="ü"/>
            </a:pP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2" descr="C:\Users\HP\Pictures\HINH SOAN BAI\LTVC TUAN 1\phat_hue_4 (1).jpgphat_hue_4 (1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01200" y="2476500"/>
            <a:ext cx="7228840" cy="5111115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63157" y="1790453"/>
            <a:ext cx="9058721" cy="1766451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13745">
            <a:off x="8414385" y="6765290"/>
            <a:ext cx="10052685" cy="221170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686800" y="2628646"/>
            <a:ext cx="7315200" cy="3767328"/>
          </a:xfrm>
          <a:prstGeom prst="rect">
            <a:avLst/>
          </a:prstGeom>
        </p:spPr>
      </p:pic>
      <p:sp>
        <p:nvSpPr>
          <p:cNvPr id="4103" name="Rectangle 3"/>
          <p:cNvSpPr/>
          <p:nvPr/>
        </p:nvSpPr>
        <p:spPr>
          <a:xfrm>
            <a:off x="9067800" y="3638371"/>
            <a:ext cx="63246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VẬN DỤNG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38200" y="1104900"/>
            <a:ext cx="8229600" cy="58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8139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28800" y="419100"/>
            <a:ext cx="3822065" cy="5503545"/>
          </a:xfrm>
          <a:prstGeom prst="rect">
            <a:avLst/>
          </a:prstGeom>
          <a:solidFill>
            <a:srgbClr val="C0E1E1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438400" y="1028700"/>
            <a:ext cx="7987030" cy="5900420"/>
            <a:chOff x="0" y="0"/>
            <a:chExt cx="7648415" cy="89039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648415" cy="8903902"/>
            </a:xfrm>
            <a:custGeom>
              <a:avLst/>
              <a:gdLst/>
              <a:ahLst/>
              <a:cxnLst/>
              <a:rect l="l" t="t" r="r" b="b"/>
              <a:pathLst>
                <a:path w="7648415" h="8903902">
                  <a:moveTo>
                    <a:pt x="0" y="0"/>
                  </a:moveTo>
                  <a:lnTo>
                    <a:pt x="0" y="8903902"/>
                  </a:lnTo>
                  <a:lnTo>
                    <a:pt x="7648415" y="8903902"/>
                  </a:lnTo>
                  <a:lnTo>
                    <a:pt x="7648415" y="0"/>
                  </a:lnTo>
                  <a:lnTo>
                    <a:pt x="0" y="0"/>
                  </a:lnTo>
                  <a:close/>
                  <a:moveTo>
                    <a:pt x="7587455" y="8842942"/>
                  </a:moveTo>
                  <a:lnTo>
                    <a:pt x="59690" y="8842942"/>
                  </a:lnTo>
                  <a:lnTo>
                    <a:pt x="59690" y="59690"/>
                  </a:lnTo>
                  <a:lnTo>
                    <a:pt x="7587455" y="59690"/>
                  </a:lnTo>
                  <a:lnTo>
                    <a:pt x="7587455" y="8842942"/>
                  </a:lnTo>
                  <a:close/>
                </a:path>
              </a:pathLst>
            </a:custGeom>
            <a:solidFill>
              <a:srgbClr val="524C4C"/>
            </a:solidFill>
          </p:spPr>
        </p:sp>
      </p:grpSp>
      <p:pic>
        <p:nvPicPr>
          <p:cNvPr id="1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95600" y="1609725"/>
            <a:ext cx="6959912" cy="473854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0312712" y="3771900"/>
            <a:ext cx="7594288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80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</a:t>
            </a:r>
          </a:p>
          <a:p>
            <a:pPr algn="ctr"/>
            <a:r>
              <a:rPr lang="en-GB" altLang="en-US" sz="80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4495800" y="2628900"/>
            <a:ext cx="11451590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934720" algn="just">
              <a:buNone/>
            </a:pP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Nhận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biết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được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cách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quan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sát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khi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tả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trong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hai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đoạn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văn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trích</a:t>
            </a:r>
            <a:r>
              <a:rPr lang="en-GB" alt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.</a:t>
            </a:r>
          </a:p>
          <a:p>
            <a:pPr indent="934720" algn="l">
              <a:buNone/>
            </a:pPr>
            <a:endParaRPr lang="en-US" sz="5400" b="1" dirty="0">
              <a:solidFill>
                <a:srgbClr val="002060"/>
              </a:solidFill>
              <a:latin typeface="Times New Roman" panose="02020603050405020304" charset="0"/>
            </a:endParaRPr>
          </a:p>
          <a:p>
            <a:pPr indent="982345" algn="l">
              <a:buNone/>
            </a:pP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Biết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lập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dàn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ý chi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tiết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cho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bài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văn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miêu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tả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một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sông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nước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. </a:t>
            </a:r>
          </a:p>
          <a:p>
            <a:pPr indent="982345" algn="l">
              <a:buNone/>
            </a:pPr>
            <a:endParaRPr lang="en-US" sz="5400" b="1" dirty="0">
              <a:solidFill>
                <a:srgbClr val="002060"/>
              </a:solidFill>
              <a:latin typeface="Times New Roman" panose="02020603050405020304" charset="0"/>
            </a:endParaRPr>
          </a:p>
          <a:p>
            <a:pPr indent="958215" algn="l">
              <a:buNone/>
            </a:pPr>
            <a:r>
              <a:rPr lang="en-GB" alt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Y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êu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quý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thiên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charset="0"/>
              </a:rPr>
              <a:t>nhiên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72135"/>
            <a:ext cx="3829050" cy="1466850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886200" y="4838700"/>
            <a:ext cx="1314450" cy="1329690"/>
          </a:xfrm>
          <a:prstGeom prst="rect">
            <a:avLst/>
          </a:prstGeom>
        </p:spPr>
      </p:pic>
      <p:pic>
        <p:nvPicPr>
          <p:cNvPr id="2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886200" y="2247900"/>
            <a:ext cx="1314450" cy="1329690"/>
          </a:xfrm>
          <a:prstGeom prst="rect">
            <a:avLst/>
          </a:prstGeom>
        </p:spPr>
      </p:pic>
      <p:pic>
        <p:nvPicPr>
          <p:cNvPr id="30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886200" y="7277100"/>
            <a:ext cx="1314450" cy="1329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6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686800" y="2628646"/>
            <a:ext cx="7315200" cy="3767328"/>
          </a:xfrm>
          <a:prstGeom prst="rect">
            <a:avLst/>
          </a:prstGeom>
        </p:spPr>
      </p:pic>
      <p:sp>
        <p:nvSpPr>
          <p:cNvPr id="4103" name="Rectangle 3"/>
          <p:cNvSpPr/>
          <p:nvPr/>
        </p:nvSpPr>
        <p:spPr>
          <a:xfrm>
            <a:off x="9601200" y="3638371"/>
            <a:ext cx="542417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38200" y="1104900"/>
            <a:ext cx="8229600" cy="588391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686800" y="2628646"/>
            <a:ext cx="7315200" cy="3767328"/>
          </a:xfrm>
          <a:prstGeom prst="rect">
            <a:avLst/>
          </a:prstGeom>
        </p:spPr>
      </p:pic>
      <p:sp>
        <p:nvSpPr>
          <p:cNvPr id="4103" name="Rectangle 3"/>
          <p:cNvSpPr/>
          <p:nvPr/>
        </p:nvSpPr>
        <p:spPr>
          <a:xfrm>
            <a:off x="9982200" y="3314700"/>
            <a:ext cx="5424170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i 1: Đọc các đoạn văn trong SGK </a:t>
            </a:r>
          </a:p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trả lời câu hỏi:  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38200" y="1104900"/>
            <a:ext cx="8229600" cy="58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8390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33400" y="1257300"/>
            <a:ext cx="16496665" cy="670369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667000" y="2552700"/>
            <a:ext cx="12649200" cy="61863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THẢO LUẬN NHÓM 4 (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 – HS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 algn="just"/>
            <a:endParaRPr lang="en-GB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GB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GB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GB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alt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GB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GB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GB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GB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GB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GB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2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33400" y="1257300"/>
            <a:ext cx="16496665" cy="670369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819400" y="1485900"/>
            <a:ext cx="12496800" cy="6001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nịch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xịt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đăm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gỏng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VŨ TÚ </a:t>
            </a:r>
            <a:r>
              <a:rPr lang="en-GB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  <a:p>
            <a:pPr algn="just"/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915400" y="1562100"/>
            <a:ext cx="5361305" cy="28441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050" y="1028700"/>
            <a:ext cx="6916420" cy="4445000"/>
          </a:xfrm>
          <a:prstGeom prst="rect">
            <a:avLst/>
          </a:prstGeom>
        </p:spPr>
      </p:pic>
      <p:sp>
        <p:nvSpPr>
          <p:cNvPr id="13322" name="Text Box 10"/>
          <p:cNvSpPr txBox="1"/>
          <p:nvPr/>
        </p:nvSpPr>
        <p:spPr>
          <a:xfrm>
            <a:off x="9448800" y="1943100"/>
            <a:ext cx="4383088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imes New Roman" panose="02020603050405020304" charset="0"/>
                <a:cs typeface="Times New Roman" panose="02020603050405020304" charset="0"/>
              </a:rPr>
              <a:t>Tả sự thay đổi m</a:t>
            </a:r>
            <a:r>
              <a:rPr lang="en-US" altLang="en-US" b="1" dirty="0"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US" altLang="en-US" b="1" dirty="0">
                <a:latin typeface="Times New Roman" panose="02020603050405020304" charset="0"/>
                <a:cs typeface="Times New Roman" panose="02020603050405020304" charset="0"/>
              </a:rPr>
              <a:t>u sắc của mặt biển theo sắc m</a:t>
            </a:r>
            <a:r>
              <a:rPr lang="en-US" altLang="en-US" b="1" dirty="0"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US" altLang="en-US" b="1" dirty="0">
                <a:latin typeface="Times New Roman" panose="02020603050405020304" charset="0"/>
                <a:cs typeface="Times New Roman" panose="02020603050405020304" charset="0"/>
              </a:rPr>
              <a:t>u của trời mây.</a:t>
            </a:r>
          </a:p>
          <a:p>
            <a:pPr marL="0" lvl="0" indent="0" algn="just"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295400" y="2400300"/>
            <a:ext cx="485267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sz="4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Đoạn văn tả đặc điểm gì của biển?</a:t>
            </a:r>
            <a:r>
              <a:rPr lang="en-US" altLang="en-US" sz="4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</p:txBody>
      </p:sp>
      <p:pic>
        <p:nvPicPr>
          <p:cNvPr id="13321" name="Picture 9" descr="Canh de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1400" y="4762500"/>
            <a:ext cx="5939155" cy="3920490"/>
          </a:xfrm>
          <a:prstGeom prst="rect">
            <a:avLst/>
          </a:prstGeom>
          <a:solidFill>
            <a:srgbClr val="993366"/>
          </a:solidFill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105400" y="3771900"/>
            <a:ext cx="4065270" cy="547624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2" grpId="1"/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254</TotalTime>
  <Words>2139</Words>
  <Application>Microsoft Office PowerPoint</Application>
  <PresentationFormat>Custom</PresentationFormat>
  <Paragraphs>178</Paragraphs>
  <Slides>33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Arial</vt:lpstr>
      <vt:lpstr>Wingdings</vt:lpstr>
      <vt:lpstr>Times New Roman</vt:lpstr>
      <vt:lpstr>Calibri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 Luyện tập tả cảnh (trang 74)</dc:title>
  <dc:subject>9Slide.vn</dc:subject>
  <dc:creator>HP</dc:creator>
  <dc:description>9Slide.vn</dc:description>
  <cp:lastModifiedBy>Admin</cp:lastModifiedBy>
  <cp:revision>79</cp:revision>
  <dcterms:created xsi:type="dcterms:W3CDTF">2006-08-16T00:00:00Z</dcterms:created>
  <dcterms:modified xsi:type="dcterms:W3CDTF">2023-10-08T10:37:18Z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038632F1743E4E9BA1AF0E5728CBC9DF</vt:lpwstr>
  </property>
  <property fmtid="{D5CDD505-2E9C-101B-9397-08002B2CF9AE}" pid="3" name="KSOProductBuildVer">
    <vt:lpwstr>2057-11.2.0.10323</vt:lpwstr>
  </property>
</Properties>
</file>