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322" r:id="rId3"/>
    <p:sldId id="323" r:id="rId4"/>
    <p:sldId id="312" r:id="rId5"/>
    <p:sldId id="324" r:id="rId6"/>
    <p:sldId id="325" r:id="rId7"/>
  </p:sldIdLst>
  <p:sldSz cx="18288000" cy="10287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FFFFCC"/>
    <a:srgbClr val="FF00FF"/>
    <a:srgbClr val="0099FF"/>
    <a:srgbClr val="FFFFFF"/>
    <a:srgbClr val="C54E54"/>
    <a:srgbClr val="FBF0EC"/>
    <a:srgbClr val="CF4A2E"/>
    <a:srgbClr val="B55917"/>
    <a:srgbClr val="3E52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23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E0EB8120-E3FC-85FF-69CA-98ED20B7DFBC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6C18E901-5D2D-3A49-6D8E-DF4588D2C4A8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11" name="Hình ảnh 10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8BFFC591-05E4-546A-C88E-D08E324B370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7.xml"/><Relationship Id="rId4" Type="http://schemas.microsoft.com/office/2007/relationships/media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7.xml"/><Relationship Id="rId4" Type="http://schemas.microsoft.com/office/2007/relationships/media" Target="../media/media2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7.xml"/><Relationship Id="rId4" Type="http://schemas.microsoft.com/office/2007/relationships/media" Target="../media/media2.mp3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848496" y="1010175"/>
            <a:ext cx="10591007" cy="854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2"/>
              </a:lnSpc>
            </a:pPr>
            <a:r>
              <a:rPr lang="vi-VN" sz="9600" b="1" u="sng">
                <a:solidFill>
                  <a:sysClr val="windowText" lastClr="000000"/>
                </a:solidFill>
              </a:rPr>
              <a:t>Toán</a:t>
            </a:r>
            <a:endParaRPr lang="en-US" sz="9600" b="1" u="sng">
              <a:solidFill>
                <a:sysClr val="windowText" lastClr="000000"/>
              </a:solidFill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020800" y="-677344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3252769" y="-222497"/>
            <a:ext cx="6318461" cy="10731993"/>
          </a:xfrm>
          <a:custGeom>
            <a:avLst/>
            <a:gdLst/>
            <a:ahLst/>
            <a:cxnLst/>
            <a:rect l="l" t="t" r="r" b="b"/>
            <a:pathLst>
              <a:path w="6318461" h="10731993">
                <a:moveTo>
                  <a:pt x="0" y="0"/>
                </a:moveTo>
                <a:lnTo>
                  <a:pt x="6318461" y="0"/>
                </a:lnTo>
                <a:lnTo>
                  <a:pt x="6318461" y="10731994"/>
                </a:lnTo>
                <a:lnTo>
                  <a:pt x="0" y="107319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38669" y="786254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738747" y="1173831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7"/>
                </a:lnTo>
                <a:lnTo>
                  <a:pt x="0" y="17471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319843" y="2299207"/>
            <a:ext cx="13298883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11500" b="1">
                <a:solidFill>
                  <a:srgbClr val="BD3E23"/>
                </a:solidFill>
              </a:rPr>
              <a:t>GIÂY</a:t>
            </a:r>
            <a:endParaRPr lang="en-US" sz="11500" b="1">
              <a:solidFill>
                <a:srgbClr val="BD3E23"/>
              </a:solidFill>
            </a:endParaRP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A9CB95B8-CF52-BD4C-AF97-57AF558B6AAB}"/>
              </a:ext>
            </a:extLst>
          </p:cNvPr>
          <p:cNvSpPr/>
          <p:nvPr/>
        </p:nvSpPr>
        <p:spPr>
          <a:xfrm>
            <a:off x="4876800" y="6273589"/>
            <a:ext cx="8839200" cy="3974693"/>
          </a:xfrm>
          <a:custGeom>
            <a:avLst/>
            <a:gdLst/>
            <a:ahLst/>
            <a:cxnLst/>
            <a:rect l="l" t="t" r="r" b="b"/>
            <a:pathLst>
              <a:path w="11157784" h="5076792">
                <a:moveTo>
                  <a:pt x="0" y="0"/>
                </a:moveTo>
                <a:lnTo>
                  <a:pt x="11157784" y="0"/>
                </a:lnTo>
                <a:lnTo>
                  <a:pt x="11157784" y="5076792"/>
                </a:lnTo>
                <a:lnTo>
                  <a:pt x="0" y="50767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09E0B7D5-6A85-5C05-CE9B-0129C5D680D0}"/>
              </a:ext>
            </a:extLst>
          </p:cNvPr>
          <p:cNvGrpSpPr/>
          <p:nvPr/>
        </p:nvGrpSpPr>
        <p:grpSpPr>
          <a:xfrm>
            <a:off x="4104011" y="4381500"/>
            <a:ext cx="10079977" cy="998379"/>
            <a:chOff x="5293148" y="1126039"/>
            <a:chExt cx="3442238" cy="476706"/>
          </a:xfrm>
        </p:grpSpPr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84D8DFC1-3325-ED36-B6BF-6DF709EA8A09}"/>
                </a:ext>
              </a:extLst>
            </p:cNvPr>
            <p:cNvSpPr/>
            <p:nvPr/>
          </p:nvSpPr>
          <p:spPr>
            <a:xfrm>
              <a:off x="6546717" y="1126039"/>
              <a:ext cx="935099" cy="476706"/>
            </a:xfrm>
            <a:custGeom>
              <a:avLst/>
              <a:gdLst/>
              <a:ahLst/>
              <a:cxnLst/>
              <a:rect l="l" t="t" r="r" b="b"/>
              <a:pathLst>
                <a:path w="3512935" h="1018751">
                  <a:moveTo>
                    <a:pt x="0" y="0"/>
                  </a:moveTo>
                  <a:lnTo>
                    <a:pt x="3512935" y="0"/>
                  </a:lnTo>
                  <a:lnTo>
                    <a:pt x="3512935" y="1018751"/>
                  </a:lnTo>
                  <a:lnTo>
                    <a:pt x="0" y="10187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BA5556F2-4C7C-8C40-778C-D4D51512A867}"/>
                </a:ext>
              </a:extLst>
            </p:cNvPr>
            <p:cNvSpPr txBox="1"/>
            <p:nvPr/>
          </p:nvSpPr>
          <p:spPr>
            <a:xfrm>
              <a:off x="5293148" y="1245476"/>
              <a:ext cx="3442238" cy="2665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65"/>
                </a:lnSpc>
              </a:pPr>
              <a:r>
                <a:rPr lang="vi-VN" sz="4400" b="1">
                  <a:solidFill>
                    <a:srgbClr val="FFFFFF"/>
                  </a:solidFill>
                </a:rPr>
                <a:t>Tiết 1</a:t>
              </a:r>
              <a:endParaRPr lang="en-US" sz="4400" b="1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7B77BFAE-2D4E-2908-A5FA-17A3437262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28193" t="15093" r="27234" b="8290"/>
          <a:stretch>
            <a:fillRect/>
          </a:stretch>
        </p:blipFill>
        <p:spPr>
          <a:xfrm>
            <a:off x="228600" y="419100"/>
            <a:ext cx="9982200" cy="9683543"/>
          </a:xfrm>
          <a:prstGeom prst="roundRect">
            <a:avLst>
              <a:gd name="adj" fmla="val 50000"/>
            </a:avLst>
          </a:prstGeom>
        </p:spPr>
      </p:pic>
      <p:pic>
        <p:nvPicPr>
          <p:cNvPr id="3" name="Tieng-kim-giay-dong-ho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F1BD1947-9EED-1F8D-15AA-829189D4A6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5003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95325" y="892175"/>
            <a:ext cx="304800" cy="304800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771E605A-5298-12D7-D57B-287D3B1065AC}"/>
              </a:ext>
            </a:extLst>
          </p:cNvPr>
          <p:cNvSpPr/>
          <p:nvPr/>
        </p:nvSpPr>
        <p:spPr>
          <a:xfrm>
            <a:off x="10287000" y="4914900"/>
            <a:ext cx="7874000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 algn="just">
              <a:buFont typeface="Wingdings" panose="05000000000000000000" pitchFamily="2" charset="2"/>
              <a:buChar char="Ø"/>
            </a:pPr>
            <a:r>
              <a:rPr lang="vi-VN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Tiếng tích tắc phát ra khi kim giây di chuyển.</a:t>
            </a:r>
          </a:p>
          <a:p>
            <a:pPr algn="just"/>
            <a:endParaRPr lang="vi-VN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685800" indent="-685800" algn="just">
              <a:buFont typeface="Wingdings" panose="05000000000000000000" pitchFamily="2" charset="2"/>
              <a:buChar char="Ø"/>
            </a:pPr>
            <a:r>
              <a:rPr lang="vi-VN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Khoảng thời gian giữa 2 tiếng tích tắc là 1 giây.</a:t>
            </a:r>
            <a:endParaRPr lang="vi-VN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75202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ABABB75-1C4B-1CD0-3CCA-11F0DB350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45" y="266700"/>
            <a:ext cx="18211800" cy="4223685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0611B546-BA1D-D599-D241-0ECC92BB1211}"/>
              </a:ext>
            </a:extLst>
          </p:cNvPr>
          <p:cNvGrpSpPr/>
          <p:nvPr/>
        </p:nvGrpSpPr>
        <p:grpSpPr>
          <a:xfrm>
            <a:off x="381000" y="4796136"/>
            <a:ext cx="2738270" cy="998379"/>
            <a:chOff x="6546717" y="1126039"/>
            <a:chExt cx="935099" cy="476706"/>
          </a:xfrm>
        </p:grpSpPr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867C3AC8-852F-550A-E7B5-A34D7DA8C8DC}"/>
                </a:ext>
              </a:extLst>
            </p:cNvPr>
            <p:cNvSpPr/>
            <p:nvPr/>
          </p:nvSpPr>
          <p:spPr>
            <a:xfrm>
              <a:off x="6546717" y="1126039"/>
              <a:ext cx="935099" cy="476706"/>
            </a:xfrm>
            <a:custGeom>
              <a:avLst/>
              <a:gdLst/>
              <a:ahLst/>
              <a:cxnLst/>
              <a:rect l="l" t="t" r="r" b="b"/>
              <a:pathLst>
                <a:path w="3512935" h="1018751">
                  <a:moveTo>
                    <a:pt x="0" y="0"/>
                  </a:moveTo>
                  <a:lnTo>
                    <a:pt x="3512935" y="0"/>
                  </a:lnTo>
                  <a:lnTo>
                    <a:pt x="3512935" y="1018751"/>
                  </a:lnTo>
                  <a:lnTo>
                    <a:pt x="0" y="10187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E40E7F3E-4598-3D2D-8C68-23D8289FCFC0}"/>
                </a:ext>
              </a:extLst>
            </p:cNvPr>
            <p:cNvSpPr txBox="1"/>
            <p:nvPr/>
          </p:nvSpPr>
          <p:spPr>
            <a:xfrm>
              <a:off x="6686759" y="1240783"/>
              <a:ext cx="654228" cy="2665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4265"/>
                </a:lnSpc>
              </a:pPr>
              <a:r>
                <a:rPr lang="vi-VN" sz="4400" b="1">
                  <a:solidFill>
                    <a:srgbClr val="FFFFFF"/>
                  </a:solidFill>
                </a:rPr>
                <a:t>5 giây</a:t>
              </a:r>
              <a:endParaRPr lang="en-US" sz="44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29D993C0-BD8F-5D0B-794F-E1AAE749D5A6}"/>
              </a:ext>
            </a:extLst>
          </p:cNvPr>
          <p:cNvGrpSpPr/>
          <p:nvPr/>
        </p:nvGrpSpPr>
        <p:grpSpPr>
          <a:xfrm>
            <a:off x="4572000" y="4796136"/>
            <a:ext cx="2738270" cy="998379"/>
            <a:chOff x="6546717" y="1126039"/>
            <a:chExt cx="935099" cy="476706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E3F47DBF-CEFB-0A5D-1DBD-68136D2DE61B}"/>
                </a:ext>
              </a:extLst>
            </p:cNvPr>
            <p:cNvSpPr/>
            <p:nvPr/>
          </p:nvSpPr>
          <p:spPr>
            <a:xfrm>
              <a:off x="6546717" y="1126039"/>
              <a:ext cx="935099" cy="476706"/>
            </a:xfrm>
            <a:custGeom>
              <a:avLst/>
              <a:gdLst/>
              <a:ahLst/>
              <a:cxnLst/>
              <a:rect l="l" t="t" r="r" b="b"/>
              <a:pathLst>
                <a:path w="3512935" h="1018751">
                  <a:moveTo>
                    <a:pt x="0" y="0"/>
                  </a:moveTo>
                  <a:lnTo>
                    <a:pt x="3512935" y="0"/>
                  </a:lnTo>
                  <a:lnTo>
                    <a:pt x="3512935" y="1018751"/>
                  </a:lnTo>
                  <a:lnTo>
                    <a:pt x="0" y="10187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514E1F51-447F-88B4-D29A-9B5F81C5AC4B}"/>
                </a:ext>
              </a:extLst>
            </p:cNvPr>
            <p:cNvSpPr txBox="1"/>
            <p:nvPr/>
          </p:nvSpPr>
          <p:spPr>
            <a:xfrm>
              <a:off x="6686759" y="1240783"/>
              <a:ext cx="654228" cy="2665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4265"/>
                </a:lnSpc>
              </a:pPr>
              <a:r>
                <a:rPr lang="vi-VN" sz="4400" b="1">
                  <a:solidFill>
                    <a:srgbClr val="FFFFFF"/>
                  </a:solidFill>
                </a:rPr>
                <a:t>15 giây</a:t>
              </a:r>
              <a:endParaRPr lang="en-US" sz="44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5C52FF1C-E32F-FA0E-3D19-3CFF0D112EE8}"/>
              </a:ext>
            </a:extLst>
          </p:cNvPr>
          <p:cNvGrpSpPr/>
          <p:nvPr/>
        </p:nvGrpSpPr>
        <p:grpSpPr>
          <a:xfrm>
            <a:off x="9296400" y="4796136"/>
            <a:ext cx="2738270" cy="998379"/>
            <a:chOff x="6546717" y="1126039"/>
            <a:chExt cx="935099" cy="47670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F90311B-8C5E-885A-BF94-28926E9514E3}"/>
                </a:ext>
              </a:extLst>
            </p:cNvPr>
            <p:cNvSpPr/>
            <p:nvPr/>
          </p:nvSpPr>
          <p:spPr>
            <a:xfrm>
              <a:off x="6546717" y="1126039"/>
              <a:ext cx="935099" cy="476706"/>
            </a:xfrm>
            <a:custGeom>
              <a:avLst/>
              <a:gdLst/>
              <a:ahLst/>
              <a:cxnLst/>
              <a:rect l="l" t="t" r="r" b="b"/>
              <a:pathLst>
                <a:path w="3512935" h="1018751">
                  <a:moveTo>
                    <a:pt x="0" y="0"/>
                  </a:moveTo>
                  <a:lnTo>
                    <a:pt x="3512935" y="0"/>
                  </a:lnTo>
                  <a:lnTo>
                    <a:pt x="3512935" y="1018751"/>
                  </a:lnTo>
                  <a:lnTo>
                    <a:pt x="0" y="10187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395653-9982-EA16-B300-0547AC6BC023}"/>
                </a:ext>
              </a:extLst>
            </p:cNvPr>
            <p:cNvSpPr txBox="1"/>
            <p:nvPr/>
          </p:nvSpPr>
          <p:spPr>
            <a:xfrm>
              <a:off x="6686759" y="1240783"/>
              <a:ext cx="654228" cy="2665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4265"/>
                </a:lnSpc>
              </a:pPr>
              <a:r>
                <a:rPr lang="vi-VN" sz="4400" b="1">
                  <a:solidFill>
                    <a:srgbClr val="FFFFFF"/>
                  </a:solidFill>
                </a:rPr>
                <a:t>35 giây</a:t>
              </a:r>
              <a:endParaRPr lang="en-US" sz="44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983AC791-1145-2375-A6EB-65033A592903}"/>
              </a:ext>
            </a:extLst>
          </p:cNvPr>
          <p:cNvGrpSpPr/>
          <p:nvPr/>
        </p:nvGrpSpPr>
        <p:grpSpPr>
          <a:xfrm>
            <a:off x="14758642" y="4796136"/>
            <a:ext cx="2738270" cy="998379"/>
            <a:chOff x="6546717" y="1126039"/>
            <a:chExt cx="935099" cy="476706"/>
          </a:xfrm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E82C2422-68E8-0290-BE6E-181BF61166B2}"/>
                </a:ext>
              </a:extLst>
            </p:cNvPr>
            <p:cNvSpPr/>
            <p:nvPr/>
          </p:nvSpPr>
          <p:spPr>
            <a:xfrm>
              <a:off x="6546717" y="1126039"/>
              <a:ext cx="935099" cy="476706"/>
            </a:xfrm>
            <a:custGeom>
              <a:avLst/>
              <a:gdLst/>
              <a:ahLst/>
              <a:cxnLst/>
              <a:rect l="l" t="t" r="r" b="b"/>
              <a:pathLst>
                <a:path w="3512935" h="1018751">
                  <a:moveTo>
                    <a:pt x="0" y="0"/>
                  </a:moveTo>
                  <a:lnTo>
                    <a:pt x="3512935" y="0"/>
                  </a:lnTo>
                  <a:lnTo>
                    <a:pt x="3512935" y="1018751"/>
                  </a:lnTo>
                  <a:lnTo>
                    <a:pt x="0" y="10187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F58FDAA5-2D0F-0EC5-D171-4CCCF467FFFD}"/>
                </a:ext>
              </a:extLst>
            </p:cNvPr>
            <p:cNvSpPr txBox="1"/>
            <p:nvPr/>
          </p:nvSpPr>
          <p:spPr>
            <a:xfrm>
              <a:off x="6686759" y="1240783"/>
              <a:ext cx="654228" cy="2665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4265"/>
                </a:lnSpc>
              </a:pPr>
              <a:r>
                <a:rPr lang="vi-VN" sz="4400" b="1">
                  <a:solidFill>
                    <a:srgbClr val="FFFFFF"/>
                  </a:solidFill>
                </a:rPr>
                <a:t>60 giây</a:t>
              </a:r>
              <a:endParaRPr lang="en-US" sz="4400" b="1">
                <a:solidFill>
                  <a:srgbClr val="FFFFFF"/>
                </a:solidFill>
              </a:endParaRPr>
            </a:p>
          </p:txBody>
        </p:sp>
      </p:grp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20318827-09B9-B45C-4F0B-7A7CC1348A5F}"/>
              </a:ext>
            </a:extLst>
          </p:cNvPr>
          <p:cNvSpPr/>
          <p:nvPr/>
        </p:nvSpPr>
        <p:spPr>
          <a:xfrm>
            <a:off x="228600" y="6136446"/>
            <a:ext cx="1775459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 b="0" cap="none" spc="0">
                <a:ln w="0"/>
                <a:solidFill>
                  <a:schemeClr val="tx1"/>
                </a:solidFill>
              </a:rPr>
              <a:t>Khi kim giây dịch chuyển hết 60 vạch (1 vòng trên mặt đồng hồ), ta có thời gian 1 phút. 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F8E5D128-013F-981C-C822-15CCA64DD420}"/>
              </a:ext>
            </a:extLst>
          </p:cNvPr>
          <p:cNvSpPr/>
          <p:nvPr/>
        </p:nvSpPr>
        <p:spPr>
          <a:xfrm>
            <a:off x="1748983" y="8496300"/>
            <a:ext cx="5490017" cy="121920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>
                <a:solidFill>
                  <a:sysClr val="windowText" lastClr="000000"/>
                </a:solidFill>
              </a:rPr>
              <a:t>1 phút = 60 giây</a:t>
            </a:r>
            <a:endParaRPr lang="en-US" sz="5400">
              <a:solidFill>
                <a:sysClr val="windowText" lastClr="000000"/>
              </a:solidFill>
            </a:endParaRP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684F3858-F302-8D64-76A6-D4B1C2030532}"/>
              </a:ext>
            </a:extLst>
          </p:cNvPr>
          <p:cNvSpPr/>
          <p:nvPr/>
        </p:nvSpPr>
        <p:spPr>
          <a:xfrm>
            <a:off x="9296400" y="8496300"/>
            <a:ext cx="5490017" cy="121920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>
                <a:solidFill>
                  <a:sysClr val="windowText" lastClr="000000"/>
                </a:solidFill>
              </a:rPr>
              <a:t>60 giây  = 1 phút</a:t>
            </a:r>
            <a:endParaRPr lang="en-US" sz="540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9275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41787F2-7B51-3FB6-1607-FCE5F135F90E}"/>
              </a:ext>
            </a:extLst>
          </p:cNvPr>
          <p:cNvSpPr txBox="1"/>
          <p:nvPr/>
        </p:nvSpPr>
        <p:spPr>
          <a:xfrm>
            <a:off x="1600200" y="266700"/>
            <a:ext cx="15849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6000"/>
              <a:t>Vỗ tay theo sự di chuyển của kim giây trên đồng hồ.</a:t>
            </a:r>
            <a:endParaRPr lang="vi-VN" sz="6000" b="0" i="0">
              <a:effectLst/>
            </a:endParaRPr>
          </a:p>
        </p:txBody>
      </p: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DDBC7356-DAEC-2D54-FA7D-7647F5F704F2}"/>
              </a:ext>
            </a:extLst>
          </p:cNvPr>
          <p:cNvCxnSpPr>
            <a:cxnSpLocks/>
          </p:cNvCxnSpPr>
          <p:nvPr/>
        </p:nvCxnSpPr>
        <p:spPr>
          <a:xfrm>
            <a:off x="1676400" y="2324100"/>
            <a:ext cx="16002000" cy="0"/>
          </a:xfrm>
          <a:prstGeom prst="line">
            <a:avLst/>
          </a:prstGeom>
          <a:ln w="263525" cmpd="tri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m giác Cân 2">
            <a:extLst>
              <a:ext uri="{FF2B5EF4-FFF2-40B4-BE49-F238E27FC236}">
                <a16:creationId xmlns:a16="http://schemas.microsoft.com/office/drawing/2014/main" id="{C1AD0358-ADD3-1685-8E55-B09893D3D00F}"/>
              </a:ext>
            </a:extLst>
          </p:cNvPr>
          <p:cNvSpPr/>
          <p:nvPr/>
        </p:nvSpPr>
        <p:spPr>
          <a:xfrm>
            <a:off x="76200" y="571501"/>
            <a:ext cx="1325879" cy="990600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+mj-lt"/>
              </a:rPr>
              <a:t>1</a:t>
            </a:r>
            <a:endParaRPr lang="en-US" sz="4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2">
            <a:hlinkClick r:id="" action="ppaction://media"/>
            <a:extLst>
              <a:ext uri="{FF2B5EF4-FFF2-40B4-BE49-F238E27FC236}">
                <a16:creationId xmlns:a16="http://schemas.microsoft.com/office/drawing/2014/main" id="{8AB58689-EEA0-D8F1-046D-3F4B2DDE16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3124200" y="2857500"/>
            <a:ext cx="11558337" cy="6523022"/>
          </a:xfrm>
          <a:prstGeom prst="rect">
            <a:avLst/>
          </a:prstGeom>
        </p:spPr>
      </p:pic>
      <p:pic>
        <p:nvPicPr>
          <p:cNvPr id="7" name="Tieng-kim-giay-dong-ho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F04C0873-B43F-FB7C-5A60-92DE62CFC4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5003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95325" y="8921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81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4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hlinkClick r:id="" action="ppaction://media"/>
            <a:extLst>
              <a:ext uri="{FF2B5EF4-FFF2-40B4-BE49-F238E27FC236}">
                <a16:creationId xmlns:a16="http://schemas.microsoft.com/office/drawing/2014/main" id="{C305DBB8-36E7-EC17-8BCE-7F5841CC70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7010401" y="6500045"/>
            <a:ext cx="6710218" cy="3786955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41787F2-7B51-3FB6-1607-FCE5F135F90E}"/>
              </a:ext>
            </a:extLst>
          </p:cNvPr>
          <p:cNvSpPr txBox="1"/>
          <p:nvPr/>
        </p:nvSpPr>
        <p:spPr>
          <a:xfrm>
            <a:off x="1676400" y="593437"/>
            <a:ext cx="1584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6000"/>
              <a:t>Đoán xem bao nhiêu giây?</a:t>
            </a:r>
            <a:endParaRPr lang="vi-VN" sz="6000" b="0" i="0">
              <a:effectLst/>
            </a:endParaRPr>
          </a:p>
        </p:txBody>
      </p: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DDBC7356-DAEC-2D54-FA7D-7647F5F704F2}"/>
              </a:ext>
            </a:extLst>
          </p:cNvPr>
          <p:cNvCxnSpPr>
            <a:cxnSpLocks/>
          </p:cNvCxnSpPr>
          <p:nvPr/>
        </p:nvCxnSpPr>
        <p:spPr>
          <a:xfrm>
            <a:off x="1600200" y="1714500"/>
            <a:ext cx="16002000" cy="0"/>
          </a:xfrm>
          <a:prstGeom prst="line">
            <a:avLst/>
          </a:prstGeom>
          <a:ln w="263525" cmpd="tri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m giác Cân 2">
            <a:extLst>
              <a:ext uri="{FF2B5EF4-FFF2-40B4-BE49-F238E27FC236}">
                <a16:creationId xmlns:a16="http://schemas.microsoft.com/office/drawing/2014/main" id="{C1AD0358-ADD3-1685-8E55-B09893D3D00F}"/>
              </a:ext>
            </a:extLst>
          </p:cNvPr>
          <p:cNvSpPr/>
          <p:nvPr/>
        </p:nvSpPr>
        <p:spPr>
          <a:xfrm>
            <a:off x="99060" y="549275"/>
            <a:ext cx="1325879" cy="990600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+mj-lt"/>
              </a:rPr>
              <a:t>2</a:t>
            </a:r>
            <a:endParaRPr lang="en-US" sz="4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Tieng-kim-giay-dong-ho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F04C0873-B43F-FB7C-5A60-92DE62CFC4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5003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95325" y="892175"/>
            <a:ext cx="304800" cy="30480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DEDBFB2F-93C7-1365-439A-BA6746386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095500"/>
            <a:ext cx="10134600" cy="511954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A7FB2C4D-667C-59AC-B3B1-8C66DEE11CC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627"/>
          <a:stretch/>
        </p:blipFill>
        <p:spPr>
          <a:xfrm>
            <a:off x="11277600" y="1965917"/>
            <a:ext cx="6710218" cy="496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76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10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41787F2-7B51-3FB6-1607-FCE5F135F90E}"/>
              </a:ext>
            </a:extLst>
          </p:cNvPr>
          <p:cNvSpPr txBox="1"/>
          <p:nvPr/>
        </p:nvSpPr>
        <p:spPr>
          <a:xfrm>
            <a:off x="1600200" y="266700"/>
            <a:ext cx="1584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6000"/>
              <a:t>Số?</a:t>
            </a:r>
            <a:endParaRPr lang="vi-VN" sz="6000" b="0" i="0">
              <a:effectLst/>
            </a:endParaRPr>
          </a:p>
        </p:txBody>
      </p: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DDBC7356-DAEC-2D54-FA7D-7647F5F704F2}"/>
              </a:ext>
            </a:extLst>
          </p:cNvPr>
          <p:cNvCxnSpPr>
            <a:cxnSpLocks/>
          </p:cNvCxnSpPr>
          <p:nvPr/>
        </p:nvCxnSpPr>
        <p:spPr>
          <a:xfrm>
            <a:off x="266700" y="1485900"/>
            <a:ext cx="3390900" cy="0"/>
          </a:xfrm>
          <a:prstGeom prst="line">
            <a:avLst/>
          </a:prstGeom>
          <a:ln w="263525" cmpd="tri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E5DAA332-E78C-CE94-8D29-3FB0FA7D03EE}"/>
              </a:ext>
            </a:extLst>
          </p:cNvPr>
          <p:cNvSpPr/>
          <p:nvPr/>
        </p:nvSpPr>
        <p:spPr>
          <a:xfrm>
            <a:off x="266700" y="140518"/>
            <a:ext cx="1143000" cy="1143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>
                <a:latin typeface="+mj-lt"/>
              </a:rPr>
              <a:t>1</a:t>
            </a:r>
            <a:endParaRPr lang="en-US" sz="6000" b="1">
              <a:latin typeface="+mj-lt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D054356-719F-CE55-6F37-D82B9B6CFA3B}"/>
              </a:ext>
            </a:extLst>
          </p:cNvPr>
          <p:cNvSpPr txBox="1"/>
          <p:nvPr/>
        </p:nvSpPr>
        <p:spPr>
          <a:xfrm>
            <a:off x="737754" y="2019300"/>
            <a:ext cx="17474046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0" spc="-14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 giờ =</a:t>
            </a:r>
            <a:r>
              <a:rPr lang="en-US" sz="6000" b="1" spc="-14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6000" b="1" spc="-140">
                <a:solidFill>
                  <a:srgbClr val="3399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  <a:r>
              <a:rPr lang="en-US" sz="6000" b="0" spc="-14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phút</a:t>
            </a:r>
            <a:r>
              <a:rPr lang="vi-VN" sz="6000" b="0" spc="-14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US" sz="6000" b="0" spc="-14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phút = </a:t>
            </a:r>
            <a:r>
              <a:rPr lang="en-US" sz="6000" b="1" spc="-14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sz="6000" b="1" spc="-14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6000" b="0" spc="-14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</a:p>
          <a:p>
            <a:r>
              <a:rPr lang="en-US" sz="6000" b="0" spc="-14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 giờ = </a:t>
            </a:r>
            <a:r>
              <a:rPr lang="en-US" sz="6000" b="1" spc="-14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r>
              <a:rPr lang="en-US" sz="6000" b="1" spc="-14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6000" b="0" spc="-14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6000" b="0" spc="-14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US" sz="6000" b="0" spc="-14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 phút = </a:t>
            </a:r>
            <a:r>
              <a:rPr lang="en-US" sz="6000" b="1" spc="-14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  <a:r>
              <a:rPr lang="en-US" sz="6000" b="0" spc="-14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giây</a:t>
            </a:r>
            <a:endParaRPr lang="vi-VN" sz="6000" b="0" spc="-14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6000" b="0" spc="-14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6000" b="0" spc="-14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000" b="0" spc="-14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 giờ 30 phút =</a:t>
            </a:r>
            <a:r>
              <a:rPr lang="vi-VN" sz="6000" b="0" spc="-14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-14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  <a:r>
              <a:rPr lang="en-US" sz="6000" b="0" spc="-14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phút</a:t>
            </a:r>
            <a:r>
              <a:rPr lang="vi-VN" sz="6000" b="0" spc="-14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6000" b="0" spc="-14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 phút 5 giây = </a:t>
            </a:r>
            <a:r>
              <a:rPr lang="en-US" sz="6000" b="1" spc="-14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305</a:t>
            </a:r>
            <a:r>
              <a:rPr lang="en-US" sz="6000" b="0" spc="-14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giây</a:t>
            </a:r>
          </a:p>
          <a:p>
            <a:r>
              <a:rPr lang="en-US" sz="6000" b="0" spc="-14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 giờ 15 phút = </a:t>
            </a:r>
            <a:r>
              <a:rPr lang="en-US" sz="6000" b="1" spc="-14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495</a:t>
            </a:r>
            <a:r>
              <a:rPr lang="en-US" sz="6000" b="0" spc="-14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phút</a:t>
            </a:r>
            <a:r>
              <a:rPr lang="vi-VN" sz="6000" b="0" spc="-14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6000" b="0" spc="-14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 phút 45 giây = </a:t>
            </a:r>
            <a:r>
              <a:rPr lang="en-US" sz="6000" b="1" spc="-14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465</a:t>
            </a:r>
            <a:r>
              <a:rPr lang="en-US" sz="6000" b="1" spc="-14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6000" b="0" spc="-14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endParaRPr lang="en-US" sz="6000" spc="-14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6000" b="0" spc="-14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930C1C89-1F50-F64F-3E5A-A75189796096}"/>
              </a:ext>
            </a:extLst>
          </p:cNvPr>
          <p:cNvSpPr/>
          <p:nvPr/>
        </p:nvSpPr>
        <p:spPr>
          <a:xfrm>
            <a:off x="12332" y="1983509"/>
            <a:ext cx="82586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a.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9FB597A2-96F8-CC94-AB8E-5499691F8E42}"/>
              </a:ext>
            </a:extLst>
          </p:cNvPr>
          <p:cNvSpPr/>
          <p:nvPr/>
        </p:nvSpPr>
        <p:spPr>
          <a:xfrm>
            <a:off x="12332" y="5676900"/>
            <a:ext cx="82586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</a:t>
            </a: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0648A3BD-12E2-1203-36AB-12E9B3F890DD}"/>
              </a:ext>
            </a:extLst>
          </p:cNvPr>
          <p:cNvSpPr/>
          <p:nvPr/>
        </p:nvSpPr>
        <p:spPr>
          <a:xfrm>
            <a:off x="3276600" y="2171700"/>
            <a:ext cx="13716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u="dottedHeavy">
                <a:solidFill>
                  <a:srgbClr val="3399FF"/>
                </a:solidFill>
              </a:rPr>
              <a:t>?</a:t>
            </a:r>
            <a:endParaRPr lang="en-US" sz="4800" u="dottedHeavy">
              <a:solidFill>
                <a:srgbClr val="3399FF"/>
              </a:solidFill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9064B04E-5219-77DF-4B77-3655CA56D73C}"/>
              </a:ext>
            </a:extLst>
          </p:cNvPr>
          <p:cNvSpPr/>
          <p:nvPr/>
        </p:nvSpPr>
        <p:spPr>
          <a:xfrm>
            <a:off x="3276600" y="3091873"/>
            <a:ext cx="13716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u="dottedHeavy">
                <a:solidFill>
                  <a:srgbClr val="3399FF"/>
                </a:solidFill>
              </a:rPr>
              <a:t>?</a:t>
            </a:r>
            <a:endParaRPr lang="en-US" sz="4800" u="dottedHeavy">
              <a:solidFill>
                <a:srgbClr val="3399FF"/>
              </a:solidFill>
            </a:endParaRPr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F3183819-AEF6-1D5D-0DCA-5B60F97D540A}"/>
              </a:ext>
            </a:extLst>
          </p:cNvPr>
          <p:cNvSpPr/>
          <p:nvPr/>
        </p:nvSpPr>
        <p:spPr>
          <a:xfrm>
            <a:off x="11734800" y="2171700"/>
            <a:ext cx="10668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u="dottedHeavy">
                <a:solidFill>
                  <a:srgbClr val="3399FF"/>
                </a:solidFill>
              </a:rPr>
              <a:t>?</a:t>
            </a:r>
            <a:endParaRPr lang="en-US" sz="4800" u="dottedHeavy">
              <a:solidFill>
                <a:srgbClr val="3399FF"/>
              </a:solidFill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1A6D6209-9B7C-6705-B5FE-5B19E4C84CBC}"/>
              </a:ext>
            </a:extLst>
          </p:cNvPr>
          <p:cNvSpPr/>
          <p:nvPr/>
        </p:nvSpPr>
        <p:spPr>
          <a:xfrm>
            <a:off x="11734800" y="3091873"/>
            <a:ext cx="13716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u="dottedHeavy">
                <a:solidFill>
                  <a:srgbClr val="3399FF"/>
                </a:solidFill>
              </a:rPr>
              <a:t>?</a:t>
            </a:r>
            <a:endParaRPr lang="en-US" sz="4800" u="dottedHeavy">
              <a:solidFill>
                <a:srgbClr val="3399FF"/>
              </a:solidFill>
            </a:endParaRPr>
          </a:p>
        </p:txBody>
      </p:sp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id="{F4B0F616-6CF9-1EDC-0AEB-AFFC474BD547}"/>
              </a:ext>
            </a:extLst>
          </p:cNvPr>
          <p:cNvSpPr/>
          <p:nvPr/>
        </p:nvSpPr>
        <p:spPr>
          <a:xfrm>
            <a:off x="5867400" y="5803731"/>
            <a:ext cx="13716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u="dottedHeavy">
                <a:solidFill>
                  <a:srgbClr val="3399FF"/>
                </a:solidFill>
              </a:rPr>
              <a:t>?</a:t>
            </a:r>
            <a:endParaRPr lang="en-US" sz="4800" u="dottedHeavy">
              <a:solidFill>
                <a:srgbClr val="3399FF"/>
              </a:solidFill>
            </a:endParaRPr>
          </a:p>
        </p:txBody>
      </p:sp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id="{1A58C7CE-2054-761F-38D7-D9296939824F}"/>
              </a:ext>
            </a:extLst>
          </p:cNvPr>
          <p:cNvSpPr/>
          <p:nvPr/>
        </p:nvSpPr>
        <p:spPr>
          <a:xfrm>
            <a:off x="5867400" y="6735112"/>
            <a:ext cx="13716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u="dottedHeavy">
                <a:solidFill>
                  <a:srgbClr val="3399FF"/>
                </a:solidFill>
              </a:rPr>
              <a:t>?</a:t>
            </a:r>
            <a:endParaRPr lang="en-US" sz="4800" u="dottedHeavy">
              <a:solidFill>
                <a:srgbClr val="3399FF"/>
              </a:solidFill>
            </a:endParaRP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51E00ECA-027B-0EAD-072A-A9F1591323D6}"/>
              </a:ext>
            </a:extLst>
          </p:cNvPr>
          <p:cNvSpPr/>
          <p:nvPr/>
        </p:nvSpPr>
        <p:spPr>
          <a:xfrm>
            <a:off x="14935200" y="5803731"/>
            <a:ext cx="13716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u="dottedHeavy">
                <a:solidFill>
                  <a:srgbClr val="3399FF"/>
                </a:solidFill>
              </a:rPr>
              <a:t>?</a:t>
            </a:r>
            <a:endParaRPr lang="en-US" sz="4800" u="dottedHeavy">
              <a:solidFill>
                <a:srgbClr val="3399FF"/>
              </a:solidFill>
            </a:endParaRP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826BA91E-52E0-178B-64EB-52A6BDD8C286}"/>
              </a:ext>
            </a:extLst>
          </p:cNvPr>
          <p:cNvSpPr/>
          <p:nvPr/>
        </p:nvSpPr>
        <p:spPr>
          <a:xfrm>
            <a:off x="14935200" y="6735112"/>
            <a:ext cx="16764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u="dottedHeavy">
                <a:solidFill>
                  <a:srgbClr val="3399FF"/>
                </a:solidFill>
              </a:rPr>
              <a:t>?</a:t>
            </a:r>
            <a:endParaRPr lang="en-US" sz="4800" u="dottedHeavy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963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628</TotalTime>
  <Words>107</Words>
  <Application>Microsoft Office PowerPoint</Application>
  <PresentationFormat>Custom</PresentationFormat>
  <Paragraphs>35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Wingdings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 14</dc:title>
  <dc:subject>9Slide.vn</dc:subject>
  <dc:creator>Hi There</dc:creator>
  <dc:description>9Slide.vn</dc:description>
  <cp:lastModifiedBy>Admin</cp:lastModifiedBy>
  <cp:revision>43</cp:revision>
  <dcterms:created xsi:type="dcterms:W3CDTF">2006-08-16T00:00:00Z</dcterms:created>
  <dcterms:modified xsi:type="dcterms:W3CDTF">2023-12-05T11:07:05Z</dcterms:modified>
  <cp:category>9Slide.vn</cp:category>
  <dc:identifier>DAF1Cg2W5Z4</dc:identifier>
</cp:coreProperties>
</file>