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</p:sldMasterIdLst>
  <p:notesMasterIdLst>
    <p:notesMasterId r:id="rId25"/>
  </p:notesMasterIdLst>
  <p:sldIdLst>
    <p:sldId id="280" r:id="rId5"/>
    <p:sldId id="344" r:id="rId6"/>
    <p:sldId id="399" r:id="rId7"/>
    <p:sldId id="355" r:id="rId8"/>
    <p:sldId id="259" r:id="rId9"/>
    <p:sldId id="400" r:id="rId10"/>
    <p:sldId id="393" r:id="rId11"/>
    <p:sldId id="401" r:id="rId12"/>
    <p:sldId id="263" r:id="rId13"/>
    <p:sldId id="363" r:id="rId14"/>
    <p:sldId id="395" r:id="rId15"/>
    <p:sldId id="403" r:id="rId16"/>
    <p:sldId id="402" r:id="rId17"/>
    <p:sldId id="270" r:id="rId18"/>
    <p:sldId id="271" r:id="rId19"/>
    <p:sldId id="397" r:id="rId20"/>
    <p:sldId id="396" r:id="rId21"/>
    <p:sldId id="273" r:id="rId22"/>
    <p:sldId id="272" r:id="rId23"/>
    <p:sldId id="4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FF00"/>
    <a:srgbClr val="0033CC"/>
    <a:srgbClr val="C93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2266D-8184-41E1-B1CF-E26143403365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298B1-05B4-44F4-BECB-9C73AB5D4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1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1A7C2-E298-4F1F-ABAB-EDAF868D8A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11A7C2-E298-4F1F-ABAB-EDAF868D8A56}" type="slidenum">
              <a:rPr lang="en-US" baseline="0">
                <a:latin typeface="Arial" charset="0"/>
              </a:rPr>
              <a:pPr eaLnBrk="1" hangingPunct="1"/>
              <a:t>14</a:t>
            </a:fld>
            <a:endParaRPr lang="en-US" baseline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11A7C2-E298-4F1F-ABAB-EDAF868D8A56}" type="slidenum">
              <a:rPr lang="en-US" baseline="0">
                <a:latin typeface="Arial" charset="0"/>
              </a:rPr>
              <a:pPr eaLnBrk="1" hangingPunct="1"/>
              <a:t>15</a:t>
            </a:fld>
            <a:endParaRPr lang="en-US" baseline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1A7C2-E298-4F1F-ABAB-EDAF868D8A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5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BE7F-B5DA-4BAE-99D9-8638E78B0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69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9962-6FEB-4463-BC83-DC05E1405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98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F2DA-B117-4882-8894-F64A974B8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EF357-D59A-41F7-B00B-80A8203A9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4120-8F45-449A-844A-A92878F42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7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1FAA-012B-45B7-A743-6E0B575F2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98B8-E3B5-487D-9C4C-CF0CD9339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30DC0-32E1-43D2-ABD1-DE57DF07E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5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DE7B7-8414-4AE5-A0B0-CEBB83F764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5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375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0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373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3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59CA-1C4B-4FFB-9C33-F5162F77C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76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5EDF6-BB55-40F7-A039-51B444933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19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D867-525E-4FD2-A915-C50E863CB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26C62-3D93-48E1-A44D-6022DB73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67E8C-2B59-4456-8068-F75EC38B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81A4-E6F6-4457-B351-511F9B2B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BC08-33B3-440E-8A6E-4140F393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BE7F-B5DA-4BAE-99D9-8638E78B0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336A-44F7-4CDF-B862-709BE310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C8AFC-9929-443A-A2FF-3E220AC1C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13BCF-75F4-4922-8073-64895790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B7B7-22AA-47CA-AEC3-DFB8A923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1EAC2-AE37-4B10-9F6F-00A0E207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9962-6FEB-4463-BC83-DC05E1405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8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6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507D6-DE9C-441C-98FE-33AA8A46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B3978-E64A-480B-BE12-A494910A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5B8F-8874-4AD5-9840-2FF879BB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AB5E3-8073-41E1-A531-E90F9258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2A76E-314E-45C9-A02F-F2D8EBF0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F2DA-B117-4882-8894-F64A974B8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4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A275-2243-42C4-83A0-E8F903561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2879-F4F8-47AC-8F45-96A385667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A6631-522C-43DE-9EDC-22353650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C28BB-BE0B-4A9C-A3BD-38A3E14D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B5461-8449-41B6-95BE-0E8A6685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D4844-3100-4CF8-B98F-4F1B01F9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EF357-D59A-41F7-B00B-80A8203A9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00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16D6-B38D-4DCD-B93A-4B15773C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CA6A1-E7DD-4DA8-B88D-E639DEC5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0E57D-A8F5-40D8-AAD9-67E4E933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5999-BB70-430A-8B80-481AD15E9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53A25-995A-4402-8474-18682B6BB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434C21-F312-4D30-99FE-C0E8E209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4011-05E3-4566-BC51-782B7D77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5A492-0402-42F7-AF43-AF39DE01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4120-8F45-449A-844A-A92878F42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25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7054C-5A44-4E72-AF14-C3983C90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F9645-3812-4EDF-AB19-16305725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A55A9-9B2F-4E07-B5C6-C0BE20CF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43E65-E85D-4DAB-82CC-73AB5552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1FAA-012B-45B7-A743-6E0B575F2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6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31DFF-0689-428B-A7F7-B85F74C0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31136-88E7-4E54-B1B4-0CC6218B9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B0A92-7F49-4987-AE12-0A418E0A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98B8-E3B5-487D-9C4C-CF0CD9339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8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099D-A4F6-41EF-A4F7-6607282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0B6F-3D74-49EF-AEDB-2185E45ED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EC42B-1D1C-4855-99B4-7F72CD0B4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DF3E-39C7-4C0B-A73A-22535A8B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790D4-8F0E-4B93-B2C4-89189889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0287-6572-4241-84B7-7CFF8136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30DC0-32E1-43D2-ABD1-DE57DF07E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75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148DD-511A-4EBB-B760-D9CB6815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064C6-B9A1-42AC-9B07-1480DBC0F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143F6-4B08-4562-88C3-9730166F4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7251D-E9F1-4229-8826-B67824AF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72C74-E42C-4C0F-8E42-60A13A53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11A51-1308-48F7-BA38-12154AA32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DE7B7-8414-4AE5-A0B0-CEBB83F764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01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5DBA7-1D65-49B1-B5A2-2C3609C2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BBD7E-451A-4669-9CB3-6B60178A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AD85-A9B8-4999-BD3C-A7219773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2805B-F16D-4492-AE5C-4B61EBCF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11B4C-8D1B-4E97-AAE1-3C86FEDA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59CA-1C4B-4FFB-9C33-F5162F77C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19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E66D8-AA27-4974-A72F-696B11757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079AF-687C-4577-9550-805CDA22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2C332-9839-4358-9FC4-E937D9743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0F99-2957-467B-A9CE-330C8257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30A70-2A9B-46F6-B975-01DB2B7A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5EDF6-BB55-40F7-A039-51B444933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5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BE7F-B5DA-4BAE-99D9-8638E78B0D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9962-6FEB-4463-BC83-DC05E1405D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2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1F2DA-B117-4882-8894-F64A974B87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44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EF357-D59A-41F7-B00B-80A8203A9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2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4120-8F45-449A-844A-A92878F42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61FAA-012B-45B7-A743-6E0B575F2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15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98B8-E3B5-487D-9C4C-CF0CD9339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41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30DC0-32E1-43D2-ABD1-DE57DF07E8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DE7B7-8414-4AE5-A0B0-CEBB83F764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80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059CA-1C4B-4FFB-9C33-F5162F77C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467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5EDF6-BB55-40F7-A039-51B444933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8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7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0564-7110-467A-A848-07ED4DC6F20B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F40F-0F68-45D6-9F8D-03FA881F48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309E-2DD3-490C-B6FC-924C5283CE7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34A5D794-8FE4-4226-86E3-8E20DB642A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3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90910E-29ED-4B14-8449-9459DEB7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99F68-8EFA-4419-A537-50B9E8D0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D9A5-462F-4BFE-BA5D-D48FF223B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06C1-9BB5-4620-899D-2E0EBFB2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D8412-9358-4C48-9212-01A3386E2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A4AC56-A1B8-413B-BF79-C6DCF8542C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309E-2DD3-490C-B6FC-924C5283CE7F}" type="datetimeFigureOut">
              <a:rPr lang="vi-VN" smtClean="0"/>
              <a:t>03/03/2023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D794-8FE4-4226-86E3-8E20DB642A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0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6F5F0A-D64C-42E7-ACF6-919BD929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1781"/>
            <a:ext cx="9144000" cy="6858000"/>
          </a:xfrm>
          <a:prstGeom prst="rect">
            <a:avLst/>
          </a:prstGeom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E1C07342-1204-46A3-A95E-C02894EF16B1}"/>
              </a:ext>
            </a:extLst>
          </p:cNvPr>
          <p:cNvSpPr txBox="1">
            <a:spLocks/>
          </p:cNvSpPr>
          <p:nvPr/>
        </p:nvSpPr>
        <p:spPr>
          <a:xfrm>
            <a:off x="2355420" y="1642924"/>
            <a:ext cx="4768912" cy="3676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342900"/>
            <a:endParaRPr lang="vi-VN" sz="4050" dirty="0">
              <a:solidFill>
                <a:srgbClr val="90C226"/>
              </a:solidFill>
              <a:latin typeface="Tahom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F1B655-01C2-4AAF-A7EC-64F2F8F1B564}"/>
              </a:ext>
            </a:extLst>
          </p:cNvPr>
          <p:cNvSpPr/>
          <p:nvPr/>
        </p:nvSpPr>
        <p:spPr>
          <a:xfrm>
            <a:off x="1447474" y="631416"/>
            <a:ext cx="6982732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vi-VN" sz="2000" b="1" dirty="0">
                <a:ln w="9525">
                  <a:solidFill>
                    <a:srgbClr val="90C226">
                      <a:lumMod val="60000"/>
                      <a:lumOff val="4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ahoma" panose="020B0604030504040204" pitchFamily="34" charset="0"/>
              </a:rPr>
              <a:t> </a:t>
            </a:r>
            <a:endParaRPr lang="en-US" sz="2000" b="1" dirty="0">
              <a:ln w="9525">
                <a:solidFill>
                  <a:srgbClr val="90C226">
                    <a:lumMod val="60000"/>
                    <a:lumOff val="4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rebuchet MS" panose="020B0603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0DB09A-D2D5-49D2-BBA3-0354A8AE441A}"/>
              </a:ext>
            </a:extLst>
          </p:cNvPr>
          <p:cNvSpPr txBox="1"/>
          <p:nvPr/>
        </p:nvSpPr>
        <p:spPr>
          <a:xfrm>
            <a:off x="2590800" y="1220450"/>
            <a:ext cx="3305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</p:spTree>
    <p:extLst>
      <p:ext uri="{BB962C8B-B14F-4D97-AF65-F5344CB8AC3E}">
        <p14:creationId xmlns:p14="http://schemas.microsoft.com/office/powerpoint/2010/main" val="155073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2">
            <a:extLst>
              <a:ext uri="{FF2B5EF4-FFF2-40B4-BE49-F238E27FC236}">
                <a16:creationId xmlns:a16="http://schemas.microsoft.com/office/drawing/2014/main" id="{6057C304-CD57-4E02-B237-4A2110AB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40"/>
            <a:ext cx="4572000" cy="39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69D99-21D1-464C-A4F7-0607AF2E200D}"/>
              </a:ext>
            </a:extLst>
          </p:cNvPr>
          <p:cNvSpPr/>
          <p:nvPr/>
        </p:nvSpPr>
        <p:spPr>
          <a:xfrm>
            <a:off x="4648200" y="138400"/>
            <a:ext cx="4114799" cy="1128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3FAB0-1399-44EF-B4F1-201BED264389}"/>
              </a:ext>
            </a:extLst>
          </p:cNvPr>
          <p:cNvSpPr/>
          <p:nvPr/>
        </p:nvSpPr>
        <p:spPr>
          <a:xfrm>
            <a:off x="4953000" y="1451452"/>
            <a:ext cx="365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Che ô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kumimoji="0" lang="en-US" sz="2800" b="1" i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8F6E54-821D-4E0F-B0C6-025566C8DF30}"/>
              </a:ext>
            </a:extLst>
          </p:cNvPr>
          <p:cNvSpPr/>
          <p:nvPr/>
        </p:nvSpPr>
        <p:spPr>
          <a:xfrm>
            <a:off x="304800" y="4190999"/>
            <a:ext cx="259080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57E0A97-D5C5-45B2-9C8D-DB4F9A87F5F8}"/>
              </a:ext>
            </a:extLst>
          </p:cNvPr>
          <p:cNvSpPr/>
          <p:nvPr/>
        </p:nvSpPr>
        <p:spPr>
          <a:xfrm>
            <a:off x="3047999" y="3948400"/>
            <a:ext cx="2895599" cy="1461800"/>
          </a:xfrm>
          <a:prstGeom prst="rightArrow">
            <a:avLst>
              <a:gd name="adj1" fmla="val 65838"/>
              <a:gd name="adj2" fmla="val 368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vi-V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67C77F-827C-4420-80CB-8C4E851215C7}"/>
              </a:ext>
            </a:extLst>
          </p:cNvPr>
          <p:cNvSpPr/>
          <p:nvPr/>
        </p:nvSpPr>
        <p:spPr>
          <a:xfrm>
            <a:off x="5943600" y="3976392"/>
            <a:ext cx="2971800" cy="1241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F7911-E642-4FFE-A6FA-5277A9406A43}"/>
              </a:ext>
            </a:extLst>
          </p:cNvPr>
          <p:cNvSpPr/>
          <p:nvPr/>
        </p:nvSpPr>
        <p:spPr>
          <a:xfrm>
            <a:off x="334347" y="5486400"/>
            <a:ext cx="2590800" cy="9906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A875B75-9825-44FB-B980-FCF84C56ED9F}"/>
              </a:ext>
            </a:extLst>
          </p:cNvPr>
          <p:cNvSpPr/>
          <p:nvPr/>
        </p:nvSpPr>
        <p:spPr>
          <a:xfrm>
            <a:off x="3048000" y="5257800"/>
            <a:ext cx="2895599" cy="1461800"/>
          </a:xfrm>
          <a:prstGeom prst="rightArrow">
            <a:avLst>
              <a:gd name="adj1" fmla="val 65838"/>
              <a:gd name="adj2" fmla="val 3687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900489-BFE6-4AA2-96B7-FD0A8C2EA429}"/>
              </a:ext>
            </a:extLst>
          </p:cNvPr>
          <p:cNvSpPr/>
          <p:nvPr/>
        </p:nvSpPr>
        <p:spPr>
          <a:xfrm>
            <a:off x="5943600" y="5367739"/>
            <a:ext cx="2971800" cy="124192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sức khỏe và mắt.</a:t>
            </a:r>
          </a:p>
        </p:txBody>
      </p:sp>
    </p:spTree>
    <p:extLst>
      <p:ext uri="{BB962C8B-B14F-4D97-AF65-F5344CB8AC3E}">
        <p14:creationId xmlns:p14="http://schemas.microsoft.com/office/powerpoint/2010/main" val="2916647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469D99-21D1-464C-A4F7-0607AF2E200D}"/>
              </a:ext>
            </a:extLst>
          </p:cNvPr>
          <p:cNvSpPr/>
          <p:nvPr/>
        </p:nvSpPr>
        <p:spPr>
          <a:xfrm>
            <a:off x="4717594" y="384602"/>
            <a:ext cx="4201496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A3FAB0-1399-44EF-B4F1-201BED264389}"/>
              </a:ext>
            </a:extLst>
          </p:cNvPr>
          <p:cNvSpPr/>
          <p:nvPr/>
        </p:nvSpPr>
        <p:spPr>
          <a:xfrm>
            <a:off x="4785049" y="1787637"/>
            <a:ext cx="398611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F7911-E642-4FFE-A6FA-5277A9406A43}"/>
              </a:ext>
            </a:extLst>
          </p:cNvPr>
          <p:cNvSpPr/>
          <p:nvPr/>
        </p:nvSpPr>
        <p:spPr>
          <a:xfrm>
            <a:off x="4748696" y="3962400"/>
            <a:ext cx="4201497" cy="2438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Picture3">
            <a:extLst>
              <a:ext uri="{FF2B5EF4-FFF2-40B4-BE49-F238E27FC236}">
                <a16:creationId xmlns:a16="http://schemas.microsoft.com/office/drawing/2014/main" id="{D6834314-D866-48E2-A559-09FCA5A46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148798"/>
            <a:ext cx="464819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A803C7E-1780-4B54-80C0-87CFB71D4BBE}"/>
              </a:ext>
            </a:extLst>
          </p:cNvPr>
          <p:cNvSpPr/>
          <p:nvPr/>
        </p:nvSpPr>
        <p:spPr>
          <a:xfrm>
            <a:off x="4791269" y="2891998"/>
            <a:ext cx="4201496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52292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90011-C4C8-4BC3-A46B-7531FACA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630B7D1-95F2-4C50-8C1C-79A523E5BF99}"/>
              </a:ext>
            </a:extLst>
          </p:cNvPr>
          <p:cNvSpPr/>
          <p:nvPr/>
        </p:nvSpPr>
        <p:spPr>
          <a:xfrm>
            <a:off x="23327" y="533400"/>
            <a:ext cx="7672873" cy="5638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KẾT LUẬN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noProof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1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6" y="1429265"/>
            <a:ext cx="4004387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10996"/>
            <a:ext cx="41910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29265"/>
            <a:ext cx="42672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10995"/>
            <a:ext cx="40386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048000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2193" y="350011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217" y="3429000"/>
            <a:ext cx="131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8217" y="62078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3217" y="62078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E33405-B83E-4A24-9921-6E7CDB9C5E59}"/>
              </a:ext>
            </a:extLst>
          </p:cNvPr>
          <p:cNvSpPr/>
          <p:nvPr/>
        </p:nvSpPr>
        <p:spPr>
          <a:xfrm>
            <a:off x="152400" y="213886"/>
            <a:ext cx="8839200" cy="105678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gây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hại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mắt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06" y="1429265"/>
            <a:ext cx="4004387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10996"/>
            <a:ext cx="41910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29265"/>
            <a:ext cx="42672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10995"/>
            <a:ext cx="4038601" cy="252012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048000"/>
            <a:ext cx="457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52193" y="350011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3217" y="3429000"/>
            <a:ext cx="131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8217" y="62078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3217" y="62078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E33405-B83E-4A24-9921-6E7CDB9C5E59}"/>
              </a:ext>
            </a:extLst>
          </p:cNvPr>
          <p:cNvSpPr/>
          <p:nvPr/>
        </p:nvSpPr>
        <p:spPr>
          <a:xfrm>
            <a:off x="152400" y="213886"/>
            <a:ext cx="8839200" cy="105678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Tr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ường hợp nào dưới đây cần tránh để không gây hại cho mắt?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295400" y="22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28600" y="3733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KHÔNG NÊN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0877" y="3058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1865" y="636673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6400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Hình 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B8529D-E52A-42B4-93F5-A39AEA02D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4" descr="a">
            <a:extLst>
              <a:ext uri="{FF2B5EF4-FFF2-40B4-BE49-F238E27FC236}">
                <a16:creationId xmlns:a16="http://schemas.microsoft.com/office/drawing/2014/main" id="{E37468A9-D863-460D-B4F2-B4B0F30DA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68"/>
            <a:ext cx="4305300" cy="347482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">
            <a:extLst>
              <a:ext uri="{FF2B5EF4-FFF2-40B4-BE49-F238E27FC236}">
                <a16:creationId xmlns:a16="http://schemas.microsoft.com/office/drawing/2014/main" id="{EAF35DE0-45A7-4194-BC96-5DD953D67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69" y="3429000"/>
            <a:ext cx="4581331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763678-6CED-497B-9D1F-6D3088FF5DD2}"/>
              </a:ext>
            </a:extLst>
          </p:cNvPr>
          <p:cNvSpPr txBox="1"/>
          <p:nvPr/>
        </p:nvSpPr>
        <p:spPr>
          <a:xfrm>
            <a:off x="3121077" y="2918727"/>
            <a:ext cx="122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6ADAD-385E-4792-90E5-1083D1AF3469}"/>
              </a:ext>
            </a:extLst>
          </p:cNvPr>
          <p:cNvSpPr txBox="1"/>
          <p:nvPr/>
        </p:nvSpPr>
        <p:spPr>
          <a:xfrm>
            <a:off x="5096069" y="6171847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4814B7-F8DD-49F0-93D2-8E29979E11C5}"/>
              </a:ext>
            </a:extLst>
          </p:cNvPr>
          <p:cNvSpPr/>
          <p:nvPr/>
        </p:nvSpPr>
        <p:spPr>
          <a:xfrm>
            <a:off x="4414019" y="685800"/>
            <a:ext cx="4564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bàn học của bạn trong hình được đặt cạnh cửa sổ có đủ ánh sáng, để học tập.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E90A2-3089-495D-9F0A-F9660DE2B108}"/>
              </a:ext>
            </a:extLst>
          </p:cNvPr>
          <p:cNvSpPr/>
          <p:nvPr/>
        </p:nvSpPr>
        <p:spPr>
          <a:xfrm>
            <a:off x="76200" y="4137898"/>
            <a:ext cx="42291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- 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Đây là việc không nên làm vì bạn sử dụng máy tính quá khuya sẽ làm hại cho sức khỏe và ảnh hưởng tới mắt.</a:t>
            </a:r>
          </a:p>
        </p:txBody>
      </p:sp>
    </p:spTree>
    <p:extLst>
      <p:ext uri="{BB962C8B-B14F-4D97-AF65-F5344CB8AC3E}">
        <p14:creationId xmlns:p14="http://schemas.microsoft.com/office/powerpoint/2010/main" val="262554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/>
      <p:bldP spid="17" grpId="0"/>
      <p:bldP spid="18" grpId="0"/>
      <p:bldP spid="2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1295400" y="22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NÊN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228600" y="3733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 NÊN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0877" y="3058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1865" y="636673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6400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 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B8529D-E52A-42B4-93F5-A39AEA02D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4814B7-F8DD-49F0-93D2-8E29979E11C5}"/>
              </a:ext>
            </a:extLst>
          </p:cNvPr>
          <p:cNvSpPr/>
          <p:nvPr/>
        </p:nvSpPr>
        <p:spPr>
          <a:xfrm>
            <a:off x="4546813" y="492017"/>
            <a:ext cx="456054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không nên làm vì nằm đọc sách sẽ tạo ra bóng tối khó nhìn thấy chữ trong sách làm mỏi mắt có thể bị cận thị. 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0E90A2-3089-495D-9F0A-F9660DE2B108}"/>
              </a:ext>
            </a:extLst>
          </p:cNvPr>
          <p:cNvSpPr/>
          <p:nvPr/>
        </p:nvSpPr>
        <p:spPr>
          <a:xfrm>
            <a:off x="206427" y="3597534"/>
            <a:ext cx="4229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  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nên làm vì ta viết tay phải. Nếu để đèn bên trái sẽ không tạo ra bóng tối và ánh đèn thấp hơn đầu không chiếu thẳng vào mắt.</a:t>
            </a:r>
          </a:p>
        </p:txBody>
      </p:sp>
      <p:pic>
        <p:nvPicPr>
          <p:cNvPr id="19" name="Picture 3" descr="v">
            <a:extLst>
              <a:ext uri="{FF2B5EF4-FFF2-40B4-BE49-F238E27FC236}">
                <a16:creationId xmlns:a16="http://schemas.microsoft.com/office/drawing/2014/main" id="{53D551E3-782C-4EB7-96E3-2D867D6E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435526" cy="32572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623A6D-116C-497E-BAB3-76565ECFD118}"/>
              </a:ext>
            </a:extLst>
          </p:cNvPr>
          <p:cNvSpPr txBox="1"/>
          <p:nvPr/>
        </p:nvSpPr>
        <p:spPr>
          <a:xfrm>
            <a:off x="2971800" y="2592196"/>
            <a:ext cx="122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</a:t>
            </a:r>
          </a:p>
        </p:txBody>
      </p:sp>
      <p:pic>
        <p:nvPicPr>
          <p:cNvPr id="22" name="Picture 5" descr="f">
            <a:extLst>
              <a:ext uri="{FF2B5EF4-FFF2-40B4-BE49-F238E27FC236}">
                <a16:creationId xmlns:a16="http://schemas.microsoft.com/office/drawing/2014/main" id="{93F584CF-5CC6-4C79-A2DA-77E5EB87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4583"/>
            <a:ext cx="4560544" cy="346341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0A57FD-4918-4950-B89D-219D5AE9E6A3}"/>
              </a:ext>
            </a:extLst>
          </p:cNvPr>
          <p:cNvSpPr txBox="1"/>
          <p:nvPr/>
        </p:nvSpPr>
        <p:spPr>
          <a:xfrm>
            <a:off x="7765778" y="359753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02159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1306B3-2B16-4E20-AB2E-EDCEEE7EF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2"/>
            <a:ext cx="9144000" cy="638251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D2FAC2-36DB-4DCF-B45F-1897DEA69C95}"/>
              </a:ext>
            </a:extLst>
          </p:cNvPr>
          <p:cNvSpPr/>
          <p:nvPr/>
        </p:nvSpPr>
        <p:spPr>
          <a:xfrm>
            <a:off x="114300" y="347180"/>
            <a:ext cx="8915400" cy="17518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tế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099CCA-A770-4864-AEF4-87DC5E4C5EE5}"/>
              </a:ext>
            </a:extLst>
          </p:cNvPr>
          <p:cNvSpPr/>
          <p:nvPr/>
        </p:nvSpPr>
        <p:spPr>
          <a:xfrm>
            <a:off x="1143000" y="2667000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93B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kể chia sẻ</a:t>
            </a:r>
            <a:r>
              <a:rPr kumimoji="0" lang="vi-VN" sz="44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hoạt động ở nhà của em khi</a:t>
            </a: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93B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Xem 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C93B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+ Học bài</a:t>
            </a:r>
          </a:p>
        </p:txBody>
      </p:sp>
    </p:spTree>
    <p:extLst>
      <p:ext uri="{BB962C8B-B14F-4D97-AF65-F5344CB8AC3E}">
        <p14:creationId xmlns:p14="http://schemas.microsoft.com/office/powerpoint/2010/main" val="491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4800"/>
            <a:ext cx="5229225" cy="556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175" y="306355"/>
            <a:ext cx="34004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XEM TIVI:</a:t>
            </a:r>
          </a:p>
          <a:p>
            <a:pPr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tivi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334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ngoi hoc b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ngoi hoc ba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19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871" y="680621"/>
            <a:ext cx="45393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NGỒI HỌC:</a:t>
            </a: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Sau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30cm.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5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12">
            <a:extLst>
              <a:ext uri="{FF2B5EF4-FFF2-40B4-BE49-F238E27FC236}">
                <a16:creationId xmlns:a16="http://schemas.microsoft.com/office/drawing/2014/main" id="{D99DA508-6CD3-4159-A95A-7DD604C55C92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571750" y="1092398"/>
            <a:ext cx="4476750" cy="444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73280"/>
            <a:ext cx="84582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solidFill>
                <a:srgbClr val="0033CC"/>
              </a:solidFill>
              <a:latin typeface="Calibri"/>
            </a:endParaRPr>
          </a:p>
          <a:p>
            <a:pPr defTabSz="685800">
              <a:defRPr/>
            </a:pP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10">
            <a:extLst>
              <a:ext uri="{FF2B5EF4-FFF2-40B4-BE49-F238E27FC236}">
                <a16:creationId xmlns:a16="http://schemas.microsoft.com/office/drawing/2014/main" id="{17140F93-141A-4DE3-B42F-86B63255C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75" y="745587"/>
            <a:ext cx="671513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3AD00C-0021-4E52-A3D5-806651D7BC7B}"/>
              </a:ext>
            </a:extLst>
          </p:cNvPr>
          <p:cNvSpPr/>
          <p:nvPr/>
        </p:nvSpPr>
        <p:spPr>
          <a:xfrm>
            <a:off x="489857" y="3833869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D60093"/>
                </a:solidFill>
                <a:latin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D60093"/>
                </a:solidFill>
                <a:latin typeface="Times New Roman" panose="02020603050405020304" pitchFamily="18" charset="0"/>
              </a:rPr>
              <a:t>Ánh sáng giúp chúng ta cảm nhận được tất cả vẻ đẹp của thiên nhiên.</a:t>
            </a:r>
          </a:p>
          <a:p>
            <a:br>
              <a:rPr lang="vi-VN" sz="3600" dirty="0">
                <a:solidFill>
                  <a:srgbClr val="D60093"/>
                </a:solidFill>
                <a:latin typeface="Times New Roman" panose="02020603050405020304" pitchFamily="18" charset="0"/>
              </a:rPr>
            </a:br>
            <a:endParaRPr lang="vi-VN" sz="3600" dirty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86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098A7E-52D2-4912-8C36-62B517D9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03F36-8AB7-4F85-8A7F-5ED651521347}"/>
              </a:ext>
            </a:extLst>
          </p:cNvPr>
          <p:cNvSpPr/>
          <p:nvPr/>
        </p:nvSpPr>
        <p:spPr>
          <a:xfrm>
            <a:off x="1295400" y="1874728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baseline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EBB32-01CD-44B0-8570-4853BC51764D}"/>
              </a:ext>
            </a:extLst>
          </p:cNvPr>
          <p:cNvSpPr/>
          <p:nvPr/>
        </p:nvSpPr>
        <p:spPr>
          <a:xfrm>
            <a:off x="3483401" y="990600"/>
            <a:ext cx="2177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" y="19806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12">
            <a:extLst>
              <a:ext uri="{FF2B5EF4-FFF2-40B4-BE49-F238E27FC236}">
                <a16:creationId xmlns:a16="http://schemas.microsoft.com/office/drawing/2014/main" id="{D99DA508-6CD3-4159-A95A-7DD604C55C92}"/>
              </a:ext>
            </a:extLst>
          </p:cNvPr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2571750" y="1092398"/>
            <a:ext cx="4476750" cy="444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lstStyle/>
          <a:p>
            <a:pPr algn="ctr"/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A3FE937C-01BB-4D86-8529-42E3DD0A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22" y="2315522"/>
            <a:ext cx="80364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10">
            <a:extLst>
              <a:ext uri="{FF2B5EF4-FFF2-40B4-BE49-F238E27FC236}">
                <a16:creationId xmlns:a16="http://schemas.microsoft.com/office/drawing/2014/main" id="{17140F93-141A-4DE3-B42F-86B63255C1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75" y="745587"/>
            <a:ext cx="671513" cy="84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016279-8575-451C-B8E2-4ED4FA452C21}"/>
              </a:ext>
            </a:extLst>
          </p:cNvPr>
          <p:cNvSpPr/>
          <p:nvPr/>
        </p:nvSpPr>
        <p:spPr>
          <a:xfrm>
            <a:off x="294692" y="3515851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93B90"/>
                </a:solidFill>
                <a:latin typeface="+mj-lt"/>
              </a:rPr>
              <a:t>     </a:t>
            </a:r>
            <a:r>
              <a:rPr lang="vi-VN" sz="3200" dirty="0">
                <a:solidFill>
                  <a:srgbClr val="C93B90"/>
                </a:solidFill>
                <a:latin typeface="+mj-lt"/>
              </a:rPr>
              <a:t>+ Động vật cần ánh sáng để di chuyển tìm kiếm thức ăn, nước uống.</a:t>
            </a:r>
          </a:p>
          <a:p>
            <a:r>
              <a:rPr lang="vi-VN" sz="3200" dirty="0">
                <a:solidFill>
                  <a:srgbClr val="C93B90"/>
                </a:solidFill>
                <a:latin typeface="+mj-lt"/>
              </a:rPr>
              <a:t>     + Ánh sáng giúp động vật phát hiện ra những nguy hiểm cần tránh.</a:t>
            </a:r>
          </a:p>
          <a:p>
            <a:r>
              <a:rPr lang="vi-VN" sz="3200" dirty="0">
                <a:solidFill>
                  <a:srgbClr val="C93B90"/>
                </a:solidFill>
                <a:latin typeface="+mj-lt"/>
              </a:rPr>
              <a:t>     + Ánh sáng và thời gian chiếu sáng còn ảnh hưởng đến sự sinh sản của một số động vật.</a:t>
            </a:r>
          </a:p>
        </p:txBody>
      </p:sp>
    </p:spTree>
    <p:extLst>
      <p:ext uri="{BB962C8B-B14F-4D97-AF65-F5344CB8AC3E}">
        <p14:creationId xmlns:p14="http://schemas.microsoft.com/office/powerpoint/2010/main" val="310717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BC2D78-5519-4EBA-85C7-64E3F3B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7322"/>
            <a:ext cx="9144000" cy="6858000"/>
          </a:xfrm>
          <a:prstGeom prst="rect">
            <a:avLst/>
          </a:prstGeom>
        </p:spPr>
      </p:pic>
      <p:sp>
        <p:nvSpPr>
          <p:cNvPr id="3" name="WordArt 20">
            <a:extLst>
              <a:ext uri="{FF2B5EF4-FFF2-40B4-BE49-F238E27FC236}">
                <a16:creationId xmlns:a16="http://schemas.microsoft.com/office/drawing/2014/main" id="{BAD7254F-AF78-49D2-B091-CF34C79BAD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802234"/>
            <a:ext cx="3200399" cy="58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685800">
              <a:defRPr/>
            </a:pPr>
            <a:r>
              <a:rPr lang="en-US" sz="3200" u="sng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</a:t>
            </a:r>
            <a:r>
              <a:rPr lang="en-US" sz="3200" u="sng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200" u="sng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20">
            <a:extLst>
              <a:ext uri="{FF2B5EF4-FFF2-40B4-BE49-F238E27FC236}">
                <a16:creationId xmlns:a16="http://schemas.microsoft.com/office/drawing/2014/main" id="{72800C13-EE09-4C3E-999C-EF4388D45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2895600"/>
            <a:ext cx="8458200" cy="9720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sz="27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Ánh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sáng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và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việc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bảo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vệ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đôi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/>
              </a:rPr>
              <a:t>mắt</a:t>
            </a:r>
            <a:endParaRPr lang="en-US" sz="27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/>
            </a:endParaRPr>
          </a:p>
        </p:txBody>
      </p:sp>
      <p:sp>
        <p:nvSpPr>
          <p:cNvPr id="2" name="Star: 12 Points 1">
            <a:extLst>
              <a:ext uri="{FF2B5EF4-FFF2-40B4-BE49-F238E27FC236}">
                <a16:creationId xmlns:a16="http://schemas.microsoft.com/office/drawing/2014/main" id="{F318C22F-D715-4ED8-AE0B-A09B3E40FA70}"/>
              </a:ext>
            </a:extLst>
          </p:cNvPr>
          <p:cNvSpPr/>
          <p:nvPr/>
        </p:nvSpPr>
        <p:spPr>
          <a:xfrm>
            <a:off x="6012023" y="5693773"/>
            <a:ext cx="1981200" cy="1056998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98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FB170-021D-3810-2986-3B8B60F37F4B}"/>
              </a:ext>
            </a:extLst>
          </p:cNvPr>
          <p:cNvSpPr txBox="1"/>
          <p:nvPr/>
        </p:nvSpPr>
        <p:spPr>
          <a:xfrm>
            <a:off x="1447800" y="863025"/>
            <a:ext cx="6714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tư, ngày 08 tháng 03 năm 2023</a:t>
            </a:r>
          </a:p>
        </p:txBody>
      </p:sp>
    </p:spTree>
    <p:extLst>
      <p:ext uri="{BB962C8B-B14F-4D97-AF65-F5344CB8AC3E}">
        <p14:creationId xmlns:p14="http://schemas.microsoft.com/office/powerpoint/2010/main" val="35383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7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04539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4859B0-7C89-48C8-977B-2B884AFA18B9}"/>
              </a:ext>
            </a:extLst>
          </p:cNvPr>
          <p:cNvSpPr/>
          <p:nvPr/>
        </p:nvSpPr>
        <p:spPr>
          <a:xfrm>
            <a:off x="1066800" y="1040599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 Khi nhìn trực tiếp vào mặt trời hoặc ánh lửa hàn em thấy như thế nào?</a:t>
            </a:r>
          </a:p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 2. Tại sao chúng ta không nên nhìn trực tiếp vào mặt trời hoặc ánh lửa hàn?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AEB13-C505-426C-8FFF-DAEE31D0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6" y="2618839"/>
            <a:ext cx="41910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EFFE6-0FF4-41CB-8F38-45D5960B83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0" y="1129724"/>
            <a:ext cx="881743" cy="137481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2D0161-428E-4652-8174-E83024D8DBA8}"/>
              </a:ext>
            </a:extLst>
          </p:cNvPr>
          <p:cNvSpPr/>
          <p:nvPr/>
        </p:nvSpPr>
        <p:spPr>
          <a:xfrm>
            <a:off x="297426" y="94239"/>
            <a:ext cx="8541774" cy="928969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nguồn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ưởng của chúng với đôi mắt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78" descr="Untitle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389" y="505"/>
            <a:ext cx="4343400" cy="40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652" y="76200"/>
            <a:ext cx="8701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AEB13-C505-426C-8FFF-DAEE31D0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2" y="76200"/>
            <a:ext cx="4191000" cy="3962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285E6A-FBC4-4530-AE38-3F8F1ADE78B1}"/>
              </a:ext>
            </a:extLst>
          </p:cNvPr>
          <p:cNvSpPr/>
          <p:nvPr/>
        </p:nvSpPr>
        <p:spPr>
          <a:xfrm>
            <a:off x="148538" y="4422575"/>
            <a:ext cx="3966262" cy="2209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0000"/>
                </a:solidFill>
                <a:latin typeface="+mj-lt"/>
              </a:rPr>
              <a:t>  Ánh sáng mặt trời rất mạnh và chứa tia tử ngoại gây hại cho mắt. Nếu nhìn trực tiếp sẽ gây hoa mắt chói mắt.</a:t>
            </a:r>
            <a:endParaRPr lang="vi-VN" sz="2800" b="1" dirty="0">
              <a:latin typeface="+mj-l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A788D6C-50B8-44DC-9FDF-D793560FFC9B}"/>
              </a:ext>
            </a:extLst>
          </p:cNvPr>
          <p:cNvSpPr/>
          <p:nvPr/>
        </p:nvSpPr>
        <p:spPr>
          <a:xfrm>
            <a:off x="4409572" y="4332952"/>
            <a:ext cx="4479095" cy="22098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4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487CB-E511-47D4-B803-C11D431CF108}"/>
              </a:ext>
            </a:extLst>
          </p:cNvPr>
          <p:cNvSpPr/>
          <p:nvPr/>
        </p:nvSpPr>
        <p:spPr>
          <a:xfrm>
            <a:off x="4446788" y="4357637"/>
            <a:ext cx="457200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600" b="1" dirty="0">
                <a:solidFill>
                  <a:srgbClr val="000000"/>
                </a:solidFill>
                <a:latin typeface="+mj-lt"/>
              </a:rPr>
              <a:t> Ánh sáng lửa hàn rất mạnh, chứa nhiều tạp chất độc, như: bụi, gỉ sắt, các chất khí độc do Quá trình nóng chảy kim loại sinh ra có thể làm hỏng mắt.</a:t>
            </a:r>
            <a:endParaRPr lang="vi-VN" sz="26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63A917-DC96-4823-927B-943D6A5F3F00}"/>
              </a:ext>
            </a:extLst>
          </p:cNvPr>
          <p:cNvSpPr/>
          <p:nvPr/>
        </p:nvSpPr>
        <p:spPr>
          <a:xfrm>
            <a:off x="4748323" y="3175657"/>
            <a:ext cx="961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B0F039-B816-49B6-A175-E1F5A2C8C60A}"/>
              </a:ext>
            </a:extLst>
          </p:cNvPr>
          <p:cNvSpPr/>
          <p:nvPr/>
        </p:nvSpPr>
        <p:spPr>
          <a:xfrm>
            <a:off x="4876800" y="1180262"/>
            <a:ext cx="961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8AC44-B172-468C-8FE7-5C459A05F7DF}"/>
              </a:ext>
            </a:extLst>
          </p:cNvPr>
          <p:cNvSpPr/>
          <p:nvPr/>
        </p:nvSpPr>
        <p:spPr>
          <a:xfrm>
            <a:off x="7429194" y="1175590"/>
            <a:ext cx="131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7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5" y="0"/>
            <a:ext cx="9144000" cy="7703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EE7B2F-7519-4509-8DD1-A4E632BC8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404729"/>
            <a:ext cx="4042739" cy="2383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ABD061-4049-4444-877B-4EA2FE23D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68" y="1404729"/>
            <a:ext cx="4172339" cy="2383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DE20E-89E0-4BEE-B722-739BFC74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4030208"/>
            <a:ext cx="4042739" cy="25229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3CB55-B9E5-458D-BA69-7E4AAD1A5C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69" y="4030208"/>
            <a:ext cx="4097418" cy="2522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37A17-79F7-4CB3-824C-3E770A52E79A}"/>
              </a:ext>
            </a:extLst>
          </p:cNvPr>
          <p:cNvSpPr/>
          <p:nvPr/>
        </p:nvSpPr>
        <p:spPr>
          <a:xfrm>
            <a:off x="730371" y="85735"/>
            <a:ext cx="85344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    Em hãy nêu một số trường hợp khác quá mạnh cần tránh để không chiếu thẳng vào mắt?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13779-3001-44E4-B66D-495FF4228E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24"/>
            <a:ext cx="783771" cy="10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90011-C4C8-4BC3-A46B-7531FACA3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" y="0"/>
            <a:ext cx="9144000" cy="6858000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630B7D1-95F2-4C50-8C1C-79A523E5BF99}"/>
              </a:ext>
            </a:extLst>
          </p:cNvPr>
          <p:cNvSpPr/>
          <p:nvPr/>
        </p:nvSpPr>
        <p:spPr>
          <a:xfrm>
            <a:off x="23327" y="1447800"/>
            <a:ext cx="7672873" cy="4343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  <a:p>
            <a:pPr algn="ctr"/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vi-VN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30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3" y="1417061"/>
            <a:ext cx="410313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86" y="1445778"/>
            <a:ext cx="3859764" cy="438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F23905-7C5F-4581-9C1E-959A657A2D2D}"/>
              </a:ext>
            </a:extLst>
          </p:cNvPr>
          <p:cNvSpPr/>
          <p:nvPr/>
        </p:nvSpPr>
        <p:spPr>
          <a:xfrm>
            <a:off x="609600" y="5827693"/>
            <a:ext cx="8320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368E6E-28CD-40E1-82EE-55B1DFAFCBFB}"/>
              </a:ext>
            </a:extLst>
          </p:cNvPr>
          <p:cNvSpPr/>
          <p:nvPr/>
        </p:nvSpPr>
        <p:spPr>
          <a:xfrm>
            <a:off x="76200" y="76200"/>
            <a:ext cx="8853973" cy="1447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ững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ra.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58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976</Words>
  <Application>Microsoft Office PowerPoint</Application>
  <PresentationFormat>On-screen Show (4:3)</PresentationFormat>
  <Paragraphs>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Trebuchet MS</vt:lpstr>
      <vt:lpstr>Wingdings 3</vt:lpstr>
      <vt:lpstr>Office Theme</vt:lpstr>
      <vt:lpstr>Facet</vt:lpstr>
      <vt:lpstr>1_Office Theme</vt:lpstr>
      <vt:lpstr>2_Office Theme</vt:lpstr>
      <vt:lpstr>PowerPoint Presentation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Phạm Thị Thanh Huyền</cp:lastModifiedBy>
  <cp:revision>297</cp:revision>
  <dcterms:created xsi:type="dcterms:W3CDTF">2016-02-20T22:48:46Z</dcterms:created>
  <dcterms:modified xsi:type="dcterms:W3CDTF">2023-03-03T15:15:13Z</dcterms:modified>
</cp:coreProperties>
</file>