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2" r:id="rId3"/>
    <p:sldId id="303" r:id="rId4"/>
    <p:sldId id="256" r:id="rId5"/>
    <p:sldId id="257" r:id="rId6"/>
    <p:sldId id="296" r:id="rId7"/>
    <p:sldId id="297" r:id="rId8"/>
    <p:sldId id="258" r:id="rId9"/>
    <p:sldId id="259" r:id="rId10"/>
    <p:sldId id="260" r:id="rId11"/>
    <p:sldId id="261" r:id="rId12"/>
    <p:sldId id="288" r:id="rId13"/>
    <p:sldId id="289" r:id="rId14"/>
    <p:sldId id="290" r:id="rId15"/>
    <p:sldId id="291" r:id="rId16"/>
    <p:sldId id="300" r:id="rId17"/>
    <p:sldId id="293" r:id="rId18"/>
    <p:sldId id="294" r:id="rId19"/>
    <p:sldId id="295" r:id="rId20"/>
    <p:sldId id="298" r:id="rId21"/>
    <p:sldId id="299" r:id="rId22"/>
    <p:sldId id="287" r:id="rId23"/>
    <p:sldId id="264" r:id="rId24"/>
    <p:sldId id="366" r:id="rId25"/>
    <p:sldId id="3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6FE"/>
    <a:srgbClr val="5978B2"/>
    <a:srgbClr val="77A359"/>
    <a:srgbClr val="CEBA96"/>
    <a:srgbClr val="B19157"/>
    <a:srgbClr val="71A0FF"/>
    <a:srgbClr val="E6E6E6"/>
    <a:srgbClr val="4FDDFF"/>
    <a:srgbClr val="D7C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6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3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88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22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0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0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7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49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5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8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04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41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06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3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0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6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8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5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2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6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5903D-1CF8-4C3D-AC03-0BEBC264AC1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7256E-F965-43F5-A58A-17CDF296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4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SVG_human_hand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ircle-icons-speaker.sv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SVG_human_hand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ircle-icons-speaker.sv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4childrentoday.blogspot.com/2014/02/tpr-activities-singing-moving-and.html" TargetMode="Externa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lucianow/art/Microphone-on-stage-355069659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FFB47BB-EACA-44E5-B533-95AED842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24320" y="296309"/>
            <a:ext cx="10504238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6527E-1B74-4E89-B6C8-4A31E6183AF3}"/>
              </a:ext>
            </a:extLst>
          </p:cNvPr>
          <p:cNvGrpSpPr/>
          <p:nvPr/>
        </p:nvGrpSpPr>
        <p:grpSpPr>
          <a:xfrm>
            <a:off x="4058443" y="1630016"/>
            <a:ext cx="5248275" cy="1"/>
            <a:chOff x="4238625" y="1630017"/>
            <a:chExt cx="5248275" cy="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3694E7A-BF6C-4981-8F4F-DF641860AB4A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7F7901-CEF9-465B-BB65-D5372600BB8E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39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1911"/>
          <a:stretch/>
        </p:blipFill>
        <p:spPr>
          <a:xfrm>
            <a:off x="0" y="-15355"/>
            <a:ext cx="12192001" cy="68733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0743" y="4165602"/>
            <a:ext cx="4064000" cy="8563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That is a coat hook.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9485" y="5514521"/>
            <a:ext cx="4064000" cy="856342"/>
          </a:xfrm>
          <a:prstGeom prst="rect">
            <a:avLst/>
          </a:prstGeom>
          <a:solidFill>
            <a:srgbClr val="1DE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Those are tables.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9485" y="4107547"/>
            <a:ext cx="4064000" cy="856342"/>
          </a:xfrm>
          <a:prstGeom prst="rect">
            <a:avLst/>
          </a:prstGeom>
          <a:solidFill>
            <a:srgbClr val="D64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This is a table.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0743" y="5514521"/>
            <a:ext cx="4064000" cy="856342"/>
          </a:xfrm>
          <a:prstGeom prst="rect">
            <a:avLst/>
          </a:prstGeom>
          <a:solidFill>
            <a:srgbClr val="70F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Those are pencil cases.</a:t>
            </a:r>
          </a:p>
        </p:txBody>
      </p:sp>
    </p:spTree>
    <p:extLst>
      <p:ext uri="{BB962C8B-B14F-4D97-AF65-F5344CB8AC3E}">
        <p14:creationId xmlns:p14="http://schemas.microsoft.com/office/powerpoint/2010/main" val="28222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CB414-272D-4936-9355-DA2B2A9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747" y="3298722"/>
            <a:ext cx="9110506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Pristina" panose="03060402040406080204" pitchFamily="66" charset="0"/>
              </a:rPr>
              <a:t>Listen and point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BB2EB1-FDE2-473D-9B34-8BE6BA85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6679" y="850092"/>
            <a:ext cx="2298643" cy="221742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6433B7-FF5B-4E01-B622-C535373D0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5381" y="918634"/>
            <a:ext cx="2161238" cy="20803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A picture containing dark, night, glass, sign&#10;&#10;Description automatically generated">
            <a:extLst>
              <a:ext uri="{FF2B5EF4-FFF2-40B4-BE49-F238E27FC236}">
                <a16:creationId xmlns:a16="http://schemas.microsoft.com/office/drawing/2014/main" id="{B82E35ED-AC1F-4C6A-8C2D-75A1E3EB0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499" b="2"/>
          <a:stretch/>
        </p:blipFill>
        <p:spPr>
          <a:xfrm>
            <a:off x="5150218" y="1053471"/>
            <a:ext cx="1891565" cy="18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3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3_Vocab">
            <a:hlinkClick r:id="" action="ppaction://media"/>
            <a:extLst>
              <a:ext uri="{FF2B5EF4-FFF2-40B4-BE49-F238E27FC236}">
                <a16:creationId xmlns:a16="http://schemas.microsoft.com/office/drawing/2014/main" id="{58C7A7CD-FB5E-43D9-8EC1-2AAC42D16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0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937EDE50-90DB-4D95-92CF-65922C6F2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AFAB1-F950-4C33-A5D8-5FFD524DD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79" y="1186067"/>
            <a:ext cx="4126579" cy="2347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latin typeface="Pristina" panose="03060402040406080204" pitchFamily="66" charset="0"/>
              </a:rPr>
              <a:t>Listen and repeat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77D859EF-0C2A-487B-A0C6-A8276E48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6038"/>
            <a:ext cx="5040655" cy="604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EDB19A81-C621-40A1-87E0-015F982C4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214110"/>
            <a:ext cx="5040655" cy="604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6E0C7-D588-440B-8F4A-876392DB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6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64C09A34-482F-4F15-9491-7A4BC9452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85" r="-2" b="1549"/>
          <a:stretch/>
        </p:blipFill>
        <p:spPr>
          <a:xfrm>
            <a:off x="5104663" y="10"/>
            <a:ext cx="7087337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3521A6-5EAF-4839-9688-DCB4FC7B3C6A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File:Circle-icons-speaker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42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3_Vocab">
            <a:hlinkClick r:id="" action="ppaction://media"/>
            <a:extLst>
              <a:ext uri="{FF2B5EF4-FFF2-40B4-BE49-F238E27FC236}">
                <a16:creationId xmlns:a16="http://schemas.microsoft.com/office/drawing/2014/main" id="{58C7A7CD-FB5E-43D9-8EC1-2AAC42D16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2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CB414-272D-4936-9355-DA2B2A9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747" y="3298722"/>
            <a:ext cx="9110506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Pristina" panose="03060402040406080204" pitchFamily="66" charset="0"/>
              </a:rPr>
              <a:t>Listen and point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BB2EB1-FDE2-473D-9B34-8BE6BA85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6679" y="850092"/>
            <a:ext cx="2298643" cy="221742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6433B7-FF5B-4E01-B622-C535373D0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5381" y="918634"/>
            <a:ext cx="2161238" cy="20803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A picture containing dark, night, glass, sign&#10;&#10;Description automatically generated">
            <a:extLst>
              <a:ext uri="{FF2B5EF4-FFF2-40B4-BE49-F238E27FC236}">
                <a16:creationId xmlns:a16="http://schemas.microsoft.com/office/drawing/2014/main" id="{B82E35ED-AC1F-4C6A-8C2D-75A1E3EB0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499" b="2"/>
          <a:stretch/>
        </p:blipFill>
        <p:spPr>
          <a:xfrm>
            <a:off x="5150218" y="1053471"/>
            <a:ext cx="1891565" cy="18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3_What's in the classroom">
            <a:hlinkClick r:id="" action="ppaction://media"/>
            <a:extLst>
              <a:ext uri="{FF2B5EF4-FFF2-40B4-BE49-F238E27FC236}">
                <a16:creationId xmlns:a16="http://schemas.microsoft.com/office/drawing/2014/main" id="{7C1DBCBA-9183-42FB-9200-39B358AD19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2"/>
            <a:ext cx="12185676" cy="68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6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937EDE50-90DB-4D95-92CF-65922C6F2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AFAB1-F950-4C33-A5D8-5FFD524DD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79" y="1186067"/>
            <a:ext cx="4126579" cy="2347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latin typeface="Pristina" panose="03060402040406080204" pitchFamily="66" charset="0"/>
              </a:rPr>
              <a:t>Listen and repeat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77D859EF-0C2A-487B-A0C6-A8276E48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6038"/>
            <a:ext cx="5040655" cy="604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EDB19A81-C621-40A1-87E0-015F982C4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214110"/>
            <a:ext cx="5040655" cy="604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6E0C7-D588-440B-8F4A-876392DB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6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64C09A34-482F-4F15-9491-7A4BC9452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85" r="-2" b="1549"/>
          <a:stretch/>
        </p:blipFill>
        <p:spPr>
          <a:xfrm>
            <a:off x="5104663" y="10"/>
            <a:ext cx="7087337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3521A6-5EAF-4839-9688-DCB4FC7B3C6A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ommons.wikimedia.org/wiki/File:Circle-icons-speaker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45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3_What's in the classroom">
            <a:hlinkClick r:id="" action="ppaction://media"/>
            <a:extLst>
              <a:ext uri="{FF2B5EF4-FFF2-40B4-BE49-F238E27FC236}">
                <a16:creationId xmlns:a16="http://schemas.microsoft.com/office/drawing/2014/main" id="{7C1DBCBA-9183-42FB-9200-39B358AD19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2"/>
            <a:ext cx="12185676" cy="68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80E468BF-9B70-489A-A9A2-198A670B4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918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66198-2E3E-4007-879B-820DFE6B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18471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GROUPWORK:</a:t>
            </a:r>
            <a:br>
              <a:rPr lang="en-US" sz="4800" dirty="0"/>
            </a:br>
            <a:r>
              <a:rPr lang="en-US" sz="5400" dirty="0">
                <a:latin typeface="Pristina" panose="03060402040406080204" pitchFamily="66" charset="0"/>
              </a:rPr>
              <a:t>Sing and do</a:t>
            </a:r>
            <a:endParaRPr lang="en-US" sz="4800" dirty="0">
              <a:latin typeface="Pristina" panose="0306040204040608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1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10CCC3-9925-4963-89B9-738AB2F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57739" y="296309"/>
            <a:ext cx="9978887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340323-6DDE-43E4-ACAD-6155F61578AD}"/>
              </a:ext>
            </a:extLst>
          </p:cNvPr>
          <p:cNvSpPr txBox="1">
            <a:spLocks/>
          </p:cNvSpPr>
          <p:nvPr/>
        </p:nvSpPr>
        <p:spPr>
          <a:xfrm>
            <a:off x="-18710" y="2048375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ANH LỚP 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5B8241-71CE-48E4-AEA7-D546188F48A3}"/>
              </a:ext>
            </a:extLst>
          </p:cNvPr>
          <p:cNvSpPr txBox="1">
            <a:spLocks/>
          </p:cNvSpPr>
          <p:nvPr/>
        </p:nvSpPr>
        <p:spPr>
          <a:xfrm>
            <a:off x="2669850" y="4125411"/>
            <a:ext cx="7606097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BE3EB-7BE4-44B8-8350-68E916E25833}"/>
              </a:ext>
            </a:extLst>
          </p:cNvPr>
          <p:cNvGrpSpPr/>
          <p:nvPr/>
        </p:nvGrpSpPr>
        <p:grpSpPr>
          <a:xfrm>
            <a:off x="3823044" y="1573020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804571-E816-41F0-9F69-3E06E62FE4C1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861789-4626-4A3E-9726-20894865254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2CC20AB-B2BF-4EFA-8709-85F786367953}"/>
              </a:ext>
            </a:extLst>
          </p:cNvPr>
          <p:cNvSpPr txBox="1">
            <a:spLocks/>
          </p:cNvSpPr>
          <p:nvPr/>
        </p:nvSpPr>
        <p:spPr>
          <a:xfrm>
            <a:off x="1867905" y="5268358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65F42A2-DBD6-49CB-9304-BC32BB2DD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</p:spPr>
      </p:pic>
    </p:spTree>
    <p:extLst>
      <p:ext uri="{BB962C8B-B14F-4D97-AF65-F5344CB8AC3E}">
        <p14:creationId xmlns:p14="http://schemas.microsoft.com/office/powerpoint/2010/main" val="3947702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light, traffic, street&#10;&#10;Description automatically generated">
            <a:extLst>
              <a:ext uri="{FF2B5EF4-FFF2-40B4-BE49-F238E27FC236}">
                <a16:creationId xmlns:a16="http://schemas.microsoft.com/office/drawing/2014/main" id="{F3A1B177-1D61-4CE5-9254-0C9491070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2D705-F806-4EDE-A8F8-41EC32BA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5154168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istina" panose="03060402040406080204" pitchFamily="66" charset="0"/>
              </a:rPr>
              <a:t>Performance time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49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008445" y="731297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7265348" y="895037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7265347" y="1614517"/>
            <a:ext cx="4236115" cy="1485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Finish the works in your workbook!</a:t>
            </a:r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498" y="1356702"/>
            <a:ext cx="5575885" cy="5575885"/>
          </a:xfrm>
          <a:prstGeom prst="rect">
            <a:avLst/>
          </a:prstGeom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9358" y="2318186"/>
            <a:ext cx="1878710" cy="18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4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CEBA9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 rot="1951838">
            <a:off x="-162507" y="4301160"/>
            <a:ext cx="467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ristina" panose="03060402040406080204" pitchFamily="66" charset="0"/>
                <a:ea typeface="Kozuka Mincho Pr6N EL" panose="02020200000000000000" pitchFamily="18" charset="-128"/>
              </a:rPr>
              <a:t>Goodbye~!</a:t>
            </a:r>
          </a:p>
        </p:txBody>
      </p:sp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3990" y="1241981"/>
            <a:ext cx="7776066" cy="437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Bye Bye Love Sticker by Molang.Official for iOS &amp; Android | GIPHY">
            <a:extLst>
              <a:ext uri="{FF2B5EF4-FFF2-40B4-BE49-F238E27FC236}">
                <a16:creationId xmlns:a16="http://schemas.microsoft.com/office/drawing/2014/main" id="{8413F4C1-B026-4A39-ACEA-1C8A8E725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4" y="609899"/>
            <a:ext cx="3566367" cy="30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92FF4C61-175E-4311-8FF6-D0B2C180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227" y="312248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feel this lesson 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751897" y="2812423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584010" y="5432814"/>
            <a:ext cx="3186112" cy="584775"/>
            <a:chOff x="1624013" y="5029200"/>
            <a:chExt cx="3578965" cy="584775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Fantastic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787852" y="5388474"/>
            <a:ext cx="2274887" cy="584775"/>
            <a:chOff x="1624013" y="5029200"/>
            <a:chExt cx="2555384" cy="584775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Good 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9636558" y="5432815"/>
            <a:ext cx="3289299" cy="584775"/>
            <a:chOff x="1624013" y="5029200"/>
            <a:chExt cx="3694874" cy="584775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Ok 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FEF56F45-1B0F-4323-8516-039EA0374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1627772" y="2271985"/>
            <a:ext cx="8936455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914400" y="296309"/>
            <a:ext cx="1083212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B1377-FBD5-4079-B04F-E7ADA598F810}"/>
              </a:ext>
            </a:extLst>
          </p:cNvPr>
          <p:cNvGrpSpPr/>
          <p:nvPr/>
        </p:nvGrpSpPr>
        <p:grpSpPr>
          <a:xfrm>
            <a:off x="3706323" y="1605131"/>
            <a:ext cx="5248275" cy="1"/>
            <a:chOff x="4238625" y="1630017"/>
            <a:chExt cx="5248275" cy="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1A4E69-0258-423F-A062-A785169802F5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B79536-9D38-4921-B772-184766BA03D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2869809" y="3854456"/>
            <a:ext cx="7061982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2FE189B-9970-4EC0-B5BF-E595BF7B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D1CCC-6F72-4F9F-ABCF-49EF599D9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751" y="4658977"/>
            <a:ext cx="5946579" cy="676504"/>
          </a:xfrm>
        </p:spPr>
        <p:txBody>
          <a:bodyPr anchor="t">
            <a:no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Pristina" panose="03060402040406080204" pitchFamily="66" charset="0"/>
              </a:rPr>
              <a:t>Unit 2: Our new things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568C4-55DC-4039-9942-715E37EAD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128" y="3946653"/>
            <a:ext cx="5946202" cy="553995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Grade 3</a:t>
            </a:r>
          </a:p>
        </p:txBody>
      </p:sp>
      <p:sp>
        <p:nvSpPr>
          <p:cNvPr id="16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F13128A-CC1F-437A-B5B6-BAD17CF54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6" r="3" b="2849"/>
          <a:stretch/>
        </p:blipFill>
        <p:spPr>
          <a:xfrm>
            <a:off x="3347837" y="1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8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bedroom, room, clock&#10;&#10;Description automatically generated">
            <a:extLst>
              <a:ext uri="{FF2B5EF4-FFF2-40B4-BE49-F238E27FC236}">
                <a16:creationId xmlns:a16="http://schemas.microsoft.com/office/drawing/2014/main" id="{439436C4-9CAB-4CCC-B2BD-47E755508D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r="9323" b="-1"/>
          <a:stretch/>
        </p:blipFill>
        <p:spPr>
          <a:xfrm>
            <a:off x="7840768" y="1579827"/>
            <a:ext cx="4351232" cy="5287648"/>
          </a:xfrm>
          <a:custGeom>
            <a:avLst/>
            <a:gdLst/>
            <a:ahLst/>
            <a:cxnLst/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E12194-51B4-420D-B1EE-E6AA582D3F86}"/>
              </a:ext>
            </a:extLst>
          </p:cNvPr>
          <p:cNvSpPr txBox="1"/>
          <p:nvPr/>
        </p:nvSpPr>
        <p:spPr>
          <a:xfrm>
            <a:off x="657128" y="5397625"/>
            <a:ext cx="5946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Lesson Three: Song</a:t>
            </a:r>
          </a:p>
        </p:txBody>
      </p:sp>
    </p:spTree>
    <p:extLst>
      <p:ext uri="{BB962C8B-B14F-4D97-AF65-F5344CB8AC3E}">
        <p14:creationId xmlns:p14="http://schemas.microsoft.com/office/powerpoint/2010/main" val="419778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9EF3-1DEF-47E0-9E94-9A58338B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Pristina" panose="03060402040406080204" pitchFamily="66" charset="0"/>
              </a:rPr>
              <a:t>Hello</a:t>
            </a:r>
            <a:r>
              <a:rPr lang="en-US" dirty="0">
                <a:latin typeface="Pristina" panose="03060402040406080204" pitchFamily="66" charset="0"/>
              </a:rPr>
              <a:t> </a:t>
            </a:r>
            <a:r>
              <a:rPr lang="en-US" sz="6000" dirty="0">
                <a:latin typeface="Pristina" panose="03060402040406080204" pitchFamily="66" charset="0"/>
              </a:rPr>
              <a:t>everyone</a:t>
            </a:r>
            <a:r>
              <a:rPr lang="en-US" dirty="0">
                <a:latin typeface="Pristina" panose="03060402040406080204" pitchFamily="66" charset="0"/>
              </a:rPr>
              <a:t>!</a:t>
            </a:r>
          </a:p>
        </p:txBody>
      </p:sp>
      <p:pic>
        <p:nvPicPr>
          <p:cNvPr id="4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88" y="1901825"/>
            <a:ext cx="7735887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Pin by Gramma Pink on Animation | Cute gif, Melody hello kitty ...">
            <a:extLst>
              <a:ext uri="{FF2B5EF4-FFF2-40B4-BE49-F238E27FC236}">
                <a16:creationId xmlns:a16="http://schemas.microsoft.com/office/drawing/2014/main" id="{F0B63D7E-6145-4088-AB34-994EC65C3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1" y="3600449"/>
            <a:ext cx="4217353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8398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 video dancing GIF by Hey Viole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687324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6439" y="0"/>
            <a:ext cx="46888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It’s time for a game!</a:t>
            </a:r>
          </a:p>
        </p:txBody>
      </p:sp>
      <p:pic>
        <p:nvPicPr>
          <p:cNvPr id="1028" name="Picture 4" descr="Well Done Reaction GIF by Clicks Online Busine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4102135"/>
            <a:ext cx="2072640" cy="27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26" b="15604"/>
          <a:stretch/>
        </p:blipFill>
        <p:spPr>
          <a:xfrm>
            <a:off x="-1" y="-1"/>
            <a:ext cx="12192001" cy="6845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9486" y="4005945"/>
            <a:ext cx="4064000" cy="8563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That is a computer.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0743" y="4005945"/>
            <a:ext cx="4064000" cy="8563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That is a board.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9486" y="5354864"/>
            <a:ext cx="4064000" cy="8563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This is a board.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0743" y="5354864"/>
            <a:ext cx="4064000" cy="8563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Those are tables.</a:t>
            </a:r>
          </a:p>
        </p:txBody>
      </p:sp>
    </p:spTree>
    <p:extLst>
      <p:ext uri="{BB962C8B-B14F-4D97-AF65-F5344CB8AC3E}">
        <p14:creationId xmlns:p14="http://schemas.microsoft.com/office/powerpoint/2010/main" val="26354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3" b="89898" l="5333" r="97222">
                        <a14:foregroundMark x1="48778" y1="75842" x2="48778" y2="75842"/>
                        <a14:foregroundMark x1="23333" y1="77892" x2="28333" y2="81113"/>
                        <a14:foregroundMark x1="70667" y1="6149" x2="83444" y2="20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514" y="2844801"/>
            <a:ext cx="4970646" cy="3772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587" y="4347964"/>
            <a:ext cx="4724400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00" l="4333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5060" y="2844801"/>
            <a:ext cx="4331917" cy="38505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200" y="1988459"/>
            <a:ext cx="4562502" cy="856342"/>
          </a:xfrm>
          <a:prstGeom prst="rect">
            <a:avLst/>
          </a:prstGeom>
          <a:solidFill>
            <a:srgbClr val="D64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That is a pencil case.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203200" y="391887"/>
            <a:ext cx="4562502" cy="8563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These are computers.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96528" y="391887"/>
            <a:ext cx="4562502" cy="8563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This is a coat hook.</a:t>
            </a:r>
          </a:p>
        </p:txBody>
      </p:sp>
      <p:sp>
        <p:nvSpPr>
          <p:cNvPr id="8" name="Rectangle 7"/>
          <p:cNvSpPr/>
          <p:nvPr/>
        </p:nvSpPr>
        <p:spPr>
          <a:xfrm>
            <a:off x="5596528" y="1988459"/>
            <a:ext cx="4562502" cy="8563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Those are boards.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34" b="97251" l="0" r="95349">
                        <a14:foregroundMark x1="6279" y1="14777" x2="21512" y2="58763"/>
                        <a14:foregroundMark x1="46977" y1="80241" x2="59884" y2="79897"/>
                        <a14:foregroundMark x1="53721" y1="88488" x2="67442" y2="88488"/>
                        <a14:foregroundMark x1="88372" y1="79897" x2="89419" y2="88144"/>
                        <a14:foregroundMark x1="83837" y1="85739" x2="77558" y2="876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8460" y="4347964"/>
            <a:ext cx="3927440" cy="2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8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A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61" r="100000">
                        <a14:foregroundMark x1="33594" y1="40323" x2="33594" y2="40323"/>
                        <a14:foregroundMark x1="33594" y1="40323" x2="33008" y2="40591"/>
                      </a14:backgroundRemoval>
                    </a14:imgEffect>
                  </a14:imgLayer>
                </a14:imgProps>
              </a:ext>
            </a:extLst>
          </a:blip>
          <a:srcRect l="26918"/>
          <a:stretch/>
        </p:blipFill>
        <p:spPr>
          <a:xfrm>
            <a:off x="5312228" y="-1"/>
            <a:ext cx="6894286" cy="685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772" y="2017488"/>
            <a:ext cx="3449312" cy="856342"/>
          </a:xfrm>
          <a:prstGeom prst="rect">
            <a:avLst/>
          </a:prstGeom>
          <a:solidFill>
            <a:srgbClr val="1DE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These are tables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772" y="3427034"/>
            <a:ext cx="3449312" cy="8563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This is a pencil case.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5772" y="607942"/>
            <a:ext cx="3449312" cy="8563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This is a coat hook.</a:t>
            </a:r>
          </a:p>
        </p:txBody>
      </p:sp>
      <p:sp>
        <p:nvSpPr>
          <p:cNvPr id="6" name="Rectangle 5"/>
          <p:cNvSpPr/>
          <p:nvPr/>
        </p:nvSpPr>
        <p:spPr>
          <a:xfrm>
            <a:off x="275772" y="4843839"/>
            <a:ext cx="3449312" cy="856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This is a board.</a:t>
            </a:r>
          </a:p>
        </p:txBody>
      </p:sp>
    </p:spTree>
    <p:extLst>
      <p:ext uri="{BB962C8B-B14F-4D97-AF65-F5344CB8AC3E}">
        <p14:creationId xmlns:p14="http://schemas.microsoft.com/office/powerpoint/2010/main" val="192107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0303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42743" y="2239137"/>
            <a:ext cx="4392741" cy="8563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These are tables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2743" y="4843839"/>
            <a:ext cx="4392741" cy="856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Those are coat hooks.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2743" y="3541488"/>
            <a:ext cx="4392741" cy="8563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This is a coat hook.</a:t>
            </a:r>
          </a:p>
        </p:txBody>
      </p:sp>
      <p:sp>
        <p:nvSpPr>
          <p:cNvPr id="6" name="Rectangle 5"/>
          <p:cNvSpPr/>
          <p:nvPr/>
        </p:nvSpPr>
        <p:spPr>
          <a:xfrm>
            <a:off x="6342743" y="860282"/>
            <a:ext cx="4392741" cy="8563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H" panose="020B7200000000000000" pitchFamily="34" charset="0"/>
                <a:ea typeface="+mn-ea"/>
                <a:cs typeface="+mn-cs"/>
              </a:rPr>
              <a:t>This is a computer.</a:t>
            </a:r>
          </a:p>
        </p:txBody>
      </p:sp>
    </p:spTree>
    <p:extLst>
      <p:ext uri="{BB962C8B-B14F-4D97-AF65-F5344CB8AC3E}">
        <p14:creationId xmlns:p14="http://schemas.microsoft.com/office/powerpoint/2010/main" val="237006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ldren 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265</Words>
  <Application>Microsoft Office PowerPoint</Application>
  <PresentationFormat>Widescreen</PresentationFormat>
  <Paragraphs>49</Paragraphs>
  <Slides>24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.VnAvantH</vt:lpstr>
      <vt:lpstr>.VnTifani HeavyH</vt:lpstr>
      <vt:lpstr>Arial</vt:lpstr>
      <vt:lpstr>Calibri</vt:lpstr>
      <vt:lpstr>Calibri Light</vt:lpstr>
      <vt:lpstr>Gill Sans MT</vt:lpstr>
      <vt:lpstr>Kozuka Mincho Pr6N EL</vt:lpstr>
      <vt:lpstr>Pristina</vt:lpstr>
      <vt:lpstr>Times New Roman</vt:lpstr>
      <vt:lpstr>Trebuchet MS</vt:lpstr>
      <vt:lpstr>Office Theme</vt:lpstr>
      <vt:lpstr>1_Office Theme</vt:lpstr>
      <vt:lpstr>PowerPoint Presentation</vt:lpstr>
      <vt:lpstr>PowerPoint Presentation</vt:lpstr>
      <vt:lpstr>Unit 2: Our new things</vt:lpstr>
      <vt:lpstr>Hello everyone!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</vt:lpstr>
      <vt:lpstr>PowerPoint Presentation</vt:lpstr>
      <vt:lpstr>Listen and repeat</vt:lpstr>
      <vt:lpstr>PowerPoint Presentation</vt:lpstr>
      <vt:lpstr>Listen and point</vt:lpstr>
      <vt:lpstr>PowerPoint Presentation</vt:lpstr>
      <vt:lpstr>Listen and repeat</vt:lpstr>
      <vt:lpstr>PowerPoint Presentation</vt:lpstr>
      <vt:lpstr>GROUPWORK: Sing and do</vt:lpstr>
      <vt:lpstr>Performance time</vt:lpstr>
      <vt:lpstr>PowerPoint Presentation</vt:lpstr>
      <vt:lpstr>PowerPoint Presentation</vt:lpstr>
      <vt:lpstr>How do you feel this lesson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Our new things</dc:title>
  <dc:creator>CHAU HO</dc:creator>
  <cp:lastModifiedBy>Toàn Thắng Lê</cp:lastModifiedBy>
  <cp:revision>3</cp:revision>
  <dcterms:created xsi:type="dcterms:W3CDTF">2020-08-27T12:36:17Z</dcterms:created>
  <dcterms:modified xsi:type="dcterms:W3CDTF">2021-10-08T05:34:15Z</dcterms:modified>
</cp:coreProperties>
</file>