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ags/tag3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18" r:id="rId11"/>
  </p:sldMasterIdLst>
  <p:notesMasterIdLst>
    <p:notesMasterId r:id="rId33"/>
  </p:notesMasterIdLst>
  <p:sldIdLst>
    <p:sldId id="548" r:id="rId12"/>
    <p:sldId id="527" r:id="rId13"/>
    <p:sldId id="549" r:id="rId14"/>
    <p:sldId id="528" r:id="rId15"/>
    <p:sldId id="529" r:id="rId16"/>
    <p:sldId id="542" r:id="rId17"/>
    <p:sldId id="550" r:id="rId18"/>
    <p:sldId id="522" r:id="rId19"/>
    <p:sldId id="545" r:id="rId20"/>
    <p:sldId id="547" r:id="rId21"/>
    <p:sldId id="553" r:id="rId22"/>
    <p:sldId id="551" r:id="rId23"/>
    <p:sldId id="539" r:id="rId24"/>
    <p:sldId id="540" r:id="rId25"/>
    <p:sldId id="552" r:id="rId26"/>
    <p:sldId id="543" r:id="rId27"/>
    <p:sldId id="546" r:id="rId28"/>
    <p:sldId id="537" r:id="rId29"/>
    <p:sldId id="520" r:id="rId30"/>
    <p:sldId id="521" r:id="rId31"/>
    <p:sldId id="541" r:id="rId32"/>
  </p:sldIdLst>
  <p:sldSz cx="12195175" cy="6859588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33"/>
    <a:srgbClr val="425166"/>
    <a:srgbClr val="99FF66"/>
    <a:srgbClr val="356CAE"/>
    <a:srgbClr val="FF7F02"/>
    <a:srgbClr val="90398F"/>
    <a:srgbClr val="E67D26"/>
    <a:srgbClr val="9B7668"/>
    <a:srgbClr val="B46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762" y="72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9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20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5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0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67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6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AA9E6-C7C8-402E-897F-BA1F3E5DA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7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8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7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625"/>
            <a:ext cx="9146382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874"/>
            <a:ext cx="9146382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20" y="365209"/>
            <a:ext cx="7736314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9" y="1710135"/>
            <a:ext cx="10518338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9" y="4590527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6086" y="479936"/>
            <a:ext cx="8368782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3"/>
            <a:ext cx="3126993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6758" y="175669"/>
            <a:ext cx="838418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422" y="206382"/>
            <a:ext cx="3051583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9" y="0"/>
            <a:ext cx="12207053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0" y="2130923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8" y="3887100"/>
            <a:ext cx="8536622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7" y="4407923"/>
            <a:ext cx="10365899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7" y="2907387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1" y="1600573"/>
            <a:ext cx="5386202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5" y="1600573"/>
            <a:ext cx="5386202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6048"/>
            <a:ext cx="5182950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5381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6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6" y="2175381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930" y="1031497"/>
            <a:ext cx="9915316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1594" y="6453394"/>
            <a:ext cx="391991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4818" y="6397708"/>
            <a:ext cx="2845541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73113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5" y="273117"/>
            <a:ext cx="6817442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2" y="1435437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39" y="4801714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39" y="612919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39" y="5368585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3" y="274704"/>
            <a:ext cx="2743914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704"/>
            <a:ext cx="8028490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80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5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9" y="365211"/>
            <a:ext cx="10518338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007" y="1681554"/>
            <a:ext cx="5159131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007" y="2505657"/>
            <a:ext cx="5159131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809" y="1681554"/>
            <a:ext cx="518453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809" y="2505657"/>
            <a:ext cx="5184537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0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45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54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43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62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 anchor="t"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97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0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7D15-0168-4694-BAF7-CAC1D74DB6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C478E-9DF2-4A7C-B46F-AE70CB1335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308"/>
            <a:ext cx="3933261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9" y="987654"/>
            <a:ext cx="6173808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877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ags" Target="../tags/tag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0" y="365211"/>
            <a:ext cx="10518338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0" y="1826048"/>
            <a:ext cx="10518338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0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3" y="6357823"/>
            <a:ext cx="411587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4" y="6357823"/>
            <a:ext cx="274391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B1BCE9-3020-4A1F-91C8-33F19F1156EB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3170538" y="1"/>
            <a:ext cx="1141027" cy="1140581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70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5782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6" y="6357825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B1BCE9-3020-4A1F-91C8-33F19F1156EB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3170538" y="1"/>
            <a:ext cx="1141027" cy="1140581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1" y="-1605036"/>
            <a:ext cx="12195175" cy="46177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13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5175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355684"/>
            <a:ext cx="10975658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573"/>
            <a:ext cx="10975658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9747" y="6044994"/>
            <a:ext cx="541705" cy="48012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3128" y="177842"/>
            <a:ext cx="2845541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7" y="6334005"/>
            <a:ext cx="3861805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3012" y="6275254"/>
            <a:ext cx="10467525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822" y="6145721"/>
            <a:ext cx="480125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Box 341"/>
          <p:cNvSpPr txBox="1"/>
          <p:nvPr/>
        </p:nvSpPr>
        <p:spPr>
          <a:xfrm>
            <a:off x="1382799" y="3050941"/>
            <a:ext cx="94295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49271" y="123854"/>
            <a:ext cx="8632336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SimSun" panose="02010600030101010101" pitchFamily="2" charset="-122"/>
                <a:cs typeface="+mn-cs"/>
              </a:rPr>
              <a:t>ỦY BAN NHÂN DÂN HUYỆN NHÀ BÈ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SimSun" panose="02010600030101010101" pitchFamily="2" charset="-122"/>
                <a:cs typeface="+mn-cs"/>
              </a:rPr>
              <a:t>TRƯỜNG TIỂU HỌC NGUYỄN TRỰC</a:t>
            </a:r>
          </a:p>
        </p:txBody>
      </p:sp>
      <p:sp>
        <p:nvSpPr>
          <p:cNvPr id="1501" name="TextBox 1500"/>
          <p:cNvSpPr txBox="1"/>
          <p:nvPr/>
        </p:nvSpPr>
        <p:spPr>
          <a:xfrm>
            <a:off x="2936729" y="4436157"/>
            <a:ext cx="72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6" name="Text Box 2">
            <a:extLst>
              <a:ext uri="{FF2B5EF4-FFF2-40B4-BE49-F238E27FC236}">
                <a16:creationId xmlns:a16="http://schemas.microsoft.com/office/drawing/2014/main" id="{3D8244F4-DF37-454D-9431-C2B85BB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91" y="1489197"/>
            <a:ext cx="10443512" cy="13234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SimSun" panose="02010600030101010101" pitchFamily="2" charset="-122"/>
                <a:cs typeface="+mn-cs"/>
              </a:rPr>
              <a:t>CUỘC THI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SimSun" panose="02010600030101010101" pitchFamily="2" charset="-122"/>
                <a:cs typeface="+mn-cs"/>
              </a:rPr>
              <a:t>THIẾT KẾ </a:t>
            </a:r>
            <a:r>
              <a:rPr lang="en-US" altLang="zh-CN" sz="40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SimSun" panose="02010600030101010101" pitchFamily="2" charset="-122"/>
              </a:rPr>
              <a:t>ỨNG DỤNG BÀI GIẢNG STEM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87" name="Picture 986">
            <a:extLst>
              <a:ext uri="{FF2B5EF4-FFF2-40B4-BE49-F238E27FC236}">
                <a16:creationId xmlns:a16="http://schemas.microsoft.com/office/drawing/2014/main" id="{C11E9C2D-0323-4BEC-AF78-6748C986C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1" y="123854"/>
            <a:ext cx="1514900" cy="1514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9DB46-232C-4275-A74F-8720B11F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2 phút">
            <a:hlinkClick r:id="" action="ppaction://media"/>
            <a:extLst>
              <a:ext uri="{FF2B5EF4-FFF2-40B4-BE49-F238E27FC236}">
                <a16:creationId xmlns:a16="http://schemas.microsoft.com/office/drawing/2014/main" id="{DD6EFABF-20B3-4E6B-9505-92A3451A3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750" y="3835225"/>
            <a:ext cx="3435609" cy="1932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C3D95-A21C-4EC1-AD99-1A13B4AC5D46}"/>
              </a:ext>
            </a:extLst>
          </p:cNvPr>
          <p:cNvSpPr txBox="1"/>
          <p:nvPr/>
        </p:nvSpPr>
        <p:spPr>
          <a:xfrm>
            <a:off x="1273475" y="1034458"/>
            <a:ext cx="9429575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259407" y="1425577"/>
            <a:ext cx="9429575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3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315181" y="2128607"/>
            <a:ext cx="94295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0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543" y="392869"/>
            <a:ext cx="10618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Bài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1: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Đặt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tính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rồi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tính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itchFamily="18" charset="0"/>
              <a:ea typeface="HP001 4H" pitchFamily="34" charset="-127"/>
              <a:cs typeface="Times New Roman" pitchFamily="18" charset="0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3104767" y="1540967"/>
            <a:ext cx="73021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a/ 8,216 : 5,2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2C9225BC-BE84-434A-B70A-794A8BAD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631" y="2846420"/>
            <a:ext cx="75866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b/ 12,88 : 0,25</a:t>
            </a:r>
          </a:p>
        </p:txBody>
      </p:sp>
      <p:sp>
        <p:nvSpPr>
          <p:cNvPr id="3" name="Bevel 2"/>
          <p:cNvSpPr/>
          <p:nvPr/>
        </p:nvSpPr>
        <p:spPr>
          <a:xfrm>
            <a:off x="10957219" y="6358596"/>
            <a:ext cx="618978" cy="475697"/>
          </a:xfrm>
          <a:prstGeom prst="bevel">
            <a:avLst>
              <a:gd name="adj" fmla="val 18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</p:txBody>
      </p:sp>
      <p:sp>
        <p:nvSpPr>
          <p:cNvPr id="6" name="Bevel 5"/>
          <p:cNvSpPr/>
          <p:nvPr/>
        </p:nvSpPr>
        <p:spPr>
          <a:xfrm>
            <a:off x="11576197" y="6358596"/>
            <a:ext cx="618978" cy="475697"/>
          </a:xfrm>
          <a:prstGeom prst="bevel">
            <a:avLst>
              <a:gd name="adj" fmla="val 18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</a:p>
        </p:txBody>
      </p:sp>
      <p:sp>
        <p:nvSpPr>
          <p:cNvPr id="5" name="Bevel 4"/>
          <p:cNvSpPr/>
          <p:nvPr/>
        </p:nvSpPr>
        <p:spPr>
          <a:xfrm>
            <a:off x="10406966" y="6358596"/>
            <a:ext cx="550253" cy="47569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0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C2479-5C27-419B-A88A-F09939FC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Bài hát hoa quả  - Nhạc Thiếu Nhi Hay Cho Bé - TOPKID 00_00_10-00_01_10">
            <a:hlinkClick r:id="" action="ppaction://media"/>
            <a:extLst>
              <a:ext uri="{FF2B5EF4-FFF2-40B4-BE49-F238E27FC236}">
                <a16:creationId xmlns:a16="http://schemas.microsoft.com/office/drawing/2014/main" id="{6197EBAC-16A4-487E-A71C-5C02B1E93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315181" y="2128607"/>
            <a:ext cx="94295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7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05944"/>
            <a:ext cx="121951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Bài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2: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Để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làm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được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4,5</a:t>
            </a:r>
            <a:r>
              <a:rPr lang="en-US" sz="66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l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nước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ép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thì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cần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3,42kg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dưa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hấu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.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Hỏi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muốn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làm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ra 8</a:t>
            </a:r>
            <a:r>
              <a:rPr lang="en-US" sz="66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l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nước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ép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thì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cần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bao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nhiêu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ki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–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lô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– gam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dưa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hấu</a:t>
            </a:r>
            <a:r>
              <a:rPr lang="en-US" sz="66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HP001 4H" pitchFamily="34" charset="-127"/>
                <a:cs typeface="Times New Roman" pitchFamily="18" charset="0"/>
              </a:rPr>
              <a:t>?</a:t>
            </a:r>
            <a:endParaRPr lang="en-US" sz="6600" b="1" i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ea typeface="HP001 4H" pitchFamily="34" charset="-127"/>
              <a:cs typeface="Times New Roman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7702609" y="1621972"/>
            <a:ext cx="449256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5421820" y="3623141"/>
            <a:ext cx="3881837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1" y="4620710"/>
            <a:ext cx="1174205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3676803" y="2583436"/>
            <a:ext cx="639647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: Beveled 3">
            <a:hlinkClick r:id="rId4" action="ppaction://hlinksldjump"/>
            <a:extLst>
              <a:ext uri="{FF2B5EF4-FFF2-40B4-BE49-F238E27FC236}">
                <a16:creationId xmlns:a16="http://schemas.microsoft.com/office/drawing/2014/main" id="{FB0DEC6B-45AE-4EF7-878B-CEC3794E7E1D}"/>
              </a:ext>
            </a:extLst>
          </p:cNvPr>
          <p:cNvSpPr/>
          <p:nvPr/>
        </p:nvSpPr>
        <p:spPr>
          <a:xfrm>
            <a:off x="11555429" y="6400800"/>
            <a:ext cx="639745" cy="4587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</a:t>
            </a:r>
          </a:p>
        </p:txBody>
      </p:sp>
      <p:sp>
        <p:nvSpPr>
          <p:cNvPr id="5" name="Bevel 4">
            <a:hlinkClick r:id="rId5" action="ppaction://hlinksldjump"/>
          </p:cNvPr>
          <p:cNvSpPr/>
          <p:nvPr/>
        </p:nvSpPr>
        <p:spPr>
          <a:xfrm>
            <a:off x="10895761" y="6400800"/>
            <a:ext cx="659668" cy="4587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AB40451-DF6A-4030-92A4-E38A90D688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6802" y="4826844"/>
            <a:ext cx="3086855" cy="17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448380"/>
            <a:ext cx="121951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8</a:t>
            </a:r>
            <a:r>
              <a:rPr lang="en-US" sz="5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3,42 : 4,5 x 8 = 6,08 (kg)</a:t>
            </a:r>
          </a:p>
          <a:p>
            <a:pPr algn="ctr"/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6,08 kg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5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5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Beveled 3">
            <a:hlinkClick r:id="rId2" action="ppaction://hlinksldjump"/>
            <a:extLst>
              <a:ext uri="{FF2B5EF4-FFF2-40B4-BE49-F238E27FC236}">
                <a16:creationId xmlns:a16="http://schemas.microsoft.com/office/drawing/2014/main" id="{FB0DEC6B-45AE-4EF7-878B-CEC3794E7E1D}"/>
              </a:ext>
            </a:extLst>
          </p:cNvPr>
          <p:cNvSpPr/>
          <p:nvPr/>
        </p:nvSpPr>
        <p:spPr>
          <a:xfrm>
            <a:off x="11555429" y="6400800"/>
            <a:ext cx="639745" cy="45878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025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415" y="748820"/>
            <a:ext cx="121951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3,42 : 4,5 = 0,76 (kg)</a:t>
            </a:r>
          </a:p>
          <a:p>
            <a:pPr algn="ctr"/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5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0,76 x 8 = 6,08 (kg)</a:t>
            </a:r>
          </a:p>
          <a:p>
            <a:pPr algn="ctr"/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6,08 kg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8339817E-A7AF-499E-9B1F-D61338E2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3015" y="1122349"/>
            <a:ext cx="9682051" cy="4751701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A09EC501-2E34-4327-8ABE-E1C92B03E640}"/>
              </a:ext>
            </a:extLst>
          </p:cNvPr>
          <p:cNvSpPr txBox="1"/>
          <p:nvPr/>
        </p:nvSpPr>
        <p:spPr>
          <a:xfrm>
            <a:off x="1617550" y="2604963"/>
            <a:ext cx="8592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thập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>
              <a:defRPr/>
            </a:pP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altLang="zh-CN" sz="48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theo.</a:t>
            </a:r>
            <a:endParaRPr lang="zh-CN" altLang="en-US" sz="4800" b="1" spc="-1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Google Shape;178;p2">
            <a:extLst>
              <a:ext uri="{FF2B5EF4-FFF2-40B4-BE49-F238E27FC236}">
                <a16:creationId xmlns:a16="http://schemas.microsoft.com/office/drawing/2014/main" id="{77B52FEA-1EE2-40AF-8C09-D1AC7E138C60}"/>
              </a:ext>
            </a:extLst>
          </p:cNvPr>
          <p:cNvSpPr txBox="1"/>
          <p:nvPr/>
        </p:nvSpPr>
        <p:spPr>
          <a:xfrm>
            <a:off x="3773370" y="1497008"/>
            <a:ext cx="408267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315181" y="2128607"/>
            <a:ext cx="9429575" cy="12001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199" dirty="0" err="1">
                <a:solidFill>
                  <a:srgbClr val="C00000"/>
                </a:solidFill>
                <a:latin typeface="Arial Black" panose="020B0A04020102020204" pitchFamily="34" charset="0"/>
              </a:rPr>
              <a:t>Toán</a:t>
            </a:r>
            <a:endParaRPr lang="en-US" sz="7199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49271" y="123854"/>
            <a:ext cx="8632336" cy="11987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36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SimSun" panose="02010600030101010101" pitchFamily="2" charset="-122"/>
              </a:rPr>
              <a:t>ỦY BAN NHÂN DÂN HUYỆN NHÀ BÈ</a:t>
            </a:r>
          </a:p>
          <a:p>
            <a:r>
              <a:rPr lang="en-US" altLang="zh-CN" sz="3600" b="1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charset="0"/>
                <a:ea typeface="SimSun" panose="02010600030101010101" pitchFamily="2" charset="-122"/>
              </a:rPr>
              <a:t>TRƯỜNG TIỂU HỌC NGUYỄN TRỰC</a:t>
            </a:r>
          </a:p>
        </p:txBody>
      </p:sp>
      <p:sp>
        <p:nvSpPr>
          <p:cNvPr id="1501" name="TextBox 1500"/>
          <p:cNvSpPr txBox="1"/>
          <p:nvPr/>
        </p:nvSpPr>
        <p:spPr>
          <a:xfrm>
            <a:off x="1627679" y="3640910"/>
            <a:ext cx="1044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Giáo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viên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thực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hiện</a:t>
            </a:r>
            <a:r>
              <a:rPr lang="en-US" sz="4000" b="1" dirty="0">
                <a:latin typeface="HP001 4 hàng" panose="020B0603050302020204" pitchFamily="34" charset="0"/>
              </a:rPr>
              <a:t>: </a:t>
            </a:r>
            <a:r>
              <a:rPr lang="en-US" sz="4000" b="1" dirty="0" err="1">
                <a:latin typeface="HP001 4 hàng" panose="020B0603050302020204" pitchFamily="34" charset="0"/>
              </a:rPr>
              <a:t>Võ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Thị</a:t>
            </a:r>
            <a:r>
              <a:rPr lang="en-US" sz="4000" b="1" dirty="0">
                <a:latin typeface="HP001 4 hàng" panose="020B0603050302020204" pitchFamily="34" charset="0"/>
              </a:rPr>
              <a:t> Kim </a:t>
            </a:r>
            <a:r>
              <a:rPr lang="en-US" sz="4000" b="1" dirty="0" err="1">
                <a:latin typeface="HP001 4 hàng" panose="020B0603050302020204" pitchFamily="34" charset="0"/>
              </a:rPr>
              <a:t>Thoa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A8794DB-3C28-4D48-B1C7-995C79A47857}"/>
              </a:ext>
            </a:extLst>
          </p:cNvPr>
          <p:cNvSpPr/>
          <p:nvPr/>
        </p:nvSpPr>
        <p:spPr>
          <a:xfrm>
            <a:off x="356393" y="342900"/>
            <a:ext cx="11482388" cy="6173786"/>
          </a:xfrm>
          <a:prstGeom prst="rect">
            <a:avLst/>
          </a:prstGeom>
          <a:noFill/>
          <a:ln>
            <a:solidFill>
              <a:srgbClr val="BE7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404B561-D139-45D2-B345-E664CC679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30" y="271147"/>
            <a:ext cx="10043938" cy="6658780"/>
          </a:xfrm>
          <a:prstGeom prst="rect">
            <a:avLst/>
          </a:prstGeom>
        </p:spPr>
      </p:pic>
      <p:sp>
        <p:nvSpPr>
          <p:cNvPr id="14" name="Google Shape;165;p1">
            <a:extLst>
              <a:ext uri="{FF2B5EF4-FFF2-40B4-BE49-F238E27FC236}">
                <a16:creationId xmlns:a16="http://schemas.microsoft.com/office/drawing/2014/main" id="{79E69466-9F19-4F60-8843-87999216E8F7}"/>
              </a:ext>
            </a:extLst>
          </p:cNvPr>
          <p:cNvSpPr txBox="1"/>
          <p:nvPr/>
        </p:nvSpPr>
        <p:spPr>
          <a:xfrm>
            <a:off x="2761972" y="2829649"/>
            <a:ext cx="678843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kern="0" dirty="0">
                <a:solidFill>
                  <a:srgbClr val="A88B5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CÁC EM</a:t>
            </a:r>
            <a:endParaRPr sz="7200" kern="0" dirty="0">
              <a:solidFill>
                <a:srgbClr val="A88B5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Google Shape;166;p1">
            <a:extLst>
              <a:ext uri="{FF2B5EF4-FFF2-40B4-BE49-F238E27FC236}">
                <a16:creationId xmlns:a16="http://schemas.microsoft.com/office/drawing/2014/main" id="{E7EE8A4D-FFB7-46B9-B9AF-2AAA0A67B149}"/>
              </a:ext>
            </a:extLst>
          </p:cNvPr>
          <p:cNvSpPr txBox="1"/>
          <p:nvPr/>
        </p:nvSpPr>
        <p:spPr>
          <a:xfrm>
            <a:off x="2644772" y="4108429"/>
            <a:ext cx="690563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kern="0" dirty="0">
                <a:solidFill>
                  <a:srgbClr val="44947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TỐT</a:t>
            </a:r>
            <a:endParaRPr sz="7200" kern="0" dirty="0">
              <a:solidFill>
                <a:srgbClr val="44947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2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62110" y="181374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29123A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23,56  6,2 </a:t>
            </a:r>
            <a:endParaRPr lang="en-US" sz="60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75770" y="401634"/>
            <a:ext cx="1066682" cy="2093185"/>
            <a:chOff x="3952820" y="436098"/>
            <a:chExt cx="1066682" cy="209318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3952820" y="436098"/>
              <a:ext cx="0" cy="209318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952820" y="1197037"/>
              <a:ext cx="106668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Straight Connector 10"/>
          <p:cNvCxnSpPr/>
          <p:nvPr/>
        </p:nvCxnSpPr>
        <p:spPr bwMode="auto">
          <a:xfrm>
            <a:off x="2034673" y="871871"/>
            <a:ext cx="159961" cy="1275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2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753104" y="840136"/>
            <a:ext cx="159961" cy="1275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2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934639" y="153545"/>
            <a:ext cx="3980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rgbClr val="000000"/>
                  </a:solidFill>
                </a:ln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0932" y="1061267"/>
            <a:ext cx="30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0ED5FF-59DB-44BF-8110-2077F38F3438}"/>
              </a:ext>
            </a:extLst>
          </p:cNvPr>
          <p:cNvSpPr txBox="1"/>
          <p:nvPr/>
        </p:nvSpPr>
        <p:spPr>
          <a:xfrm>
            <a:off x="1508546" y="935658"/>
            <a:ext cx="1289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0BFBCF-A7E9-4396-93AF-ED5046FF6593}"/>
              </a:ext>
            </a:extLst>
          </p:cNvPr>
          <p:cNvSpPr txBox="1"/>
          <p:nvPr/>
        </p:nvSpPr>
        <p:spPr>
          <a:xfrm>
            <a:off x="3685923" y="999446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5953CF-657F-4F21-BC85-7E617009B85E}"/>
              </a:ext>
            </a:extLst>
          </p:cNvPr>
          <p:cNvSpPr txBox="1"/>
          <p:nvPr/>
        </p:nvSpPr>
        <p:spPr>
          <a:xfrm>
            <a:off x="2490183" y="935658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8D8C09-1C98-407C-B116-86B8A1304EDD}"/>
              </a:ext>
            </a:extLst>
          </p:cNvPr>
          <p:cNvSpPr txBox="1"/>
          <p:nvPr/>
        </p:nvSpPr>
        <p:spPr>
          <a:xfrm>
            <a:off x="3971650" y="1061266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007E8-42EE-4508-A938-AC4DB002F58E}"/>
              </a:ext>
            </a:extLst>
          </p:cNvPr>
          <p:cNvSpPr txBox="1"/>
          <p:nvPr/>
        </p:nvSpPr>
        <p:spPr>
          <a:xfrm>
            <a:off x="2492668" y="1689942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1" name="Bevel 20">
            <a:hlinkClick r:id="rId3" action="ppaction://hlinksldjump"/>
          </p:cNvPr>
          <p:cNvSpPr/>
          <p:nvPr/>
        </p:nvSpPr>
        <p:spPr>
          <a:xfrm>
            <a:off x="11625469" y="6288258"/>
            <a:ext cx="569706" cy="57133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78728" y="192017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23A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8,48  0,32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731473" y="373191"/>
            <a:ext cx="1430985" cy="2093185"/>
            <a:chOff x="3952820" y="436098"/>
            <a:chExt cx="1066682" cy="2093185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3952820" y="436098"/>
              <a:ext cx="0" cy="209318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952820" y="1197037"/>
              <a:ext cx="106668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4" name="Straight Connector 43"/>
          <p:cNvCxnSpPr/>
          <p:nvPr/>
        </p:nvCxnSpPr>
        <p:spPr bwMode="auto">
          <a:xfrm>
            <a:off x="7474286" y="843428"/>
            <a:ext cx="159961" cy="1275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2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9201288" y="831662"/>
            <a:ext cx="159961" cy="12757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2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8815664" y="1032824"/>
            <a:ext cx="545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0ED5FF-59DB-44BF-8110-2077F38F3438}"/>
              </a:ext>
            </a:extLst>
          </p:cNvPr>
          <p:cNvSpPr txBox="1"/>
          <p:nvPr/>
        </p:nvSpPr>
        <p:spPr>
          <a:xfrm>
            <a:off x="6989187" y="895449"/>
            <a:ext cx="1274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5953CF-657F-4F21-BC85-7E617009B85E}"/>
              </a:ext>
            </a:extLst>
          </p:cNvPr>
          <p:cNvSpPr txBox="1"/>
          <p:nvPr/>
        </p:nvSpPr>
        <p:spPr>
          <a:xfrm>
            <a:off x="7964383" y="890622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8D8C09-1C98-407C-B116-86B8A1304EDD}"/>
              </a:ext>
            </a:extLst>
          </p:cNvPr>
          <p:cNvSpPr txBox="1"/>
          <p:nvPr/>
        </p:nvSpPr>
        <p:spPr>
          <a:xfrm>
            <a:off x="7485410" y="1533990"/>
            <a:ext cx="134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0BFBCF-A7E9-4396-93AF-ED5046FF6593}"/>
              </a:ext>
            </a:extLst>
          </p:cNvPr>
          <p:cNvSpPr txBox="1"/>
          <p:nvPr/>
        </p:nvSpPr>
        <p:spPr>
          <a:xfrm>
            <a:off x="9644713" y="955653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8D8C09-1C98-407C-B116-86B8A1304EDD}"/>
              </a:ext>
            </a:extLst>
          </p:cNvPr>
          <p:cNvSpPr txBox="1"/>
          <p:nvPr/>
        </p:nvSpPr>
        <p:spPr>
          <a:xfrm>
            <a:off x="9274493" y="1032823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8928ECD-4188-4E2A-8EA9-A4E93BAA8BB0}"/>
              </a:ext>
            </a:extLst>
          </p:cNvPr>
          <p:cNvCxnSpPr>
            <a:cxnSpLocks/>
          </p:cNvCxnSpPr>
          <p:nvPr/>
        </p:nvCxnSpPr>
        <p:spPr bwMode="auto">
          <a:xfrm>
            <a:off x="8848232" y="409627"/>
            <a:ext cx="254737" cy="57589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2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4F7A13A-8C42-4250-A2CE-76ECEE00AFCF}"/>
              </a:ext>
            </a:extLst>
          </p:cNvPr>
          <p:cNvSpPr txBox="1"/>
          <p:nvPr/>
        </p:nvSpPr>
        <p:spPr>
          <a:xfrm>
            <a:off x="8213555" y="1542438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5F63AF-74DF-428D-90F0-039FC280BB3D}"/>
              </a:ext>
            </a:extLst>
          </p:cNvPr>
          <p:cNvSpPr txBox="1"/>
          <p:nvPr/>
        </p:nvSpPr>
        <p:spPr>
          <a:xfrm>
            <a:off x="9828104" y="1032822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atin typeface="Times New Roman" pitchFamily="18" charset="0"/>
                <a:cs typeface="Times New Roman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5E6A2C-0FE2-4A61-87C1-FB0F438C410D}"/>
              </a:ext>
            </a:extLst>
          </p:cNvPr>
          <p:cNvSpPr txBox="1"/>
          <p:nvPr/>
        </p:nvSpPr>
        <p:spPr>
          <a:xfrm>
            <a:off x="8188454" y="2424042"/>
            <a:ext cx="505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1E066A-EB3D-4792-A7AA-C0630604ED86}"/>
              </a:ext>
            </a:extLst>
          </p:cNvPr>
          <p:cNvSpPr txBox="1"/>
          <p:nvPr/>
        </p:nvSpPr>
        <p:spPr>
          <a:xfrm>
            <a:off x="7359811" y="127651"/>
            <a:ext cx="120067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454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95E-6 -4.03379E-6 L 0.01068 0.06087 C 0.01289 0.07452 0.01628 0.08239 0.02005 0.08239 C 0.02396 0.08239 0.02734 0.07452 0.02955 0.06087 L 0.04088 -4.0337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4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3705E-7 1.71951E-6 L 0.02109 0.06086 C 0.02552 0.07452 0.03228 0.08239 0.03983 0.08239 C 0.04751 0.08239 0.05428 0.07452 0.05858 0.06086 L 0.08136 1.71951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1" y="411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23" grpId="0"/>
      <p:bldP spid="24" grpId="0"/>
      <p:bldP spid="25" grpId="0"/>
      <p:bldP spid="27" grpId="0"/>
      <p:bldP spid="28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58" grpId="1"/>
      <p:bldP spid="58" grpId="2"/>
      <p:bldP spid="58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315181" y="2128607"/>
            <a:ext cx="94295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Tìm Ẩn Số - Trường Giang 00_00_00-00_00_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8" y="0"/>
            <a:ext cx="12115800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5175" cy="685958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72765" y="1027511"/>
            <a:ext cx="11741043" cy="4557933"/>
            <a:chOff x="272766" y="1027511"/>
            <a:chExt cx="11628502" cy="455793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61439"/>
            <a:stretch/>
          </p:blipFill>
          <p:spPr>
            <a:xfrm>
              <a:off x="5908431" y="1027511"/>
              <a:ext cx="5992837" cy="45549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r="63016"/>
            <a:stretch/>
          </p:blipFill>
          <p:spPr>
            <a:xfrm>
              <a:off x="272766" y="1027511"/>
              <a:ext cx="6226508" cy="455793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08960" y="5916049"/>
            <a:ext cx="8792307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2434" y="2430063"/>
            <a:ext cx="4837606" cy="2915503"/>
            <a:chOff x="1055264" y="2402800"/>
            <a:chExt cx="4837606" cy="2915503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6" name="Block Arc 5"/>
            <p:cNvSpPr/>
            <p:nvPr/>
          </p:nvSpPr>
          <p:spPr>
            <a:xfrm>
              <a:off x="2715803" y="2402800"/>
              <a:ext cx="1516527" cy="1026994"/>
            </a:xfrm>
            <a:prstGeom prst="blockArc">
              <a:avLst>
                <a:gd name="adj1" fmla="val 10800000"/>
                <a:gd name="adj2" fmla="val 21513803"/>
                <a:gd name="adj3" fmla="val 803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55264" y="2916297"/>
              <a:ext cx="4837606" cy="2402006"/>
            </a:xfrm>
            <a:prstGeom prst="roundRect">
              <a:avLst>
                <a:gd name="adj" fmla="val 158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28,8 : 24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7586" y="2397289"/>
            <a:ext cx="4837606" cy="2915503"/>
            <a:chOff x="1055264" y="2402800"/>
            <a:chExt cx="4837606" cy="291550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7" name="Block Arc 16"/>
            <p:cNvSpPr/>
            <p:nvPr/>
          </p:nvSpPr>
          <p:spPr>
            <a:xfrm>
              <a:off x="2715803" y="2402800"/>
              <a:ext cx="1516527" cy="1026994"/>
            </a:xfrm>
            <a:prstGeom prst="blockArc">
              <a:avLst>
                <a:gd name="adj1" fmla="val 10800000"/>
                <a:gd name="adj2" fmla="val 21513803"/>
                <a:gd name="adj3" fmla="val 803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55264" y="2916297"/>
              <a:ext cx="4837606" cy="2402006"/>
            </a:xfrm>
            <a:prstGeom prst="roundRect">
              <a:avLst>
                <a:gd name="adj" fmla="val 158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112 : 35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020240" y="3043452"/>
            <a:ext cx="4629933" cy="2142698"/>
          </a:xfrm>
          <a:prstGeom prst="roundRect">
            <a:avLst>
              <a:gd name="adj" fmla="val 1138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01421" y="3040440"/>
            <a:ext cx="4629933" cy="2142698"/>
          </a:xfrm>
          <a:prstGeom prst="roundRect">
            <a:avLst>
              <a:gd name="adj" fmla="val 1138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72529" y="225083"/>
            <a:ext cx="820444" cy="8024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-1308293" y="801289"/>
            <a:ext cx="11394828" cy="6058299"/>
            <a:chOff x="-703381" y="380397"/>
            <a:chExt cx="12195174" cy="58185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62" b="87258" l="13053" r="92478">
                          <a14:foregroundMark x1="30531" y1="16898" x2="30531" y2="6925"/>
                          <a14:foregroundMark x1="33628" y1="16343" x2="33850" y2="8310"/>
                          <a14:foregroundMark x1="35841" y1="6648" x2="64823" y2="6094"/>
                          <a14:foregroundMark x1="65265" y1="16898" x2="65487" y2="8033"/>
                          <a14:foregroundMark x1="68805" y1="16620" x2="68363" y2="5817"/>
                          <a14:foregroundMark x1="63938" y1="2216" x2="34513" y2="16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03381" y="380397"/>
              <a:ext cx="12195174" cy="5818579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1068391" y="2018711"/>
              <a:ext cx="8651630" cy="2067951"/>
            </a:xfrm>
            <a:prstGeom prst="roundRect">
              <a:avLst>
                <a:gd name="adj" fmla="val 10076"/>
              </a:avLst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2BC7E6-5D2A-4BB1-98C7-E76590065166}"/>
              </a:ext>
            </a:extLst>
          </p:cNvPr>
          <p:cNvGrpSpPr/>
          <p:nvPr/>
        </p:nvGrpSpPr>
        <p:grpSpPr>
          <a:xfrm>
            <a:off x="2055906" y="808769"/>
            <a:ext cx="11394828" cy="6058299"/>
            <a:chOff x="-703381" y="380397"/>
            <a:chExt cx="12195174" cy="581857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EE582C0-80B5-4939-B7D5-00EC7854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62" b="87258" l="13053" r="92478">
                          <a14:foregroundMark x1="30531" y1="16898" x2="30531" y2="6925"/>
                          <a14:foregroundMark x1="33628" y1="16343" x2="33850" y2="8310"/>
                          <a14:foregroundMark x1="35841" y1="6648" x2="64823" y2="6094"/>
                          <a14:foregroundMark x1="65265" y1="16898" x2="65487" y2="8033"/>
                          <a14:foregroundMark x1="68805" y1="16620" x2="68363" y2="5817"/>
                          <a14:foregroundMark x1="63938" y1="2216" x2="34513" y2="16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03381" y="380397"/>
              <a:ext cx="12195174" cy="5818579"/>
            </a:xfrm>
            <a:prstGeom prst="rect">
              <a:avLst/>
            </a:prstGeom>
          </p:spPr>
        </p:pic>
        <p:sp>
          <p:nvSpPr>
            <p:cNvPr id="31" name="Rounded Rectangle 27">
              <a:extLst>
                <a:ext uri="{FF2B5EF4-FFF2-40B4-BE49-F238E27FC236}">
                  <a16:creationId xmlns:a16="http://schemas.microsoft.com/office/drawing/2014/main" id="{27B93E5B-582B-468C-B475-70BAC3349964}"/>
                </a:ext>
              </a:extLst>
            </p:cNvPr>
            <p:cNvSpPr/>
            <p:nvPr/>
          </p:nvSpPr>
          <p:spPr>
            <a:xfrm>
              <a:off x="1068391" y="2018711"/>
              <a:ext cx="8651630" cy="2067951"/>
            </a:xfrm>
            <a:prstGeom prst="roundRect">
              <a:avLst>
                <a:gd name="adj" fmla="val 10076"/>
              </a:avLst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3,2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96A433F-F1E5-44A6-B8DF-89CE1DE1D635}"/>
              </a:ext>
            </a:extLst>
          </p:cNvPr>
          <p:cNvSpPr/>
          <p:nvPr/>
        </p:nvSpPr>
        <p:spPr>
          <a:xfrm>
            <a:off x="9638501" y="225082"/>
            <a:ext cx="729388" cy="7994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5175" cy="685958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72765" y="1027511"/>
            <a:ext cx="11741043" cy="4557933"/>
            <a:chOff x="272766" y="1027511"/>
            <a:chExt cx="11628502" cy="455793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61439"/>
            <a:stretch/>
          </p:blipFill>
          <p:spPr>
            <a:xfrm>
              <a:off x="5908431" y="1027511"/>
              <a:ext cx="5992837" cy="45549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r="63016"/>
            <a:stretch/>
          </p:blipFill>
          <p:spPr>
            <a:xfrm>
              <a:off x="272766" y="1027511"/>
              <a:ext cx="6226508" cy="455793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08960" y="5916049"/>
            <a:ext cx="8792307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2434" y="2430063"/>
            <a:ext cx="4837606" cy="2915503"/>
            <a:chOff x="1055264" y="2402800"/>
            <a:chExt cx="4837606" cy="2915503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6" name="Block Arc 5"/>
            <p:cNvSpPr/>
            <p:nvPr/>
          </p:nvSpPr>
          <p:spPr>
            <a:xfrm>
              <a:off x="2715803" y="2402800"/>
              <a:ext cx="1516527" cy="1026994"/>
            </a:xfrm>
            <a:prstGeom prst="blockArc">
              <a:avLst>
                <a:gd name="adj1" fmla="val 10800000"/>
                <a:gd name="adj2" fmla="val 21513803"/>
                <a:gd name="adj3" fmla="val 803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55264" y="2916297"/>
              <a:ext cx="4837606" cy="2402006"/>
            </a:xfrm>
            <a:prstGeom prst="roundRect">
              <a:avLst>
                <a:gd name="adj" fmla="val 158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28,8 : 24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7586" y="2397289"/>
            <a:ext cx="4837606" cy="2915503"/>
            <a:chOff x="1055264" y="2402800"/>
            <a:chExt cx="4837606" cy="291550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7" name="Block Arc 16"/>
            <p:cNvSpPr/>
            <p:nvPr/>
          </p:nvSpPr>
          <p:spPr>
            <a:xfrm>
              <a:off x="2715803" y="2402800"/>
              <a:ext cx="1516527" cy="1026994"/>
            </a:xfrm>
            <a:prstGeom prst="blockArc">
              <a:avLst>
                <a:gd name="adj1" fmla="val 10800000"/>
                <a:gd name="adj2" fmla="val 21513803"/>
                <a:gd name="adj3" fmla="val 803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55264" y="2916297"/>
              <a:ext cx="4837606" cy="2402006"/>
            </a:xfrm>
            <a:prstGeom prst="roundRect">
              <a:avLst>
                <a:gd name="adj" fmla="val 1589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112 : 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9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6" y="9145"/>
            <a:ext cx="12173270" cy="715932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-19120" y="16797"/>
            <a:ext cx="2047521" cy="6633299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7077709" y="4169474"/>
            <a:ext cx="5040481" cy="3088873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21397" y="5732957"/>
            <a:ext cx="1015868" cy="1136502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34088" y="3983258"/>
            <a:ext cx="3163994" cy="2940850"/>
            <a:chOff x="0" y="62685"/>
            <a:chExt cx="1559546" cy="1603985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72897" y="62685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21221" y="512065"/>
              <a:ext cx="302999" cy="1154605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40464" y="5021849"/>
            <a:ext cx="4157122" cy="1892054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3175" y="5271054"/>
            <a:ext cx="1530151" cy="674600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2" name="TextBox 341"/>
          <p:cNvSpPr txBox="1"/>
          <p:nvPr/>
        </p:nvSpPr>
        <p:spPr>
          <a:xfrm>
            <a:off x="1315181" y="2128607"/>
            <a:ext cx="942957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18" name="Group 15"/>
          <p:cNvGrpSpPr/>
          <p:nvPr/>
        </p:nvGrpSpPr>
        <p:grpSpPr bwMode="auto">
          <a:xfrm flipH="1">
            <a:off x="481108" y="277430"/>
            <a:ext cx="2149830" cy="1203168"/>
            <a:chOff x="0" y="0"/>
            <a:chExt cx="4038600" cy="2689225"/>
          </a:xfrm>
        </p:grpSpPr>
        <p:grpSp>
          <p:nvGrpSpPr>
            <p:cNvPr id="1219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1301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2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3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4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5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6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7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8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9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0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1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2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3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4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5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6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7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8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9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0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1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2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3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4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5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6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7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8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9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0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31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2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3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4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5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6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7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8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9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0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1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2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3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4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5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6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7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8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9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0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1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2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3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4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5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6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7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8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59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0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1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2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3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4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5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6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7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8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69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0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1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2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3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4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5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6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7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8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79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0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1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2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3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4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5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6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7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8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89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0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1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2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3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4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5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6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7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398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99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0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1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2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3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4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5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06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7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8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09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10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1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2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3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4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5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6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7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8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19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0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1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2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3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4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5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6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7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28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29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0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1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32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3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4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5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6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7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8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39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0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1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42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3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4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5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6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7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8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49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0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1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2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3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4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5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6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7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8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59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0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1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2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3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4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5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6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7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8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1469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0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1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2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3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4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5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6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7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8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79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0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1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2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3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4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5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6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7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8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89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0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1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2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3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4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5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6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7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8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99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00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20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1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2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3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4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5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6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7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8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9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0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1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2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3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4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5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6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7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8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39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0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1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2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3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4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5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46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7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8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49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0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1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2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3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4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55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6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7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8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59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0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1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2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3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4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5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6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7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8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69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0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1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2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3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4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5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6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7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78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9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0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1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2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3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4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5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6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7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8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9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0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1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2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3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4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5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6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7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8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299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300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grpSp>
        <p:nvGrpSpPr>
          <p:cNvPr id="340" name="Group 2"/>
          <p:cNvGrpSpPr/>
          <p:nvPr/>
        </p:nvGrpSpPr>
        <p:grpSpPr bwMode="auto">
          <a:xfrm>
            <a:off x="10717734" y="867859"/>
            <a:ext cx="1508375" cy="2799908"/>
            <a:chOff x="0" y="0"/>
            <a:chExt cx="3462337" cy="5741988"/>
          </a:xfrm>
        </p:grpSpPr>
        <p:grpSp>
          <p:nvGrpSpPr>
            <p:cNvPr id="34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44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5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6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7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8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49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0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1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2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3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4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5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6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7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8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59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0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1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2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3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4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65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6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8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9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0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1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2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3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4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5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6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7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8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79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0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1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2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3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4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5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6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7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8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89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0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1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2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3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4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5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6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7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8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9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1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7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8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09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0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1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2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3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4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5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6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7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8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19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0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21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7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8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9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0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1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2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3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4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5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6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7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5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6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7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488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89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0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1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2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3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4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5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6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7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8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699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700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1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7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2E-6 4.96413E-6 L 0.00248 0.12682 L -0.01926 0.07937 L -0.00599 0.0236 L -0.00599 0.0212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3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4431323"/>
            <a:ext cx="12192000" cy="24282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95698" y="18712"/>
            <a:ext cx="3886789" cy="6840876"/>
            <a:chOff x="2851636" y="18712"/>
            <a:chExt cx="3886789" cy="6840876"/>
          </a:xfrm>
        </p:grpSpPr>
        <p:grpSp>
          <p:nvGrpSpPr>
            <p:cNvPr id="6" name="Group 5"/>
            <p:cNvGrpSpPr/>
            <p:nvPr/>
          </p:nvGrpSpPr>
          <p:grpSpPr>
            <a:xfrm>
              <a:off x="2851636" y="18712"/>
              <a:ext cx="3886789" cy="6840876"/>
              <a:chOff x="2851636" y="18712"/>
              <a:chExt cx="3289887" cy="684087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1636" y="18712"/>
                <a:ext cx="3289887" cy="684087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62276" y="365760"/>
                <a:ext cx="3083988" cy="6217920"/>
              </a:xfrm>
              <a:prstGeom prst="roundRect">
                <a:avLst>
                  <a:gd name="adj" fmla="val 6626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3100992" y="731516"/>
              <a:ext cx="3406247" cy="238288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NGÂN HÀNG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ĐI TÌM ẨN SỐ</a:t>
              </a:r>
            </a:p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008166" y="795041"/>
            <a:ext cx="3280022" cy="23193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NGÂN HÀNG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ĐI TÌM ẨN SỐ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7766" y="3585029"/>
            <a:ext cx="3022809" cy="285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linhsan.0.84a192f6-44c8-4192-91fe-3d617cd595f3">
            <a:hlinkClick r:id="" action="ppaction://media"/>
            <a:extLst>
              <a:ext uri="{FF2B5EF4-FFF2-40B4-BE49-F238E27FC236}">
                <a16:creationId xmlns:a16="http://schemas.microsoft.com/office/drawing/2014/main" id="{7A6B6C20-30C1-4F13-A701-154D4A36C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8671" y="4913281"/>
            <a:ext cx="609600" cy="609600"/>
          </a:xfrm>
          <a:prstGeom prst="rect">
            <a:avLst/>
          </a:prstGeom>
        </p:spPr>
      </p:pic>
      <p:pic>
        <p:nvPicPr>
          <p:cNvPr id="12" name="Nhac-chuong-iPhone-8-mac-dinh-www_nhacchuongvui_com 00_00_02-00_00_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5638" y="62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3 phút">
            <a:hlinkClick r:id="" action="ppaction://media"/>
            <a:extLst>
              <a:ext uri="{FF2B5EF4-FFF2-40B4-BE49-F238E27FC236}">
                <a16:creationId xmlns:a16="http://schemas.microsoft.com/office/drawing/2014/main" id="{1FE61F53-022D-441F-BE98-7549DC231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4818" y="4633266"/>
            <a:ext cx="2413367" cy="1357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11118-37A4-4DBA-BD68-7C33C393C907}"/>
              </a:ext>
            </a:extLst>
          </p:cNvPr>
          <p:cNvSpPr txBox="1"/>
          <p:nvPr/>
        </p:nvSpPr>
        <p:spPr>
          <a:xfrm>
            <a:off x="1259407" y="1425577"/>
            <a:ext cx="9429575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6985</TotalTime>
  <Words>321</Words>
  <Application>Microsoft Office PowerPoint</Application>
  <PresentationFormat>Custom</PresentationFormat>
  <Paragraphs>89</Paragraphs>
  <Slides>21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50" baseType="lpstr">
      <vt:lpstr>等线</vt:lpstr>
      <vt:lpstr>等线 Light</vt:lpstr>
      <vt:lpstr>SimSun</vt:lpstr>
      <vt:lpstr>SimSun</vt:lpstr>
      <vt:lpstr>Arial</vt:lpstr>
      <vt:lpstr>Arial Black</vt:lpstr>
      <vt:lpstr>Calibri</vt:lpstr>
      <vt:lpstr>Calibri Light</vt:lpstr>
      <vt:lpstr>HP001 4 hàng</vt:lpstr>
      <vt:lpstr>HP001 4H</vt:lpstr>
      <vt:lpstr>Impact</vt:lpstr>
      <vt:lpstr>ITC Avant Garde Std Bk</vt:lpstr>
      <vt:lpstr>LiHei Pro</vt:lpstr>
      <vt:lpstr>Open Sans Extrabold</vt:lpstr>
      <vt:lpstr>Signika</vt:lpstr>
      <vt:lpstr>Times New Roman</vt:lpstr>
      <vt:lpstr>Wingdings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THOA</cp:lastModifiedBy>
  <cp:revision>3320</cp:revision>
  <dcterms:created xsi:type="dcterms:W3CDTF">2015-12-01T09:06:39Z</dcterms:created>
  <dcterms:modified xsi:type="dcterms:W3CDTF">2023-06-25T12:18:29Z</dcterms:modified>
</cp:coreProperties>
</file>