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8" r:id="rId4"/>
    <p:sldId id="257" r:id="rId5"/>
    <p:sldId id="260" r:id="rId6"/>
    <p:sldId id="261" r:id="rId7"/>
    <p:sldId id="262" r:id="rId8"/>
    <p:sldId id="265" r:id="rId9"/>
    <p:sldId id="264" r:id="rId10"/>
    <p:sldId id="263" r:id="rId11"/>
    <p:sldId id="269" r:id="rId12"/>
    <p:sldId id="270" r:id="rId13"/>
    <p:sldId id="266" r:id="rId14"/>
    <p:sldId id="267" r:id="rId15"/>
    <p:sldId id="268" r:id="rId16"/>
    <p:sldId id="281" r:id="rId17"/>
    <p:sldId id="271" r:id="rId18"/>
    <p:sldId id="272" r:id="rId19"/>
    <p:sldId id="273" r:id="rId20"/>
    <p:sldId id="274" r:id="rId21"/>
    <p:sldId id="275" r:id="rId22"/>
    <p:sldId id="276" r:id="rId23"/>
    <p:sldId id="277" r:id="rId24"/>
    <p:sldId id="278" r:id="rId25"/>
    <p:sldId id="279" r:id="rId26"/>
    <p:sldId id="280" r:id="rId27"/>
    <p:sldId id="283" r:id="rId28"/>
    <p:sldId id="284" r:id="rId29"/>
    <p:sldId id="288"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CCFFFF"/>
    <a:srgbClr val="99FF66"/>
    <a:srgbClr val="FFCCCC"/>
    <a:srgbClr val="CC99FF"/>
    <a:srgbClr val="66FFFF"/>
    <a:srgbClr val="FF5050"/>
    <a:srgbClr val="FF6600"/>
    <a:srgbClr val="CC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2094" y="-10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537EE-8F0A-1E20-CB2B-2C53A8012C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04E2E54-E091-5317-F796-A5FED7518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D8A308C-506A-5FF5-6A0D-DB8BDB2AD4B2}"/>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3CC87149-66ED-EE21-7156-366B9FC8C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61122C-CC4B-FACC-F36A-FC8212030212}"/>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1306839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C5FB5-AF66-DE6D-7FCF-5D089B980A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43F0C21-6B7D-140E-1BED-DC3B937BC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60F762-32CD-E400-358A-B80B22F56C86}"/>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3D62CF83-4A2E-F1C6-5015-98DBDD9DE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4C012F-67B3-8DEE-F762-D875DD8C3091}"/>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410877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B02B48-FF02-01D8-E379-07A4F1CA8A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BE70C7-8255-B17E-322C-07FE59CA4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FB242F-ADD3-FA6A-69AC-FD88AD7849BC}"/>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2C25799E-13DA-3DB6-A2DC-1389FB174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4E9881-A26F-01C9-5A03-6A856671A7A0}"/>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130402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563AC-BE67-AB29-E8E4-2255F8EF7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5BB13D-2DE0-6FA9-E081-937BD3E07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7C5F32-4BCA-B19B-AEC5-9097CD4818B3}"/>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23D4D461-EC73-194E-6FE0-BB40BE0ED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09AA13-F4A5-43A4-2682-AE494ECAA65F}"/>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413241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4C9CF6-B018-732B-A551-C0DB241CD5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DA96C8-F8C4-B64D-69E4-B4889A9D65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0E51EE5-8A58-08A2-38DB-5FABAF53F56F}"/>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BFA72736-F3AA-6E37-33BE-711836D1A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D9D43A-FFDA-40D7-7578-4DD162098ED1}"/>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386496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F1427D-F3C3-4D60-40C4-215DA31B7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51CCA4-DFBA-6262-EA85-3B86BE37D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6CFC5D9-3653-8C85-2D7A-47857051F3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AD76C24-9201-A0FD-1897-2B8E2FA876C6}"/>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6" name="Footer Placeholder 5">
            <a:extLst>
              <a:ext uri="{FF2B5EF4-FFF2-40B4-BE49-F238E27FC236}">
                <a16:creationId xmlns:a16="http://schemas.microsoft.com/office/drawing/2014/main" xmlns="" id="{5C071BAB-A7F2-ABCB-C929-9739FFEF1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0756A-416F-4B42-39C8-9919E6BB0C19}"/>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356613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17F80-309A-DB55-62E8-B50CB4BDE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D88B1C3-9CD9-9151-61DD-B6FE27BD7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D656D06-8768-90A7-AB3E-0DA26E682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5A3498-949D-8FC9-AE4F-FE8B34197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57DB997-80B4-CCD6-FDE8-D8462C293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B57833-CA26-533E-9DDD-5DCCBC953E4A}"/>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8" name="Footer Placeholder 7">
            <a:extLst>
              <a:ext uri="{FF2B5EF4-FFF2-40B4-BE49-F238E27FC236}">
                <a16:creationId xmlns:a16="http://schemas.microsoft.com/office/drawing/2014/main" xmlns="" id="{A3F80A4C-6505-8737-393E-E4D12B607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F43D420-D970-34B2-4BB4-0C949327FCA7}"/>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287770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45825-779D-CD0D-2B8F-A51121E72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BD97C2-C058-FEE5-52E9-19B285092FE4}"/>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4" name="Footer Placeholder 3">
            <a:extLst>
              <a:ext uri="{FF2B5EF4-FFF2-40B4-BE49-F238E27FC236}">
                <a16:creationId xmlns:a16="http://schemas.microsoft.com/office/drawing/2014/main" xmlns="" id="{CCDA8ABC-4766-12B5-8CA4-4CCDDB51D5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7B9AA5-357B-7E9F-E4EA-DCE4D3209976}"/>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176668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A4C907-DB61-7010-27FC-04AF7B316017}"/>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3" name="Footer Placeholder 2">
            <a:extLst>
              <a:ext uri="{FF2B5EF4-FFF2-40B4-BE49-F238E27FC236}">
                <a16:creationId xmlns:a16="http://schemas.microsoft.com/office/drawing/2014/main" xmlns="" id="{147D2966-5244-127C-85B0-CB6138BD7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CF949F-5399-6F6E-35D5-95AF188EAC43}"/>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854283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DD257-BEF4-16EC-F678-5C775A58D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DA4F7D4-90B0-E1CE-AC5C-785FA32AF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FA0855-D566-E5A2-4734-020DF028C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AED5450-6DD2-9305-C246-551CB55EDB1A}"/>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6" name="Footer Placeholder 5">
            <a:extLst>
              <a:ext uri="{FF2B5EF4-FFF2-40B4-BE49-F238E27FC236}">
                <a16:creationId xmlns:a16="http://schemas.microsoft.com/office/drawing/2014/main" xmlns="" id="{217A4CD4-BF64-55F0-C669-34C8F44BE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E5FFAA-F735-2E37-3C34-CBBC975A1ADB}"/>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5183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9C988-7626-D224-E90F-935D44847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3AF28B-67B6-0824-39B9-659EC4761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01F2CF-B7F2-134E-A925-64102118C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DF1ADC-F8A6-6AC6-47A4-24C2BCD277FC}"/>
              </a:ext>
            </a:extLst>
          </p:cNvPr>
          <p:cNvSpPr>
            <a:spLocks noGrp="1"/>
          </p:cNvSpPr>
          <p:nvPr>
            <p:ph type="dt" sz="half" idx="10"/>
          </p:nvPr>
        </p:nvSpPr>
        <p:spPr/>
        <p:txBody>
          <a:bodyPr/>
          <a:lstStyle/>
          <a:p>
            <a:fld id="{0FE8D694-4B53-43DA-95BD-E825341C0250}" type="datetimeFigureOut">
              <a:rPr lang="en-US" smtClean="0"/>
              <a:t>11/1/2023</a:t>
            </a:fld>
            <a:endParaRPr lang="en-US"/>
          </a:p>
        </p:txBody>
      </p:sp>
      <p:sp>
        <p:nvSpPr>
          <p:cNvPr id="6" name="Footer Placeholder 5">
            <a:extLst>
              <a:ext uri="{FF2B5EF4-FFF2-40B4-BE49-F238E27FC236}">
                <a16:creationId xmlns:a16="http://schemas.microsoft.com/office/drawing/2014/main" xmlns="" id="{A37A0E48-4DC1-5E34-71D3-BCAE40488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73F095-5C48-53B1-E97E-99F1B9C33AD1}"/>
              </a:ext>
            </a:extLst>
          </p:cNvPr>
          <p:cNvSpPr>
            <a:spLocks noGrp="1"/>
          </p:cNvSpPr>
          <p:nvPr>
            <p:ph type="sldNum" sz="quarter" idx="12"/>
          </p:nvPr>
        </p:nvSpPr>
        <p:spPr/>
        <p:txBody>
          <a:bodyPr/>
          <a:lstStyle/>
          <a:p>
            <a:fld id="{BF59D373-15AE-486B-BD0A-6D16385225FC}" type="slidenum">
              <a:rPr lang="en-US" smtClean="0"/>
              <a:t>‹#›</a:t>
            </a:fld>
            <a:endParaRPr lang="en-US"/>
          </a:p>
        </p:txBody>
      </p:sp>
    </p:spTree>
    <p:extLst>
      <p:ext uri="{BB962C8B-B14F-4D97-AF65-F5344CB8AC3E}">
        <p14:creationId xmlns:p14="http://schemas.microsoft.com/office/powerpoint/2010/main" val="51922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B9D8F08-0FFD-C40A-2D09-C8F354BAB1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B4B239-1E21-63DD-E7A1-96D549738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CD0A2A-7954-7677-3D05-32D043E33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8D694-4B53-43DA-95BD-E825341C0250}" type="datetimeFigureOut">
              <a:rPr lang="en-US" smtClean="0"/>
              <a:t>11/1/2023</a:t>
            </a:fld>
            <a:endParaRPr lang="en-US"/>
          </a:p>
        </p:txBody>
      </p:sp>
      <p:sp>
        <p:nvSpPr>
          <p:cNvPr id="5" name="Footer Placeholder 4">
            <a:extLst>
              <a:ext uri="{FF2B5EF4-FFF2-40B4-BE49-F238E27FC236}">
                <a16:creationId xmlns:a16="http://schemas.microsoft.com/office/drawing/2014/main" xmlns="" id="{F69E74A5-553F-FACC-D5FC-B29A6C0AA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A864E97-084C-740B-C3C8-765E62EF1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9D373-15AE-486B-BD0A-6D16385225FC}" type="slidenum">
              <a:rPr lang="en-US" smtClean="0"/>
              <a:t>‹#›</a:t>
            </a:fld>
            <a:endParaRPr lang="en-US"/>
          </a:p>
        </p:txBody>
      </p:sp>
      <p:pic>
        <p:nvPicPr>
          <p:cNvPr id="8" name="Picture 7" descr="A white circle with a rainbow and colorful fish&#10;&#10;Description automatically generated">
            <a:extLst>
              <a:ext uri="{FF2B5EF4-FFF2-40B4-BE49-F238E27FC236}">
                <a16:creationId xmlns:a16="http://schemas.microsoft.com/office/drawing/2014/main" xmlns="" id="{A33BD76F-F451-C111-1BD6-C6DAF386E0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36521" y="88043"/>
            <a:ext cx="2817718" cy="2817718"/>
          </a:xfrm>
          <a:prstGeom prst="rect">
            <a:avLst/>
          </a:prstGeom>
        </p:spPr>
      </p:pic>
    </p:spTree>
    <p:extLst>
      <p:ext uri="{BB962C8B-B14F-4D97-AF65-F5344CB8AC3E}">
        <p14:creationId xmlns:p14="http://schemas.microsoft.com/office/powerpoint/2010/main" val="2024003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jp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xmlns=""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xmlns="" id="{CEBD5BC2-D629-366D-1B6D-35329C0BD490}"/>
              </a:ext>
            </a:extLst>
          </p:cNvPr>
          <p:cNvSpPr txBox="1"/>
          <p:nvPr/>
        </p:nvSpPr>
        <p:spPr>
          <a:xfrm>
            <a:off x="162485" y="209550"/>
            <a:ext cx="12435826"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NHÂN DÂN</a:t>
            </a: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p>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NGUYỄN TRUNG NGẠN</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2781D00B-50D8-035A-840E-448D220CCC7F}"/>
              </a:ext>
            </a:extLst>
          </p:cNvPr>
          <p:cNvGrpSpPr/>
          <p:nvPr/>
        </p:nvGrpSpPr>
        <p:grpSpPr>
          <a:xfrm>
            <a:off x="1974343" y="1931298"/>
            <a:ext cx="9252960" cy="3647137"/>
            <a:chOff x="2043220" y="1842105"/>
            <a:chExt cx="5737148" cy="3647137"/>
          </a:xfrm>
        </p:grpSpPr>
        <p:sp>
          <p:nvSpPr>
            <p:cNvPr id="20" name="TextBox 19">
              <a:extLst>
                <a:ext uri="{FF2B5EF4-FFF2-40B4-BE49-F238E27FC236}">
                  <a16:creationId xmlns:a16="http://schemas.microsoft.com/office/drawing/2014/main" xmlns="" id="{F2AE1078-9A49-5957-86A6-4BFCF8DC881F}"/>
                </a:ext>
              </a:extLst>
            </p:cNvPr>
            <p:cNvSpPr txBox="1"/>
            <p:nvPr/>
          </p:nvSpPr>
          <p:spPr>
            <a:xfrm>
              <a:off x="2118425" y="1857479"/>
              <a:ext cx="5586739" cy="3631763"/>
            </a:xfrm>
            <a:prstGeom prst="rect">
              <a:avLst/>
            </a:prstGeom>
            <a:noFill/>
          </p:spPr>
          <p:txBody>
            <a:bodyPr wrap="square" rtlCol="0">
              <a:spAutoFit/>
            </a:bodyPr>
            <a:lstStyle/>
            <a:p>
              <a:pPr algn="ctr"/>
              <a:r>
                <a:rPr lang="en-US" sz="11500" smtClean="0">
                  <a:ln w="177800">
                    <a:solidFill>
                      <a:schemeClr val="bg1"/>
                    </a:solidFill>
                  </a:ln>
                  <a:latin typeface="+mj-lt"/>
                </a:rPr>
                <a:t>Môn </a:t>
              </a:r>
              <a:r>
                <a:rPr lang="vi-VN" sz="11500" smtClean="0">
                  <a:ln w="177800">
                    <a:solidFill>
                      <a:schemeClr val="bg1"/>
                    </a:solidFill>
                  </a:ln>
                  <a:latin typeface="+mj-lt"/>
                </a:rPr>
                <a:t>Khoa </a:t>
              </a:r>
              <a:r>
                <a:rPr lang="vi-VN" sz="11500" dirty="0">
                  <a:ln w="177800">
                    <a:solidFill>
                      <a:schemeClr val="bg1"/>
                    </a:solidFill>
                  </a:ln>
                  <a:latin typeface="+mj-lt"/>
                </a:rPr>
                <a:t>học</a:t>
              </a:r>
              <a:endParaRPr lang="en-US" sz="11500" dirty="0">
                <a:ln w="177800">
                  <a:solidFill>
                    <a:schemeClr val="bg1"/>
                  </a:solidFill>
                </a:ln>
                <a:latin typeface="+mj-lt"/>
              </a:endParaRPr>
            </a:p>
          </p:txBody>
        </p:sp>
        <p:sp>
          <p:nvSpPr>
            <p:cNvPr id="21" name="TextBox 20">
              <a:extLst>
                <a:ext uri="{FF2B5EF4-FFF2-40B4-BE49-F238E27FC236}">
                  <a16:creationId xmlns:a16="http://schemas.microsoft.com/office/drawing/2014/main" xmlns="" id="{234C8C25-1D99-BED0-C72D-7F258D132A4D}"/>
                </a:ext>
              </a:extLst>
            </p:cNvPr>
            <p:cNvSpPr txBox="1"/>
            <p:nvPr/>
          </p:nvSpPr>
          <p:spPr>
            <a:xfrm>
              <a:off x="2043220" y="1842105"/>
              <a:ext cx="5737148" cy="1862048"/>
            </a:xfrm>
            <a:prstGeom prst="rect">
              <a:avLst/>
            </a:prstGeom>
            <a:noFill/>
          </p:spPr>
          <p:txBody>
            <a:bodyPr wrap="square" rtlCol="0">
              <a:spAutoFit/>
            </a:bodyPr>
            <a:lstStyle/>
            <a:p>
              <a:pPr algn="ctr"/>
              <a:r>
                <a:rPr lang="en-US" sz="11500" dirty="0" err="1" smtClean="0">
                  <a:solidFill>
                    <a:srgbClr val="FF0066"/>
                  </a:solidFill>
                  <a:latin typeface="+mj-lt"/>
                </a:rPr>
                <a:t>Môn</a:t>
              </a:r>
              <a:r>
                <a:rPr lang="en-US" sz="11500" dirty="0" smtClean="0">
                  <a:solidFill>
                    <a:srgbClr val="FF0066"/>
                  </a:solidFill>
                  <a:latin typeface="+mj-lt"/>
                </a:rPr>
                <a:t> </a:t>
              </a:r>
              <a:r>
                <a:rPr lang="vi-VN" sz="11500" dirty="0" smtClean="0">
                  <a:solidFill>
                    <a:srgbClr val="FF0066"/>
                  </a:solidFill>
                  <a:latin typeface="+mj-lt"/>
                </a:rPr>
                <a:t>Khoa </a:t>
              </a:r>
              <a:r>
                <a:rPr lang="vi-VN" sz="11500" dirty="0">
                  <a:solidFill>
                    <a:srgbClr val="FF0066"/>
                  </a:solidFill>
                  <a:latin typeface="+mj-lt"/>
                </a:rPr>
                <a:t>học</a:t>
              </a:r>
              <a:endParaRPr lang="en-US" sz="11500" dirty="0">
                <a:solidFill>
                  <a:srgbClr val="FF0066"/>
                </a:solidFill>
                <a:latin typeface="+mj-lt"/>
              </a:endParaRPr>
            </a:p>
          </p:txBody>
        </p:sp>
      </p:grpSp>
    </p:spTree>
    <p:extLst>
      <p:ext uri="{BB962C8B-B14F-4D97-AF65-F5344CB8AC3E}">
        <p14:creationId xmlns:p14="http://schemas.microsoft.com/office/powerpoint/2010/main" val="1323137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4" fill="hold" nodeType="afterEffect" p14:presetBounceEnd="71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71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71000">
                                          <p:cBhvr additive="base">
                                            <p:cTn id="1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Hộp Văn bản 8">
            <a:extLst>
              <a:ext uri="{FF2B5EF4-FFF2-40B4-BE49-F238E27FC236}">
                <a16:creationId xmlns:a16="http://schemas.microsoft.com/office/drawing/2014/main" xmlns="" id="{B32C517E-3E17-C2CF-879C-3846A4B7E3B4}"/>
              </a:ext>
            </a:extLst>
          </p:cNvPr>
          <p:cNvSpPr txBox="1"/>
          <p:nvPr/>
        </p:nvSpPr>
        <p:spPr>
          <a:xfrm>
            <a:off x="5792335" y="560675"/>
            <a:ext cx="5282531" cy="732115"/>
          </a:xfrm>
          <a:prstGeom prst="roundRect">
            <a:avLst/>
          </a:prstGeom>
          <a:solidFill>
            <a:srgbClr val="9ADBF2"/>
          </a:solidFill>
        </p:spPr>
        <p:txBody>
          <a:bodyPr wrap="square">
            <a:spAutoFit/>
          </a:bodyPr>
          <a:lstStyle/>
          <a:p>
            <a:pPr algn="ctr"/>
            <a:r>
              <a:rPr lang="en-US" sz="3700" dirty="0">
                <a:ln w="28575">
                  <a:solidFill>
                    <a:schemeClr val="tx1"/>
                  </a:solidFill>
                </a:ln>
                <a:solidFill>
                  <a:schemeClr val="bg1"/>
                </a:solidFill>
                <a:latin typeface="Times New Roman" panose="02020603050405020304" pitchFamily="18" charset="0"/>
                <a:cs typeface="Times New Roman" panose="02020603050405020304" pitchFamily="18" charset="0"/>
              </a:rPr>
              <a:t>TIÊU CHÍ ĐÁNH GIÁ</a:t>
            </a:r>
          </a:p>
        </p:txBody>
      </p:sp>
      <p:grpSp>
        <p:nvGrpSpPr>
          <p:cNvPr id="6" name="Group 5">
            <a:extLst>
              <a:ext uri="{FF2B5EF4-FFF2-40B4-BE49-F238E27FC236}">
                <a16:creationId xmlns:a16="http://schemas.microsoft.com/office/drawing/2014/main" xmlns="" id="{C207CDCB-198D-D65B-BEF2-8DD09804AA3D}"/>
              </a:ext>
            </a:extLst>
          </p:cNvPr>
          <p:cNvGrpSpPr/>
          <p:nvPr/>
        </p:nvGrpSpPr>
        <p:grpSpPr>
          <a:xfrm>
            <a:off x="5554727" y="1494974"/>
            <a:ext cx="6248290" cy="996024"/>
            <a:chOff x="4739285" y="2358848"/>
            <a:chExt cx="6388510" cy="996024"/>
          </a:xfrm>
        </p:grpSpPr>
        <p:sp>
          <p:nvSpPr>
            <p:cNvPr id="7" name="Rectangle: Rounded Corners 10">
              <a:extLst>
                <a:ext uri="{FF2B5EF4-FFF2-40B4-BE49-F238E27FC236}">
                  <a16:creationId xmlns:a16="http://schemas.microsoft.com/office/drawing/2014/main" xmlns="" id="{C6E6D6F2-3923-5B5A-163C-B51F1572AA57}"/>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8" name="Rectangle 1">
              <a:extLst>
                <a:ext uri="{FF2B5EF4-FFF2-40B4-BE49-F238E27FC236}">
                  <a16:creationId xmlns:a16="http://schemas.microsoft.com/office/drawing/2014/main" xmlns="" id="{A6BF4A34-259E-A59F-DF82-93CE0CF2D038}"/>
                </a:ext>
              </a:extLst>
            </p:cNvPr>
            <p:cNvSpPr>
              <a:spLocks noChangeArrowheads="1"/>
            </p:cNvSpPr>
            <p:nvPr/>
          </p:nvSpPr>
          <p:spPr bwMode="auto">
            <a:xfrm>
              <a:off x="4789591" y="2579860"/>
              <a:ext cx="63382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Nhóm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sản</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phẩm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đẹp</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sáng</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tạo</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207C17C3-7BEC-E4A3-B15A-B936FA3F0C1C}"/>
              </a:ext>
            </a:extLst>
          </p:cNvPr>
          <p:cNvGrpSpPr/>
          <p:nvPr/>
        </p:nvGrpSpPr>
        <p:grpSpPr>
          <a:xfrm>
            <a:off x="5475422" y="2657927"/>
            <a:ext cx="6327594" cy="1477328"/>
            <a:chOff x="4739284" y="2344984"/>
            <a:chExt cx="6473349" cy="1383086"/>
          </a:xfrm>
        </p:grpSpPr>
        <p:sp>
          <p:nvSpPr>
            <p:cNvPr id="10" name="Rectangle: Rounded Corners 10">
              <a:extLst>
                <a:ext uri="{FF2B5EF4-FFF2-40B4-BE49-F238E27FC236}">
                  <a16:creationId xmlns:a16="http://schemas.microsoft.com/office/drawing/2014/main" xmlns="" id="{B501043B-C044-89CD-008E-214DED8B99F8}"/>
                </a:ext>
              </a:extLst>
            </p:cNvPr>
            <p:cNvSpPr/>
            <p:nvPr/>
          </p:nvSpPr>
          <p:spPr>
            <a:xfrm rot="5400000">
              <a:off x="7298281" y="-200147"/>
              <a:ext cx="1355356" cy="6473349"/>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2" name="Rectangle 1">
              <a:extLst>
                <a:ext uri="{FF2B5EF4-FFF2-40B4-BE49-F238E27FC236}">
                  <a16:creationId xmlns:a16="http://schemas.microsoft.com/office/drawing/2014/main" xmlns="" id="{83F2CBF8-315F-D624-A99D-692BA4368B39}"/>
                </a:ext>
              </a:extLst>
            </p:cNvPr>
            <p:cNvSpPr>
              <a:spLocks noChangeArrowheads="1"/>
            </p:cNvSpPr>
            <p:nvPr/>
          </p:nvSpPr>
          <p:spPr bwMode="auto">
            <a:xfrm>
              <a:off x="4820417" y="2344984"/>
              <a:ext cx="6338205" cy="138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Nhóm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vi-VN" altLang="en-US" sz="3000" dirty="0">
                  <a:latin typeface="Times New Roman" panose="02020603050405020304" pitchFamily="18" charset="0"/>
                  <a:ea typeface="Roboto" panose="02000000000000000000" pitchFamily="2" charset="0"/>
                  <a:cs typeface="Times New Roman" panose="02020603050405020304" pitchFamily="18" charset="0"/>
                </a:rPr>
                <a:t>phần trình bày đúng nội dung,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lưu</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loát</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nhiều</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ý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mới</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và</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sáng</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tạo</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14" name="Picture 13" descr="A hand holding a trophy&#10;&#10;Description automatically generated">
            <a:extLst>
              <a:ext uri="{FF2B5EF4-FFF2-40B4-BE49-F238E27FC236}">
                <a16:creationId xmlns:a16="http://schemas.microsoft.com/office/drawing/2014/main" xmlns="" id="{066845C2-A826-5DE0-30B7-29D33275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49" y="-14861"/>
            <a:ext cx="6858000" cy="6858000"/>
          </a:xfrm>
          <a:prstGeom prst="rect">
            <a:avLst/>
          </a:prstGeom>
        </p:spPr>
      </p:pic>
      <p:pic>
        <p:nvPicPr>
          <p:cNvPr id="19" name="Picture 18" descr="A group of kids with backpacks and books&#10;&#10;Description automatically generated">
            <a:extLst>
              <a:ext uri="{FF2B5EF4-FFF2-40B4-BE49-F238E27FC236}">
                <a16:creationId xmlns:a16="http://schemas.microsoft.com/office/drawing/2014/main" xmlns="" id="{EEB1E187-61E0-6873-6C89-9AC174B67233}"/>
              </a:ext>
            </a:extLst>
          </p:cNvPr>
          <p:cNvPicPr>
            <a:picLocks noChangeAspect="1"/>
          </p:cNvPicPr>
          <p:nvPr/>
        </p:nvPicPr>
        <p:blipFill rotWithShape="1">
          <a:blip r:embed="rId5">
            <a:extLst>
              <a:ext uri="{28A0092B-C50C-407E-A947-70E740481C1C}">
                <a14:useLocalDpi xmlns:a14="http://schemas.microsoft.com/office/drawing/2010/main" val="0"/>
              </a:ext>
            </a:extLst>
          </a:blip>
          <a:srcRect t="25022" b="22963"/>
          <a:stretch/>
        </p:blipFill>
        <p:spPr>
          <a:xfrm>
            <a:off x="5763156" y="3823164"/>
            <a:ext cx="5662304" cy="2945268"/>
          </a:xfrm>
          <a:prstGeom prst="rect">
            <a:avLst/>
          </a:prstGeom>
        </p:spPr>
      </p:pic>
    </p:spTree>
    <p:extLst>
      <p:ext uri="{BB962C8B-B14F-4D97-AF65-F5344CB8AC3E}">
        <p14:creationId xmlns:p14="http://schemas.microsoft.com/office/powerpoint/2010/main" val="212398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FD9C3DC2-DFAD-34D9-2DAC-9B15EB78E2B4}"/>
              </a:ext>
            </a:extLst>
          </p:cNvPr>
          <p:cNvGrpSpPr/>
          <p:nvPr/>
        </p:nvGrpSpPr>
        <p:grpSpPr>
          <a:xfrm>
            <a:off x="969395" y="511748"/>
            <a:ext cx="9929948" cy="1200329"/>
            <a:chOff x="969395" y="511748"/>
            <a:chExt cx="9929948" cy="1200329"/>
          </a:xfrm>
        </p:grpSpPr>
        <p:sp>
          <p:nvSpPr>
            <p:cNvPr id="3" name="Oval 2">
              <a:extLst>
                <a:ext uri="{FF2B5EF4-FFF2-40B4-BE49-F238E27FC236}">
                  <a16:creationId xmlns:a16="http://schemas.microsoft.com/office/drawing/2014/main" xmlns=""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1CD48B9C-9939-9FDB-71B2-4CFAD60BEA16}"/>
                </a:ext>
              </a:extLst>
            </p:cNvPr>
            <p:cNvSpPr txBox="1"/>
            <p:nvPr/>
          </p:nvSpPr>
          <p:spPr>
            <a:xfrm>
              <a:off x="1740103" y="511748"/>
              <a:ext cx="9159240" cy="1200329"/>
            </a:xfrm>
            <a:prstGeom prst="rect">
              <a:avLst/>
            </a:prstGeom>
            <a:noFill/>
          </p:spPr>
          <p:txBody>
            <a:bodyPr wrap="square" rtlCol="0">
              <a:spAutoFit/>
            </a:bodyPr>
            <a:lstStyle/>
            <a:p>
              <a:pPr algn="just"/>
              <a:r>
                <a:rPr lang="vi-VN" sz="3600" b="1" dirty="0">
                  <a:solidFill>
                    <a:srgbClr val="002060"/>
                  </a:solidFill>
                  <a:latin typeface="Times New Roman" panose="02020603050405020304" pitchFamily="18" charset="0"/>
                  <a:cs typeface="Times New Roman" panose="02020603050405020304" pitchFamily="18" charset="0"/>
                </a:rPr>
                <a:t>Hãy vẽ hoặc viết những điều em đã học được từ chủ đề Chất và chia sẻ với bạn.</a:t>
              </a:r>
              <a:endParaRPr lang="en-US" sz="3600" b="1" dirty="0">
                <a:solidFill>
                  <a:srgbClr val="002060"/>
                </a:solidFill>
                <a:latin typeface="Times New Roman" panose="02020603050405020304" pitchFamily="18" charset="0"/>
                <a:cs typeface="Times New Roman" panose="02020603050405020304" pitchFamily="18" charset="0"/>
              </a:endParaRPr>
            </a:p>
          </p:txBody>
        </p:sp>
      </p:grpSp>
      <p:sp>
        <p:nvSpPr>
          <p:cNvPr id="63" name="TextBox 62">
            <a:extLst>
              <a:ext uri="{FF2B5EF4-FFF2-40B4-BE49-F238E27FC236}">
                <a16:creationId xmlns:a16="http://schemas.microsoft.com/office/drawing/2014/main" xmlns="" id="{6F357E6B-273A-F52F-A2FD-16914FD5D419}"/>
              </a:ext>
            </a:extLst>
          </p:cNvPr>
          <p:cNvSpPr txBox="1"/>
          <p:nvPr/>
        </p:nvSpPr>
        <p:spPr>
          <a:xfrm>
            <a:off x="2148332" y="1535371"/>
            <a:ext cx="7900416" cy="830997"/>
          </a:xfrm>
          <a:prstGeom prst="rect">
            <a:avLst/>
          </a:prstGeom>
          <a:noFill/>
        </p:spPr>
        <p:txBody>
          <a:bodyPr wrap="square" rtlCol="0">
            <a:spAutoFit/>
          </a:bodyPr>
          <a:lstStyle/>
          <a:p>
            <a:pPr algn="ctr"/>
            <a:r>
              <a:rPr lang="vi-VN" sz="4800" dirty="0">
                <a:ln w="28575">
                  <a:solidFill>
                    <a:srgbClr val="002060"/>
                  </a:solidFill>
                </a:ln>
                <a:solidFill>
                  <a:srgbClr val="CCFF66"/>
                </a:solidFill>
                <a:latin typeface="Times New Roman" panose="02020603050405020304" pitchFamily="18" charset="0"/>
                <a:cs typeface="Times New Roman" panose="02020603050405020304" pitchFamily="18" charset="0"/>
              </a:rPr>
              <a:t>CÙNG NHAU CHIA SẺ</a:t>
            </a:r>
            <a:endParaRPr lang="en-US" sz="4800" dirty="0">
              <a:ln w="28575">
                <a:solidFill>
                  <a:srgbClr val="002060"/>
                </a:solidFill>
              </a:ln>
              <a:solidFill>
                <a:srgbClr val="CCFF66"/>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xmlns="" id="{F8CA3951-54E5-8037-CC05-134A2E792170}"/>
              </a:ext>
            </a:extLst>
          </p:cNvPr>
          <p:cNvSpPr txBox="1"/>
          <p:nvPr/>
        </p:nvSpPr>
        <p:spPr>
          <a:xfrm>
            <a:off x="2983484" y="2332019"/>
            <a:ext cx="659587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LẮNG NGHE – QUAN SÁT – NHẬN XÉT</a:t>
            </a:r>
          </a:p>
        </p:txBody>
      </p:sp>
      <p:pic>
        <p:nvPicPr>
          <p:cNvPr id="66" name="Picture 65" descr="A group of children in a classroom&#10;&#10;Description automatically generated">
            <a:extLst>
              <a:ext uri="{FF2B5EF4-FFF2-40B4-BE49-F238E27FC236}">
                <a16:creationId xmlns:a16="http://schemas.microsoft.com/office/drawing/2014/main" xmlns="" id="{57C85EFD-8573-5B21-6384-9AE9D06BBEBE}"/>
              </a:ext>
            </a:extLst>
          </p:cNvPr>
          <p:cNvPicPr>
            <a:picLocks noChangeAspect="1"/>
          </p:cNvPicPr>
          <p:nvPr/>
        </p:nvPicPr>
        <p:blipFill rotWithShape="1">
          <a:blip r:embed="rId3">
            <a:extLst>
              <a:ext uri="{28A0092B-C50C-407E-A947-70E740481C1C}">
                <a14:useLocalDpi xmlns:a14="http://schemas.microsoft.com/office/drawing/2010/main" val="0"/>
              </a:ext>
            </a:extLst>
          </a:blip>
          <a:srcRect t="14815" b="15926"/>
          <a:stretch/>
        </p:blipFill>
        <p:spPr>
          <a:xfrm>
            <a:off x="2983484" y="2756467"/>
            <a:ext cx="5861568" cy="4059678"/>
          </a:xfrm>
          <a:prstGeom prst="rect">
            <a:avLst/>
          </a:prstGeom>
        </p:spPr>
      </p:pic>
    </p:spTree>
    <p:extLst>
      <p:ext uri="{BB962C8B-B14F-4D97-AF65-F5344CB8AC3E}">
        <p14:creationId xmlns:p14="http://schemas.microsoft.com/office/powerpoint/2010/main" val="3091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p:cTn id="10" dur="500" fill="hold"/>
                                        <p:tgtEl>
                                          <p:spTgt spid="63"/>
                                        </p:tgtEl>
                                        <p:attrNameLst>
                                          <p:attrName>ppt_w</p:attrName>
                                        </p:attrNameLst>
                                      </p:cBhvr>
                                      <p:tavLst>
                                        <p:tav tm="0">
                                          <p:val>
                                            <p:fltVal val="0"/>
                                          </p:val>
                                        </p:tav>
                                        <p:tav tm="100000">
                                          <p:val>
                                            <p:strVal val="#ppt_w"/>
                                          </p:val>
                                        </p:tav>
                                      </p:tavLst>
                                    </p:anim>
                                    <p:anim calcmode="lin" valueType="num">
                                      <p:cBhvr>
                                        <p:cTn id="11" dur="500" fill="hold"/>
                                        <p:tgtEl>
                                          <p:spTgt spid="63"/>
                                        </p:tgtEl>
                                        <p:attrNameLst>
                                          <p:attrName>ppt_h</p:attrName>
                                        </p:attrNameLst>
                                      </p:cBhvr>
                                      <p:tavLst>
                                        <p:tav tm="0">
                                          <p:val>
                                            <p:fltVal val="0"/>
                                          </p:val>
                                        </p:tav>
                                        <p:tav tm="100000">
                                          <p:val>
                                            <p:strVal val="#ppt_h"/>
                                          </p:val>
                                        </p:tav>
                                      </p:tavLst>
                                    </p:anim>
                                    <p:animEffect transition="in" filter="fade">
                                      <p:cBhvr>
                                        <p:cTn id="12" dur="500"/>
                                        <p:tgtEl>
                                          <p:spTgt spid="6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p:cTn id="15" dur="500" fill="hold"/>
                                        <p:tgtEl>
                                          <p:spTgt spid="64"/>
                                        </p:tgtEl>
                                        <p:attrNameLst>
                                          <p:attrName>ppt_w</p:attrName>
                                        </p:attrNameLst>
                                      </p:cBhvr>
                                      <p:tavLst>
                                        <p:tav tm="0">
                                          <p:val>
                                            <p:fltVal val="0"/>
                                          </p:val>
                                        </p:tav>
                                        <p:tav tm="100000">
                                          <p:val>
                                            <p:strVal val="#ppt_w"/>
                                          </p:val>
                                        </p:tav>
                                      </p:tavLst>
                                    </p:anim>
                                    <p:anim calcmode="lin" valueType="num">
                                      <p:cBhvr>
                                        <p:cTn id="16" dur="500" fill="hold"/>
                                        <p:tgtEl>
                                          <p:spTgt spid="64"/>
                                        </p:tgtEl>
                                        <p:attrNameLst>
                                          <p:attrName>ppt_h</p:attrName>
                                        </p:attrNameLst>
                                      </p:cBhvr>
                                      <p:tavLst>
                                        <p:tav tm="0">
                                          <p:val>
                                            <p:fltVal val="0"/>
                                          </p:val>
                                        </p:tav>
                                        <p:tav tm="100000">
                                          <p:val>
                                            <p:strVal val="#ppt_h"/>
                                          </p:val>
                                        </p:tav>
                                      </p:tavLst>
                                    </p:anim>
                                    <p:animEffect transition="in" filter="fade">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F4BF19BA-51E5-72A1-F269-C144C7A0C7E9}"/>
              </a:ext>
            </a:extLst>
          </p:cNvPr>
          <p:cNvGrpSpPr/>
          <p:nvPr/>
        </p:nvGrpSpPr>
        <p:grpSpPr>
          <a:xfrm>
            <a:off x="784281" y="454886"/>
            <a:ext cx="10165942" cy="1477328"/>
            <a:chOff x="-615542" y="104931"/>
            <a:chExt cx="13481353" cy="1477328"/>
          </a:xfrm>
        </p:grpSpPr>
        <p:sp>
          <p:nvSpPr>
            <p:cNvPr id="5" name="Hộp Văn bản 14">
              <a:extLst>
                <a:ext uri="{FF2B5EF4-FFF2-40B4-BE49-F238E27FC236}">
                  <a16:creationId xmlns:a16="http://schemas.microsoft.com/office/drawing/2014/main" xmlns="" id="{AA181D92-2727-7FD0-8376-FCBD06585D62}"/>
                </a:ext>
              </a:extLst>
            </p:cNvPr>
            <p:cNvSpPr txBox="1"/>
            <p:nvPr/>
          </p:nvSpPr>
          <p:spPr>
            <a:xfrm>
              <a:off x="-615542" y="104931"/>
              <a:ext cx="13481353" cy="1477328"/>
            </a:xfrm>
            <a:prstGeom prst="rect">
              <a:avLst/>
            </a:prstGeom>
            <a:noFill/>
          </p:spPr>
          <p:txBody>
            <a:bodyPr wrap="square">
              <a:spAutoFit/>
            </a:bodyPr>
            <a:lstStyle/>
            <a:p>
              <a:pPr algn="ctr"/>
              <a:r>
                <a:rPr lang="en-US" sz="9000" dirty="0">
                  <a:ln w="317500">
                    <a:solidFill>
                      <a:schemeClr val="bg1"/>
                    </a:solidFill>
                  </a:ln>
                  <a:solidFill>
                    <a:srgbClr val="FFFF8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KHEN THƯỞNG</a:t>
              </a:r>
              <a:endParaRPr lang="vi-VN" sz="9000" dirty="0">
                <a:ln w="317500">
                  <a:solidFill>
                    <a:schemeClr val="bg1"/>
                  </a:solidFill>
                </a:ln>
                <a:solidFill>
                  <a:srgbClr val="A0F1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14">
              <a:extLst>
                <a:ext uri="{FF2B5EF4-FFF2-40B4-BE49-F238E27FC236}">
                  <a16:creationId xmlns:a16="http://schemas.microsoft.com/office/drawing/2014/main" xmlns="" id="{FB28C136-DD74-A289-C769-58F503F2A3DA}"/>
                </a:ext>
              </a:extLst>
            </p:cNvPr>
            <p:cNvSpPr txBox="1"/>
            <p:nvPr/>
          </p:nvSpPr>
          <p:spPr>
            <a:xfrm>
              <a:off x="-615542" y="104931"/>
              <a:ext cx="13481353" cy="1477328"/>
            </a:xfrm>
            <a:prstGeom prst="rect">
              <a:avLst/>
            </a:prstGeom>
            <a:noFill/>
          </p:spPr>
          <p:txBody>
            <a:bodyPr wrap="square">
              <a:spAutoFit/>
            </a:bodyPr>
            <a:lstStyle/>
            <a:p>
              <a:pPr algn="ctr"/>
              <a:r>
                <a:rPr lang="en-US" sz="9000" dirty="0">
                  <a:ln w="28575">
                    <a:solidFill>
                      <a:schemeClr val="tx1"/>
                    </a:solidFill>
                  </a:ln>
                  <a:solidFill>
                    <a:srgbClr val="FFFF8F"/>
                  </a:solidFill>
                  <a:latin typeface="Times New Roman" panose="02020603050405020304" pitchFamily="18" charset="0"/>
                  <a:cs typeface="Times New Roman" panose="02020603050405020304" pitchFamily="18" charset="0"/>
                </a:rPr>
                <a:t>K</a:t>
              </a:r>
              <a:r>
                <a:rPr lang="en-US" sz="9000" dirty="0">
                  <a:ln w="28575">
                    <a:solidFill>
                      <a:schemeClr val="tx1"/>
                    </a:solidFill>
                  </a:ln>
                  <a:solidFill>
                    <a:srgbClr val="E8C2D2"/>
                  </a:solidFill>
                  <a:latin typeface="Times New Roman" panose="02020603050405020304" pitchFamily="18" charset="0"/>
                  <a:cs typeface="Times New Roman" panose="02020603050405020304" pitchFamily="18" charset="0"/>
                </a:rPr>
                <a:t>H</a:t>
              </a:r>
              <a:r>
                <a:rPr lang="en-US" sz="9000" dirty="0">
                  <a:ln w="28575">
                    <a:solidFill>
                      <a:schemeClr val="tx1"/>
                    </a:solidFill>
                  </a:ln>
                  <a:solidFill>
                    <a:schemeClr val="accent1">
                      <a:lumMod val="20000"/>
                      <a:lumOff val="80000"/>
                    </a:schemeClr>
                  </a:solidFill>
                  <a:latin typeface="Times New Roman" panose="02020603050405020304" pitchFamily="18" charset="0"/>
                  <a:cs typeface="Times New Roman" panose="02020603050405020304" pitchFamily="18" charset="0"/>
                </a:rPr>
                <a:t>E</a:t>
              </a:r>
              <a:r>
                <a:rPr lang="en-US" sz="9000" dirty="0">
                  <a:ln w="28575">
                    <a:solidFill>
                      <a:schemeClr val="tx1"/>
                    </a:solidFill>
                  </a:ln>
                  <a:solidFill>
                    <a:srgbClr val="F5B677"/>
                  </a:solidFill>
                  <a:latin typeface="Times New Roman" panose="02020603050405020304" pitchFamily="18" charset="0"/>
                  <a:cs typeface="Times New Roman" panose="02020603050405020304" pitchFamily="18" charset="0"/>
                </a:rPr>
                <a:t>N </a:t>
              </a:r>
              <a:r>
                <a:rPr lang="en-US" sz="9000" dirty="0">
                  <a:ln w="28575">
                    <a:solidFill>
                      <a:schemeClr val="tx1"/>
                    </a:solidFill>
                  </a:ln>
                  <a:solidFill>
                    <a:srgbClr val="78F4A1"/>
                  </a:solidFill>
                  <a:latin typeface="Times New Roman" panose="02020603050405020304" pitchFamily="18" charset="0"/>
                  <a:cs typeface="Times New Roman" panose="02020603050405020304" pitchFamily="18" charset="0"/>
                </a:rPr>
                <a:t>T</a:t>
              </a:r>
              <a:r>
                <a:rPr lang="en-US" sz="9000" dirty="0">
                  <a:ln w="28575">
                    <a:solidFill>
                      <a:schemeClr val="tx1"/>
                    </a:solidFill>
                  </a:ln>
                  <a:solidFill>
                    <a:schemeClr val="accent4">
                      <a:lumMod val="40000"/>
                      <a:lumOff val="60000"/>
                    </a:schemeClr>
                  </a:solidFill>
                  <a:latin typeface="Times New Roman" panose="02020603050405020304" pitchFamily="18" charset="0"/>
                  <a:cs typeface="Times New Roman" panose="02020603050405020304" pitchFamily="18" charset="0"/>
                </a:rPr>
                <a:t>H</a:t>
              </a:r>
              <a:r>
                <a:rPr lang="en-US" sz="9000" dirty="0">
                  <a:ln w="28575">
                    <a:solidFill>
                      <a:schemeClr val="tx1"/>
                    </a:solidFill>
                  </a:ln>
                  <a:solidFill>
                    <a:srgbClr val="F7A7CB"/>
                  </a:solidFill>
                  <a:latin typeface="Times New Roman" panose="02020603050405020304" pitchFamily="18" charset="0"/>
                  <a:cs typeface="Times New Roman" panose="02020603050405020304" pitchFamily="18" charset="0"/>
                </a:rPr>
                <a:t>Ư</a:t>
              </a:r>
              <a:r>
                <a:rPr lang="en-US" sz="9000" dirty="0">
                  <a:ln w="28575">
                    <a:solidFill>
                      <a:schemeClr val="tx1"/>
                    </a:solidFill>
                  </a:ln>
                  <a:solidFill>
                    <a:schemeClr val="accent1">
                      <a:lumMod val="20000"/>
                      <a:lumOff val="80000"/>
                    </a:schemeClr>
                  </a:solidFill>
                  <a:latin typeface="Times New Roman" panose="02020603050405020304" pitchFamily="18" charset="0"/>
                  <a:cs typeface="Times New Roman" panose="02020603050405020304" pitchFamily="18" charset="0"/>
                </a:rPr>
                <a:t>Ở</a:t>
              </a:r>
              <a:r>
                <a:rPr lang="en-US" sz="9000" dirty="0">
                  <a:ln w="28575">
                    <a:solidFill>
                      <a:schemeClr val="tx1"/>
                    </a:solidFill>
                  </a:ln>
                  <a:solidFill>
                    <a:srgbClr val="78F4A1"/>
                  </a:solidFill>
                  <a:latin typeface="Times New Roman" panose="02020603050405020304" pitchFamily="18" charset="0"/>
                  <a:cs typeface="Times New Roman" panose="02020603050405020304" pitchFamily="18" charset="0"/>
                </a:rPr>
                <a:t>N</a:t>
              </a:r>
              <a:r>
                <a:rPr lang="en-US" sz="9000" dirty="0">
                  <a:ln w="28575">
                    <a:solidFill>
                      <a:schemeClr val="tx1"/>
                    </a:solidFill>
                  </a:ln>
                  <a:solidFill>
                    <a:srgbClr val="EEF4B2"/>
                  </a:solidFill>
                  <a:latin typeface="Times New Roman" panose="02020603050405020304" pitchFamily="18" charset="0"/>
                  <a:cs typeface="Times New Roman" panose="02020603050405020304" pitchFamily="18" charset="0"/>
                </a:rPr>
                <a:t>G</a:t>
              </a:r>
              <a:endParaRPr lang="vi-VN" sz="9000" dirty="0">
                <a:ln w="28575">
                  <a:solidFill>
                    <a:schemeClr val="tx1"/>
                  </a:solidFill>
                </a:ln>
                <a:solidFill>
                  <a:srgbClr val="A0F169"/>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683C859A-38C4-AFAF-13C7-B59B159236DF}"/>
              </a:ext>
            </a:extLst>
          </p:cNvPr>
          <p:cNvGrpSpPr/>
          <p:nvPr/>
        </p:nvGrpSpPr>
        <p:grpSpPr>
          <a:xfrm>
            <a:off x="614948" y="2112797"/>
            <a:ext cx="6417747" cy="996024"/>
            <a:chOff x="4739285" y="2358848"/>
            <a:chExt cx="6388510" cy="996024"/>
          </a:xfrm>
        </p:grpSpPr>
        <p:sp>
          <p:nvSpPr>
            <p:cNvPr id="9" name="Rectangle: Rounded Corners 10">
              <a:extLst>
                <a:ext uri="{FF2B5EF4-FFF2-40B4-BE49-F238E27FC236}">
                  <a16:creationId xmlns:a16="http://schemas.microsoft.com/office/drawing/2014/main" xmlns="" id="{422CF9BF-7258-A17E-2669-3EF21C0A52E3}"/>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xmlns="" id="{A325C842-F830-063C-7F43-228EE3C46CF9}"/>
                </a:ext>
              </a:extLst>
            </p:cNvPr>
            <p:cNvSpPr>
              <a:spLocks noChangeArrowheads="1"/>
            </p:cNvSpPr>
            <p:nvPr/>
          </p:nvSpPr>
          <p:spPr bwMode="auto">
            <a:xfrm>
              <a:off x="4789591" y="2579860"/>
              <a:ext cx="63382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Nhóm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sản</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phẩm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đẹp</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sáng</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tạo</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E808DB1A-42DF-1840-8E28-43231F94F90F}"/>
              </a:ext>
            </a:extLst>
          </p:cNvPr>
          <p:cNvGrpSpPr/>
          <p:nvPr/>
        </p:nvGrpSpPr>
        <p:grpSpPr>
          <a:xfrm>
            <a:off x="614948" y="3570400"/>
            <a:ext cx="6327594" cy="1477328"/>
            <a:chOff x="4739284" y="2344984"/>
            <a:chExt cx="6473349" cy="1383086"/>
          </a:xfrm>
        </p:grpSpPr>
        <p:sp>
          <p:nvSpPr>
            <p:cNvPr id="13" name="Rectangle: Rounded Corners 10">
              <a:extLst>
                <a:ext uri="{FF2B5EF4-FFF2-40B4-BE49-F238E27FC236}">
                  <a16:creationId xmlns:a16="http://schemas.microsoft.com/office/drawing/2014/main" xmlns="" id="{7E7A1546-FC71-8864-0FAB-E787F328DDF3}"/>
                </a:ext>
              </a:extLst>
            </p:cNvPr>
            <p:cNvSpPr/>
            <p:nvPr/>
          </p:nvSpPr>
          <p:spPr>
            <a:xfrm rot="5400000">
              <a:off x="7298281" y="-200147"/>
              <a:ext cx="1355356" cy="6473349"/>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xmlns="" id="{A9C868F6-86D1-7B67-1946-F8641D68C620}"/>
                </a:ext>
              </a:extLst>
            </p:cNvPr>
            <p:cNvSpPr>
              <a:spLocks noChangeArrowheads="1"/>
            </p:cNvSpPr>
            <p:nvPr/>
          </p:nvSpPr>
          <p:spPr bwMode="auto">
            <a:xfrm>
              <a:off x="4820417" y="2344984"/>
              <a:ext cx="6338205" cy="138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Nhóm</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vi-VN" altLang="en-US" sz="3000" dirty="0">
                  <a:latin typeface="Times New Roman" panose="02020603050405020304" pitchFamily="18" charset="0"/>
                  <a:ea typeface="Roboto" panose="02000000000000000000" pitchFamily="2" charset="0"/>
                  <a:cs typeface="Times New Roman" panose="02020603050405020304" pitchFamily="18" charset="0"/>
                </a:rPr>
                <a:t>phần trình bày đúng nội dung,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lưu</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loát</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có</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nhiều</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ý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mới</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và</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sáng</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3000" dirty="0" err="1">
                  <a:latin typeface="Times New Roman" panose="02020603050405020304" pitchFamily="18" charset="0"/>
                  <a:ea typeface="Roboto" panose="02000000000000000000" pitchFamily="2" charset="0"/>
                  <a:cs typeface="Times New Roman" panose="02020603050405020304" pitchFamily="18" charset="0"/>
                </a:rPr>
                <a:t>tạo</a:t>
              </a:r>
              <a:r>
                <a:rPr lang="en-US" altLang="en-US" sz="3000" dirty="0">
                  <a:latin typeface="Times New Roman" panose="02020603050405020304" pitchFamily="18" charset="0"/>
                  <a:ea typeface="Roboto" panose="02000000000000000000" pitchFamily="2" charset="0"/>
                  <a:cs typeface="Times New Roman" panose="02020603050405020304" pitchFamily="18" charset="0"/>
                </a:rPr>
                <a: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16" name="Picture 15" descr="A group of kids holding trophies&#10;&#10;Description automatically generated">
            <a:extLst>
              <a:ext uri="{FF2B5EF4-FFF2-40B4-BE49-F238E27FC236}">
                <a16:creationId xmlns:a16="http://schemas.microsoft.com/office/drawing/2014/main" xmlns="" id="{1033F4B4-1CF1-F2B3-03E7-FD6F90241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824" y="1566365"/>
            <a:ext cx="5050692" cy="5050692"/>
          </a:xfrm>
          <a:prstGeom prst="rect">
            <a:avLst/>
          </a:prstGeom>
        </p:spPr>
      </p:pic>
    </p:spTree>
    <p:extLst>
      <p:ext uri="{BB962C8B-B14F-4D97-AF65-F5344CB8AC3E}">
        <p14:creationId xmlns:p14="http://schemas.microsoft.com/office/powerpoint/2010/main" val="25579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342173" y="222707"/>
            <a:ext cx="11665697" cy="6540437"/>
          </a:xfrm>
          <a:custGeom>
            <a:avLst/>
            <a:gdLst>
              <a:gd name="connsiteX0" fmla="*/ 0 w 11665697"/>
              <a:gd name="connsiteY0" fmla="*/ 1090095 h 6540437"/>
              <a:gd name="connsiteX1" fmla="*/ 1090095 w 11665697"/>
              <a:gd name="connsiteY1" fmla="*/ 0 h 6540437"/>
              <a:gd name="connsiteX2" fmla="*/ 10575602 w 11665697"/>
              <a:gd name="connsiteY2" fmla="*/ 0 h 6540437"/>
              <a:gd name="connsiteX3" fmla="*/ 11665697 w 11665697"/>
              <a:gd name="connsiteY3" fmla="*/ 1090095 h 6540437"/>
              <a:gd name="connsiteX4" fmla="*/ 11665697 w 11665697"/>
              <a:gd name="connsiteY4" fmla="*/ 5450342 h 6540437"/>
              <a:gd name="connsiteX5" fmla="*/ 10575602 w 11665697"/>
              <a:gd name="connsiteY5" fmla="*/ 6540437 h 6540437"/>
              <a:gd name="connsiteX6" fmla="*/ 1090095 w 11665697"/>
              <a:gd name="connsiteY6" fmla="*/ 6540437 h 6540437"/>
              <a:gd name="connsiteX7" fmla="*/ 0 w 11665697"/>
              <a:gd name="connsiteY7" fmla="*/ 5450342 h 6540437"/>
              <a:gd name="connsiteX8" fmla="*/ 0 w 11665697"/>
              <a:gd name="connsiteY8" fmla="*/ 1090095 h 65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540437" fill="none" extrusionOk="0">
                <a:moveTo>
                  <a:pt x="0" y="1090095"/>
                </a:moveTo>
                <a:cubicBezTo>
                  <a:pt x="-92782" y="493821"/>
                  <a:pt x="486322" y="9825"/>
                  <a:pt x="1090095" y="0"/>
                </a:cubicBezTo>
                <a:cubicBezTo>
                  <a:pt x="3611398" y="77600"/>
                  <a:pt x="9067508" y="-27269"/>
                  <a:pt x="10575602" y="0"/>
                </a:cubicBezTo>
                <a:cubicBezTo>
                  <a:pt x="11190783" y="-17331"/>
                  <a:pt x="11763333" y="516795"/>
                  <a:pt x="11665697" y="1090095"/>
                </a:cubicBezTo>
                <a:cubicBezTo>
                  <a:pt x="11774697" y="1781261"/>
                  <a:pt x="11587488" y="4030738"/>
                  <a:pt x="11665697" y="5450342"/>
                </a:cubicBezTo>
                <a:cubicBezTo>
                  <a:pt x="11622570" y="6035514"/>
                  <a:pt x="11083863" y="6581797"/>
                  <a:pt x="10575602" y="6540437"/>
                </a:cubicBezTo>
                <a:cubicBezTo>
                  <a:pt x="9602713" y="6589614"/>
                  <a:pt x="2797467" y="6417735"/>
                  <a:pt x="1090095" y="6540437"/>
                </a:cubicBezTo>
                <a:cubicBezTo>
                  <a:pt x="475291" y="6638440"/>
                  <a:pt x="-17515" y="6067466"/>
                  <a:pt x="0" y="5450342"/>
                </a:cubicBezTo>
                <a:cubicBezTo>
                  <a:pt x="47022" y="3500000"/>
                  <a:pt x="104569" y="1918201"/>
                  <a:pt x="0" y="1090095"/>
                </a:cubicBezTo>
                <a:close/>
              </a:path>
              <a:path w="11665697" h="6540437" stroke="0" extrusionOk="0">
                <a:moveTo>
                  <a:pt x="0" y="1090095"/>
                </a:moveTo>
                <a:cubicBezTo>
                  <a:pt x="106231" y="475909"/>
                  <a:pt x="509890" y="-1457"/>
                  <a:pt x="1090095" y="0"/>
                </a:cubicBezTo>
                <a:cubicBezTo>
                  <a:pt x="5247014" y="-129276"/>
                  <a:pt x="7959752" y="-77778"/>
                  <a:pt x="10575602" y="0"/>
                </a:cubicBezTo>
                <a:cubicBezTo>
                  <a:pt x="11167991" y="-30777"/>
                  <a:pt x="11650592" y="575152"/>
                  <a:pt x="11665697" y="1090095"/>
                </a:cubicBezTo>
                <a:cubicBezTo>
                  <a:pt x="11747296" y="1679074"/>
                  <a:pt x="11819997" y="4068421"/>
                  <a:pt x="11665697" y="5450342"/>
                </a:cubicBezTo>
                <a:cubicBezTo>
                  <a:pt x="11677042" y="6076311"/>
                  <a:pt x="11088967" y="6570575"/>
                  <a:pt x="10575602" y="6540437"/>
                </a:cubicBezTo>
                <a:cubicBezTo>
                  <a:pt x="8419813" y="6584657"/>
                  <a:pt x="3374560" y="6511055"/>
                  <a:pt x="1090095" y="6540437"/>
                </a:cubicBezTo>
                <a:cubicBezTo>
                  <a:pt x="473452" y="6484340"/>
                  <a:pt x="-107376" y="6027568"/>
                  <a:pt x="0" y="5450342"/>
                </a:cubicBezTo>
                <a:cubicBezTo>
                  <a:pt x="-159954" y="4246439"/>
                  <a:pt x="22140" y="1825844"/>
                  <a:pt x="0" y="1090095"/>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A6F822EA-23BF-AB9D-7933-FA2BF84EB7EB}"/>
              </a:ext>
            </a:extLst>
          </p:cNvPr>
          <p:cNvGrpSpPr/>
          <p:nvPr/>
        </p:nvGrpSpPr>
        <p:grpSpPr>
          <a:xfrm>
            <a:off x="2937370" y="-1635"/>
            <a:ext cx="6811206" cy="1049444"/>
            <a:chOff x="2779326" y="222625"/>
            <a:chExt cx="6811206" cy="1049444"/>
          </a:xfrm>
        </p:grpSpPr>
        <p:sp>
          <p:nvSpPr>
            <p:cNvPr id="64" name="TextBox 63">
              <a:extLst>
                <a:ext uri="{FF2B5EF4-FFF2-40B4-BE49-F238E27FC236}">
                  <a16:creationId xmlns:a16="http://schemas.microsoft.com/office/drawing/2014/main" xmlns="" id="{F8CA3951-54E5-8037-CC05-134A2E792170}"/>
                </a:ext>
              </a:extLst>
            </p:cNvPr>
            <p:cNvSpPr txBox="1"/>
            <p:nvPr/>
          </p:nvSpPr>
          <p:spPr>
            <a:xfrm>
              <a:off x="2798064" y="661263"/>
              <a:ext cx="6595872" cy="584775"/>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Tính chất của nước</a:t>
              </a:r>
              <a:endParaRPr lang="en-US" sz="3200" b="1" dirty="0">
                <a:ln>
                  <a:solidFill>
                    <a:schemeClr val="bg1"/>
                  </a:solidFill>
                </a:ln>
                <a:solidFill>
                  <a:srgbClr val="002060"/>
                </a:solidFill>
                <a:latin typeface="SVN-Gretoon" panose="02040603050506020204" pitchFamily="18" charset="0"/>
              </a:endParaRPr>
            </a:p>
          </p:txBody>
        </p:sp>
        <p:pic>
          <p:nvPicPr>
            <p:cNvPr id="7" name="Picture 6" descr="A blue water drops on a black background&#10;&#10;Description automatically generated">
              <a:extLst>
                <a:ext uri="{FF2B5EF4-FFF2-40B4-BE49-F238E27FC236}">
                  <a16:creationId xmlns:a16="http://schemas.microsoft.com/office/drawing/2014/main" xmlns="" id="{544ED378-2366-2F6C-8A0B-DA5764853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9464" flipH="1">
              <a:off x="2779326" y="400482"/>
              <a:ext cx="790222" cy="790222"/>
            </a:xfrm>
            <a:prstGeom prst="rect">
              <a:avLst/>
            </a:prstGeom>
          </p:spPr>
        </p:pic>
        <p:pic>
          <p:nvPicPr>
            <p:cNvPr id="9" name="Picture 8" descr="A cartoon character holding a glass of milk&#10;&#10;Description automatically generated">
              <a:extLst>
                <a:ext uri="{FF2B5EF4-FFF2-40B4-BE49-F238E27FC236}">
                  <a16:creationId xmlns:a16="http://schemas.microsoft.com/office/drawing/2014/main" xmlns="" id="{9B2449A6-A759-9DAA-75E0-2556D9D10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1088" y="222625"/>
              <a:ext cx="1049444" cy="1049444"/>
            </a:xfrm>
            <a:prstGeom prst="rect">
              <a:avLst/>
            </a:prstGeom>
          </p:spPr>
        </p:pic>
      </p:grpSp>
      <p:sp>
        <p:nvSpPr>
          <p:cNvPr id="14" name="Rectangle: Rounded Corners 13">
            <a:extLst>
              <a:ext uri="{FF2B5EF4-FFF2-40B4-BE49-F238E27FC236}">
                <a16:creationId xmlns:a16="http://schemas.microsoft.com/office/drawing/2014/main" xmlns="" id="{2B6184CD-D787-D1D1-E144-13660E481EB9}"/>
              </a:ext>
            </a:extLst>
          </p:cNvPr>
          <p:cNvSpPr/>
          <p:nvPr/>
        </p:nvSpPr>
        <p:spPr>
          <a:xfrm>
            <a:off x="1016003" y="1085927"/>
            <a:ext cx="10430931" cy="784790"/>
          </a:xfrm>
          <a:custGeom>
            <a:avLst/>
            <a:gdLst>
              <a:gd name="connsiteX0" fmla="*/ 0 w 10430931"/>
              <a:gd name="connsiteY0" fmla="*/ 130801 h 784790"/>
              <a:gd name="connsiteX1" fmla="*/ 130801 w 10430931"/>
              <a:gd name="connsiteY1" fmla="*/ 0 h 784790"/>
              <a:gd name="connsiteX2" fmla="*/ 10300130 w 10430931"/>
              <a:gd name="connsiteY2" fmla="*/ 0 h 784790"/>
              <a:gd name="connsiteX3" fmla="*/ 10430931 w 10430931"/>
              <a:gd name="connsiteY3" fmla="*/ 130801 h 784790"/>
              <a:gd name="connsiteX4" fmla="*/ 10430931 w 10430931"/>
              <a:gd name="connsiteY4" fmla="*/ 653989 h 784790"/>
              <a:gd name="connsiteX5" fmla="*/ 10300130 w 10430931"/>
              <a:gd name="connsiteY5" fmla="*/ 784790 h 784790"/>
              <a:gd name="connsiteX6" fmla="*/ 130801 w 10430931"/>
              <a:gd name="connsiteY6" fmla="*/ 784790 h 784790"/>
              <a:gd name="connsiteX7" fmla="*/ 0 w 10430931"/>
              <a:gd name="connsiteY7" fmla="*/ 653989 h 784790"/>
              <a:gd name="connsiteX8" fmla="*/ 0 w 10430931"/>
              <a:gd name="connsiteY8" fmla="*/ 130801 h 7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784790" fill="none" extrusionOk="0">
                <a:moveTo>
                  <a:pt x="0" y="130801"/>
                </a:moveTo>
                <a:cubicBezTo>
                  <a:pt x="632" y="47015"/>
                  <a:pt x="58651" y="-2656"/>
                  <a:pt x="130801" y="0"/>
                </a:cubicBezTo>
                <a:cubicBezTo>
                  <a:pt x="2060446" y="143570"/>
                  <a:pt x="6962422" y="87359"/>
                  <a:pt x="10300130" y="0"/>
                </a:cubicBezTo>
                <a:cubicBezTo>
                  <a:pt x="10367245" y="10533"/>
                  <a:pt x="10437038" y="69265"/>
                  <a:pt x="10430931" y="130801"/>
                </a:cubicBezTo>
                <a:cubicBezTo>
                  <a:pt x="10470650" y="298280"/>
                  <a:pt x="10435258" y="460639"/>
                  <a:pt x="10430931" y="653989"/>
                </a:cubicBezTo>
                <a:cubicBezTo>
                  <a:pt x="10429042" y="738870"/>
                  <a:pt x="10376143" y="785256"/>
                  <a:pt x="10300130" y="784790"/>
                </a:cubicBezTo>
                <a:cubicBezTo>
                  <a:pt x="5391549" y="617873"/>
                  <a:pt x="1429104" y="797753"/>
                  <a:pt x="130801" y="784790"/>
                </a:cubicBezTo>
                <a:cubicBezTo>
                  <a:pt x="47517" y="777163"/>
                  <a:pt x="-10585" y="719117"/>
                  <a:pt x="0" y="653989"/>
                </a:cubicBezTo>
                <a:cubicBezTo>
                  <a:pt x="-25214" y="531166"/>
                  <a:pt x="25208" y="251807"/>
                  <a:pt x="0" y="130801"/>
                </a:cubicBezTo>
                <a:close/>
              </a:path>
              <a:path w="10430931" h="784790" stroke="0" extrusionOk="0">
                <a:moveTo>
                  <a:pt x="0" y="130801"/>
                </a:moveTo>
                <a:cubicBezTo>
                  <a:pt x="2976" y="47464"/>
                  <a:pt x="72808" y="624"/>
                  <a:pt x="130801" y="0"/>
                </a:cubicBezTo>
                <a:cubicBezTo>
                  <a:pt x="2410853" y="54831"/>
                  <a:pt x="7114242" y="90132"/>
                  <a:pt x="10300130" y="0"/>
                </a:cubicBezTo>
                <a:cubicBezTo>
                  <a:pt x="10358610" y="202"/>
                  <a:pt x="10422601" y="50050"/>
                  <a:pt x="10430931" y="130801"/>
                </a:cubicBezTo>
                <a:cubicBezTo>
                  <a:pt x="10410404" y="308249"/>
                  <a:pt x="10472346" y="429024"/>
                  <a:pt x="10430931" y="653989"/>
                </a:cubicBezTo>
                <a:cubicBezTo>
                  <a:pt x="10444967" y="723186"/>
                  <a:pt x="10375171" y="777833"/>
                  <a:pt x="10300130" y="784790"/>
                </a:cubicBezTo>
                <a:cubicBezTo>
                  <a:pt x="8713366" y="679073"/>
                  <a:pt x="2908921" y="702522"/>
                  <a:pt x="130801" y="784790"/>
                </a:cubicBezTo>
                <a:cubicBezTo>
                  <a:pt x="45799" y="780041"/>
                  <a:pt x="-804" y="724975"/>
                  <a:pt x="0" y="653989"/>
                </a:cubicBezTo>
                <a:cubicBezTo>
                  <a:pt x="-35088" y="587851"/>
                  <a:pt x="37083" y="374956"/>
                  <a:pt x="0" y="130801"/>
                </a:cubicBezTo>
                <a:close/>
              </a:path>
            </a:pathLst>
          </a:custGeom>
          <a:solidFill>
            <a:srgbClr val="66FFFF"/>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Nước có thể tồn tại ở ba thể khác nhau: rắn, lỏng, khí (hơi). </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xmlns="" id="{67BDC5A0-5C25-7E60-F537-D946577965BB}"/>
              </a:ext>
            </a:extLst>
          </p:cNvPr>
          <p:cNvSpPr/>
          <p:nvPr/>
        </p:nvSpPr>
        <p:spPr>
          <a:xfrm>
            <a:off x="1016002" y="2022116"/>
            <a:ext cx="10430931" cy="2013920"/>
          </a:xfrm>
          <a:custGeom>
            <a:avLst/>
            <a:gdLst>
              <a:gd name="connsiteX0" fmla="*/ 0 w 10430931"/>
              <a:gd name="connsiteY0" fmla="*/ 335660 h 2013920"/>
              <a:gd name="connsiteX1" fmla="*/ 335660 w 10430931"/>
              <a:gd name="connsiteY1" fmla="*/ 0 h 2013920"/>
              <a:gd name="connsiteX2" fmla="*/ 10095271 w 10430931"/>
              <a:gd name="connsiteY2" fmla="*/ 0 h 2013920"/>
              <a:gd name="connsiteX3" fmla="*/ 10430931 w 10430931"/>
              <a:gd name="connsiteY3" fmla="*/ 335660 h 2013920"/>
              <a:gd name="connsiteX4" fmla="*/ 10430931 w 10430931"/>
              <a:gd name="connsiteY4" fmla="*/ 1678260 h 2013920"/>
              <a:gd name="connsiteX5" fmla="*/ 10095271 w 10430931"/>
              <a:gd name="connsiteY5" fmla="*/ 2013920 h 2013920"/>
              <a:gd name="connsiteX6" fmla="*/ 335660 w 10430931"/>
              <a:gd name="connsiteY6" fmla="*/ 2013920 h 2013920"/>
              <a:gd name="connsiteX7" fmla="*/ 0 w 10430931"/>
              <a:gd name="connsiteY7" fmla="*/ 1678260 h 2013920"/>
              <a:gd name="connsiteX8" fmla="*/ 0 w 10430931"/>
              <a:gd name="connsiteY8" fmla="*/ 335660 h 201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2013920" fill="none" extrusionOk="0">
                <a:moveTo>
                  <a:pt x="0" y="335660"/>
                </a:moveTo>
                <a:cubicBezTo>
                  <a:pt x="1230" y="127815"/>
                  <a:pt x="151506" y="-36725"/>
                  <a:pt x="335660" y="0"/>
                </a:cubicBezTo>
                <a:cubicBezTo>
                  <a:pt x="1564932" y="143570"/>
                  <a:pt x="6945772" y="87359"/>
                  <a:pt x="10095271" y="0"/>
                </a:cubicBezTo>
                <a:cubicBezTo>
                  <a:pt x="10276456" y="8625"/>
                  <a:pt x="10443206" y="171793"/>
                  <a:pt x="10430931" y="335660"/>
                </a:cubicBezTo>
                <a:cubicBezTo>
                  <a:pt x="10329503" y="962569"/>
                  <a:pt x="10327418" y="1435866"/>
                  <a:pt x="10430931" y="1678260"/>
                </a:cubicBezTo>
                <a:cubicBezTo>
                  <a:pt x="10426817" y="1891167"/>
                  <a:pt x="10283701" y="2014296"/>
                  <a:pt x="10095271" y="2013920"/>
                </a:cubicBezTo>
                <a:cubicBezTo>
                  <a:pt x="5677078" y="1847003"/>
                  <a:pt x="2882347" y="2026883"/>
                  <a:pt x="335660" y="2013920"/>
                </a:cubicBezTo>
                <a:cubicBezTo>
                  <a:pt x="124150" y="1995876"/>
                  <a:pt x="-15121" y="1853481"/>
                  <a:pt x="0" y="1678260"/>
                </a:cubicBezTo>
                <a:cubicBezTo>
                  <a:pt x="83696" y="1403666"/>
                  <a:pt x="-48266" y="688229"/>
                  <a:pt x="0" y="335660"/>
                </a:cubicBezTo>
                <a:close/>
              </a:path>
              <a:path w="10430931" h="2013920" stroke="0" extrusionOk="0">
                <a:moveTo>
                  <a:pt x="0" y="335660"/>
                </a:moveTo>
                <a:cubicBezTo>
                  <a:pt x="1485" y="144742"/>
                  <a:pt x="180359" y="1317"/>
                  <a:pt x="335660" y="0"/>
                </a:cubicBezTo>
                <a:cubicBezTo>
                  <a:pt x="4470933" y="54831"/>
                  <a:pt x="6576483" y="90132"/>
                  <a:pt x="10095271" y="0"/>
                </a:cubicBezTo>
                <a:cubicBezTo>
                  <a:pt x="10264887" y="232"/>
                  <a:pt x="10412225" y="131166"/>
                  <a:pt x="10430931" y="335660"/>
                </a:cubicBezTo>
                <a:cubicBezTo>
                  <a:pt x="10392239" y="877587"/>
                  <a:pt x="10384763" y="1105400"/>
                  <a:pt x="10430931" y="1678260"/>
                </a:cubicBezTo>
                <a:cubicBezTo>
                  <a:pt x="10448465" y="1859840"/>
                  <a:pt x="10293261" y="1982609"/>
                  <a:pt x="10095271" y="2013920"/>
                </a:cubicBezTo>
                <a:cubicBezTo>
                  <a:pt x="6616133" y="1908203"/>
                  <a:pt x="4143235" y="1931652"/>
                  <a:pt x="335660" y="2013920"/>
                </a:cubicBezTo>
                <a:cubicBezTo>
                  <a:pt x="127207" y="2005334"/>
                  <a:pt x="-2596" y="1859596"/>
                  <a:pt x="0" y="1678260"/>
                </a:cubicBezTo>
                <a:cubicBezTo>
                  <a:pt x="-61001" y="1052580"/>
                  <a:pt x="16319" y="752634"/>
                  <a:pt x="0" y="335660"/>
                </a:cubicBezTo>
                <a:close/>
              </a:path>
            </a:pathLst>
          </a:custGeom>
          <a:solidFill>
            <a:srgbClr val="66FFFF"/>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Nước có thể chuyển từ thể này sang thể khác. Nước từ thể lỏng bay hơi thành thể khí (hơi), nước từ thể lỏng đông đặc thành thể rắn, nước từ thể rắn nóng chảy thành thể lỏng, nước từ thể khí (hơi) ngưng tụ thành thể lỏng.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xmlns="" id="{5C00EE1A-7045-D72B-A8D6-1CF1F3365A8D}"/>
              </a:ext>
            </a:extLst>
          </p:cNvPr>
          <p:cNvGrpSpPr/>
          <p:nvPr/>
        </p:nvGrpSpPr>
        <p:grpSpPr>
          <a:xfrm>
            <a:off x="2355943" y="3828881"/>
            <a:ext cx="8396241" cy="873399"/>
            <a:chOff x="1825365" y="669024"/>
            <a:chExt cx="8396241" cy="873399"/>
          </a:xfrm>
        </p:grpSpPr>
        <p:sp>
          <p:nvSpPr>
            <p:cNvPr id="20" name="TextBox 19">
              <a:extLst>
                <a:ext uri="{FF2B5EF4-FFF2-40B4-BE49-F238E27FC236}">
                  <a16:creationId xmlns:a16="http://schemas.microsoft.com/office/drawing/2014/main" xmlns="" id="{DB826DF6-8B49-9E90-686D-14DA07BA1E03}"/>
                </a:ext>
              </a:extLst>
            </p:cNvPr>
            <p:cNvSpPr txBox="1"/>
            <p:nvPr/>
          </p:nvSpPr>
          <p:spPr>
            <a:xfrm>
              <a:off x="2064285" y="957648"/>
              <a:ext cx="7869938" cy="584775"/>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Tính chất của không khí</a:t>
              </a:r>
              <a:endParaRPr lang="en-US" sz="3200" b="1" dirty="0">
                <a:ln>
                  <a:solidFill>
                    <a:schemeClr val="bg1"/>
                  </a:solidFill>
                </a:ln>
                <a:solidFill>
                  <a:srgbClr val="002060"/>
                </a:solidFill>
                <a:latin typeface="SVN-Gretoon" panose="02040603050506020204" pitchFamily="18" charset="0"/>
              </a:endParaRPr>
            </a:p>
          </p:txBody>
        </p:sp>
        <p:pic>
          <p:nvPicPr>
            <p:cNvPr id="21" name="Picture 20" descr="A green plant growing out of the ground&#10;&#10;Description automatically generated">
              <a:extLst>
                <a:ext uri="{FF2B5EF4-FFF2-40B4-BE49-F238E27FC236}">
                  <a16:creationId xmlns:a16="http://schemas.microsoft.com/office/drawing/2014/main" xmlns="" id="{DF4955D6-6B3D-D50C-5941-2DC1AC374A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25365" y="673179"/>
              <a:ext cx="869244" cy="869244"/>
            </a:xfrm>
            <a:prstGeom prst="rect">
              <a:avLst/>
            </a:prstGeom>
          </p:spPr>
        </p:pic>
        <p:pic>
          <p:nvPicPr>
            <p:cNvPr id="22" name="Picture 21" descr="A green plant growing out of the ground&#10;&#10;Description automatically generated">
              <a:extLst>
                <a:ext uri="{FF2B5EF4-FFF2-40B4-BE49-F238E27FC236}">
                  <a16:creationId xmlns:a16="http://schemas.microsoft.com/office/drawing/2014/main" xmlns="" id="{C55EC9CB-28DE-7DDF-AEA7-78F4979160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52362" y="669024"/>
              <a:ext cx="869244" cy="869244"/>
            </a:xfrm>
            <a:prstGeom prst="rect">
              <a:avLst/>
            </a:prstGeom>
          </p:spPr>
        </p:pic>
      </p:grpSp>
      <p:sp>
        <p:nvSpPr>
          <p:cNvPr id="23" name="Rectangle: Rounded Corners 22">
            <a:extLst>
              <a:ext uri="{FF2B5EF4-FFF2-40B4-BE49-F238E27FC236}">
                <a16:creationId xmlns:a16="http://schemas.microsoft.com/office/drawing/2014/main" xmlns="" id="{93A19812-3CF0-9533-5AC6-ADDF4A1BED01}"/>
              </a:ext>
            </a:extLst>
          </p:cNvPr>
          <p:cNvSpPr/>
          <p:nvPr/>
        </p:nvSpPr>
        <p:spPr>
          <a:xfrm>
            <a:off x="880534" y="4749224"/>
            <a:ext cx="10430931" cy="1022849"/>
          </a:xfrm>
          <a:custGeom>
            <a:avLst/>
            <a:gdLst>
              <a:gd name="connsiteX0" fmla="*/ 0 w 10430931"/>
              <a:gd name="connsiteY0" fmla="*/ 170478 h 1022849"/>
              <a:gd name="connsiteX1" fmla="*/ 170478 w 10430931"/>
              <a:gd name="connsiteY1" fmla="*/ 0 h 1022849"/>
              <a:gd name="connsiteX2" fmla="*/ 10260453 w 10430931"/>
              <a:gd name="connsiteY2" fmla="*/ 0 h 1022849"/>
              <a:gd name="connsiteX3" fmla="*/ 10430931 w 10430931"/>
              <a:gd name="connsiteY3" fmla="*/ 170478 h 1022849"/>
              <a:gd name="connsiteX4" fmla="*/ 10430931 w 10430931"/>
              <a:gd name="connsiteY4" fmla="*/ 852371 h 1022849"/>
              <a:gd name="connsiteX5" fmla="*/ 10260453 w 10430931"/>
              <a:gd name="connsiteY5" fmla="*/ 1022849 h 1022849"/>
              <a:gd name="connsiteX6" fmla="*/ 170478 w 10430931"/>
              <a:gd name="connsiteY6" fmla="*/ 1022849 h 1022849"/>
              <a:gd name="connsiteX7" fmla="*/ 0 w 10430931"/>
              <a:gd name="connsiteY7" fmla="*/ 852371 h 1022849"/>
              <a:gd name="connsiteX8" fmla="*/ 0 w 10430931"/>
              <a:gd name="connsiteY8" fmla="*/ 170478 h 102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1022849" fill="none" extrusionOk="0">
                <a:moveTo>
                  <a:pt x="0" y="170478"/>
                </a:moveTo>
                <a:cubicBezTo>
                  <a:pt x="663" y="64218"/>
                  <a:pt x="76380" y="-1611"/>
                  <a:pt x="170478" y="0"/>
                </a:cubicBezTo>
                <a:cubicBezTo>
                  <a:pt x="2209539" y="143570"/>
                  <a:pt x="6703682" y="87359"/>
                  <a:pt x="10260453" y="0"/>
                </a:cubicBezTo>
                <a:cubicBezTo>
                  <a:pt x="10350756" y="7913"/>
                  <a:pt x="10434573" y="82710"/>
                  <a:pt x="10430931" y="170478"/>
                </a:cubicBezTo>
                <a:cubicBezTo>
                  <a:pt x="10397443" y="394575"/>
                  <a:pt x="10489254" y="774788"/>
                  <a:pt x="10430931" y="852371"/>
                </a:cubicBezTo>
                <a:cubicBezTo>
                  <a:pt x="10429666" y="954987"/>
                  <a:pt x="10366189" y="1024278"/>
                  <a:pt x="10260453" y="1022849"/>
                </a:cubicBezTo>
                <a:cubicBezTo>
                  <a:pt x="8226167" y="855932"/>
                  <a:pt x="4500337" y="1035812"/>
                  <a:pt x="170478" y="1022849"/>
                </a:cubicBezTo>
                <a:cubicBezTo>
                  <a:pt x="63678" y="1014115"/>
                  <a:pt x="-1877" y="945262"/>
                  <a:pt x="0" y="852371"/>
                </a:cubicBezTo>
                <a:cubicBezTo>
                  <a:pt x="-5846" y="596592"/>
                  <a:pt x="40969" y="456782"/>
                  <a:pt x="0" y="170478"/>
                </a:cubicBezTo>
                <a:close/>
              </a:path>
              <a:path w="10430931" h="1022849" stroke="0" extrusionOk="0">
                <a:moveTo>
                  <a:pt x="0" y="170478"/>
                </a:moveTo>
                <a:cubicBezTo>
                  <a:pt x="1065" y="72356"/>
                  <a:pt x="92864" y="724"/>
                  <a:pt x="170478" y="0"/>
                </a:cubicBezTo>
                <a:cubicBezTo>
                  <a:pt x="2032849" y="54831"/>
                  <a:pt x="5998479" y="90132"/>
                  <a:pt x="10260453" y="0"/>
                </a:cubicBezTo>
                <a:cubicBezTo>
                  <a:pt x="10340661" y="205"/>
                  <a:pt x="10427631" y="72954"/>
                  <a:pt x="10430931" y="170478"/>
                </a:cubicBezTo>
                <a:cubicBezTo>
                  <a:pt x="10478316" y="395212"/>
                  <a:pt x="10458423" y="698603"/>
                  <a:pt x="10430931" y="852371"/>
                </a:cubicBezTo>
                <a:cubicBezTo>
                  <a:pt x="10438463" y="944891"/>
                  <a:pt x="10357369" y="1015987"/>
                  <a:pt x="10260453" y="1022849"/>
                </a:cubicBezTo>
                <a:cubicBezTo>
                  <a:pt x="8818207" y="917132"/>
                  <a:pt x="4180498" y="940581"/>
                  <a:pt x="170478" y="1022849"/>
                </a:cubicBezTo>
                <a:cubicBezTo>
                  <a:pt x="61892" y="1017478"/>
                  <a:pt x="-2415" y="942761"/>
                  <a:pt x="0" y="852371"/>
                </a:cubicBezTo>
                <a:cubicBezTo>
                  <a:pt x="2534" y="688229"/>
                  <a:pt x="58812" y="283584"/>
                  <a:pt x="0" y="170478"/>
                </a:cubicBezTo>
                <a:close/>
              </a:path>
            </a:pathLst>
          </a:custGeom>
          <a:solidFill>
            <a:schemeClr val="accent4">
              <a:lumMod val="40000"/>
              <a:lumOff val="60000"/>
            </a:schemeClr>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khí trong suốt, không màu, không mùi, không vị, không có hình dạng nhất định.</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xmlns="" id="{75A6CDBE-E0DA-0D0D-BDAB-C3E0E30CBFEE}"/>
              </a:ext>
            </a:extLst>
          </p:cNvPr>
          <p:cNvSpPr/>
          <p:nvPr/>
        </p:nvSpPr>
        <p:spPr>
          <a:xfrm>
            <a:off x="880534" y="5869684"/>
            <a:ext cx="10430931" cy="652098"/>
          </a:xfrm>
          <a:custGeom>
            <a:avLst/>
            <a:gdLst>
              <a:gd name="connsiteX0" fmla="*/ 0 w 10430931"/>
              <a:gd name="connsiteY0" fmla="*/ 108685 h 652098"/>
              <a:gd name="connsiteX1" fmla="*/ 108685 w 10430931"/>
              <a:gd name="connsiteY1" fmla="*/ 0 h 652098"/>
              <a:gd name="connsiteX2" fmla="*/ 10322246 w 10430931"/>
              <a:gd name="connsiteY2" fmla="*/ 0 h 652098"/>
              <a:gd name="connsiteX3" fmla="*/ 10430931 w 10430931"/>
              <a:gd name="connsiteY3" fmla="*/ 108685 h 652098"/>
              <a:gd name="connsiteX4" fmla="*/ 10430931 w 10430931"/>
              <a:gd name="connsiteY4" fmla="*/ 543413 h 652098"/>
              <a:gd name="connsiteX5" fmla="*/ 10322246 w 10430931"/>
              <a:gd name="connsiteY5" fmla="*/ 652098 h 652098"/>
              <a:gd name="connsiteX6" fmla="*/ 108685 w 10430931"/>
              <a:gd name="connsiteY6" fmla="*/ 652098 h 652098"/>
              <a:gd name="connsiteX7" fmla="*/ 0 w 10430931"/>
              <a:gd name="connsiteY7" fmla="*/ 543413 h 652098"/>
              <a:gd name="connsiteX8" fmla="*/ 0 w 10430931"/>
              <a:gd name="connsiteY8" fmla="*/ 108685 h 6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652098" fill="none" extrusionOk="0">
                <a:moveTo>
                  <a:pt x="0" y="108685"/>
                </a:moveTo>
                <a:cubicBezTo>
                  <a:pt x="575" y="38158"/>
                  <a:pt x="48903" y="-7285"/>
                  <a:pt x="108685" y="0"/>
                </a:cubicBezTo>
                <a:cubicBezTo>
                  <a:pt x="1563436" y="143570"/>
                  <a:pt x="8942404" y="87359"/>
                  <a:pt x="10322246" y="0"/>
                </a:cubicBezTo>
                <a:cubicBezTo>
                  <a:pt x="10379749" y="5185"/>
                  <a:pt x="10434042" y="54112"/>
                  <a:pt x="10430931" y="108685"/>
                </a:cubicBezTo>
                <a:cubicBezTo>
                  <a:pt x="10397805" y="215536"/>
                  <a:pt x="10445888" y="481183"/>
                  <a:pt x="10430931" y="543413"/>
                </a:cubicBezTo>
                <a:cubicBezTo>
                  <a:pt x="10430514" y="606225"/>
                  <a:pt x="10393486" y="653481"/>
                  <a:pt x="10322246" y="652098"/>
                </a:cubicBezTo>
                <a:cubicBezTo>
                  <a:pt x="8310860" y="485181"/>
                  <a:pt x="2794672" y="665061"/>
                  <a:pt x="108685" y="652098"/>
                </a:cubicBezTo>
                <a:cubicBezTo>
                  <a:pt x="43861" y="648784"/>
                  <a:pt x="-8959" y="597419"/>
                  <a:pt x="0" y="543413"/>
                </a:cubicBezTo>
                <a:cubicBezTo>
                  <a:pt x="-24190" y="458671"/>
                  <a:pt x="-23499" y="177109"/>
                  <a:pt x="0" y="108685"/>
                </a:cubicBezTo>
                <a:close/>
              </a:path>
              <a:path w="10430931" h="652098" stroke="0" extrusionOk="0">
                <a:moveTo>
                  <a:pt x="0" y="108685"/>
                </a:moveTo>
                <a:cubicBezTo>
                  <a:pt x="407" y="47144"/>
                  <a:pt x="52543" y="170"/>
                  <a:pt x="108685" y="0"/>
                </a:cubicBezTo>
                <a:cubicBezTo>
                  <a:pt x="1379836" y="54831"/>
                  <a:pt x="5486505" y="90132"/>
                  <a:pt x="10322246" y="0"/>
                </a:cubicBezTo>
                <a:cubicBezTo>
                  <a:pt x="10370839" y="168"/>
                  <a:pt x="10429530" y="47228"/>
                  <a:pt x="10430931" y="108685"/>
                </a:cubicBezTo>
                <a:cubicBezTo>
                  <a:pt x="10418276" y="313496"/>
                  <a:pt x="10462802" y="490546"/>
                  <a:pt x="10430931" y="543413"/>
                </a:cubicBezTo>
                <a:cubicBezTo>
                  <a:pt x="10433749" y="602827"/>
                  <a:pt x="10386087" y="642623"/>
                  <a:pt x="10322246" y="652098"/>
                </a:cubicBezTo>
                <a:cubicBezTo>
                  <a:pt x="9068833" y="546381"/>
                  <a:pt x="1606099" y="569830"/>
                  <a:pt x="108685" y="652098"/>
                </a:cubicBezTo>
                <a:cubicBezTo>
                  <a:pt x="37981" y="648124"/>
                  <a:pt x="-621" y="602470"/>
                  <a:pt x="0" y="543413"/>
                </a:cubicBezTo>
                <a:cubicBezTo>
                  <a:pt x="-35105" y="340544"/>
                  <a:pt x="22387" y="207789"/>
                  <a:pt x="0" y="108685"/>
                </a:cubicBezTo>
                <a:close/>
              </a:path>
            </a:pathLst>
          </a:custGeom>
          <a:solidFill>
            <a:schemeClr val="accent4">
              <a:lumMod val="40000"/>
              <a:lumOff val="60000"/>
            </a:schemeClr>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khí có thể bị nén lại hoặc dãn ra.</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93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71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par>
                                    <p:cTn id="14" presetID="2" presetClass="entr" presetSubtype="4" fill="hold" grpId="0" nodeType="withEffect" p14:presetBounceEnd="71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71000">
                                          <p:cBhvr additive="base">
                                            <p:cTn id="16" dur="1000" fill="hold"/>
                                            <p:tgtEl>
                                              <p:spTgt spid="15"/>
                                            </p:tgtEl>
                                            <p:attrNameLst>
                                              <p:attrName>ppt_x</p:attrName>
                                            </p:attrNameLst>
                                          </p:cBhvr>
                                          <p:tavLst>
                                            <p:tav tm="0">
                                              <p:val>
                                                <p:strVal val="#ppt_x"/>
                                              </p:val>
                                            </p:tav>
                                            <p:tav tm="100000">
                                              <p:val>
                                                <p:strVal val="#ppt_x"/>
                                              </p:val>
                                            </p:tav>
                                          </p:tavLst>
                                        </p:anim>
                                        <p:anim calcmode="lin" valueType="num" p14:bounceEnd="71000">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14:presetBounceEnd="71000">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14:bounceEnd="71000">
                                          <p:cBhvr additive="base">
                                            <p:cTn id="27" dur="1000" fill="hold"/>
                                            <p:tgtEl>
                                              <p:spTgt spid="23"/>
                                            </p:tgtEl>
                                            <p:attrNameLst>
                                              <p:attrName>ppt_x</p:attrName>
                                            </p:attrNameLst>
                                          </p:cBhvr>
                                          <p:tavLst>
                                            <p:tav tm="0">
                                              <p:val>
                                                <p:strVal val="#ppt_x"/>
                                              </p:val>
                                            </p:tav>
                                            <p:tav tm="100000">
                                              <p:val>
                                                <p:strVal val="#ppt_x"/>
                                              </p:val>
                                            </p:tav>
                                          </p:tavLst>
                                        </p:anim>
                                        <p:anim calcmode="lin" valueType="num" p14:bounceEnd="71000">
                                          <p:cBhvr additive="base">
                                            <p:cTn id="28" dur="10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2" presetClass="entr" presetSubtype="4" fill="hold" grpId="0" nodeType="withEffect" p14:presetBounceEnd="71000">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14:bounceEnd="71000">
                                          <p:cBhvr additive="base">
                                            <p:cTn id="31" dur="1000" fill="hold"/>
                                            <p:tgtEl>
                                              <p:spTgt spid="30"/>
                                            </p:tgtEl>
                                            <p:attrNameLst>
                                              <p:attrName>ppt_x</p:attrName>
                                            </p:attrNameLst>
                                          </p:cBhvr>
                                          <p:tavLst>
                                            <p:tav tm="0">
                                              <p:val>
                                                <p:strVal val="#ppt_x"/>
                                              </p:val>
                                            </p:tav>
                                            <p:tav tm="100000">
                                              <p:val>
                                                <p:strVal val="#ppt_x"/>
                                              </p:val>
                                            </p:tav>
                                          </p:tavLst>
                                        </p:anim>
                                        <p:anim calcmode="lin" valueType="num" p14:bounceEnd="71000">
                                          <p:cBhvr additive="base">
                                            <p:cTn id="3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00" fill="hold"/>
                                            <p:tgtEl>
                                              <p:spTgt spid="23"/>
                                            </p:tgtEl>
                                            <p:attrNameLst>
                                              <p:attrName>ppt_x</p:attrName>
                                            </p:attrNameLst>
                                          </p:cBhvr>
                                          <p:tavLst>
                                            <p:tav tm="0">
                                              <p:val>
                                                <p:strVal val="#ppt_x"/>
                                              </p:val>
                                            </p:tav>
                                            <p:tav tm="100000">
                                              <p:val>
                                                <p:strVal val="#ppt_x"/>
                                              </p:val>
                                            </p:tav>
                                          </p:tavLst>
                                        </p:anim>
                                        <p:anim calcmode="lin" valueType="num">
                                          <p:cBhvr additive="base">
                                            <p:cTn id="28" dur="10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ppt_x"/>
                                              </p:val>
                                            </p:tav>
                                            <p:tav tm="100000">
                                              <p:val>
                                                <p:strVal val="#ppt_x"/>
                                              </p:val>
                                            </p:tav>
                                          </p:tavLst>
                                        </p:anim>
                                        <p:anim calcmode="lin" valueType="num">
                                          <p:cBhvr additive="base">
                                            <p:cTn id="3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3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1" y="304801"/>
            <a:ext cx="11665697" cy="6333066"/>
          </a:xfrm>
          <a:custGeom>
            <a:avLst/>
            <a:gdLst>
              <a:gd name="connsiteX0" fmla="*/ 0 w 11665697"/>
              <a:gd name="connsiteY0" fmla="*/ 1055532 h 6333066"/>
              <a:gd name="connsiteX1" fmla="*/ 1055532 w 11665697"/>
              <a:gd name="connsiteY1" fmla="*/ 0 h 6333066"/>
              <a:gd name="connsiteX2" fmla="*/ 10610165 w 11665697"/>
              <a:gd name="connsiteY2" fmla="*/ 0 h 6333066"/>
              <a:gd name="connsiteX3" fmla="*/ 11665697 w 11665697"/>
              <a:gd name="connsiteY3" fmla="*/ 1055532 h 6333066"/>
              <a:gd name="connsiteX4" fmla="*/ 11665697 w 11665697"/>
              <a:gd name="connsiteY4" fmla="*/ 5277534 h 6333066"/>
              <a:gd name="connsiteX5" fmla="*/ 10610165 w 11665697"/>
              <a:gd name="connsiteY5" fmla="*/ 6333066 h 6333066"/>
              <a:gd name="connsiteX6" fmla="*/ 1055532 w 11665697"/>
              <a:gd name="connsiteY6" fmla="*/ 6333066 h 6333066"/>
              <a:gd name="connsiteX7" fmla="*/ 0 w 11665697"/>
              <a:gd name="connsiteY7" fmla="*/ 5277534 h 6333066"/>
              <a:gd name="connsiteX8" fmla="*/ 0 w 11665697"/>
              <a:gd name="connsiteY8" fmla="*/ 1055532 h 633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333066" fill="none" extrusionOk="0">
                <a:moveTo>
                  <a:pt x="0" y="1055532"/>
                </a:moveTo>
                <a:cubicBezTo>
                  <a:pt x="-98385" y="478695"/>
                  <a:pt x="457484" y="85707"/>
                  <a:pt x="1055532" y="0"/>
                </a:cubicBezTo>
                <a:cubicBezTo>
                  <a:pt x="4022900" y="77600"/>
                  <a:pt x="9543663" y="-27269"/>
                  <a:pt x="10610165" y="0"/>
                </a:cubicBezTo>
                <a:cubicBezTo>
                  <a:pt x="11199407" y="-8295"/>
                  <a:pt x="11776712" y="505259"/>
                  <a:pt x="11665697" y="1055532"/>
                </a:cubicBezTo>
                <a:cubicBezTo>
                  <a:pt x="11774697" y="2463907"/>
                  <a:pt x="11587488" y="3448146"/>
                  <a:pt x="11665697" y="5277534"/>
                </a:cubicBezTo>
                <a:cubicBezTo>
                  <a:pt x="11617147" y="5841496"/>
                  <a:pt x="11103363" y="6372651"/>
                  <a:pt x="10610165" y="6333066"/>
                </a:cubicBezTo>
                <a:cubicBezTo>
                  <a:pt x="9440065" y="6382243"/>
                  <a:pt x="2204611" y="6210364"/>
                  <a:pt x="1055532" y="6333066"/>
                </a:cubicBezTo>
                <a:cubicBezTo>
                  <a:pt x="461725" y="6416418"/>
                  <a:pt x="-36296" y="5891739"/>
                  <a:pt x="0" y="5277534"/>
                </a:cubicBezTo>
                <a:cubicBezTo>
                  <a:pt x="47022" y="4733479"/>
                  <a:pt x="104569" y="3074254"/>
                  <a:pt x="0" y="1055532"/>
                </a:cubicBezTo>
                <a:close/>
              </a:path>
              <a:path w="11665697" h="6333066" stroke="0" extrusionOk="0">
                <a:moveTo>
                  <a:pt x="0" y="1055532"/>
                </a:moveTo>
                <a:cubicBezTo>
                  <a:pt x="25290" y="469687"/>
                  <a:pt x="573046" y="-6704"/>
                  <a:pt x="1055532" y="0"/>
                </a:cubicBezTo>
                <a:cubicBezTo>
                  <a:pt x="2690569" y="-129276"/>
                  <a:pt x="7833698" y="-77778"/>
                  <a:pt x="10610165" y="0"/>
                </a:cubicBezTo>
                <a:cubicBezTo>
                  <a:pt x="11166939" y="-83460"/>
                  <a:pt x="11663862" y="483162"/>
                  <a:pt x="11665697" y="1055532"/>
                </a:cubicBezTo>
                <a:cubicBezTo>
                  <a:pt x="11747296" y="2038739"/>
                  <a:pt x="11819997" y="4041001"/>
                  <a:pt x="11665697" y="5277534"/>
                </a:cubicBezTo>
                <a:cubicBezTo>
                  <a:pt x="11704796" y="5942944"/>
                  <a:pt x="11173317" y="6339796"/>
                  <a:pt x="10610165" y="6333066"/>
                </a:cubicBezTo>
                <a:cubicBezTo>
                  <a:pt x="8189667" y="6377286"/>
                  <a:pt x="2293350" y="6303684"/>
                  <a:pt x="1055532" y="6333066"/>
                </a:cubicBezTo>
                <a:cubicBezTo>
                  <a:pt x="453801" y="6260920"/>
                  <a:pt x="-12053" y="5857702"/>
                  <a:pt x="0" y="5277534"/>
                </a:cubicBezTo>
                <a:cubicBezTo>
                  <a:pt x="-159954" y="3191645"/>
                  <a:pt x="22140" y="2446575"/>
                  <a:pt x="0" y="1055532"/>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A9DE0A10-B8CF-6BEE-41B5-1413E0775F4D}"/>
              </a:ext>
            </a:extLst>
          </p:cNvPr>
          <p:cNvGrpSpPr/>
          <p:nvPr/>
        </p:nvGrpSpPr>
        <p:grpSpPr>
          <a:xfrm>
            <a:off x="1322217" y="333049"/>
            <a:ext cx="9889092" cy="1049444"/>
            <a:chOff x="1345721" y="460296"/>
            <a:chExt cx="9889092" cy="1049444"/>
          </a:xfrm>
        </p:grpSpPr>
        <p:sp>
          <p:nvSpPr>
            <p:cNvPr id="64" name="TextBox 63">
              <a:extLst>
                <a:ext uri="{FF2B5EF4-FFF2-40B4-BE49-F238E27FC236}">
                  <a16:creationId xmlns:a16="http://schemas.microsoft.com/office/drawing/2014/main" xmlns="" id="{F8CA3951-54E5-8037-CC05-134A2E792170}"/>
                </a:ext>
              </a:extLst>
            </p:cNvPr>
            <p:cNvSpPr txBox="1"/>
            <p:nvPr/>
          </p:nvSpPr>
          <p:spPr>
            <a:xfrm>
              <a:off x="1649830" y="844760"/>
              <a:ext cx="8940801" cy="584775"/>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Nguyên nhân gây ô nhiễm nước</a:t>
              </a:r>
              <a:endParaRPr lang="en-US" sz="3200" b="1" dirty="0">
                <a:ln>
                  <a:solidFill>
                    <a:schemeClr val="bg1"/>
                  </a:solidFill>
                </a:ln>
                <a:solidFill>
                  <a:srgbClr val="002060"/>
                </a:solidFill>
                <a:latin typeface="SVN-Gretoon" panose="02040603050506020204" pitchFamily="18" charset="0"/>
              </a:endParaRPr>
            </a:p>
          </p:txBody>
        </p:sp>
        <p:pic>
          <p:nvPicPr>
            <p:cNvPr id="11" name="Picture 10" descr="A blue water drops on a black background&#10;&#10;Description automatically generated">
              <a:extLst>
                <a:ext uri="{FF2B5EF4-FFF2-40B4-BE49-F238E27FC236}">
                  <a16:creationId xmlns:a16="http://schemas.microsoft.com/office/drawing/2014/main" xmlns="" id="{5AFC5884-EEE1-DDC2-6479-90538BC35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9464" flipH="1">
              <a:off x="1345721" y="557948"/>
              <a:ext cx="790222" cy="790222"/>
            </a:xfrm>
            <a:prstGeom prst="rect">
              <a:avLst/>
            </a:prstGeom>
          </p:spPr>
        </p:pic>
        <p:pic>
          <p:nvPicPr>
            <p:cNvPr id="12" name="Picture 11" descr="A cartoon character holding a glass of milk&#10;&#10;Description automatically generated">
              <a:extLst>
                <a:ext uri="{FF2B5EF4-FFF2-40B4-BE49-F238E27FC236}">
                  <a16:creationId xmlns:a16="http://schemas.microsoft.com/office/drawing/2014/main" xmlns="" id="{EE1D0956-78CF-0F6A-F26C-9C04AC2610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5369" y="460296"/>
              <a:ext cx="1049444" cy="1049444"/>
            </a:xfrm>
            <a:prstGeom prst="rect">
              <a:avLst/>
            </a:prstGeom>
          </p:spPr>
        </p:pic>
      </p:grpSp>
      <p:sp>
        <p:nvSpPr>
          <p:cNvPr id="16" name="Rectangle: Rounded Corners 15">
            <a:extLst>
              <a:ext uri="{FF2B5EF4-FFF2-40B4-BE49-F238E27FC236}">
                <a16:creationId xmlns:a16="http://schemas.microsoft.com/office/drawing/2014/main" xmlns="" id="{7DE637FE-DB55-CAA1-1624-9A4CB057D082}"/>
              </a:ext>
            </a:extLst>
          </p:cNvPr>
          <p:cNvSpPr/>
          <p:nvPr/>
        </p:nvSpPr>
        <p:spPr>
          <a:xfrm>
            <a:off x="933683" y="1386475"/>
            <a:ext cx="10430931" cy="1748767"/>
          </a:xfrm>
          <a:custGeom>
            <a:avLst/>
            <a:gdLst>
              <a:gd name="connsiteX0" fmla="*/ 0 w 10430931"/>
              <a:gd name="connsiteY0" fmla="*/ 291467 h 1748767"/>
              <a:gd name="connsiteX1" fmla="*/ 291467 w 10430931"/>
              <a:gd name="connsiteY1" fmla="*/ 0 h 1748767"/>
              <a:gd name="connsiteX2" fmla="*/ 10139464 w 10430931"/>
              <a:gd name="connsiteY2" fmla="*/ 0 h 1748767"/>
              <a:gd name="connsiteX3" fmla="*/ 10430931 w 10430931"/>
              <a:gd name="connsiteY3" fmla="*/ 291467 h 1748767"/>
              <a:gd name="connsiteX4" fmla="*/ 10430931 w 10430931"/>
              <a:gd name="connsiteY4" fmla="*/ 1457300 h 1748767"/>
              <a:gd name="connsiteX5" fmla="*/ 10139464 w 10430931"/>
              <a:gd name="connsiteY5" fmla="*/ 1748767 h 1748767"/>
              <a:gd name="connsiteX6" fmla="*/ 291467 w 10430931"/>
              <a:gd name="connsiteY6" fmla="*/ 1748767 h 1748767"/>
              <a:gd name="connsiteX7" fmla="*/ 0 w 10430931"/>
              <a:gd name="connsiteY7" fmla="*/ 1457300 h 1748767"/>
              <a:gd name="connsiteX8" fmla="*/ 0 w 10430931"/>
              <a:gd name="connsiteY8" fmla="*/ 291467 h 174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1748767" fill="none" extrusionOk="0">
                <a:moveTo>
                  <a:pt x="0" y="291467"/>
                </a:moveTo>
                <a:cubicBezTo>
                  <a:pt x="1525" y="102643"/>
                  <a:pt x="131112" y="-18512"/>
                  <a:pt x="291467" y="0"/>
                </a:cubicBezTo>
                <a:cubicBezTo>
                  <a:pt x="3836843" y="143570"/>
                  <a:pt x="6501026" y="87359"/>
                  <a:pt x="10139464" y="0"/>
                </a:cubicBezTo>
                <a:cubicBezTo>
                  <a:pt x="10286904" y="27821"/>
                  <a:pt x="10445191" y="155487"/>
                  <a:pt x="10430931" y="291467"/>
                </a:cubicBezTo>
                <a:cubicBezTo>
                  <a:pt x="10378065" y="449655"/>
                  <a:pt x="10530460" y="1245208"/>
                  <a:pt x="10430931" y="1457300"/>
                </a:cubicBezTo>
                <a:cubicBezTo>
                  <a:pt x="10430132" y="1623620"/>
                  <a:pt x="10325560" y="1751866"/>
                  <a:pt x="10139464" y="1748767"/>
                </a:cubicBezTo>
                <a:cubicBezTo>
                  <a:pt x="7818835" y="1581850"/>
                  <a:pt x="3055521" y="1761730"/>
                  <a:pt x="291467" y="1748767"/>
                </a:cubicBezTo>
                <a:cubicBezTo>
                  <a:pt x="128802" y="1747598"/>
                  <a:pt x="-15102" y="1608127"/>
                  <a:pt x="0" y="1457300"/>
                </a:cubicBezTo>
                <a:cubicBezTo>
                  <a:pt x="70842" y="1121272"/>
                  <a:pt x="-29884" y="767384"/>
                  <a:pt x="0" y="291467"/>
                </a:cubicBezTo>
                <a:close/>
              </a:path>
              <a:path w="10430931" h="1748767" stroke="0" extrusionOk="0">
                <a:moveTo>
                  <a:pt x="0" y="291467"/>
                </a:moveTo>
                <a:cubicBezTo>
                  <a:pt x="6460" y="106404"/>
                  <a:pt x="132467" y="86"/>
                  <a:pt x="291467" y="0"/>
                </a:cubicBezTo>
                <a:cubicBezTo>
                  <a:pt x="4398191" y="54831"/>
                  <a:pt x="7121661" y="90132"/>
                  <a:pt x="10139464" y="0"/>
                </a:cubicBezTo>
                <a:cubicBezTo>
                  <a:pt x="10268472" y="470"/>
                  <a:pt x="10427678" y="127170"/>
                  <a:pt x="10430931" y="291467"/>
                </a:cubicBezTo>
                <a:cubicBezTo>
                  <a:pt x="10477862" y="781638"/>
                  <a:pt x="10473371" y="879358"/>
                  <a:pt x="10430931" y="1457300"/>
                </a:cubicBezTo>
                <a:cubicBezTo>
                  <a:pt x="10444112" y="1615416"/>
                  <a:pt x="10301715" y="1745595"/>
                  <a:pt x="10139464" y="1748767"/>
                </a:cubicBezTo>
                <a:cubicBezTo>
                  <a:pt x="7965232" y="1643050"/>
                  <a:pt x="3953635" y="1666499"/>
                  <a:pt x="291467" y="1748767"/>
                </a:cubicBezTo>
                <a:cubicBezTo>
                  <a:pt x="118376" y="1744257"/>
                  <a:pt x="-8272" y="1605390"/>
                  <a:pt x="0" y="1457300"/>
                </a:cubicBezTo>
                <a:cubicBezTo>
                  <a:pt x="-17954" y="1007982"/>
                  <a:pt x="81906" y="458277"/>
                  <a:pt x="0" y="291467"/>
                </a:cubicBezTo>
                <a:close/>
              </a:path>
            </a:pathLst>
          </a:custGeom>
          <a:solidFill>
            <a:srgbClr val="66FFFF"/>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Có nhiều nguyên nhân gây ô nhiễm nguồn nước như xả rác, phân, nước thải không đúng nơi quy định; nước thải từ các nhà máy, khai thác khoáng sản chưa được xử lí; sự cố tràn dầu;…</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xmlns="" id="{51B3803F-35BC-9D43-46C8-A8055BEDC7B2}"/>
              </a:ext>
            </a:extLst>
          </p:cNvPr>
          <p:cNvGrpSpPr/>
          <p:nvPr/>
        </p:nvGrpSpPr>
        <p:grpSpPr>
          <a:xfrm>
            <a:off x="590786" y="3135242"/>
            <a:ext cx="11399919" cy="921439"/>
            <a:chOff x="600167" y="3369351"/>
            <a:chExt cx="11399919" cy="921439"/>
          </a:xfrm>
        </p:grpSpPr>
        <p:sp>
          <p:nvSpPr>
            <p:cNvPr id="19" name="TextBox 18">
              <a:extLst>
                <a:ext uri="{FF2B5EF4-FFF2-40B4-BE49-F238E27FC236}">
                  <a16:creationId xmlns:a16="http://schemas.microsoft.com/office/drawing/2014/main" xmlns="" id="{C302046E-8251-8A2D-66F7-C181D72F9B40}"/>
                </a:ext>
              </a:extLst>
            </p:cNvPr>
            <p:cNvSpPr txBox="1"/>
            <p:nvPr/>
          </p:nvSpPr>
          <p:spPr>
            <a:xfrm>
              <a:off x="1061158" y="3607652"/>
              <a:ext cx="10430931" cy="584775"/>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Nguyên nhân gây ô nhiễm không khí</a:t>
              </a:r>
              <a:endParaRPr lang="en-US" sz="3200" b="1" dirty="0">
                <a:ln>
                  <a:solidFill>
                    <a:schemeClr val="bg1"/>
                  </a:solidFill>
                </a:ln>
                <a:solidFill>
                  <a:srgbClr val="002060"/>
                </a:solidFill>
                <a:latin typeface="SVN-Gretoon" panose="02040603050506020204" pitchFamily="18" charset="0"/>
              </a:endParaRPr>
            </a:p>
          </p:txBody>
        </p:sp>
        <p:pic>
          <p:nvPicPr>
            <p:cNvPr id="22" name="Picture 21" descr="A green plant growing out of the ground&#10;&#10;Description automatically generated">
              <a:extLst>
                <a:ext uri="{FF2B5EF4-FFF2-40B4-BE49-F238E27FC236}">
                  <a16:creationId xmlns:a16="http://schemas.microsoft.com/office/drawing/2014/main" xmlns="" id="{D2650EE8-CFAB-F172-CDA8-E4A04D15B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0167" y="3421546"/>
              <a:ext cx="869244" cy="869244"/>
            </a:xfrm>
            <a:prstGeom prst="rect">
              <a:avLst/>
            </a:prstGeom>
          </p:spPr>
        </p:pic>
        <p:pic>
          <p:nvPicPr>
            <p:cNvPr id="23" name="Picture 22" descr="A green plant growing out of the ground&#10;&#10;Description automatically generated">
              <a:extLst>
                <a:ext uri="{FF2B5EF4-FFF2-40B4-BE49-F238E27FC236}">
                  <a16:creationId xmlns:a16="http://schemas.microsoft.com/office/drawing/2014/main" xmlns="" id="{DAEA358D-8A8A-51E4-B8EA-066CA17553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130842" y="3369351"/>
              <a:ext cx="869244" cy="869244"/>
            </a:xfrm>
            <a:prstGeom prst="rect">
              <a:avLst/>
            </a:prstGeom>
          </p:spPr>
        </p:pic>
      </p:grpSp>
      <p:sp>
        <p:nvSpPr>
          <p:cNvPr id="25" name="Rectangle: Rounded Corners 24">
            <a:extLst>
              <a:ext uri="{FF2B5EF4-FFF2-40B4-BE49-F238E27FC236}">
                <a16:creationId xmlns:a16="http://schemas.microsoft.com/office/drawing/2014/main" xmlns="" id="{7E9AA401-845A-6156-CB15-991975502791}"/>
              </a:ext>
            </a:extLst>
          </p:cNvPr>
          <p:cNvSpPr/>
          <p:nvPr/>
        </p:nvSpPr>
        <p:spPr>
          <a:xfrm>
            <a:off x="1025408" y="4144867"/>
            <a:ext cx="10430931" cy="907254"/>
          </a:xfrm>
          <a:custGeom>
            <a:avLst/>
            <a:gdLst>
              <a:gd name="connsiteX0" fmla="*/ 0 w 10430931"/>
              <a:gd name="connsiteY0" fmla="*/ 151212 h 907254"/>
              <a:gd name="connsiteX1" fmla="*/ 151212 w 10430931"/>
              <a:gd name="connsiteY1" fmla="*/ 0 h 907254"/>
              <a:gd name="connsiteX2" fmla="*/ 10279719 w 10430931"/>
              <a:gd name="connsiteY2" fmla="*/ 0 h 907254"/>
              <a:gd name="connsiteX3" fmla="*/ 10430931 w 10430931"/>
              <a:gd name="connsiteY3" fmla="*/ 151212 h 907254"/>
              <a:gd name="connsiteX4" fmla="*/ 10430931 w 10430931"/>
              <a:gd name="connsiteY4" fmla="*/ 756042 h 907254"/>
              <a:gd name="connsiteX5" fmla="*/ 10279719 w 10430931"/>
              <a:gd name="connsiteY5" fmla="*/ 907254 h 907254"/>
              <a:gd name="connsiteX6" fmla="*/ 151212 w 10430931"/>
              <a:gd name="connsiteY6" fmla="*/ 907254 h 907254"/>
              <a:gd name="connsiteX7" fmla="*/ 0 w 10430931"/>
              <a:gd name="connsiteY7" fmla="*/ 756042 h 907254"/>
              <a:gd name="connsiteX8" fmla="*/ 0 w 10430931"/>
              <a:gd name="connsiteY8" fmla="*/ 151212 h 90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907254" fill="none" extrusionOk="0">
                <a:moveTo>
                  <a:pt x="0" y="151212"/>
                </a:moveTo>
                <a:cubicBezTo>
                  <a:pt x="280" y="62580"/>
                  <a:pt x="68046" y="-10362"/>
                  <a:pt x="151212" y="0"/>
                </a:cubicBezTo>
                <a:cubicBezTo>
                  <a:pt x="2238202" y="143570"/>
                  <a:pt x="8905549" y="87359"/>
                  <a:pt x="10279719" y="0"/>
                </a:cubicBezTo>
                <a:cubicBezTo>
                  <a:pt x="10362194" y="2132"/>
                  <a:pt x="10432751" y="70889"/>
                  <a:pt x="10430931" y="151212"/>
                </a:cubicBezTo>
                <a:cubicBezTo>
                  <a:pt x="10418138" y="443522"/>
                  <a:pt x="10463448" y="635473"/>
                  <a:pt x="10430931" y="756042"/>
                </a:cubicBezTo>
                <a:cubicBezTo>
                  <a:pt x="10429821" y="846983"/>
                  <a:pt x="10378509" y="909139"/>
                  <a:pt x="10279719" y="907254"/>
                </a:cubicBezTo>
                <a:cubicBezTo>
                  <a:pt x="6748700" y="740337"/>
                  <a:pt x="4782092" y="920217"/>
                  <a:pt x="151212" y="907254"/>
                </a:cubicBezTo>
                <a:cubicBezTo>
                  <a:pt x="64464" y="905019"/>
                  <a:pt x="-8066" y="834135"/>
                  <a:pt x="0" y="756042"/>
                </a:cubicBezTo>
                <a:cubicBezTo>
                  <a:pt x="-6911" y="547147"/>
                  <a:pt x="-46658" y="375367"/>
                  <a:pt x="0" y="151212"/>
                </a:cubicBezTo>
                <a:close/>
              </a:path>
              <a:path w="10430931" h="907254" stroke="0" extrusionOk="0">
                <a:moveTo>
                  <a:pt x="0" y="151212"/>
                </a:moveTo>
                <a:cubicBezTo>
                  <a:pt x="3196" y="55780"/>
                  <a:pt x="77777" y="441"/>
                  <a:pt x="151212" y="0"/>
                </a:cubicBezTo>
                <a:cubicBezTo>
                  <a:pt x="2519570" y="54831"/>
                  <a:pt x="8616492" y="90132"/>
                  <a:pt x="10279719" y="0"/>
                </a:cubicBezTo>
                <a:cubicBezTo>
                  <a:pt x="10355705" y="111"/>
                  <a:pt x="10420944" y="57495"/>
                  <a:pt x="10430931" y="151212"/>
                </a:cubicBezTo>
                <a:cubicBezTo>
                  <a:pt x="10377869" y="248462"/>
                  <a:pt x="10480704" y="528262"/>
                  <a:pt x="10430931" y="756042"/>
                </a:cubicBezTo>
                <a:cubicBezTo>
                  <a:pt x="10433807" y="838931"/>
                  <a:pt x="10367575" y="896468"/>
                  <a:pt x="10279719" y="907254"/>
                </a:cubicBezTo>
                <a:cubicBezTo>
                  <a:pt x="8666241" y="801537"/>
                  <a:pt x="1183652" y="824986"/>
                  <a:pt x="151212" y="907254"/>
                </a:cubicBezTo>
                <a:cubicBezTo>
                  <a:pt x="65652" y="906492"/>
                  <a:pt x="-4178" y="833047"/>
                  <a:pt x="0" y="756042"/>
                </a:cubicBezTo>
                <a:cubicBezTo>
                  <a:pt x="-17273" y="529650"/>
                  <a:pt x="38708" y="274152"/>
                  <a:pt x="0" y="151212"/>
                </a:cubicBezTo>
                <a:close/>
              </a:path>
            </a:pathLst>
          </a:custGeom>
          <a:solidFill>
            <a:schemeClr val="accent4">
              <a:lumMod val="40000"/>
              <a:lumOff val="60000"/>
            </a:schemeClr>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Nguyên nhân tự nhiên: núi lửa phun trào, cháy rừng,...</a:t>
            </a:r>
          </a:p>
        </p:txBody>
      </p:sp>
      <p:sp>
        <p:nvSpPr>
          <p:cNvPr id="28" name="Rectangle: Rounded Corners 27">
            <a:extLst>
              <a:ext uri="{FF2B5EF4-FFF2-40B4-BE49-F238E27FC236}">
                <a16:creationId xmlns:a16="http://schemas.microsoft.com/office/drawing/2014/main" xmlns="" id="{8C28C14F-3A9C-C52E-A2BA-8376EB5BCC2D}"/>
              </a:ext>
            </a:extLst>
          </p:cNvPr>
          <p:cNvSpPr/>
          <p:nvPr/>
        </p:nvSpPr>
        <p:spPr>
          <a:xfrm>
            <a:off x="1025407" y="5140306"/>
            <a:ext cx="10430931" cy="1130177"/>
          </a:xfrm>
          <a:custGeom>
            <a:avLst/>
            <a:gdLst>
              <a:gd name="connsiteX0" fmla="*/ 0 w 10430931"/>
              <a:gd name="connsiteY0" fmla="*/ 188367 h 1130177"/>
              <a:gd name="connsiteX1" fmla="*/ 188367 w 10430931"/>
              <a:gd name="connsiteY1" fmla="*/ 0 h 1130177"/>
              <a:gd name="connsiteX2" fmla="*/ 10242564 w 10430931"/>
              <a:gd name="connsiteY2" fmla="*/ 0 h 1130177"/>
              <a:gd name="connsiteX3" fmla="*/ 10430931 w 10430931"/>
              <a:gd name="connsiteY3" fmla="*/ 188367 h 1130177"/>
              <a:gd name="connsiteX4" fmla="*/ 10430931 w 10430931"/>
              <a:gd name="connsiteY4" fmla="*/ 941810 h 1130177"/>
              <a:gd name="connsiteX5" fmla="*/ 10242564 w 10430931"/>
              <a:gd name="connsiteY5" fmla="*/ 1130177 h 1130177"/>
              <a:gd name="connsiteX6" fmla="*/ 188367 w 10430931"/>
              <a:gd name="connsiteY6" fmla="*/ 1130177 h 1130177"/>
              <a:gd name="connsiteX7" fmla="*/ 0 w 10430931"/>
              <a:gd name="connsiteY7" fmla="*/ 941810 h 1130177"/>
              <a:gd name="connsiteX8" fmla="*/ 0 w 10430931"/>
              <a:gd name="connsiteY8" fmla="*/ 188367 h 113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31" h="1130177" fill="none" extrusionOk="0">
                <a:moveTo>
                  <a:pt x="0" y="188367"/>
                </a:moveTo>
                <a:cubicBezTo>
                  <a:pt x="338" y="78170"/>
                  <a:pt x="84554" y="-6564"/>
                  <a:pt x="188367" y="0"/>
                </a:cubicBezTo>
                <a:cubicBezTo>
                  <a:pt x="1923082" y="143570"/>
                  <a:pt x="8421026" y="87359"/>
                  <a:pt x="10242564" y="0"/>
                </a:cubicBezTo>
                <a:cubicBezTo>
                  <a:pt x="10344577" y="4150"/>
                  <a:pt x="10437749" y="96284"/>
                  <a:pt x="10430931" y="188367"/>
                </a:cubicBezTo>
                <a:cubicBezTo>
                  <a:pt x="10423297" y="291328"/>
                  <a:pt x="10491845" y="774499"/>
                  <a:pt x="10430931" y="941810"/>
                </a:cubicBezTo>
                <a:cubicBezTo>
                  <a:pt x="10430084" y="1051506"/>
                  <a:pt x="10354793" y="1131188"/>
                  <a:pt x="10242564" y="1130177"/>
                </a:cubicBezTo>
                <a:cubicBezTo>
                  <a:pt x="5836196" y="963260"/>
                  <a:pt x="4758403" y="1143140"/>
                  <a:pt x="188367" y="1130177"/>
                </a:cubicBezTo>
                <a:cubicBezTo>
                  <a:pt x="72347" y="1121899"/>
                  <a:pt x="-6807" y="1041269"/>
                  <a:pt x="0" y="941810"/>
                </a:cubicBezTo>
                <a:cubicBezTo>
                  <a:pt x="9153" y="662942"/>
                  <a:pt x="12819" y="409163"/>
                  <a:pt x="0" y="188367"/>
                </a:cubicBezTo>
                <a:close/>
              </a:path>
              <a:path w="10430931" h="1130177" stroke="0" extrusionOk="0">
                <a:moveTo>
                  <a:pt x="0" y="188367"/>
                </a:moveTo>
                <a:cubicBezTo>
                  <a:pt x="504" y="82455"/>
                  <a:pt x="99819" y="678"/>
                  <a:pt x="188367" y="0"/>
                </a:cubicBezTo>
                <a:cubicBezTo>
                  <a:pt x="4823067" y="54831"/>
                  <a:pt x="7329420" y="90132"/>
                  <a:pt x="10242564" y="0"/>
                </a:cubicBezTo>
                <a:cubicBezTo>
                  <a:pt x="10327392" y="282"/>
                  <a:pt x="10424812" y="78083"/>
                  <a:pt x="10430931" y="188367"/>
                </a:cubicBezTo>
                <a:cubicBezTo>
                  <a:pt x="10416276" y="464564"/>
                  <a:pt x="10438337" y="591987"/>
                  <a:pt x="10430931" y="941810"/>
                </a:cubicBezTo>
                <a:cubicBezTo>
                  <a:pt x="10443774" y="1043059"/>
                  <a:pt x="10353307" y="1113514"/>
                  <a:pt x="10242564" y="1130177"/>
                </a:cubicBezTo>
                <a:cubicBezTo>
                  <a:pt x="9219153" y="1024460"/>
                  <a:pt x="3980838" y="1047909"/>
                  <a:pt x="188367" y="1130177"/>
                </a:cubicBezTo>
                <a:cubicBezTo>
                  <a:pt x="73980" y="1126324"/>
                  <a:pt x="-11228" y="1028355"/>
                  <a:pt x="0" y="941810"/>
                </a:cubicBezTo>
                <a:cubicBezTo>
                  <a:pt x="-39241" y="795375"/>
                  <a:pt x="6651" y="483209"/>
                  <a:pt x="0" y="188367"/>
                </a:cubicBezTo>
                <a:close/>
              </a:path>
            </a:pathLst>
          </a:custGeom>
          <a:solidFill>
            <a:schemeClr val="accent4">
              <a:lumMod val="40000"/>
              <a:lumOff val="60000"/>
            </a:schemeClr>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Nguyên nhân nhân tạo: khí thải từ hoạt động sản xuất công nghiệp, nông nghiệp và các hoạt động sinh hoạt của con người.</a:t>
            </a:r>
          </a:p>
        </p:txBody>
      </p:sp>
    </p:spTree>
    <p:extLst>
      <p:ext uri="{BB962C8B-B14F-4D97-AF65-F5344CB8AC3E}">
        <p14:creationId xmlns:p14="http://schemas.microsoft.com/office/powerpoint/2010/main" val="2721562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71000">
                                          <p:cBhvr additive="base">
                                            <p:cTn id="12"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1000">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14:bounceEnd="71000">
                                          <p:cBhvr additive="base">
                                            <p:cTn id="23" dur="1000" fill="hold"/>
                                            <p:tgtEl>
                                              <p:spTgt spid="25"/>
                                            </p:tgtEl>
                                            <p:attrNameLst>
                                              <p:attrName>ppt_x</p:attrName>
                                            </p:attrNameLst>
                                          </p:cBhvr>
                                          <p:tavLst>
                                            <p:tav tm="0">
                                              <p:val>
                                                <p:strVal val="#ppt_x"/>
                                              </p:val>
                                            </p:tav>
                                            <p:tav tm="100000">
                                              <p:val>
                                                <p:strVal val="#ppt_x"/>
                                              </p:val>
                                            </p:tav>
                                          </p:tavLst>
                                        </p:anim>
                                        <p:anim calcmode="lin" valueType="num" p14:bounceEnd="71000">
                                          <p:cBhvr additive="base">
                                            <p:cTn id="24"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2" presetClass="entr" presetSubtype="4" fill="hold" grpId="0" nodeType="withEffect" p14:presetBounceEnd="71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71000">
                                          <p:cBhvr additive="base">
                                            <p:cTn id="27" dur="1000" fill="hold"/>
                                            <p:tgtEl>
                                              <p:spTgt spid="28"/>
                                            </p:tgtEl>
                                            <p:attrNameLst>
                                              <p:attrName>ppt_x</p:attrName>
                                            </p:attrNameLst>
                                          </p:cBhvr>
                                          <p:tavLst>
                                            <p:tav tm="0">
                                              <p:val>
                                                <p:strVal val="#ppt_x"/>
                                              </p:val>
                                            </p:tav>
                                            <p:tav tm="100000">
                                              <p:val>
                                                <p:strVal val="#ppt_x"/>
                                              </p:val>
                                            </p:tav>
                                          </p:tavLst>
                                        </p:anim>
                                        <p:anim calcmode="lin" valueType="num" p14:bounceEnd="71000">
                                          <p:cBhvr additive="base">
                                            <p:cTn id="2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ppt_x"/>
                                              </p:val>
                                            </p:tav>
                                            <p:tav tm="100000">
                                              <p:val>
                                                <p:strVal val="#ppt_x"/>
                                              </p:val>
                                            </p:tav>
                                          </p:tavLst>
                                        </p:anim>
                                        <p:anim calcmode="lin" valueType="num">
                                          <p:cBhvr additive="base">
                                            <p:cTn id="24"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1" y="304801"/>
            <a:ext cx="11665697" cy="6333066"/>
          </a:xfrm>
          <a:custGeom>
            <a:avLst/>
            <a:gdLst>
              <a:gd name="connsiteX0" fmla="*/ 0 w 11665697"/>
              <a:gd name="connsiteY0" fmla="*/ 1055532 h 6333066"/>
              <a:gd name="connsiteX1" fmla="*/ 1055532 w 11665697"/>
              <a:gd name="connsiteY1" fmla="*/ 0 h 6333066"/>
              <a:gd name="connsiteX2" fmla="*/ 10610165 w 11665697"/>
              <a:gd name="connsiteY2" fmla="*/ 0 h 6333066"/>
              <a:gd name="connsiteX3" fmla="*/ 11665697 w 11665697"/>
              <a:gd name="connsiteY3" fmla="*/ 1055532 h 6333066"/>
              <a:gd name="connsiteX4" fmla="*/ 11665697 w 11665697"/>
              <a:gd name="connsiteY4" fmla="*/ 5277534 h 6333066"/>
              <a:gd name="connsiteX5" fmla="*/ 10610165 w 11665697"/>
              <a:gd name="connsiteY5" fmla="*/ 6333066 h 6333066"/>
              <a:gd name="connsiteX6" fmla="*/ 1055532 w 11665697"/>
              <a:gd name="connsiteY6" fmla="*/ 6333066 h 6333066"/>
              <a:gd name="connsiteX7" fmla="*/ 0 w 11665697"/>
              <a:gd name="connsiteY7" fmla="*/ 5277534 h 6333066"/>
              <a:gd name="connsiteX8" fmla="*/ 0 w 11665697"/>
              <a:gd name="connsiteY8" fmla="*/ 1055532 h 633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333066" fill="none" extrusionOk="0">
                <a:moveTo>
                  <a:pt x="0" y="1055532"/>
                </a:moveTo>
                <a:cubicBezTo>
                  <a:pt x="-98385" y="478695"/>
                  <a:pt x="457484" y="85707"/>
                  <a:pt x="1055532" y="0"/>
                </a:cubicBezTo>
                <a:cubicBezTo>
                  <a:pt x="4022900" y="77600"/>
                  <a:pt x="9543663" y="-27269"/>
                  <a:pt x="10610165" y="0"/>
                </a:cubicBezTo>
                <a:cubicBezTo>
                  <a:pt x="11199407" y="-8295"/>
                  <a:pt x="11776712" y="505259"/>
                  <a:pt x="11665697" y="1055532"/>
                </a:cubicBezTo>
                <a:cubicBezTo>
                  <a:pt x="11774697" y="2463907"/>
                  <a:pt x="11587488" y="3448146"/>
                  <a:pt x="11665697" y="5277534"/>
                </a:cubicBezTo>
                <a:cubicBezTo>
                  <a:pt x="11617147" y="5841496"/>
                  <a:pt x="11103363" y="6372651"/>
                  <a:pt x="10610165" y="6333066"/>
                </a:cubicBezTo>
                <a:cubicBezTo>
                  <a:pt x="9440065" y="6382243"/>
                  <a:pt x="2204611" y="6210364"/>
                  <a:pt x="1055532" y="6333066"/>
                </a:cubicBezTo>
                <a:cubicBezTo>
                  <a:pt x="461725" y="6416418"/>
                  <a:pt x="-36296" y="5891739"/>
                  <a:pt x="0" y="5277534"/>
                </a:cubicBezTo>
                <a:cubicBezTo>
                  <a:pt x="47022" y="4733479"/>
                  <a:pt x="104569" y="3074254"/>
                  <a:pt x="0" y="1055532"/>
                </a:cubicBezTo>
                <a:close/>
              </a:path>
              <a:path w="11665697" h="6333066" stroke="0" extrusionOk="0">
                <a:moveTo>
                  <a:pt x="0" y="1055532"/>
                </a:moveTo>
                <a:cubicBezTo>
                  <a:pt x="25290" y="469687"/>
                  <a:pt x="573046" y="-6704"/>
                  <a:pt x="1055532" y="0"/>
                </a:cubicBezTo>
                <a:cubicBezTo>
                  <a:pt x="2690569" y="-129276"/>
                  <a:pt x="7833698" y="-77778"/>
                  <a:pt x="10610165" y="0"/>
                </a:cubicBezTo>
                <a:cubicBezTo>
                  <a:pt x="11166939" y="-83460"/>
                  <a:pt x="11663862" y="483162"/>
                  <a:pt x="11665697" y="1055532"/>
                </a:cubicBezTo>
                <a:cubicBezTo>
                  <a:pt x="11747296" y="2038739"/>
                  <a:pt x="11819997" y="4041001"/>
                  <a:pt x="11665697" y="5277534"/>
                </a:cubicBezTo>
                <a:cubicBezTo>
                  <a:pt x="11704796" y="5942944"/>
                  <a:pt x="11173317" y="6339796"/>
                  <a:pt x="10610165" y="6333066"/>
                </a:cubicBezTo>
                <a:cubicBezTo>
                  <a:pt x="8189667" y="6377286"/>
                  <a:pt x="2293350" y="6303684"/>
                  <a:pt x="1055532" y="6333066"/>
                </a:cubicBezTo>
                <a:cubicBezTo>
                  <a:pt x="453801" y="6260920"/>
                  <a:pt x="-12053" y="5857702"/>
                  <a:pt x="0" y="5277534"/>
                </a:cubicBezTo>
                <a:cubicBezTo>
                  <a:pt x="-159954" y="3191645"/>
                  <a:pt x="22140" y="2446575"/>
                  <a:pt x="0" y="1055532"/>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A9DE0A10-B8CF-6BEE-41B5-1413E0775F4D}"/>
              </a:ext>
            </a:extLst>
          </p:cNvPr>
          <p:cNvGrpSpPr/>
          <p:nvPr/>
        </p:nvGrpSpPr>
        <p:grpSpPr>
          <a:xfrm>
            <a:off x="2345683" y="480482"/>
            <a:ext cx="7205277" cy="1148313"/>
            <a:chOff x="2369187" y="619018"/>
            <a:chExt cx="7205277" cy="1148313"/>
          </a:xfrm>
        </p:grpSpPr>
        <p:sp>
          <p:nvSpPr>
            <p:cNvPr id="64" name="TextBox 63">
              <a:extLst>
                <a:ext uri="{FF2B5EF4-FFF2-40B4-BE49-F238E27FC236}">
                  <a16:creationId xmlns:a16="http://schemas.microsoft.com/office/drawing/2014/main" xmlns="" id="{F8CA3951-54E5-8037-CC05-134A2E792170}"/>
                </a:ext>
              </a:extLst>
            </p:cNvPr>
            <p:cNvSpPr txBox="1"/>
            <p:nvPr/>
          </p:nvSpPr>
          <p:spPr>
            <a:xfrm>
              <a:off x="2664544" y="619018"/>
              <a:ext cx="6614563" cy="1077218"/>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Các việc làm bảo vệ môi trường nước</a:t>
              </a:r>
              <a:endParaRPr lang="en-US" sz="3200" b="1" dirty="0">
                <a:ln>
                  <a:solidFill>
                    <a:schemeClr val="bg1"/>
                  </a:solidFill>
                </a:ln>
                <a:solidFill>
                  <a:srgbClr val="002060"/>
                </a:solidFill>
                <a:latin typeface="SVN-Gretoon" panose="02040603050506020204" pitchFamily="18" charset="0"/>
              </a:endParaRPr>
            </a:p>
          </p:txBody>
        </p:sp>
        <p:pic>
          <p:nvPicPr>
            <p:cNvPr id="12" name="Picture 11" descr="A cartoon character holding a glass of milk&#10;&#10;Description automatically generated">
              <a:extLst>
                <a:ext uri="{FF2B5EF4-FFF2-40B4-BE49-F238E27FC236}">
                  <a16:creationId xmlns:a16="http://schemas.microsoft.com/office/drawing/2014/main" xmlns="" id="{EE1D0956-78CF-0F6A-F26C-9C04AC261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020" y="717887"/>
              <a:ext cx="1049444" cy="1049444"/>
            </a:xfrm>
            <a:prstGeom prst="rect">
              <a:avLst/>
            </a:prstGeom>
          </p:spPr>
        </p:pic>
        <p:pic>
          <p:nvPicPr>
            <p:cNvPr id="3" name="Picture 2" descr="A cartoon character holding a glass of milk&#10;&#10;Description automatically generated">
              <a:extLst>
                <a:ext uri="{FF2B5EF4-FFF2-40B4-BE49-F238E27FC236}">
                  <a16:creationId xmlns:a16="http://schemas.microsoft.com/office/drawing/2014/main" xmlns="" id="{11E236BA-56C8-35C2-DEB3-89369FAC2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69187" y="672890"/>
              <a:ext cx="1049444" cy="1049444"/>
            </a:xfrm>
            <a:prstGeom prst="rect">
              <a:avLst/>
            </a:prstGeom>
          </p:spPr>
        </p:pic>
      </p:grpSp>
      <p:sp>
        <p:nvSpPr>
          <p:cNvPr id="16" name="Rectangle: Rounded Corners 15">
            <a:extLst>
              <a:ext uri="{FF2B5EF4-FFF2-40B4-BE49-F238E27FC236}">
                <a16:creationId xmlns:a16="http://schemas.microsoft.com/office/drawing/2014/main" xmlns="" id="{7DE637FE-DB55-CAA1-1624-9A4CB057D082}"/>
              </a:ext>
            </a:extLst>
          </p:cNvPr>
          <p:cNvSpPr/>
          <p:nvPr/>
        </p:nvSpPr>
        <p:spPr>
          <a:xfrm>
            <a:off x="461070" y="1628795"/>
            <a:ext cx="11318317" cy="1489357"/>
          </a:xfrm>
          <a:custGeom>
            <a:avLst/>
            <a:gdLst>
              <a:gd name="connsiteX0" fmla="*/ 0 w 11318317"/>
              <a:gd name="connsiteY0" fmla="*/ 248231 h 1489357"/>
              <a:gd name="connsiteX1" fmla="*/ 248231 w 11318317"/>
              <a:gd name="connsiteY1" fmla="*/ 0 h 1489357"/>
              <a:gd name="connsiteX2" fmla="*/ 11070086 w 11318317"/>
              <a:gd name="connsiteY2" fmla="*/ 0 h 1489357"/>
              <a:gd name="connsiteX3" fmla="*/ 11318317 w 11318317"/>
              <a:gd name="connsiteY3" fmla="*/ 248231 h 1489357"/>
              <a:gd name="connsiteX4" fmla="*/ 11318317 w 11318317"/>
              <a:gd name="connsiteY4" fmla="*/ 1241126 h 1489357"/>
              <a:gd name="connsiteX5" fmla="*/ 11070086 w 11318317"/>
              <a:gd name="connsiteY5" fmla="*/ 1489357 h 1489357"/>
              <a:gd name="connsiteX6" fmla="*/ 248231 w 11318317"/>
              <a:gd name="connsiteY6" fmla="*/ 1489357 h 1489357"/>
              <a:gd name="connsiteX7" fmla="*/ 0 w 11318317"/>
              <a:gd name="connsiteY7" fmla="*/ 1241126 h 1489357"/>
              <a:gd name="connsiteX8" fmla="*/ 0 w 11318317"/>
              <a:gd name="connsiteY8" fmla="*/ 248231 h 148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8317" h="1489357" fill="none" extrusionOk="0">
                <a:moveTo>
                  <a:pt x="0" y="248231"/>
                </a:moveTo>
                <a:cubicBezTo>
                  <a:pt x="618" y="99856"/>
                  <a:pt x="111836" y="-20956"/>
                  <a:pt x="248231" y="0"/>
                </a:cubicBezTo>
                <a:cubicBezTo>
                  <a:pt x="4162334" y="143570"/>
                  <a:pt x="6647079" y="87359"/>
                  <a:pt x="11070086" y="0"/>
                </a:cubicBezTo>
                <a:cubicBezTo>
                  <a:pt x="11204096" y="6339"/>
                  <a:pt x="11330175" y="131919"/>
                  <a:pt x="11318317" y="248231"/>
                </a:cubicBezTo>
                <a:cubicBezTo>
                  <a:pt x="11279357" y="671630"/>
                  <a:pt x="11264579" y="1112211"/>
                  <a:pt x="11318317" y="1241126"/>
                </a:cubicBezTo>
                <a:cubicBezTo>
                  <a:pt x="11317327" y="1384841"/>
                  <a:pt x="11211976" y="1489949"/>
                  <a:pt x="11070086" y="1489357"/>
                </a:cubicBezTo>
                <a:cubicBezTo>
                  <a:pt x="9943271" y="1322440"/>
                  <a:pt x="4037627" y="1502320"/>
                  <a:pt x="248231" y="1489357"/>
                </a:cubicBezTo>
                <a:cubicBezTo>
                  <a:pt x="98362" y="1480535"/>
                  <a:pt x="-22059" y="1363399"/>
                  <a:pt x="0" y="1241126"/>
                </a:cubicBezTo>
                <a:cubicBezTo>
                  <a:pt x="80632" y="820246"/>
                  <a:pt x="-80733" y="675259"/>
                  <a:pt x="0" y="248231"/>
                </a:cubicBezTo>
                <a:close/>
              </a:path>
              <a:path w="11318317" h="1489357" stroke="0" extrusionOk="0">
                <a:moveTo>
                  <a:pt x="0" y="248231"/>
                </a:moveTo>
                <a:cubicBezTo>
                  <a:pt x="5210" y="91709"/>
                  <a:pt x="114946" y="167"/>
                  <a:pt x="248231" y="0"/>
                </a:cubicBezTo>
                <a:cubicBezTo>
                  <a:pt x="1629171" y="54831"/>
                  <a:pt x="9517437" y="90132"/>
                  <a:pt x="11070086" y="0"/>
                </a:cubicBezTo>
                <a:cubicBezTo>
                  <a:pt x="11185042" y="325"/>
                  <a:pt x="11310711" y="103365"/>
                  <a:pt x="11318317" y="248231"/>
                </a:cubicBezTo>
                <a:cubicBezTo>
                  <a:pt x="11313100" y="671202"/>
                  <a:pt x="11393444" y="985005"/>
                  <a:pt x="11318317" y="1241126"/>
                </a:cubicBezTo>
                <a:cubicBezTo>
                  <a:pt x="11332445" y="1375158"/>
                  <a:pt x="11213901" y="1472669"/>
                  <a:pt x="11070086" y="1489357"/>
                </a:cubicBezTo>
                <a:cubicBezTo>
                  <a:pt x="9739525" y="1383640"/>
                  <a:pt x="4445561" y="1407089"/>
                  <a:pt x="248231" y="1489357"/>
                </a:cubicBezTo>
                <a:cubicBezTo>
                  <a:pt x="106190" y="1487516"/>
                  <a:pt x="-5454" y="1369725"/>
                  <a:pt x="0" y="1241126"/>
                </a:cubicBezTo>
                <a:cubicBezTo>
                  <a:pt x="-55876" y="931417"/>
                  <a:pt x="4644" y="650334"/>
                  <a:pt x="0" y="248231"/>
                </a:cubicBezTo>
                <a:close/>
              </a:path>
            </a:pathLst>
          </a:custGeom>
          <a:solidFill>
            <a:srgbClr val="66FFFF"/>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xả rác ra ao, hồ, sông, suối,...; cải tạo và bảo vệ đường ống dẫn nước; xử lí nước thải trước khi xả ra môi trường</a:t>
            </a:r>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để bảo vệ ngồn nước.</a:t>
            </a:r>
          </a:p>
        </p:txBody>
      </p:sp>
      <p:grpSp>
        <p:nvGrpSpPr>
          <p:cNvPr id="24" name="Group 23">
            <a:extLst>
              <a:ext uri="{FF2B5EF4-FFF2-40B4-BE49-F238E27FC236}">
                <a16:creationId xmlns:a16="http://schemas.microsoft.com/office/drawing/2014/main" xmlns="" id="{51B3803F-35BC-9D43-46C8-A8055BEDC7B2}"/>
              </a:ext>
            </a:extLst>
          </p:cNvPr>
          <p:cNvGrpSpPr/>
          <p:nvPr/>
        </p:nvGrpSpPr>
        <p:grpSpPr>
          <a:xfrm>
            <a:off x="1051777" y="3135242"/>
            <a:ext cx="10457300" cy="1315519"/>
            <a:chOff x="1061158" y="3369351"/>
            <a:chExt cx="10457300" cy="1315519"/>
          </a:xfrm>
        </p:grpSpPr>
        <p:sp>
          <p:nvSpPr>
            <p:cNvPr id="19" name="TextBox 18">
              <a:extLst>
                <a:ext uri="{FF2B5EF4-FFF2-40B4-BE49-F238E27FC236}">
                  <a16:creationId xmlns:a16="http://schemas.microsoft.com/office/drawing/2014/main" xmlns="" id="{C302046E-8251-8A2D-66F7-C181D72F9B40}"/>
                </a:ext>
              </a:extLst>
            </p:cNvPr>
            <p:cNvSpPr txBox="1"/>
            <p:nvPr/>
          </p:nvSpPr>
          <p:spPr>
            <a:xfrm>
              <a:off x="1061158" y="3607652"/>
              <a:ext cx="10430931" cy="1077218"/>
            </a:xfrm>
            <a:prstGeom prst="rect">
              <a:avLst/>
            </a:prstGeom>
            <a:noFill/>
          </p:spPr>
          <p:txBody>
            <a:bodyPr wrap="square" rtlCol="0">
              <a:spAutoFit/>
            </a:bodyPr>
            <a:lstStyle/>
            <a:p>
              <a:pPr algn="ctr"/>
              <a:r>
                <a:rPr lang="vi-VN" sz="3200" b="1" dirty="0">
                  <a:ln>
                    <a:solidFill>
                      <a:schemeClr val="bg1"/>
                    </a:solidFill>
                  </a:ln>
                  <a:solidFill>
                    <a:srgbClr val="002060"/>
                  </a:solidFill>
                  <a:latin typeface="SVN-Gretoon" panose="02040603050506020204" pitchFamily="18" charset="0"/>
                </a:rPr>
                <a:t>Các việc làm bảo vệ môi trường không khí</a:t>
              </a:r>
              <a:endParaRPr lang="en-US" sz="3200" b="1" dirty="0">
                <a:ln>
                  <a:solidFill>
                    <a:schemeClr val="bg1"/>
                  </a:solidFill>
                </a:ln>
                <a:solidFill>
                  <a:srgbClr val="002060"/>
                </a:solidFill>
                <a:latin typeface="SVN-Gretoon" panose="02040603050506020204" pitchFamily="18" charset="0"/>
              </a:endParaRPr>
            </a:p>
          </p:txBody>
        </p:sp>
        <p:pic>
          <p:nvPicPr>
            <p:cNvPr id="22" name="Picture 21" descr="A green plant growing out of the ground&#10;&#10;Description automatically generated">
              <a:extLst>
                <a:ext uri="{FF2B5EF4-FFF2-40B4-BE49-F238E27FC236}">
                  <a16:creationId xmlns:a16="http://schemas.microsoft.com/office/drawing/2014/main" xmlns="" id="{D2650EE8-CFAB-F172-CDA8-E4A04D15B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1158" y="3369351"/>
              <a:ext cx="869244" cy="869244"/>
            </a:xfrm>
            <a:prstGeom prst="rect">
              <a:avLst/>
            </a:prstGeom>
          </p:spPr>
        </p:pic>
        <p:pic>
          <p:nvPicPr>
            <p:cNvPr id="23" name="Picture 22" descr="A green plant growing out of the ground&#10;&#10;Description automatically generated">
              <a:extLst>
                <a:ext uri="{FF2B5EF4-FFF2-40B4-BE49-F238E27FC236}">
                  <a16:creationId xmlns:a16="http://schemas.microsoft.com/office/drawing/2014/main" xmlns="" id="{DAEA358D-8A8A-51E4-B8EA-066CA1755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9214" y="3482357"/>
              <a:ext cx="869244" cy="869244"/>
            </a:xfrm>
            <a:prstGeom prst="rect">
              <a:avLst/>
            </a:prstGeom>
          </p:spPr>
        </p:pic>
      </p:grpSp>
      <p:sp>
        <p:nvSpPr>
          <p:cNvPr id="25" name="Rectangle: Rounded Corners 24">
            <a:extLst>
              <a:ext uri="{FF2B5EF4-FFF2-40B4-BE49-F238E27FC236}">
                <a16:creationId xmlns:a16="http://schemas.microsoft.com/office/drawing/2014/main" xmlns="" id="{7E9AA401-845A-6156-CB15-991975502791}"/>
              </a:ext>
            </a:extLst>
          </p:cNvPr>
          <p:cNvSpPr/>
          <p:nvPr/>
        </p:nvSpPr>
        <p:spPr>
          <a:xfrm>
            <a:off x="575734" y="4501146"/>
            <a:ext cx="11108266" cy="1876371"/>
          </a:xfrm>
          <a:custGeom>
            <a:avLst/>
            <a:gdLst>
              <a:gd name="connsiteX0" fmla="*/ 0 w 11108266"/>
              <a:gd name="connsiteY0" fmla="*/ 312735 h 1876371"/>
              <a:gd name="connsiteX1" fmla="*/ 312735 w 11108266"/>
              <a:gd name="connsiteY1" fmla="*/ 0 h 1876371"/>
              <a:gd name="connsiteX2" fmla="*/ 10795531 w 11108266"/>
              <a:gd name="connsiteY2" fmla="*/ 0 h 1876371"/>
              <a:gd name="connsiteX3" fmla="*/ 11108266 w 11108266"/>
              <a:gd name="connsiteY3" fmla="*/ 312735 h 1876371"/>
              <a:gd name="connsiteX4" fmla="*/ 11108266 w 11108266"/>
              <a:gd name="connsiteY4" fmla="*/ 1563636 h 1876371"/>
              <a:gd name="connsiteX5" fmla="*/ 10795531 w 11108266"/>
              <a:gd name="connsiteY5" fmla="*/ 1876371 h 1876371"/>
              <a:gd name="connsiteX6" fmla="*/ 312735 w 11108266"/>
              <a:gd name="connsiteY6" fmla="*/ 1876371 h 1876371"/>
              <a:gd name="connsiteX7" fmla="*/ 0 w 11108266"/>
              <a:gd name="connsiteY7" fmla="*/ 1563636 h 1876371"/>
              <a:gd name="connsiteX8" fmla="*/ 0 w 11108266"/>
              <a:gd name="connsiteY8" fmla="*/ 312735 h 187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266" h="1876371" fill="none" extrusionOk="0">
                <a:moveTo>
                  <a:pt x="0" y="312735"/>
                </a:moveTo>
                <a:cubicBezTo>
                  <a:pt x="853" y="124440"/>
                  <a:pt x="140920" y="-27076"/>
                  <a:pt x="312735" y="0"/>
                </a:cubicBezTo>
                <a:cubicBezTo>
                  <a:pt x="3468888" y="143570"/>
                  <a:pt x="9152538" y="87359"/>
                  <a:pt x="10795531" y="0"/>
                </a:cubicBezTo>
                <a:cubicBezTo>
                  <a:pt x="10966973" y="2626"/>
                  <a:pt x="11122077" y="164220"/>
                  <a:pt x="11108266" y="312735"/>
                </a:cubicBezTo>
                <a:cubicBezTo>
                  <a:pt x="11111996" y="697328"/>
                  <a:pt x="11054915" y="999285"/>
                  <a:pt x="11108266" y="1563636"/>
                </a:cubicBezTo>
                <a:cubicBezTo>
                  <a:pt x="11104631" y="1760678"/>
                  <a:pt x="10991749" y="1879270"/>
                  <a:pt x="10795531" y="1876371"/>
                </a:cubicBezTo>
                <a:cubicBezTo>
                  <a:pt x="9646560" y="1709454"/>
                  <a:pt x="2261346" y="1889334"/>
                  <a:pt x="312735" y="1876371"/>
                </a:cubicBezTo>
                <a:cubicBezTo>
                  <a:pt x="122314" y="1864147"/>
                  <a:pt x="-4298" y="1733468"/>
                  <a:pt x="0" y="1563636"/>
                </a:cubicBezTo>
                <a:cubicBezTo>
                  <a:pt x="98542" y="1086627"/>
                  <a:pt x="-84198" y="755406"/>
                  <a:pt x="0" y="312735"/>
                </a:cubicBezTo>
                <a:close/>
              </a:path>
              <a:path w="11108266" h="1876371" stroke="0" extrusionOk="0">
                <a:moveTo>
                  <a:pt x="0" y="312735"/>
                </a:moveTo>
                <a:cubicBezTo>
                  <a:pt x="5010" y="121333"/>
                  <a:pt x="144738" y="207"/>
                  <a:pt x="312735" y="0"/>
                </a:cubicBezTo>
                <a:cubicBezTo>
                  <a:pt x="5025780" y="54831"/>
                  <a:pt x="8496682" y="90132"/>
                  <a:pt x="10795531" y="0"/>
                </a:cubicBezTo>
                <a:cubicBezTo>
                  <a:pt x="10961648" y="97"/>
                  <a:pt x="11097125" y="128632"/>
                  <a:pt x="11108266" y="312735"/>
                </a:cubicBezTo>
                <a:cubicBezTo>
                  <a:pt x="11151596" y="766027"/>
                  <a:pt x="11071266" y="1040345"/>
                  <a:pt x="11108266" y="1563636"/>
                </a:cubicBezTo>
                <a:cubicBezTo>
                  <a:pt x="11141136" y="1729231"/>
                  <a:pt x="10970995" y="1869556"/>
                  <a:pt x="10795531" y="1876371"/>
                </a:cubicBezTo>
                <a:cubicBezTo>
                  <a:pt x="6979165" y="1770654"/>
                  <a:pt x="4998383" y="1794103"/>
                  <a:pt x="312735" y="1876371"/>
                </a:cubicBezTo>
                <a:cubicBezTo>
                  <a:pt x="117584" y="1868023"/>
                  <a:pt x="-6183" y="1726725"/>
                  <a:pt x="0" y="1563636"/>
                </a:cubicBezTo>
                <a:cubicBezTo>
                  <a:pt x="-44558" y="1250501"/>
                  <a:pt x="-66401" y="494664"/>
                  <a:pt x="0" y="312735"/>
                </a:cubicBezTo>
                <a:close/>
              </a:path>
            </a:pathLst>
          </a:custGeom>
          <a:solidFill>
            <a:schemeClr val="accent4">
              <a:lumMod val="40000"/>
              <a:lumOff val="60000"/>
            </a:schemeClr>
          </a:solidFill>
          <a:ln w="76200">
            <a:no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Để bảo vệ môi tường không khí, chúng ta cần: trồng nhiều cây xanh; không đốt rác bừa bãi, xử lí rác thải đúng quy định; sử dụng phương tiện giao thông công cộng;...</a:t>
            </a:r>
          </a:p>
        </p:txBody>
      </p:sp>
    </p:spTree>
    <p:extLst>
      <p:ext uri="{BB962C8B-B14F-4D97-AF65-F5344CB8AC3E}">
        <p14:creationId xmlns:p14="http://schemas.microsoft.com/office/powerpoint/2010/main" val="3161364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1000">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71000">
                                          <p:cBhvr additive="base">
                                            <p:cTn id="12"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13"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1000">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14:bounceEnd="71000">
                                          <p:cBhvr additive="base">
                                            <p:cTn id="23" dur="1000" fill="hold"/>
                                            <p:tgtEl>
                                              <p:spTgt spid="25"/>
                                            </p:tgtEl>
                                            <p:attrNameLst>
                                              <p:attrName>ppt_x</p:attrName>
                                            </p:attrNameLst>
                                          </p:cBhvr>
                                          <p:tavLst>
                                            <p:tav tm="0">
                                              <p:val>
                                                <p:strVal val="#ppt_x"/>
                                              </p:val>
                                            </p:tav>
                                            <p:tav tm="100000">
                                              <p:val>
                                                <p:strVal val="#ppt_x"/>
                                              </p:val>
                                            </p:tav>
                                          </p:tavLst>
                                        </p:anim>
                                        <p:anim calcmode="lin" valueType="num" p14:bounceEnd="71000">
                                          <p:cBhvr additive="base">
                                            <p:cTn id="24"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ppt_x"/>
                                              </p:val>
                                            </p:tav>
                                            <p:tav tm="100000">
                                              <p:val>
                                                <p:strVal val="#ppt_x"/>
                                              </p:val>
                                            </p:tav>
                                          </p:tavLst>
                                        </p:anim>
                                        <p:anim calcmode="lin" valueType="num">
                                          <p:cBhvr additive="base">
                                            <p:cTn id="24"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611BED7-8FD5-9644-8B5A-5260FEE11919}"/>
              </a:ext>
            </a:extLst>
          </p:cNvPr>
          <p:cNvGrpSpPr/>
          <p:nvPr/>
        </p:nvGrpSpPr>
        <p:grpSpPr>
          <a:xfrm>
            <a:off x="0" y="2652358"/>
            <a:ext cx="12470636" cy="1107996"/>
            <a:chOff x="-139320" y="5072896"/>
            <a:chExt cx="12470636" cy="1107996"/>
          </a:xfrm>
        </p:grpSpPr>
        <p:sp>
          <p:nvSpPr>
            <p:cNvPr id="6" name="Hộp Văn bản 14">
              <a:extLst>
                <a:ext uri="{FF2B5EF4-FFF2-40B4-BE49-F238E27FC236}">
                  <a16:creationId xmlns:a16="http://schemas.microsoft.com/office/drawing/2014/main" xmlns="" id="{6A1B9542-4048-1B6A-A2D0-8BAD3BD7F25A}"/>
                </a:ext>
              </a:extLst>
            </p:cNvPr>
            <p:cNvSpPr txBox="1"/>
            <p:nvPr/>
          </p:nvSpPr>
          <p:spPr>
            <a:xfrm>
              <a:off x="-139320" y="5072896"/>
              <a:ext cx="12470636" cy="1107996"/>
            </a:xfrm>
            <a:prstGeom prst="rect">
              <a:avLst/>
            </a:prstGeom>
            <a:noFill/>
          </p:spPr>
          <p:txBody>
            <a:bodyPr wrap="square">
              <a:spAutoFit/>
            </a:bodyPr>
            <a:lstStyle/>
            <a:p>
              <a:pPr algn="ctr"/>
              <a:r>
                <a:rPr lang="vi-VN" sz="6600" dirty="0">
                  <a:ln w="317500">
                    <a:solidFill>
                      <a:schemeClr val="bg1"/>
                    </a:solidFill>
                  </a:ln>
                  <a:solidFill>
                    <a:srgbClr val="FFFF8F"/>
                  </a:solidFill>
                  <a:latin typeface="+mj-lt"/>
                </a:rPr>
                <a:t>EM TẬP LÀM NHÀ KHOA HỌC</a:t>
              </a:r>
              <a:endParaRPr lang="en-US" sz="6600" dirty="0">
                <a:ln w="317500">
                  <a:solidFill>
                    <a:schemeClr val="bg1"/>
                  </a:solidFill>
                </a:ln>
                <a:solidFill>
                  <a:srgbClr val="FFFF8F"/>
                </a:solidFill>
                <a:latin typeface="+mj-lt"/>
              </a:endParaRPr>
            </a:p>
          </p:txBody>
        </p:sp>
        <p:sp>
          <p:nvSpPr>
            <p:cNvPr id="7" name="Hộp Văn bản 14">
              <a:extLst>
                <a:ext uri="{FF2B5EF4-FFF2-40B4-BE49-F238E27FC236}">
                  <a16:creationId xmlns:a16="http://schemas.microsoft.com/office/drawing/2014/main" xmlns="" id="{0464577F-33E3-4040-0735-7C6980E8E6C8}"/>
                </a:ext>
              </a:extLst>
            </p:cNvPr>
            <p:cNvSpPr txBox="1"/>
            <p:nvPr/>
          </p:nvSpPr>
          <p:spPr>
            <a:xfrm>
              <a:off x="-139320" y="5072896"/>
              <a:ext cx="12470636" cy="1107996"/>
            </a:xfrm>
            <a:prstGeom prst="rect">
              <a:avLst/>
            </a:prstGeom>
            <a:noFill/>
          </p:spPr>
          <p:txBody>
            <a:bodyPr wrap="square">
              <a:spAutoFit/>
            </a:bodyPr>
            <a:lstStyle/>
            <a:p>
              <a:pPr algn="ctr"/>
              <a:r>
                <a:rPr lang="vi-VN" sz="6600" dirty="0">
                  <a:ln w="28575">
                    <a:solidFill>
                      <a:srgbClr val="0070C0"/>
                    </a:solidFill>
                  </a:ln>
                  <a:solidFill>
                    <a:srgbClr val="FFFF8F"/>
                  </a:solidFill>
                  <a:latin typeface="+mj-lt"/>
                </a:rPr>
                <a:t>E</a:t>
              </a:r>
              <a:r>
                <a:rPr lang="vi-VN" sz="6600" dirty="0">
                  <a:ln w="28575">
                    <a:solidFill>
                      <a:srgbClr val="0070C0"/>
                    </a:solidFill>
                  </a:ln>
                  <a:solidFill>
                    <a:srgbClr val="66FFFF"/>
                  </a:solidFill>
                  <a:latin typeface="+mj-lt"/>
                </a:rPr>
                <a:t>M</a:t>
              </a:r>
              <a:r>
                <a:rPr lang="vi-VN" sz="6600" dirty="0">
                  <a:ln w="28575">
                    <a:solidFill>
                      <a:srgbClr val="0070C0"/>
                    </a:solidFill>
                  </a:ln>
                  <a:solidFill>
                    <a:srgbClr val="FFFF8F"/>
                  </a:solidFill>
                  <a:latin typeface="+mj-lt"/>
                </a:rPr>
                <a:t> </a:t>
              </a:r>
              <a:r>
                <a:rPr lang="vi-VN" sz="6600" dirty="0">
                  <a:ln w="28575">
                    <a:solidFill>
                      <a:srgbClr val="0070C0"/>
                    </a:solidFill>
                  </a:ln>
                  <a:solidFill>
                    <a:srgbClr val="FF9933"/>
                  </a:solidFill>
                  <a:latin typeface="+mj-lt"/>
                </a:rPr>
                <a:t>T</a:t>
              </a:r>
              <a:r>
                <a:rPr lang="vi-VN" sz="6600" dirty="0">
                  <a:ln w="28575">
                    <a:solidFill>
                      <a:srgbClr val="0070C0"/>
                    </a:solidFill>
                  </a:ln>
                  <a:solidFill>
                    <a:srgbClr val="CC99FF"/>
                  </a:solidFill>
                  <a:latin typeface="+mj-lt"/>
                </a:rPr>
                <a:t>Ậ</a:t>
              </a:r>
              <a:r>
                <a:rPr lang="vi-VN" sz="6600" dirty="0">
                  <a:ln w="28575">
                    <a:solidFill>
                      <a:srgbClr val="0070C0"/>
                    </a:solidFill>
                  </a:ln>
                  <a:solidFill>
                    <a:srgbClr val="CCFFCC"/>
                  </a:solidFill>
                  <a:latin typeface="+mj-lt"/>
                </a:rPr>
                <a:t>P</a:t>
              </a:r>
              <a:r>
                <a:rPr lang="vi-VN" sz="6600" dirty="0">
                  <a:ln w="28575">
                    <a:solidFill>
                      <a:srgbClr val="0070C0"/>
                    </a:solidFill>
                  </a:ln>
                  <a:solidFill>
                    <a:srgbClr val="FFFF8F"/>
                  </a:solidFill>
                  <a:latin typeface="+mj-lt"/>
                </a:rPr>
                <a:t> </a:t>
              </a:r>
              <a:r>
                <a:rPr lang="vi-VN" sz="6600" dirty="0">
                  <a:ln w="28575">
                    <a:solidFill>
                      <a:srgbClr val="0070C0"/>
                    </a:solidFill>
                  </a:ln>
                  <a:solidFill>
                    <a:srgbClr val="FF99FF"/>
                  </a:solidFill>
                  <a:latin typeface="+mj-lt"/>
                </a:rPr>
                <a:t>L</a:t>
              </a:r>
              <a:r>
                <a:rPr lang="vi-VN" sz="6600" dirty="0">
                  <a:ln w="28575">
                    <a:solidFill>
                      <a:srgbClr val="0070C0"/>
                    </a:solidFill>
                  </a:ln>
                  <a:solidFill>
                    <a:srgbClr val="FFCCCC"/>
                  </a:solidFill>
                  <a:latin typeface="+mj-lt"/>
                </a:rPr>
                <a:t>À</a:t>
              </a:r>
              <a:r>
                <a:rPr lang="vi-VN" sz="6600" dirty="0">
                  <a:ln w="28575">
                    <a:solidFill>
                      <a:srgbClr val="0070C0"/>
                    </a:solidFill>
                  </a:ln>
                  <a:solidFill>
                    <a:srgbClr val="FFFF8F"/>
                  </a:solidFill>
                  <a:latin typeface="+mj-lt"/>
                </a:rPr>
                <a:t>M </a:t>
              </a:r>
              <a:r>
                <a:rPr lang="vi-VN" sz="6600" dirty="0">
                  <a:ln w="28575">
                    <a:solidFill>
                      <a:srgbClr val="0070C0"/>
                    </a:solidFill>
                  </a:ln>
                  <a:solidFill>
                    <a:srgbClr val="99FF66"/>
                  </a:solidFill>
                  <a:latin typeface="+mj-lt"/>
                </a:rPr>
                <a:t>N</a:t>
              </a:r>
              <a:r>
                <a:rPr lang="vi-VN" sz="6600" dirty="0">
                  <a:ln w="28575">
                    <a:solidFill>
                      <a:srgbClr val="0070C0"/>
                    </a:solidFill>
                  </a:ln>
                  <a:solidFill>
                    <a:srgbClr val="FF6600"/>
                  </a:solidFill>
                  <a:latin typeface="+mj-lt"/>
                </a:rPr>
                <a:t>H</a:t>
              </a:r>
              <a:r>
                <a:rPr lang="vi-VN" sz="6600" dirty="0">
                  <a:ln w="28575">
                    <a:solidFill>
                      <a:srgbClr val="0070C0"/>
                    </a:solidFill>
                  </a:ln>
                  <a:solidFill>
                    <a:srgbClr val="FF5050"/>
                  </a:solidFill>
                  <a:latin typeface="+mj-lt"/>
                </a:rPr>
                <a:t>À</a:t>
              </a:r>
              <a:r>
                <a:rPr lang="vi-VN" sz="6600" dirty="0">
                  <a:ln w="28575">
                    <a:solidFill>
                      <a:srgbClr val="0070C0"/>
                    </a:solidFill>
                  </a:ln>
                  <a:solidFill>
                    <a:srgbClr val="FFFF8F"/>
                  </a:solidFill>
                  <a:latin typeface="+mj-lt"/>
                </a:rPr>
                <a:t> </a:t>
              </a:r>
              <a:r>
                <a:rPr lang="vi-VN" sz="6600" dirty="0">
                  <a:ln w="28575">
                    <a:solidFill>
                      <a:srgbClr val="0070C0"/>
                    </a:solidFill>
                  </a:ln>
                  <a:solidFill>
                    <a:srgbClr val="66FFFF"/>
                  </a:solidFill>
                  <a:latin typeface="+mj-lt"/>
                </a:rPr>
                <a:t>K</a:t>
              </a:r>
              <a:r>
                <a:rPr lang="vi-VN" sz="6600" dirty="0">
                  <a:ln w="28575">
                    <a:solidFill>
                      <a:srgbClr val="0070C0"/>
                    </a:solidFill>
                  </a:ln>
                  <a:solidFill>
                    <a:srgbClr val="CC99FF"/>
                  </a:solidFill>
                  <a:latin typeface="+mj-lt"/>
                </a:rPr>
                <a:t>H</a:t>
              </a:r>
              <a:r>
                <a:rPr lang="vi-VN" sz="6600" dirty="0">
                  <a:ln w="28575">
                    <a:solidFill>
                      <a:srgbClr val="0070C0"/>
                    </a:solidFill>
                  </a:ln>
                  <a:solidFill>
                    <a:srgbClr val="FF99FF"/>
                  </a:solidFill>
                  <a:latin typeface="+mj-lt"/>
                </a:rPr>
                <a:t>O</a:t>
              </a:r>
              <a:r>
                <a:rPr lang="vi-VN" sz="6600" dirty="0">
                  <a:ln w="28575">
                    <a:solidFill>
                      <a:srgbClr val="0070C0"/>
                    </a:solidFill>
                  </a:ln>
                  <a:solidFill>
                    <a:srgbClr val="FFFF8F"/>
                  </a:solidFill>
                  <a:latin typeface="+mj-lt"/>
                </a:rPr>
                <a:t>A </a:t>
              </a:r>
              <a:r>
                <a:rPr lang="vi-VN" sz="6600" dirty="0">
                  <a:ln w="28575">
                    <a:solidFill>
                      <a:srgbClr val="0070C0"/>
                    </a:solidFill>
                  </a:ln>
                  <a:solidFill>
                    <a:srgbClr val="FFCCCC"/>
                  </a:solidFill>
                  <a:latin typeface="+mj-lt"/>
                </a:rPr>
                <a:t>H</a:t>
              </a:r>
              <a:r>
                <a:rPr lang="vi-VN" sz="6600" dirty="0">
                  <a:ln w="28575">
                    <a:solidFill>
                      <a:srgbClr val="0070C0"/>
                    </a:solidFill>
                  </a:ln>
                  <a:solidFill>
                    <a:srgbClr val="99FF66"/>
                  </a:solidFill>
                  <a:latin typeface="+mj-lt"/>
                </a:rPr>
                <a:t>Ọ</a:t>
              </a:r>
              <a:r>
                <a:rPr lang="vi-VN" sz="6600" dirty="0">
                  <a:ln w="28575">
                    <a:solidFill>
                      <a:srgbClr val="0070C0"/>
                    </a:solidFill>
                  </a:ln>
                  <a:solidFill>
                    <a:srgbClr val="CCFFFF"/>
                  </a:solidFill>
                  <a:latin typeface="+mj-lt"/>
                </a:rPr>
                <a:t>C</a:t>
              </a:r>
            </a:p>
          </p:txBody>
        </p:sp>
      </p:grpSp>
      <p:pic>
        <p:nvPicPr>
          <p:cNvPr id="10" name="Picture 9" descr="A couple of cartoon characters&#10;&#10;Description automatically generated">
            <a:extLst>
              <a:ext uri="{FF2B5EF4-FFF2-40B4-BE49-F238E27FC236}">
                <a16:creationId xmlns:a16="http://schemas.microsoft.com/office/drawing/2014/main" xmlns="" id="{4234C645-9D33-0585-6578-9803DBCF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grpSp>
        <p:nvGrpSpPr>
          <p:cNvPr id="9" name="Nhóm 23">
            <a:extLst>
              <a:ext uri="{FF2B5EF4-FFF2-40B4-BE49-F238E27FC236}">
                <a16:creationId xmlns:a16="http://schemas.microsoft.com/office/drawing/2014/main" xmlns="" id="{4E292281-6849-02A2-CC3E-88A9925B2FA8}"/>
              </a:ext>
            </a:extLst>
          </p:cNvPr>
          <p:cNvGrpSpPr/>
          <p:nvPr/>
        </p:nvGrpSpPr>
        <p:grpSpPr>
          <a:xfrm>
            <a:off x="3784290" y="1803242"/>
            <a:ext cx="4902055" cy="1102643"/>
            <a:chOff x="3666356" y="4548994"/>
            <a:chExt cx="4280542" cy="1405679"/>
          </a:xfrm>
        </p:grpSpPr>
        <p:sp>
          <p:nvSpPr>
            <p:cNvPr id="11" name="TextBox 67">
              <a:extLst>
                <a:ext uri="{FF2B5EF4-FFF2-40B4-BE49-F238E27FC236}">
                  <a16:creationId xmlns:a16="http://schemas.microsoft.com/office/drawing/2014/main" xmlns="" id="{B18AF4A3-C3DE-1A38-E155-21119BBBEB7C}"/>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mj-lt"/>
                  <a:ea typeface="LNTH-LuoLuoNotangYuanTi 1" pitchFamily="2" charset="-128"/>
                  <a:cs typeface="LNTH-LuoLuoNotangYuanTi 1" pitchFamily="2" charset="-128"/>
                </a:rPr>
                <a:t>HOẠT ĐỘNG 2:</a:t>
              </a:r>
            </a:p>
          </p:txBody>
        </p:sp>
        <p:sp>
          <p:nvSpPr>
            <p:cNvPr id="12" name="TextBox 67">
              <a:extLst>
                <a:ext uri="{FF2B5EF4-FFF2-40B4-BE49-F238E27FC236}">
                  <a16:creationId xmlns:a16="http://schemas.microsoft.com/office/drawing/2014/main" xmlns="" id="{177A243D-C124-7B8E-00F6-EE2E0F41FB01}"/>
                </a:ext>
              </a:extLst>
            </p:cNvPr>
            <p:cNvSpPr txBox="1"/>
            <p:nvPr/>
          </p:nvSpPr>
          <p:spPr>
            <a:xfrm>
              <a:off x="3666356" y="4548994"/>
              <a:ext cx="4280542" cy="1381473"/>
            </a:xfrm>
            <a:prstGeom prst="rect">
              <a:avLst/>
            </a:prstGeom>
            <a:noFill/>
          </p:spPr>
          <p:txBody>
            <a:bodyPr wrap="square" rtlCol="0">
              <a:prstTxWarp prst="textArchUp">
                <a:avLst/>
              </a:prstTxWarp>
              <a:spAutoFit/>
            </a:bodyPr>
            <a:lstStyle/>
            <a:p>
              <a:pPr algn="ct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mj-lt"/>
                  <a:ea typeface="LNTH-LuoLuoNotangYuanTi 1" pitchFamily="2" charset="-128"/>
                  <a:cs typeface="LNTH-LuoLuoNotangYuanTi 1" pitchFamily="2" charset="-128"/>
                </a:rPr>
                <a:t>HOẠT ĐỘNG 2:</a:t>
              </a:r>
            </a:p>
          </p:txBody>
        </p:sp>
      </p:grpSp>
    </p:spTree>
    <p:extLst>
      <p:ext uri="{BB962C8B-B14F-4D97-AF65-F5344CB8AC3E}">
        <p14:creationId xmlns:p14="http://schemas.microsoft.com/office/powerpoint/2010/main" val="37768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FD9C3DC2-DFAD-34D9-2DAC-9B15EB78E2B4}"/>
              </a:ext>
            </a:extLst>
          </p:cNvPr>
          <p:cNvGrpSpPr/>
          <p:nvPr/>
        </p:nvGrpSpPr>
        <p:grpSpPr>
          <a:xfrm>
            <a:off x="969395" y="511748"/>
            <a:ext cx="9929948" cy="1569660"/>
            <a:chOff x="969395" y="511748"/>
            <a:chExt cx="9929948" cy="1569660"/>
          </a:xfrm>
        </p:grpSpPr>
        <p:sp>
          <p:nvSpPr>
            <p:cNvPr id="3" name="Oval 2">
              <a:extLst>
                <a:ext uri="{FF2B5EF4-FFF2-40B4-BE49-F238E27FC236}">
                  <a16:creationId xmlns:a16="http://schemas.microsoft.com/office/drawing/2014/main" xmlns=""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1CD48B9C-9939-9FDB-71B2-4CFAD60BEA16}"/>
                </a:ext>
              </a:extLst>
            </p:cNvPr>
            <p:cNvSpPr txBox="1"/>
            <p:nvPr/>
          </p:nvSpPr>
          <p:spPr>
            <a:xfrm>
              <a:off x="1740103" y="511748"/>
              <a:ext cx="9159240" cy="1569660"/>
            </a:xfrm>
            <a:prstGeom prst="rect">
              <a:avLst/>
            </a:prstGeom>
            <a:noFill/>
          </p:spPr>
          <p:txBody>
            <a:bodyPr wrap="square" rtlCol="0">
              <a:spAutoFit/>
            </a:bodyPr>
            <a:lstStyle/>
            <a:p>
              <a:pPr algn="just"/>
              <a:r>
                <a:rPr lang="vi-VN" sz="3200" b="1" dirty="0">
                  <a:solidFill>
                    <a:srgbClr val="002060"/>
                  </a:solidFill>
                  <a:latin typeface="Times New Roman" panose="02020603050405020304" pitchFamily="18" charset="0"/>
                  <a:cs typeface="Times New Roman" panose="02020603050405020304" pitchFamily="18" charset="0"/>
                </a:rPr>
                <a:t>Điều tra tình trạng ô nhiễm môi trường nước, không khí ở địa phương em và hoàn thành phiếu theo gợi ý.</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xmlns="" id="{4487E27C-4899-6C47-8B52-B9AED3BF657E}"/>
              </a:ext>
            </a:extLst>
          </p:cNvPr>
          <p:cNvSpPr txBox="1"/>
          <p:nvPr/>
        </p:nvSpPr>
        <p:spPr>
          <a:xfrm>
            <a:off x="3285593" y="5745131"/>
            <a:ext cx="4799543" cy="769441"/>
          </a:xfrm>
          <a:prstGeom prst="rect">
            <a:avLst/>
          </a:prstGeom>
          <a:noFill/>
        </p:spPr>
        <p:txBody>
          <a:bodyPr wrap="square" rtlCol="0">
            <a:spAutoFit/>
          </a:bodyPr>
          <a:lstStyle/>
          <a:p>
            <a:pPr algn="ctr"/>
            <a:r>
              <a:rPr lang="vi-VN" sz="4400" dirty="0">
                <a:ln w="19050">
                  <a:solidFill>
                    <a:srgbClr val="002060"/>
                  </a:solidFill>
                </a:ln>
                <a:solidFill>
                  <a:srgbClr val="CC99FF"/>
                </a:solidFill>
                <a:latin typeface="Times New Roman" panose="02020603050405020304" pitchFamily="18" charset="0"/>
                <a:cs typeface="Times New Roman" panose="02020603050405020304" pitchFamily="18" charset="0"/>
              </a:rPr>
              <a:t>Thảo luận nhóm 4</a:t>
            </a:r>
            <a:endParaRPr lang="en-US" sz="4400" dirty="0">
              <a:ln w="19050">
                <a:solidFill>
                  <a:srgbClr val="002060"/>
                </a:solidFill>
              </a:ln>
              <a:solidFill>
                <a:srgbClr val="CC99FF"/>
              </a:solidFill>
              <a:latin typeface="Times New Roman" panose="02020603050405020304" pitchFamily="18" charset="0"/>
              <a:cs typeface="Times New Roman" panose="02020603050405020304" pitchFamily="18" charset="0"/>
            </a:endParaRPr>
          </a:p>
        </p:txBody>
      </p:sp>
      <p:pic>
        <p:nvPicPr>
          <p:cNvPr id="8" name="Picture 7" descr="A chart with a cartoon character&#10;&#10;Description automatically generated">
            <a:extLst>
              <a:ext uri="{FF2B5EF4-FFF2-40B4-BE49-F238E27FC236}">
                <a16:creationId xmlns:a16="http://schemas.microsoft.com/office/drawing/2014/main" xmlns="" id="{250B929D-D6AF-6371-99CA-363685EC6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365" y="2184405"/>
            <a:ext cx="6096000" cy="3429000"/>
          </a:xfrm>
          <a:prstGeom prst="rect">
            <a:avLst/>
          </a:prstGeom>
        </p:spPr>
      </p:pic>
      <p:pic>
        <p:nvPicPr>
          <p:cNvPr id="10" name="Picture 9" descr="A chart with text and pictures&#10;&#10;Description automatically generated">
            <a:extLst>
              <a:ext uri="{FF2B5EF4-FFF2-40B4-BE49-F238E27FC236}">
                <a16:creationId xmlns:a16="http://schemas.microsoft.com/office/drawing/2014/main" xmlns="" id="{E25725C0-F8D4-C318-9206-EC32EBC59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728" y="2107724"/>
            <a:ext cx="6096001" cy="3429001"/>
          </a:xfrm>
          <a:prstGeom prst="rect">
            <a:avLst/>
          </a:prstGeom>
        </p:spPr>
      </p:pic>
      <p:pic>
        <p:nvPicPr>
          <p:cNvPr id="5" name="Picture 4" descr="A group of kids reading books&#10;&#10;Description automatically generated">
            <a:extLst>
              <a:ext uri="{FF2B5EF4-FFF2-40B4-BE49-F238E27FC236}">
                <a16:creationId xmlns:a16="http://schemas.microsoft.com/office/drawing/2014/main" xmlns="" id="{EAA27CA2-F8C5-D8D8-AC61-EFD8FF455687}"/>
              </a:ext>
            </a:extLst>
          </p:cNvPr>
          <p:cNvPicPr>
            <a:picLocks noChangeAspect="1"/>
          </p:cNvPicPr>
          <p:nvPr/>
        </p:nvPicPr>
        <p:blipFill rotWithShape="1">
          <a:blip r:embed="rId5">
            <a:extLst>
              <a:ext uri="{28A0092B-C50C-407E-A947-70E740481C1C}">
                <a14:useLocalDpi xmlns:a14="http://schemas.microsoft.com/office/drawing/2010/main" val="0"/>
              </a:ext>
            </a:extLst>
          </a:blip>
          <a:srcRect t="20741" b="28291"/>
          <a:stretch/>
        </p:blipFill>
        <p:spPr>
          <a:xfrm>
            <a:off x="7269697" y="4112497"/>
            <a:ext cx="4967575" cy="2531911"/>
          </a:xfrm>
          <a:prstGeom prst="rect">
            <a:avLst/>
          </a:prstGeom>
        </p:spPr>
      </p:pic>
      <p:pic>
        <p:nvPicPr>
          <p:cNvPr id="6" name="Picture 5" descr="A group of kids sitting at a table reading a book&#10;&#10;Description automatically generated">
            <a:extLst>
              <a:ext uri="{FF2B5EF4-FFF2-40B4-BE49-F238E27FC236}">
                <a16:creationId xmlns:a16="http://schemas.microsoft.com/office/drawing/2014/main" xmlns="" id="{7E23799B-6036-D362-76FD-0F3F33953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27" y="3724823"/>
            <a:ext cx="3642946" cy="3642946"/>
          </a:xfrm>
          <a:prstGeom prst="rect">
            <a:avLst/>
          </a:prstGeom>
        </p:spPr>
      </p:pic>
    </p:spTree>
    <p:extLst>
      <p:ext uri="{BB962C8B-B14F-4D97-AF65-F5344CB8AC3E}">
        <p14:creationId xmlns:p14="http://schemas.microsoft.com/office/powerpoint/2010/main" val="71743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randombar(horizontal)">
                                      <p:cBhvr>
                                        <p:cTn id="16" dur="500"/>
                                        <p:tgtEl>
                                          <p:spTgt spid="39"/>
                                        </p:tgtEl>
                                      </p:cBhvr>
                                    </p:animEffect>
                                  </p:childTnLst>
                                </p:cTn>
                              </p:par>
                            </p:childTnLst>
                          </p:cTn>
                        </p:par>
                        <p:par>
                          <p:cTn id="17" fill="hold">
                            <p:stCondLst>
                              <p:cond delay="500"/>
                            </p:stCondLst>
                            <p:childTnLst>
                              <p:par>
                                <p:cTn id="18" presetID="32" presetClass="emph" presetSubtype="0" fill="hold" grpId="1" nodeType="after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C7F639C-36A5-AC93-F872-AAE17FDEA284}"/>
              </a:ext>
            </a:extLst>
          </p:cNvPr>
          <p:cNvSpPr txBox="1"/>
          <p:nvPr/>
        </p:nvSpPr>
        <p:spPr>
          <a:xfrm>
            <a:off x="2330064" y="406482"/>
            <a:ext cx="7900416" cy="830997"/>
          </a:xfrm>
          <a:prstGeom prst="rect">
            <a:avLst/>
          </a:prstGeom>
          <a:noFill/>
        </p:spPr>
        <p:txBody>
          <a:bodyPr wrap="square" rtlCol="0">
            <a:spAutoFit/>
          </a:bodyPr>
          <a:lstStyle/>
          <a:p>
            <a:pPr algn="ctr"/>
            <a:r>
              <a:rPr lang="vi-VN" sz="4800" dirty="0">
                <a:ln w="28575">
                  <a:solidFill>
                    <a:srgbClr val="002060"/>
                  </a:solidFill>
                </a:ln>
                <a:solidFill>
                  <a:srgbClr val="CCFF66"/>
                </a:solidFill>
                <a:latin typeface="Times New Roman" panose="02020603050405020304" pitchFamily="18" charset="0"/>
                <a:cs typeface="Times New Roman" panose="02020603050405020304" pitchFamily="18" charset="0"/>
              </a:rPr>
              <a:t>CÙNG NHAU CHIA SẺ</a:t>
            </a:r>
            <a:endParaRPr lang="en-US" sz="4800" dirty="0">
              <a:ln w="28575">
                <a:solidFill>
                  <a:srgbClr val="002060"/>
                </a:solidFill>
              </a:ln>
              <a:solidFill>
                <a:srgbClr val="CCFF66"/>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0A0FE93-E48C-B3F5-50FD-0DA0DEA97E0F}"/>
              </a:ext>
            </a:extLst>
          </p:cNvPr>
          <p:cNvSpPr txBox="1"/>
          <p:nvPr/>
        </p:nvSpPr>
        <p:spPr>
          <a:xfrm>
            <a:off x="3165216" y="1203130"/>
            <a:ext cx="659587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LẮNG NGHE – QUAN SÁT – NHẬN XÉT</a:t>
            </a:r>
          </a:p>
        </p:txBody>
      </p:sp>
      <p:pic>
        <p:nvPicPr>
          <p:cNvPr id="12" name="Picture 11" descr="A group of children in a classroom&#10;&#10;Description automatically generated">
            <a:extLst>
              <a:ext uri="{FF2B5EF4-FFF2-40B4-BE49-F238E27FC236}">
                <a16:creationId xmlns:a16="http://schemas.microsoft.com/office/drawing/2014/main" xmlns="" id="{FC55CD7F-BB01-D78D-F92B-00FB1468532F}"/>
              </a:ext>
            </a:extLst>
          </p:cNvPr>
          <p:cNvPicPr>
            <a:picLocks noChangeAspect="1"/>
          </p:cNvPicPr>
          <p:nvPr/>
        </p:nvPicPr>
        <p:blipFill rotWithShape="1">
          <a:blip r:embed="rId3">
            <a:extLst>
              <a:ext uri="{28A0092B-C50C-407E-A947-70E740481C1C}">
                <a14:useLocalDpi xmlns:a14="http://schemas.microsoft.com/office/drawing/2010/main" val="0"/>
              </a:ext>
            </a:extLst>
          </a:blip>
          <a:srcRect t="14815" b="15926"/>
          <a:stretch/>
        </p:blipFill>
        <p:spPr>
          <a:xfrm>
            <a:off x="210214" y="1787905"/>
            <a:ext cx="6972573" cy="4829152"/>
          </a:xfrm>
          <a:prstGeom prst="rect">
            <a:avLst/>
          </a:prstGeom>
        </p:spPr>
      </p:pic>
      <p:sp>
        <p:nvSpPr>
          <p:cNvPr id="13" name="Rectangle: Rounded Corners 12">
            <a:extLst>
              <a:ext uri="{FF2B5EF4-FFF2-40B4-BE49-F238E27FC236}">
                <a16:creationId xmlns:a16="http://schemas.microsoft.com/office/drawing/2014/main" xmlns="" id="{2901AE57-5FEB-690E-88E7-F7D10FC4D319}"/>
              </a:ext>
            </a:extLst>
          </p:cNvPr>
          <p:cNvSpPr/>
          <p:nvPr/>
        </p:nvSpPr>
        <p:spPr>
          <a:xfrm>
            <a:off x="6538658" y="2909259"/>
            <a:ext cx="5091289" cy="1293221"/>
          </a:xfrm>
          <a:custGeom>
            <a:avLst/>
            <a:gdLst>
              <a:gd name="connsiteX0" fmla="*/ 0 w 5091289"/>
              <a:gd name="connsiteY0" fmla="*/ 215541 h 1293221"/>
              <a:gd name="connsiteX1" fmla="*/ 215541 w 5091289"/>
              <a:gd name="connsiteY1" fmla="*/ 0 h 1293221"/>
              <a:gd name="connsiteX2" fmla="*/ 4875748 w 5091289"/>
              <a:gd name="connsiteY2" fmla="*/ 0 h 1293221"/>
              <a:gd name="connsiteX3" fmla="*/ 5091289 w 5091289"/>
              <a:gd name="connsiteY3" fmla="*/ 215541 h 1293221"/>
              <a:gd name="connsiteX4" fmla="*/ 5091289 w 5091289"/>
              <a:gd name="connsiteY4" fmla="*/ 1077680 h 1293221"/>
              <a:gd name="connsiteX5" fmla="*/ 4875748 w 5091289"/>
              <a:gd name="connsiteY5" fmla="*/ 1293221 h 1293221"/>
              <a:gd name="connsiteX6" fmla="*/ 215541 w 5091289"/>
              <a:gd name="connsiteY6" fmla="*/ 1293221 h 1293221"/>
              <a:gd name="connsiteX7" fmla="*/ 0 w 5091289"/>
              <a:gd name="connsiteY7" fmla="*/ 1077680 h 1293221"/>
              <a:gd name="connsiteX8" fmla="*/ 0 w 5091289"/>
              <a:gd name="connsiteY8" fmla="*/ 215541 h 129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1289" h="1293221" fill="none" extrusionOk="0">
                <a:moveTo>
                  <a:pt x="0" y="215541"/>
                </a:moveTo>
                <a:cubicBezTo>
                  <a:pt x="612" y="85319"/>
                  <a:pt x="96834" y="-9982"/>
                  <a:pt x="215541" y="0"/>
                </a:cubicBezTo>
                <a:cubicBezTo>
                  <a:pt x="1590105" y="143570"/>
                  <a:pt x="3690992" y="87359"/>
                  <a:pt x="4875748" y="0"/>
                </a:cubicBezTo>
                <a:cubicBezTo>
                  <a:pt x="4990835" y="8126"/>
                  <a:pt x="5093332" y="100082"/>
                  <a:pt x="5091289" y="215541"/>
                </a:cubicBezTo>
                <a:cubicBezTo>
                  <a:pt x="5116820" y="561045"/>
                  <a:pt x="5090600" y="679100"/>
                  <a:pt x="5091289" y="1077680"/>
                </a:cubicBezTo>
                <a:cubicBezTo>
                  <a:pt x="5088463" y="1215629"/>
                  <a:pt x="5006382" y="1294651"/>
                  <a:pt x="4875748" y="1293221"/>
                </a:cubicBezTo>
                <a:cubicBezTo>
                  <a:pt x="2616017" y="1126304"/>
                  <a:pt x="2142128" y="1306184"/>
                  <a:pt x="215541" y="1293221"/>
                </a:cubicBezTo>
                <a:cubicBezTo>
                  <a:pt x="83986" y="1284579"/>
                  <a:pt x="-15950" y="1186004"/>
                  <a:pt x="0" y="1077680"/>
                </a:cubicBezTo>
                <a:cubicBezTo>
                  <a:pt x="22008" y="812258"/>
                  <a:pt x="63305" y="478811"/>
                  <a:pt x="0" y="215541"/>
                </a:cubicBezTo>
                <a:close/>
              </a:path>
              <a:path w="5091289" h="1293221" stroke="0" extrusionOk="0">
                <a:moveTo>
                  <a:pt x="0" y="215541"/>
                </a:moveTo>
                <a:cubicBezTo>
                  <a:pt x="1939" y="89272"/>
                  <a:pt x="98967" y="108"/>
                  <a:pt x="215541" y="0"/>
                </a:cubicBezTo>
                <a:cubicBezTo>
                  <a:pt x="1238950" y="54831"/>
                  <a:pt x="3994977" y="90132"/>
                  <a:pt x="4875748" y="0"/>
                </a:cubicBezTo>
                <a:cubicBezTo>
                  <a:pt x="4989463" y="78"/>
                  <a:pt x="5080850" y="85835"/>
                  <a:pt x="5091289" y="215541"/>
                </a:cubicBezTo>
                <a:cubicBezTo>
                  <a:pt x="5022244" y="593883"/>
                  <a:pt x="5102015" y="817441"/>
                  <a:pt x="5091289" y="1077680"/>
                </a:cubicBezTo>
                <a:cubicBezTo>
                  <a:pt x="5113449" y="1191918"/>
                  <a:pt x="5000152" y="1279903"/>
                  <a:pt x="4875748" y="1293221"/>
                </a:cubicBezTo>
                <a:cubicBezTo>
                  <a:pt x="2832417" y="1187504"/>
                  <a:pt x="2405922" y="1210953"/>
                  <a:pt x="215541" y="1293221"/>
                </a:cubicBezTo>
                <a:cubicBezTo>
                  <a:pt x="79512" y="1286899"/>
                  <a:pt x="-1328" y="1194652"/>
                  <a:pt x="0" y="1077680"/>
                </a:cubicBezTo>
                <a:cubicBezTo>
                  <a:pt x="28237" y="961717"/>
                  <a:pt x="-48017" y="517222"/>
                  <a:pt x="0" y="21554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Nhóm hoàn thành tốt phiếu điều tra</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8">
            <a:extLst>
              <a:ext uri="{FF2B5EF4-FFF2-40B4-BE49-F238E27FC236}">
                <a16:creationId xmlns:a16="http://schemas.microsoft.com/office/drawing/2014/main" xmlns="" id="{8F86332A-3E52-2CFA-6862-D79791599B6A}"/>
              </a:ext>
            </a:extLst>
          </p:cNvPr>
          <p:cNvSpPr txBox="1"/>
          <p:nvPr/>
        </p:nvSpPr>
        <p:spPr>
          <a:xfrm>
            <a:off x="6934967" y="2084577"/>
            <a:ext cx="4298673" cy="646986"/>
          </a:xfrm>
          <a:prstGeom prst="roundRect">
            <a:avLst/>
          </a:prstGeom>
          <a:solidFill>
            <a:srgbClr val="9ADBF2"/>
          </a:solidFill>
        </p:spPr>
        <p:txBody>
          <a:bodyPr wrap="square">
            <a:spAutoFit/>
          </a:bodyPr>
          <a:lstStyle/>
          <a:p>
            <a:pPr algn="ctr"/>
            <a:r>
              <a:rPr lang="vi-VN" sz="3200" dirty="0">
                <a:ln w="28575">
                  <a:solidFill>
                    <a:schemeClr val="tx1"/>
                  </a:solidFill>
                </a:ln>
                <a:solidFill>
                  <a:schemeClr val="bg1"/>
                </a:solidFill>
                <a:latin typeface="Times New Roman" panose="02020603050405020304" pitchFamily="18" charset="0"/>
                <a:cs typeface="Times New Roman" panose="02020603050405020304" pitchFamily="18" charset="0"/>
              </a:rPr>
              <a:t>Tuyên dương</a:t>
            </a:r>
            <a:endParaRPr lang="en-US" sz="3200" dirty="0">
              <a:ln w="28575">
                <a:solidFill>
                  <a:schemeClr val="tx1"/>
                </a:solidFill>
              </a:ln>
              <a:solidFill>
                <a:schemeClr val="bg1"/>
              </a:solidFill>
              <a:latin typeface="Times New Roman" panose="02020603050405020304" pitchFamily="18" charset="0"/>
              <a:cs typeface="Times New Roman" panose="02020603050405020304" pitchFamily="18" charset="0"/>
            </a:endParaRPr>
          </a:p>
        </p:txBody>
      </p:sp>
      <p:pic>
        <p:nvPicPr>
          <p:cNvPr id="16" name="Picture 15" descr="A group of kids jumping&#10;&#10;Description automatically generated">
            <a:extLst>
              <a:ext uri="{FF2B5EF4-FFF2-40B4-BE49-F238E27FC236}">
                <a16:creationId xmlns:a16="http://schemas.microsoft.com/office/drawing/2014/main" xmlns="" id="{7E0BC2C2-8F78-FC64-0A73-329CF65050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867" y="3725672"/>
            <a:ext cx="3429000" cy="3429000"/>
          </a:xfrm>
          <a:prstGeom prst="rect">
            <a:avLst/>
          </a:prstGeom>
        </p:spPr>
      </p:pic>
    </p:spTree>
    <p:extLst>
      <p:ext uri="{BB962C8B-B14F-4D97-AF65-F5344CB8AC3E}">
        <p14:creationId xmlns:p14="http://schemas.microsoft.com/office/powerpoint/2010/main" val="16466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FD9C3DC2-DFAD-34D9-2DAC-9B15EB78E2B4}"/>
              </a:ext>
            </a:extLst>
          </p:cNvPr>
          <p:cNvGrpSpPr/>
          <p:nvPr/>
        </p:nvGrpSpPr>
        <p:grpSpPr>
          <a:xfrm>
            <a:off x="969395" y="511748"/>
            <a:ext cx="9660505" cy="3539430"/>
            <a:chOff x="969395" y="511748"/>
            <a:chExt cx="9929948" cy="3539430"/>
          </a:xfrm>
        </p:grpSpPr>
        <p:sp>
          <p:nvSpPr>
            <p:cNvPr id="3" name="Oval 2">
              <a:extLst>
                <a:ext uri="{FF2B5EF4-FFF2-40B4-BE49-F238E27FC236}">
                  <a16:creationId xmlns:a16="http://schemas.microsoft.com/office/drawing/2014/main" xmlns=""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1CD48B9C-9939-9FDB-71B2-4CFAD60BEA16}"/>
                </a:ext>
              </a:extLst>
            </p:cNvPr>
            <p:cNvSpPr txBox="1"/>
            <p:nvPr/>
          </p:nvSpPr>
          <p:spPr>
            <a:xfrm>
              <a:off x="1740103" y="511748"/>
              <a:ext cx="9159240" cy="3539430"/>
            </a:xfrm>
            <a:prstGeom prst="rect">
              <a:avLst/>
            </a:prstGeom>
            <a:noFill/>
          </p:spPr>
          <p:txBody>
            <a:bodyPr wrap="square" rtlCol="0">
              <a:spAutoFit/>
            </a:bodyPr>
            <a:lstStyle/>
            <a:p>
              <a:pPr algn="just"/>
              <a:r>
                <a:rPr lang="vi-VN" sz="3200" b="1" dirty="0">
                  <a:solidFill>
                    <a:srgbClr val="002060"/>
                  </a:solidFill>
                  <a:latin typeface="Times New Roman" panose="02020603050405020304" pitchFamily="18" charset="0"/>
                  <a:cs typeface="Times New Roman" panose="02020603050405020304" pitchFamily="18" charset="0"/>
                </a:rPr>
                <a:t>Chia sẻ với bạn và thầy cô về:</a:t>
              </a:r>
            </a:p>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Tình trạng ô nhiễm nước, không khí ở địa phương.</a:t>
              </a:r>
            </a:p>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Những thói quen không tốt dẫn đến </a:t>
              </a:r>
              <a:r>
                <a:rPr lang="vi-VN" sz="3200" b="1">
                  <a:solidFill>
                    <a:srgbClr val="002060"/>
                  </a:solidFill>
                  <a:latin typeface="Times New Roman" panose="02020603050405020304" pitchFamily="18" charset="0"/>
                  <a:cs typeface="Times New Roman" panose="02020603050405020304" pitchFamily="18" charset="0"/>
                </a:rPr>
                <a:t>ô </a:t>
              </a:r>
              <a:r>
                <a:rPr lang="vi-VN" sz="3200" b="1" smtClean="0">
                  <a:solidFill>
                    <a:srgbClr val="002060"/>
                  </a:solidFill>
                  <a:latin typeface="Times New Roman" panose="02020603050405020304" pitchFamily="18" charset="0"/>
                  <a:cs typeface="Times New Roman" panose="02020603050405020304" pitchFamily="18" charset="0"/>
                </a:rPr>
                <a:t>nhiễm </a:t>
              </a:r>
              <a:r>
                <a:rPr lang="vi-VN" sz="3200" b="1" dirty="0">
                  <a:solidFill>
                    <a:srgbClr val="002060"/>
                  </a:solidFill>
                  <a:latin typeface="Times New Roman" panose="02020603050405020304" pitchFamily="18" charset="0"/>
                  <a:cs typeface="Times New Roman" panose="02020603050405020304" pitchFamily="18" charset="0"/>
                </a:rPr>
                <a:t>môi trường.</a:t>
              </a:r>
            </a:p>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Những việc làm nên làm để bảo vệ môi trường nước, không khí và sức khỏe con người.</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xmlns="" id="{4487E27C-4899-6C47-8B52-B9AED3BF657E}"/>
              </a:ext>
            </a:extLst>
          </p:cNvPr>
          <p:cNvSpPr txBox="1"/>
          <p:nvPr/>
        </p:nvSpPr>
        <p:spPr>
          <a:xfrm>
            <a:off x="2495397" y="4292121"/>
            <a:ext cx="4707472" cy="1938992"/>
          </a:xfrm>
          <a:prstGeom prst="rect">
            <a:avLst/>
          </a:prstGeom>
          <a:noFill/>
        </p:spPr>
        <p:txBody>
          <a:bodyPr wrap="square" rtlCol="0">
            <a:spAutoFit/>
          </a:bodyPr>
          <a:lstStyle/>
          <a:p>
            <a:pPr algn="ctr"/>
            <a:r>
              <a:rPr lang="vi-VN" sz="6000" dirty="0">
                <a:ln w="19050">
                  <a:solidFill>
                    <a:srgbClr val="002060"/>
                  </a:solidFill>
                </a:ln>
                <a:solidFill>
                  <a:srgbClr val="CC99FF"/>
                </a:solidFill>
                <a:latin typeface="Times New Roman" panose="02020603050405020304" pitchFamily="18" charset="0"/>
                <a:cs typeface="Times New Roman" panose="02020603050405020304" pitchFamily="18" charset="0"/>
              </a:rPr>
              <a:t>Thảo luận nhóm 4</a:t>
            </a:r>
            <a:endParaRPr lang="en-US" sz="6000" dirty="0">
              <a:ln w="19050">
                <a:solidFill>
                  <a:srgbClr val="002060"/>
                </a:solidFill>
              </a:ln>
              <a:solidFill>
                <a:srgbClr val="CC99FF"/>
              </a:solidFill>
              <a:latin typeface="Times New Roman" panose="02020603050405020304" pitchFamily="18" charset="0"/>
              <a:cs typeface="Times New Roman" panose="02020603050405020304" pitchFamily="18" charset="0"/>
            </a:endParaRPr>
          </a:p>
        </p:txBody>
      </p:sp>
      <p:pic>
        <p:nvPicPr>
          <p:cNvPr id="5" name="Picture 4" descr="A group of kids reading books&#10;&#10;Description automatically generated">
            <a:extLst>
              <a:ext uri="{FF2B5EF4-FFF2-40B4-BE49-F238E27FC236}">
                <a16:creationId xmlns:a16="http://schemas.microsoft.com/office/drawing/2014/main" xmlns="" id="{EAA27CA2-F8C5-D8D8-AC61-EFD8FF455687}"/>
              </a:ext>
            </a:extLst>
          </p:cNvPr>
          <p:cNvPicPr>
            <a:picLocks noChangeAspect="1"/>
          </p:cNvPicPr>
          <p:nvPr/>
        </p:nvPicPr>
        <p:blipFill rotWithShape="1">
          <a:blip r:embed="rId3">
            <a:extLst>
              <a:ext uri="{28A0092B-C50C-407E-A947-70E740481C1C}">
                <a14:useLocalDpi xmlns:a14="http://schemas.microsoft.com/office/drawing/2010/main" val="0"/>
              </a:ext>
            </a:extLst>
          </a:blip>
          <a:srcRect t="20741" b="28291"/>
          <a:stretch/>
        </p:blipFill>
        <p:spPr>
          <a:xfrm>
            <a:off x="7202869" y="4051526"/>
            <a:ext cx="4989132" cy="2542898"/>
          </a:xfrm>
          <a:prstGeom prst="rect">
            <a:avLst/>
          </a:prstGeom>
        </p:spPr>
      </p:pic>
    </p:spTree>
    <p:extLst>
      <p:ext uri="{BB962C8B-B14F-4D97-AF65-F5344CB8AC3E}">
        <p14:creationId xmlns:p14="http://schemas.microsoft.com/office/powerpoint/2010/main" val="40983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par>
                          <p:cTn id="13" fill="hold">
                            <p:stCondLst>
                              <p:cond delay="500"/>
                            </p:stCondLst>
                            <p:childTnLst>
                              <p:par>
                                <p:cTn id="14" presetID="32" presetClass="emph" presetSubtype="0" fill="hold" grpId="1" nodeType="afterEffect">
                                  <p:stCondLst>
                                    <p:cond delay="0"/>
                                  </p:stCondLst>
                                  <p:childTnLst>
                                    <p:animRot by="120000">
                                      <p:cBhvr>
                                        <p:cTn id="15" dur="100" fill="hold">
                                          <p:stCondLst>
                                            <p:cond delay="0"/>
                                          </p:stCondLst>
                                        </p:cTn>
                                        <p:tgtEl>
                                          <p:spTgt spid="39"/>
                                        </p:tgtEl>
                                        <p:attrNameLst>
                                          <p:attrName>r</p:attrName>
                                        </p:attrNameLst>
                                      </p:cBhvr>
                                    </p:animRot>
                                    <p:animRot by="-240000">
                                      <p:cBhvr>
                                        <p:cTn id="16" dur="200" fill="hold">
                                          <p:stCondLst>
                                            <p:cond delay="200"/>
                                          </p:stCondLst>
                                        </p:cTn>
                                        <p:tgtEl>
                                          <p:spTgt spid="39"/>
                                        </p:tgtEl>
                                        <p:attrNameLst>
                                          <p:attrName>r</p:attrName>
                                        </p:attrNameLst>
                                      </p:cBhvr>
                                    </p:animRot>
                                    <p:animRot by="240000">
                                      <p:cBhvr>
                                        <p:cTn id="17" dur="200" fill="hold">
                                          <p:stCondLst>
                                            <p:cond delay="400"/>
                                          </p:stCondLst>
                                        </p:cTn>
                                        <p:tgtEl>
                                          <p:spTgt spid="39"/>
                                        </p:tgtEl>
                                        <p:attrNameLst>
                                          <p:attrName>r</p:attrName>
                                        </p:attrNameLst>
                                      </p:cBhvr>
                                    </p:animRot>
                                    <p:animRot by="-240000">
                                      <p:cBhvr>
                                        <p:cTn id="18" dur="200" fill="hold">
                                          <p:stCondLst>
                                            <p:cond delay="600"/>
                                          </p:stCondLst>
                                        </p:cTn>
                                        <p:tgtEl>
                                          <p:spTgt spid="39"/>
                                        </p:tgtEl>
                                        <p:attrNameLst>
                                          <p:attrName>r</p:attrName>
                                        </p:attrNameLst>
                                      </p:cBhvr>
                                    </p:animRot>
                                    <p:animRot by="120000">
                                      <p:cBhvr>
                                        <p:cTn id="19" dur="200" fill="hold">
                                          <p:stCondLst>
                                            <p:cond delay="800"/>
                                          </p:stCondLst>
                                        </p:cTn>
                                        <p:tgtEl>
                                          <p:spTgt spid="39"/>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xmlns=""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xmlns=""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xmlns="" id="{2781D00B-50D8-035A-840E-448D220CCC7F}"/>
              </a:ext>
            </a:extLst>
          </p:cNvPr>
          <p:cNvGrpSpPr/>
          <p:nvPr/>
        </p:nvGrpSpPr>
        <p:grpSpPr>
          <a:xfrm>
            <a:off x="4343400" y="3723914"/>
            <a:ext cx="3215640" cy="830997"/>
            <a:chOff x="4343400" y="4141261"/>
            <a:chExt cx="3215640" cy="830997"/>
          </a:xfrm>
        </p:grpSpPr>
        <p:sp>
          <p:nvSpPr>
            <p:cNvPr id="20" name="TextBox 19">
              <a:extLst>
                <a:ext uri="{FF2B5EF4-FFF2-40B4-BE49-F238E27FC236}">
                  <a16:creationId xmlns:a16="http://schemas.microsoft.com/office/drawing/2014/main" xmlns="" id="{F2AE1078-9A49-5957-86A6-4BFCF8DC881F}"/>
                </a:ext>
              </a:extLst>
            </p:cNvPr>
            <p:cNvSpPr txBox="1"/>
            <p:nvPr/>
          </p:nvSpPr>
          <p:spPr>
            <a:xfrm>
              <a:off x="4343400" y="4141261"/>
              <a:ext cx="32156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w="177800">
                    <a:solidFill>
                      <a:prstClr val="white"/>
                    </a:solidFill>
                  </a:ln>
                  <a:solidFill>
                    <a:prstClr val="black"/>
                  </a:solidFill>
                  <a:effectLst/>
                  <a:uLnTx/>
                  <a:uFillTx/>
                  <a:latin typeface="Times New Roman" panose="02020603050405020304" pitchFamily="18" charset="0"/>
                  <a:ea typeface="+mn-ea"/>
                  <a:cs typeface="+mn-cs"/>
                </a:rPr>
                <a:t>Khoa học</a:t>
              </a:r>
              <a:endParaRPr kumimoji="0" lang="en-US" sz="4800" b="0" i="0" u="none" strike="noStrike" kern="1200" cap="none" spc="0" normalizeH="0" baseline="0" noProof="0" dirty="0">
                <a:ln w="177800">
                  <a:solidFill>
                    <a:prstClr val="white"/>
                  </a:solidFill>
                </a:ln>
                <a:solidFill>
                  <a:prstClr val="black"/>
                </a:solidFill>
                <a:effectLst/>
                <a:uLnTx/>
                <a:uFillTx/>
                <a:latin typeface="Calibri Light" panose="020F0302020204030204"/>
                <a:ea typeface="+mn-ea"/>
                <a:cs typeface="+mn-cs"/>
              </a:endParaRPr>
            </a:p>
          </p:txBody>
        </p:sp>
        <p:sp>
          <p:nvSpPr>
            <p:cNvPr id="21" name="TextBox 20">
              <a:extLst>
                <a:ext uri="{FF2B5EF4-FFF2-40B4-BE49-F238E27FC236}">
                  <a16:creationId xmlns:a16="http://schemas.microsoft.com/office/drawing/2014/main" xmlns="" id="{234C8C25-1D99-BED0-C72D-7F258D132A4D}"/>
                </a:ext>
              </a:extLst>
            </p:cNvPr>
            <p:cNvSpPr txBox="1"/>
            <p:nvPr/>
          </p:nvSpPr>
          <p:spPr>
            <a:xfrm>
              <a:off x="4343400" y="4141261"/>
              <a:ext cx="32156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Khoa học</a:t>
              </a:r>
              <a:endParaRPr kumimoji="0" lang="en-US" sz="4800" b="0" i="0" u="none" strike="noStrike" kern="1200" cap="none" spc="0" normalizeH="0" baseline="0" noProof="0" dirty="0">
                <a:ln>
                  <a:noFill/>
                </a:ln>
                <a:solidFill>
                  <a:srgbClr val="FF0066"/>
                </a:solidFill>
                <a:effectLst/>
                <a:uLnTx/>
                <a:uFillTx/>
                <a:latin typeface="Calibri Light" panose="020F0302020204030204"/>
                <a:ea typeface="+mn-ea"/>
                <a:cs typeface="+mn-cs"/>
              </a:endParaRPr>
            </a:p>
          </p:txBody>
        </p:sp>
      </p:grpSp>
      <p:grpSp>
        <p:nvGrpSpPr>
          <p:cNvPr id="26" name="Group 25">
            <a:extLst>
              <a:ext uri="{FF2B5EF4-FFF2-40B4-BE49-F238E27FC236}">
                <a16:creationId xmlns:a16="http://schemas.microsoft.com/office/drawing/2014/main" xmlns="" id="{5729F767-F5A7-287F-BA13-08C585ACF0AA}"/>
              </a:ext>
            </a:extLst>
          </p:cNvPr>
          <p:cNvGrpSpPr/>
          <p:nvPr/>
        </p:nvGrpSpPr>
        <p:grpSpPr>
          <a:xfrm>
            <a:off x="2312690" y="5124151"/>
            <a:ext cx="1747619" cy="951938"/>
            <a:chOff x="3806210" y="5703271"/>
            <a:chExt cx="1747619" cy="951938"/>
          </a:xfrm>
        </p:grpSpPr>
        <p:sp>
          <p:nvSpPr>
            <p:cNvPr id="24" name="TextBox 11">
              <a:extLst>
                <a:ext uri="{FF2B5EF4-FFF2-40B4-BE49-F238E27FC236}">
                  <a16:creationId xmlns:a16="http://schemas.microsoft.com/office/drawing/2014/main" xmlns="" id="{C1B31497-26C2-521C-0AD0-3FB3EEAC9ED1}"/>
                </a:ext>
              </a:extLst>
            </p:cNvPr>
            <p:cNvSpPr txBox="1"/>
            <p:nvPr/>
          </p:nvSpPr>
          <p:spPr>
            <a:xfrm rot="20480563">
              <a:off x="3806211" y="5703271"/>
              <a:ext cx="1747618" cy="9519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27000">
                    <a:solidFill>
                      <a:prstClr val="white"/>
                    </a:solidFill>
                  </a:ln>
                  <a:solidFill>
                    <a:prstClr val="black"/>
                  </a:solidFill>
                  <a:effectLst/>
                  <a:uLnTx/>
                  <a:uFillTx/>
                  <a:latin typeface="Calibri Light" panose="020F0302020204030204"/>
                  <a:ea typeface="LNTH-LuoLuoNotangYuanTi 1" pitchFamily="2" charset="-128"/>
                  <a:cs typeface="LNTH-LuoLuoNotangYuanTi 1" pitchFamily="2" charset="-128"/>
                </a:rPr>
                <a:t>Bài</a:t>
              </a:r>
              <a:r>
                <a:rPr kumimoji="0" lang="en-US" sz="6000" b="0" i="0" u="none" strike="noStrike" kern="1200" cap="none" spc="0" normalizeH="0" baseline="0" noProof="0" dirty="0">
                  <a:ln w="127000">
                    <a:solidFill>
                      <a:prstClr val="white"/>
                    </a:solidFill>
                  </a:ln>
                  <a:solidFill>
                    <a:prstClr val="black"/>
                  </a:solidFill>
                  <a:effectLst/>
                  <a:uLnTx/>
                  <a:uFillTx/>
                  <a:latin typeface="Calibri Light" panose="020F0302020204030204"/>
                  <a:ea typeface="LNTH-LuoLuoNotangYuanTi 1" pitchFamily="2" charset="-128"/>
                  <a:cs typeface="LNTH-LuoLuoNotangYuanTi 1" pitchFamily="2" charset="-128"/>
                </a:rPr>
                <a:t> </a:t>
              </a:r>
              <a:r>
                <a:rPr kumimoji="0" lang="vi-VN" sz="6000" b="0" i="0" u="none" strike="noStrike" kern="1200" cap="none" spc="0" normalizeH="0" baseline="0" noProof="0" dirty="0">
                  <a:ln w="127000">
                    <a:solidFill>
                      <a:prstClr val="white"/>
                    </a:solidFill>
                  </a:ln>
                  <a:solidFill>
                    <a:prstClr val="black"/>
                  </a:solidFill>
                  <a:effectLst/>
                  <a:uLnTx/>
                  <a:uFillTx/>
                  <a:latin typeface="Times New Roman" panose="02020603050405020304" pitchFamily="18" charset="0"/>
                  <a:ea typeface="LNTH-LuoLuoNotangYuanTi 1" pitchFamily="2" charset="-128"/>
                  <a:cs typeface="LNTH-LuoLuoNotangYuanTi 1" pitchFamily="2" charset="-128"/>
                </a:rPr>
                <a:t>7:</a:t>
              </a:r>
              <a:endParaRPr kumimoji="0" lang="en-US" sz="6000" b="0" i="0" u="none" strike="noStrike" kern="1200" cap="none" spc="0" normalizeH="0" baseline="0" noProof="0" dirty="0">
                <a:ln w="127000">
                  <a:solidFill>
                    <a:prstClr val="white"/>
                  </a:solidFill>
                </a:ln>
                <a:solidFill>
                  <a:prstClr val="black"/>
                </a:solidFill>
                <a:effectLst/>
                <a:uLnTx/>
                <a:uFillTx/>
                <a:latin typeface="Calibri Light" panose="020F0302020204030204"/>
                <a:ea typeface="LNTH-LuoLuoNotangYuanTi 1" pitchFamily="2" charset="-128"/>
                <a:cs typeface="LNTH-LuoLuoNotangYuanTi 1" pitchFamily="2" charset="-128"/>
              </a:endParaRPr>
            </a:p>
          </p:txBody>
        </p:sp>
        <p:sp>
          <p:nvSpPr>
            <p:cNvPr id="25" name="TextBox 12">
              <a:extLst>
                <a:ext uri="{FF2B5EF4-FFF2-40B4-BE49-F238E27FC236}">
                  <a16:creationId xmlns:a16="http://schemas.microsoft.com/office/drawing/2014/main" xmlns="" id="{904D9E5C-0876-DAD7-3AD9-776BC9F40129}"/>
                </a:ext>
              </a:extLst>
            </p:cNvPr>
            <p:cNvSpPr txBox="1"/>
            <p:nvPr/>
          </p:nvSpPr>
          <p:spPr>
            <a:xfrm rot="20480563">
              <a:off x="3806210" y="5703272"/>
              <a:ext cx="1747618" cy="9519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Light" panose="020F0302020204030204"/>
                  <a:ea typeface="LNTH-LuoLuoNotangYuanTi 1" pitchFamily="2" charset="-128"/>
                  <a:cs typeface="LNTH-LuoLuoNotangYuanTi 1" pitchFamily="2" charset="-128"/>
                </a:rPr>
                <a:t>Bài</a:t>
              </a:r>
              <a:r>
                <a:rPr kumimoji="0" lang="en-US" sz="60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Light" panose="020F0302020204030204"/>
                  <a:ea typeface="LNTH-LuoLuoNotangYuanTi 1" pitchFamily="2" charset="-128"/>
                  <a:cs typeface="LNTH-LuoLuoNotangYuanTi 1" pitchFamily="2" charset="-128"/>
                </a:rPr>
                <a:t> </a:t>
              </a:r>
              <a:r>
                <a:rPr kumimoji="0" lang="vi-VN" sz="60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LNTH-LuoLuoNotangYuanTi 1" pitchFamily="2" charset="-128"/>
                  <a:cs typeface="LNTH-LuoLuoNotangYuanTi 1" pitchFamily="2" charset="-128"/>
                </a:rPr>
                <a:t>7:</a:t>
              </a:r>
              <a:endParaRPr kumimoji="0" lang="en-US" sz="60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Light" panose="020F0302020204030204"/>
                <a:ea typeface="LNTH-LuoLuoNotangYuanTi 1" pitchFamily="2" charset="-128"/>
                <a:cs typeface="LNTH-LuoLuoNotangYuanTi 1" pitchFamily="2" charset="-128"/>
              </a:endParaRPr>
            </a:p>
          </p:txBody>
        </p:sp>
      </p:grpSp>
      <p:grpSp>
        <p:nvGrpSpPr>
          <p:cNvPr id="27" name="Group 26">
            <a:extLst>
              <a:ext uri="{FF2B5EF4-FFF2-40B4-BE49-F238E27FC236}">
                <a16:creationId xmlns:a16="http://schemas.microsoft.com/office/drawing/2014/main" xmlns="" id="{4E3B4A13-5478-C228-768F-77EB61B46021}"/>
              </a:ext>
            </a:extLst>
          </p:cNvPr>
          <p:cNvGrpSpPr/>
          <p:nvPr/>
        </p:nvGrpSpPr>
        <p:grpSpPr>
          <a:xfrm>
            <a:off x="2648058" y="4702798"/>
            <a:ext cx="6606324" cy="1794641"/>
            <a:chOff x="2188892" y="4453013"/>
            <a:chExt cx="8325595" cy="1794641"/>
          </a:xfrm>
        </p:grpSpPr>
        <p:sp>
          <p:nvSpPr>
            <p:cNvPr id="28" name="TextBox 27">
              <a:extLst>
                <a:ext uri="{FF2B5EF4-FFF2-40B4-BE49-F238E27FC236}">
                  <a16:creationId xmlns:a16="http://schemas.microsoft.com/office/drawing/2014/main" xmlns="" id="{44FD8E02-E638-AE91-3B0D-5A69B3BF8DAB}"/>
                </a:ext>
              </a:extLst>
            </p:cNvPr>
            <p:cNvSpPr txBox="1"/>
            <p:nvPr/>
          </p:nvSpPr>
          <p:spPr>
            <a:xfrm>
              <a:off x="2720672" y="4453013"/>
              <a:ext cx="72620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254000">
                    <a:solidFill>
                      <a:srgbClr val="9999FF"/>
                    </a:solidFill>
                  </a:ln>
                  <a:solidFill>
                    <a:prstClr val="black"/>
                  </a:solidFill>
                  <a:effectLst/>
                  <a:uLnTx/>
                  <a:uFillTx/>
                  <a:latin typeface="Times New Roman" panose="02020603050405020304" pitchFamily="18" charset="0"/>
                  <a:ea typeface="+mn-ea"/>
                  <a:cs typeface="+mn-cs"/>
                </a:rPr>
                <a:t>Ô</a:t>
              </a:r>
              <a:r>
                <a:rPr kumimoji="0" lang="vi-VN" sz="5400" b="0" i="0" u="none" strike="noStrike" kern="1200" cap="none" spc="0" normalizeH="0" baseline="0" noProof="0" dirty="0">
                  <a:ln w="254000">
                    <a:solidFill>
                      <a:srgbClr val="FF99FF"/>
                    </a:solidFill>
                  </a:ln>
                  <a:solidFill>
                    <a:prstClr val="black"/>
                  </a:solidFill>
                  <a:effectLst/>
                  <a:uLnTx/>
                  <a:uFillTx/>
                  <a:latin typeface="Times New Roman" panose="02020603050405020304" pitchFamily="18" charset="0"/>
                  <a:ea typeface="+mn-ea"/>
                  <a:cs typeface="+mn-cs"/>
                </a:rPr>
                <a:t>n</a:t>
              </a:r>
              <a:r>
                <a:rPr kumimoji="0" lang="vi-VN" sz="5400" b="0" i="0" u="none" strike="noStrike" kern="1200" cap="none" spc="0" normalizeH="0" baseline="0" noProof="0" dirty="0">
                  <a:ln w="254000">
                    <a:solidFill>
                      <a:srgbClr val="9999FF"/>
                    </a:solidFill>
                  </a:ln>
                  <a:solidFill>
                    <a:prstClr val="black"/>
                  </a:solidFill>
                  <a:effectLst/>
                  <a:uLnTx/>
                  <a:uFillTx/>
                  <a:latin typeface="Times New Roman" panose="02020603050405020304" pitchFamily="18" charset="0"/>
                  <a:ea typeface="+mn-ea"/>
                  <a:cs typeface="+mn-cs"/>
                </a:rPr>
                <a:t> </a:t>
              </a:r>
              <a:r>
                <a:rPr kumimoji="0" lang="vi-VN" sz="5400" b="0" i="0" u="none" strike="noStrike" kern="1200" cap="none" spc="0" normalizeH="0" baseline="0" noProof="0" dirty="0">
                  <a:ln w="254000">
                    <a:solidFill>
                      <a:srgbClr val="FF7C80"/>
                    </a:solidFill>
                  </a:ln>
                  <a:solidFill>
                    <a:prstClr val="black"/>
                  </a:solidFill>
                  <a:effectLst/>
                  <a:uLnTx/>
                  <a:uFillTx/>
                  <a:latin typeface="Times New Roman" panose="02020603050405020304" pitchFamily="18" charset="0"/>
                  <a:ea typeface="+mn-ea"/>
                  <a:cs typeface="+mn-cs"/>
                </a:rPr>
                <a:t>t</a:t>
              </a:r>
              <a:r>
                <a:rPr kumimoji="0" lang="vi-VN" sz="5400" b="0" i="0" u="none" strike="noStrike" kern="1200" cap="none" spc="0" normalizeH="0" baseline="0" noProof="0" dirty="0">
                  <a:ln w="254000">
                    <a:solidFill>
                      <a:srgbClr val="FFCC66"/>
                    </a:solidFill>
                  </a:ln>
                  <a:solidFill>
                    <a:prstClr val="black"/>
                  </a:solidFill>
                  <a:effectLst/>
                  <a:uLnTx/>
                  <a:uFillTx/>
                  <a:latin typeface="Times New Roman" panose="02020603050405020304" pitchFamily="18" charset="0"/>
                  <a:ea typeface="+mn-ea"/>
                  <a:cs typeface="+mn-cs"/>
                </a:rPr>
                <a:t>ậ</a:t>
              </a:r>
              <a:r>
                <a:rPr kumimoji="0" lang="vi-VN" sz="5400" b="0" i="0" u="none" strike="noStrike" kern="1200" cap="none" spc="0" normalizeH="0" baseline="0" noProof="0" dirty="0">
                  <a:ln w="254000">
                    <a:solidFill>
                      <a:srgbClr val="CCFF99"/>
                    </a:solidFill>
                  </a:ln>
                  <a:solidFill>
                    <a:prstClr val="black"/>
                  </a:solidFill>
                  <a:effectLst/>
                  <a:uLnTx/>
                  <a:uFillTx/>
                  <a:latin typeface="Times New Roman" panose="02020603050405020304" pitchFamily="18" charset="0"/>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254000">
                    <a:solidFill>
                      <a:srgbClr val="FF99FF"/>
                    </a:solidFill>
                  </a:ln>
                  <a:solidFill>
                    <a:prstClr val="black"/>
                  </a:solidFill>
                  <a:effectLst/>
                  <a:uLnTx/>
                  <a:uFillTx/>
                  <a:latin typeface="Times New Roman" panose="02020603050405020304" pitchFamily="18" charset="0"/>
                  <a:ea typeface="+mn-ea"/>
                  <a:cs typeface="+mn-cs"/>
                </a:rPr>
                <a:t>C</a:t>
              </a:r>
              <a:r>
                <a:rPr kumimoji="0" lang="vi-VN" sz="5400" b="0" i="0" u="none" strike="noStrike" kern="1200" cap="none" spc="0" normalizeH="0" baseline="0" noProof="0" dirty="0">
                  <a:ln w="254000">
                    <a:solidFill>
                      <a:srgbClr val="CCFFFF"/>
                    </a:solidFill>
                  </a:ln>
                  <a:solidFill>
                    <a:prstClr val="black"/>
                  </a:solidFill>
                  <a:effectLst/>
                  <a:uLnTx/>
                  <a:uFillTx/>
                  <a:latin typeface="Times New Roman" panose="02020603050405020304" pitchFamily="18" charset="0"/>
                  <a:ea typeface="+mn-ea"/>
                  <a:cs typeface="+mn-cs"/>
                </a:rPr>
                <a:t>h</a:t>
              </a:r>
              <a:r>
                <a:rPr kumimoji="0" lang="vi-VN" sz="5400" b="0" i="0" u="none" strike="noStrike" kern="1200" cap="none" spc="0" normalizeH="0" baseline="0" noProof="0" dirty="0">
                  <a:ln w="254000">
                    <a:solidFill>
                      <a:srgbClr val="FFFF99"/>
                    </a:solidFill>
                  </a:ln>
                  <a:solidFill>
                    <a:prstClr val="black"/>
                  </a:solidFill>
                  <a:effectLst/>
                  <a:uLnTx/>
                  <a:uFillTx/>
                  <a:latin typeface="Times New Roman" panose="02020603050405020304" pitchFamily="18" charset="0"/>
                  <a:ea typeface="+mn-ea"/>
                  <a:cs typeface="+mn-cs"/>
                </a:rPr>
                <a:t>ủ</a:t>
              </a:r>
              <a:r>
                <a:rPr kumimoji="0" lang="vi-VN" sz="5400" b="0" i="0" u="none" strike="noStrike" kern="1200" cap="none" spc="0" normalizeH="0" baseline="0" noProof="0" dirty="0">
                  <a:ln w="254000">
                    <a:solidFill>
                      <a:srgbClr val="FF99FF"/>
                    </a:solidFill>
                  </a:ln>
                  <a:solidFill>
                    <a:prstClr val="black"/>
                  </a:solidFill>
                  <a:effectLst/>
                  <a:uLnTx/>
                  <a:uFillTx/>
                  <a:latin typeface="Times New Roman" panose="02020603050405020304" pitchFamily="18" charset="0"/>
                  <a:ea typeface="+mn-ea"/>
                  <a:cs typeface="+mn-cs"/>
                </a:rPr>
                <a:t> </a:t>
              </a:r>
              <a:r>
                <a:rPr kumimoji="0" lang="vi-VN" sz="5400" b="0" i="0" u="none" strike="noStrike" kern="1200" cap="none" spc="0" normalizeH="0" baseline="0" noProof="0" dirty="0">
                  <a:ln w="254000">
                    <a:solidFill>
                      <a:srgbClr val="99FF99"/>
                    </a:solidFill>
                  </a:ln>
                  <a:solidFill>
                    <a:prstClr val="black"/>
                  </a:solidFill>
                  <a:effectLst/>
                  <a:uLnTx/>
                  <a:uFillTx/>
                  <a:latin typeface="Times New Roman" panose="02020603050405020304" pitchFamily="18" charset="0"/>
                  <a:ea typeface="+mn-ea"/>
                  <a:cs typeface="+mn-cs"/>
                </a:rPr>
                <a:t>đ</a:t>
              </a:r>
              <a:r>
                <a:rPr kumimoji="0" lang="vi-VN" sz="5400" b="0" i="0" u="none" strike="noStrike" kern="1200" cap="none" spc="0" normalizeH="0" baseline="0" noProof="0" dirty="0">
                  <a:ln w="254000">
                    <a:solidFill>
                      <a:srgbClr val="FF9999"/>
                    </a:solidFill>
                  </a:ln>
                  <a:solidFill>
                    <a:prstClr val="black"/>
                  </a:solidFill>
                  <a:effectLst/>
                  <a:uLnTx/>
                  <a:uFillTx/>
                  <a:latin typeface="Times New Roman" panose="02020603050405020304" pitchFamily="18" charset="0"/>
                  <a:ea typeface="+mn-ea"/>
                  <a:cs typeface="+mn-cs"/>
                </a:rPr>
                <a:t>ề</a:t>
              </a:r>
              <a:r>
                <a:rPr kumimoji="0" lang="vi-VN" sz="5400" b="0" i="0" u="none" strike="noStrike" kern="1200" cap="none" spc="0" normalizeH="0" baseline="0" noProof="0" dirty="0">
                  <a:ln w="254000">
                    <a:solidFill>
                      <a:srgbClr val="FF99FF"/>
                    </a:solidFill>
                  </a:ln>
                  <a:solidFill>
                    <a:prstClr val="black"/>
                  </a:solidFill>
                  <a:effectLst/>
                  <a:uLnTx/>
                  <a:uFillTx/>
                  <a:latin typeface="Times New Roman" panose="02020603050405020304" pitchFamily="18" charset="0"/>
                  <a:ea typeface="+mn-ea"/>
                  <a:cs typeface="+mn-cs"/>
                </a:rPr>
                <a:t> </a:t>
              </a:r>
              <a:r>
                <a:rPr kumimoji="0" lang="vi-VN" sz="5400" b="0" i="0" u="none" strike="noStrike" kern="1200" cap="none" spc="0" normalizeH="0" baseline="0" noProof="0" dirty="0">
                  <a:ln w="254000">
                    <a:solidFill>
                      <a:srgbClr val="99CCFF"/>
                    </a:solidFill>
                  </a:ln>
                  <a:solidFill>
                    <a:prstClr val="black"/>
                  </a:solidFill>
                  <a:effectLst/>
                  <a:uLnTx/>
                  <a:uFillTx/>
                  <a:latin typeface="Times New Roman" panose="02020603050405020304" pitchFamily="18" charset="0"/>
                  <a:ea typeface="+mn-ea"/>
                  <a:cs typeface="+mn-cs"/>
                </a:rPr>
                <a:t>c</a:t>
              </a:r>
              <a:r>
                <a:rPr kumimoji="0" lang="vi-VN" sz="5400" b="0" i="0" u="none" strike="noStrike" kern="1200" cap="none" spc="0" normalizeH="0" baseline="0" noProof="0" dirty="0">
                  <a:ln w="254000">
                    <a:solidFill>
                      <a:srgbClr val="FFCC99"/>
                    </a:solidFill>
                  </a:ln>
                  <a:solidFill>
                    <a:prstClr val="black"/>
                  </a:solidFill>
                  <a:effectLst/>
                  <a:uLnTx/>
                  <a:uFillTx/>
                  <a:latin typeface="Times New Roman" panose="02020603050405020304" pitchFamily="18" charset="0"/>
                  <a:ea typeface="+mn-ea"/>
                  <a:cs typeface="+mn-cs"/>
                </a:rPr>
                <a:t>h</a:t>
              </a:r>
              <a:r>
                <a:rPr kumimoji="0" lang="vi-VN" sz="5400" b="0" i="0" u="none" strike="noStrike" kern="1200" cap="none" spc="0" normalizeH="0" baseline="0" noProof="0" dirty="0">
                  <a:ln w="254000">
                    <a:solidFill>
                      <a:srgbClr val="99FFCC"/>
                    </a:solidFill>
                  </a:ln>
                  <a:solidFill>
                    <a:prstClr val="black"/>
                  </a:solidFill>
                  <a:effectLst/>
                  <a:uLnTx/>
                  <a:uFillTx/>
                  <a:latin typeface="Times New Roman" panose="02020603050405020304" pitchFamily="18" charset="0"/>
                  <a:ea typeface="+mn-ea"/>
                  <a:cs typeface="+mn-cs"/>
                </a:rPr>
                <a:t>ấ</a:t>
              </a:r>
              <a:r>
                <a:rPr kumimoji="0" lang="vi-VN" sz="5400" b="0" i="0" u="none" strike="noStrike" kern="1200" cap="none" spc="0" normalizeH="0" baseline="0" noProof="0" dirty="0">
                  <a:ln w="254000">
                    <a:solidFill>
                      <a:srgbClr val="CC99FF"/>
                    </a:solidFill>
                  </a:ln>
                  <a:solidFill>
                    <a:prstClr val="black"/>
                  </a:solidFill>
                  <a:effectLst/>
                  <a:uLnTx/>
                  <a:uFillTx/>
                  <a:latin typeface="Times New Roman" panose="02020603050405020304" pitchFamily="18" charset="0"/>
                  <a:ea typeface="+mn-ea"/>
                  <a:cs typeface="+mn-cs"/>
                </a:rPr>
                <a:t>t</a:t>
              </a:r>
              <a:endParaRPr kumimoji="0" lang="en-US" sz="5400" b="0" i="0" u="none" strike="noStrike" kern="1200" cap="none" spc="0" normalizeH="0" baseline="0" noProof="0" dirty="0">
                <a:ln w="254000">
                  <a:solidFill>
                    <a:srgbClr val="CC99FF"/>
                  </a:solidFill>
                </a:ln>
                <a:solidFill>
                  <a:prstClr val="black"/>
                </a:solidFill>
                <a:effectLst/>
                <a:uLnTx/>
                <a:uFillTx/>
                <a:latin typeface="Calibri Light" panose="020F0302020204030204"/>
                <a:ea typeface="+mn-ea"/>
                <a:cs typeface="+mn-cs"/>
              </a:endParaRPr>
            </a:p>
          </p:txBody>
        </p:sp>
        <p:sp>
          <p:nvSpPr>
            <p:cNvPr id="29" name="TextBox 28">
              <a:extLst>
                <a:ext uri="{FF2B5EF4-FFF2-40B4-BE49-F238E27FC236}">
                  <a16:creationId xmlns:a16="http://schemas.microsoft.com/office/drawing/2014/main" xmlns="" id="{13A085E3-C0A9-505C-B8AA-164A70F36127}"/>
                </a:ext>
              </a:extLst>
            </p:cNvPr>
            <p:cNvSpPr txBox="1"/>
            <p:nvPr/>
          </p:nvSpPr>
          <p:spPr>
            <a:xfrm>
              <a:off x="2188892" y="4493328"/>
              <a:ext cx="832559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mn-cs"/>
                </a:rPr>
                <a:t>Ôn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mn-cs"/>
                </a:rPr>
                <a:t>chủ đề chất</a:t>
              </a:r>
              <a:endParaRPr kumimoji="0" lang="en-US" sz="5400" b="0" i="0" u="none" strike="noStrike" kern="1200" cap="none" spc="0" normalizeH="0" baseline="0" noProof="0" dirty="0">
                <a:ln>
                  <a:noFill/>
                </a:ln>
                <a:solidFill>
                  <a:schemeClr val="bg2">
                    <a:lumMod val="10000"/>
                  </a:scheme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3106074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1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71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1000">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14:bounceEnd="71000">
                                          <p:cBhvr additive="base">
                                            <p:cTn id="11" dur="1000" fill="hold"/>
                                            <p:tgtEl>
                                              <p:spTgt spid="26"/>
                                            </p:tgtEl>
                                            <p:attrNameLst>
                                              <p:attrName>ppt_x</p:attrName>
                                            </p:attrNameLst>
                                          </p:cBhvr>
                                          <p:tavLst>
                                            <p:tav tm="0">
                                              <p:val>
                                                <p:strVal val="#ppt_x"/>
                                              </p:val>
                                            </p:tav>
                                            <p:tav tm="100000">
                                              <p:val>
                                                <p:strVal val="#ppt_x"/>
                                              </p:val>
                                            </p:tav>
                                          </p:tavLst>
                                        </p:anim>
                                        <p:anim calcmode="lin" valueType="num" p14:bounceEnd="71000">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1000">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14:bounceEnd="71000">
                                          <p:cBhvr additive="base">
                                            <p:cTn id="15" dur="1000" fill="hold"/>
                                            <p:tgtEl>
                                              <p:spTgt spid="27"/>
                                            </p:tgtEl>
                                            <p:attrNameLst>
                                              <p:attrName>ppt_x</p:attrName>
                                            </p:attrNameLst>
                                          </p:cBhvr>
                                          <p:tavLst>
                                            <p:tav tm="0">
                                              <p:val>
                                                <p:strVal val="#ppt_x"/>
                                              </p:val>
                                            </p:tav>
                                            <p:tav tm="100000">
                                              <p:val>
                                                <p:strVal val="#ppt_x"/>
                                              </p:val>
                                            </p:tav>
                                          </p:tavLst>
                                        </p:anim>
                                        <p:anim calcmode="lin" valueType="num" p14:bounceEnd="71000">
                                          <p:cBhvr additive="base">
                                            <p:cTn id="1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8">
            <a:extLst>
              <a:ext uri="{FF2B5EF4-FFF2-40B4-BE49-F238E27FC236}">
                <a16:creationId xmlns:a16="http://schemas.microsoft.com/office/drawing/2014/main" xmlns="" id="{E07957FE-FDC5-4AFE-C437-5F246F256B87}"/>
              </a:ext>
            </a:extLst>
          </p:cNvPr>
          <p:cNvSpPr txBox="1"/>
          <p:nvPr/>
        </p:nvSpPr>
        <p:spPr>
          <a:xfrm>
            <a:off x="1412073" y="605832"/>
            <a:ext cx="9416315" cy="851297"/>
          </a:xfrm>
          <a:prstGeom prst="roundRect">
            <a:avLst/>
          </a:prstGeom>
          <a:solidFill>
            <a:srgbClr val="FFFF00"/>
          </a:solidFill>
        </p:spPr>
        <p:txBody>
          <a:bodyPr wrap="square">
            <a:spAutoFit/>
          </a:bodyPr>
          <a:lstStyle/>
          <a:p>
            <a:pPr algn="ctr"/>
            <a:r>
              <a:rPr lang="vi-VN" sz="4400">
                <a:ln w="28575">
                  <a:solidFill>
                    <a:schemeClr val="tx1"/>
                  </a:solidFill>
                </a:ln>
                <a:solidFill>
                  <a:schemeClr val="bg1"/>
                </a:solidFill>
                <a:latin typeface="Times New Roman" panose="02020603050405020304" pitchFamily="18" charset="0"/>
                <a:cs typeface="Times New Roman" panose="02020603050405020304" pitchFamily="18" charset="0"/>
              </a:rPr>
              <a:t>Nhà tuyên truyền viên nhỏ</a:t>
            </a:r>
            <a:endParaRPr lang="en-US" sz="4400" dirty="0">
              <a:ln w="28575">
                <a:solidFill>
                  <a:schemeClr val="tx1"/>
                </a:solidFill>
              </a:ln>
              <a:solidFill>
                <a:schemeClr val="bg1"/>
              </a:solidFill>
              <a:latin typeface="Times New Roman" panose="02020603050405020304" pitchFamily="18" charset="0"/>
              <a:cs typeface="Times New Roman" panose="02020603050405020304" pitchFamily="18" charset="0"/>
            </a:endParaRPr>
          </a:p>
        </p:txBody>
      </p:sp>
      <p:pic>
        <p:nvPicPr>
          <p:cNvPr id="9" name="Picture 8" descr="A cartoon of a child&#10;&#10;Description automatically generated">
            <a:extLst>
              <a:ext uri="{FF2B5EF4-FFF2-40B4-BE49-F238E27FC236}">
                <a16:creationId xmlns:a16="http://schemas.microsoft.com/office/drawing/2014/main" xmlns="" id="{AB6AB3CF-CBFF-5281-69F1-1669885B3B5D}"/>
              </a:ext>
            </a:extLst>
          </p:cNvPr>
          <p:cNvPicPr>
            <a:picLocks noChangeAspect="1"/>
          </p:cNvPicPr>
          <p:nvPr/>
        </p:nvPicPr>
        <p:blipFill rotWithShape="1">
          <a:blip r:embed="rId4">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xmlns="" id="{5D2E6024-E848-C2DE-DF3F-6042A4E97A7D}"/>
              </a:ext>
            </a:extLst>
          </p:cNvPr>
          <p:cNvPicPr>
            <a:picLocks noChangeAspect="1"/>
          </p:cNvPicPr>
          <p:nvPr/>
        </p:nvPicPr>
        <p:blipFill rotWithShape="1">
          <a:blip r:embed="rId5">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xmlns="" id="{022EE118-5F47-74D6-94CA-E08EE9AD3E7D}"/>
              </a:ext>
            </a:extLst>
          </p:cNvPr>
          <p:cNvSpPr/>
          <p:nvPr/>
        </p:nvSpPr>
        <p:spPr>
          <a:xfrm>
            <a:off x="2644421" y="1680559"/>
            <a:ext cx="6759223" cy="1546577"/>
          </a:xfrm>
          <a:custGeom>
            <a:avLst/>
            <a:gdLst>
              <a:gd name="connsiteX0" fmla="*/ 0 w 6759223"/>
              <a:gd name="connsiteY0" fmla="*/ 257768 h 1546577"/>
              <a:gd name="connsiteX1" fmla="*/ 257768 w 6759223"/>
              <a:gd name="connsiteY1" fmla="*/ 0 h 1546577"/>
              <a:gd name="connsiteX2" fmla="*/ 6501455 w 6759223"/>
              <a:gd name="connsiteY2" fmla="*/ 0 h 1546577"/>
              <a:gd name="connsiteX3" fmla="*/ 6759223 w 6759223"/>
              <a:gd name="connsiteY3" fmla="*/ 257768 h 1546577"/>
              <a:gd name="connsiteX4" fmla="*/ 6759223 w 6759223"/>
              <a:gd name="connsiteY4" fmla="*/ 1288809 h 1546577"/>
              <a:gd name="connsiteX5" fmla="*/ 6501455 w 6759223"/>
              <a:gd name="connsiteY5" fmla="*/ 1546577 h 1546577"/>
              <a:gd name="connsiteX6" fmla="*/ 257768 w 6759223"/>
              <a:gd name="connsiteY6" fmla="*/ 1546577 h 1546577"/>
              <a:gd name="connsiteX7" fmla="*/ 0 w 6759223"/>
              <a:gd name="connsiteY7" fmla="*/ 1288809 h 1546577"/>
              <a:gd name="connsiteX8" fmla="*/ 0 w 6759223"/>
              <a:gd name="connsiteY8" fmla="*/ 257768 h 15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1546577" fill="none" extrusionOk="0">
                <a:moveTo>
                  <a:pt x="0" y="257768"/>
                </a:moveTo>
                <a:cubicBezTo>
                  <a:pt x="671" y="103153"/>
                  <a:pt x="115574" y="-4999"/>
                  <a:pt x="257768" y="0"/>
                </a:cubicBezTo>
                <a:cubicBezTo>
                  <a:pt x="2330024" y="143570"/>
                  <a:pt x="4676442" y="87359"/>
                  <a:pt x="6501455" y="0"/>
                </a:cubicBezTo>
                <a:cubicBezTo>
                  <a:pt x="6642046" y="3639"/>
                  <a:pt x="6770003" y="134299"/>
                  <a:pt x="6759223" y="257768"/>
                </a:cubicBezTo>
                <a:cubicBezTo>
                  <a:pt x="6698669" y="574626"/>
                  <a:pt x="6730946" y="1145809"/>
                  <a:pt x="6759223" y="1288809"/>
                </a:cubicBezTo>
                <a:cubicBezTo>
                  <a:pt x="6757335" y="1443803"/>
                  <a:pt x="6661441" y="1548751"/>
                  <a:pt x="6501455" y="1546577"/>
                </a:cubicBezTo>
                <a:cubicBezTo>
                  <a:pt x="4200806" y="1379660"/>
                  <a:pt x="2366607" y="1559540"/>
                  <a:pt x="257768" y="1546577"/>
                </a:cubicBezTo>
                <a:cubicBezTo>
                  <a:pt x="107549" y="1541151"/>
                  <a:pt x="-6412" y="1426862"/>
                  <a:pt x="0" y="1288809"/>
                </a:cubicBezTo>
                <a:cubicBezTo>
                  <a:pt x="-58398" y="899430"/>
                  <a:pt x="18330" y="626811"/>
                  <a:pt x="0" y="257768"/>
                </a:cubicBezTo>
                <a:close/>
              </a:path>
              <a:path w="6759223" h="1546577" stroke="0" extrusionOk="0">
                <a:moveTo>
                  <a:pt x="0" y="257768"/>
                </a:moveTo>
                <a:cubicBezTo>
                  <a:pt x="3589" y="102025"/>
                  <a:pt x="130694" y="669"/>
                  <a:pt x="257768" y="0"/>
                </a:cubicBezTo>
                <a:cubicBezTo>
                  <a:pt x="1029278" y="54831"/>
                  <a:pt x="4888418" y="90132"/>
                  <a:pt x="6501455" y="0"/>
                </a:cubicBezTo>
                <a:cubicBezTo>
                  <a:pt x="6639429" y="64"/>
                  <a:pt x="6742542" y="98362"/>
                  <a:pt x="6759223" y="257768"/>
                </a:cubicBezTo>
                <a:cubicBezTo>
                  <a:pt x="6762551" y="511145"/>
                  <a:pt x="6734221" y="1111055"/>
                  <a:pt x="6759223" y="1288809"/>
                </a:cubicBezTo>
                <a:cubicBezTo>
                  <a:pt x="6775223" y="1427702"/>
                  <a:pt x="6644717" y="1544339"/>
                  <a:pt x="6501455" y="1546577"/>
                </a:cubicBezTo>
                <a:cubicBezTo>
                  <a:pt x="4846756" y="1440860"/>
                  <a:pt x="2504339" y="1464309"/>
                  <a:pt x="257768" y="1546577"/>
                </a:cubicBezTo>
                <a:cubicBezTo>
                  <a:pt x="105844" y="1543018"/>
                  <a:pt x="-4116" y="1424760"/>
                  <a:pt x="0" y="1288809"/>
                </a:cubicBezTo>
                <a:cubicBezTo>
                  <a:pt x="55867" y="1158291"/>
                  <a:pt x="50078" y="540364"/>
                  <a:pt x="0" y="2577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Đại diện nhóm thực </a:t>
            </a:r>
            <a:r>
              <a:rPr lang="vi-VN" sz="36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 đóng </a:t>
            </a:r>
            <a:r>
              <a:rPr lang="vi-VN"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vai thành nhà tuyên truyền viên.</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E97FB1D2-15EF-D33B-BFA9-72D839C50977}"/>
              </a:ext>
            </a:extLst>
          </p:cNvPr>
          <p:cNvSpPr/>
          <p:nvPr/>
        </p:nvSpPr>
        <p:spPr>
          <a:xfrm>
            <a:off x="2644421" y="3327453"/>
            <a:ext cx="6897513" cy="2305703"/>
          </a:xfrm>
          <a:custGeom>
            <a:avLst/>
            <a:gdLst>
              <a:gd name="connsiteX0" fmla="*/ 0 w 6897513"/>
              <a:gd name="connsiteY0" fmla="*/ 384292 h 2305703"/>
              <a:gd name="connsiteX1" fmla="*/ 384292 w 6897513"/>
              <a:gd name="connsiteY1" fmla="*/ 0 h 2305703"/>
              <a:gd name="connsiteX2" fmla="*/ 6513221 w 6897513"/>
              <a:gd name="connsiteY2" fmla="*/ 0 h 2305703"/>
              <a:gd name="connsiteX3" fmla="*/ 6897513 w 6897513"/>
              <a:gd name="connsiteY3" fmla="*/ 384292 h 2305703"/>
              <a:gd name="connsiteX4" fmla="*/ 6897513 w 6897513"/>
              <a:gd name="connsiteY4" fmla="*/ 1921411 h 2305703"/>
              <a:gd name="connsiteX5" fmla="*/ 6513221 w 6897513"/>
              <a:gd name="connsiteY5" fmla="*/ 2305703 h 2305703"/>
              <a:gd name="connsiteX6" fmla="*/ 384292 w 6897513"/>
              <a:gd name="connsiteY6" fmla="*/ 2305703 h 2305703"/>
              <a:gd name="connsiteX7" fmla="*/ 0 w 6897513"/>
              <a:gd name="connsiteY7" fmla="*/ 1921411 h 2305703"/>
              <a:gd name="connsiteX8" fmla="*/ 0 w 6897513"/>
              <a:gd name="connsiteY8" fmla="*/ 384292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7513" h="2305703" fill="none" extrusionOk="0">
                <a:moveTo>
                  <a:pt x="0" y="384292"/>
                </a:moveTo>
                <a:cubicBezTo>
                  <a:pt x="1736" y="140350"/>
                  <a:pt x="172975" y="-27625"/>
                  <a:pt x="384292" y="0"/>
                </a:cubicBezTo>
                <a:cubicBezTo>
                  <a:pt x="2111835" y="143570"/>
                  <a:pt x="3844518" y="87359"/>
                  <a:pt x="6513221" y="0"/>
                </a:cubicBezTo>
                <a:cubicBezTo>
                  <a:pt x="6722831" y="5404"/>
                  <a:pt x="6901606" y="179227"/>
                  <a:pt x="6897513" y="384292"/>
                </a:cubicBezTo>
                <a:cubicBezTo>
                  <a:pt x="6761730" y="982046"/>
                  <a:pt x="6912401" y="1587198"/>
                  <a:pt x="6897513" y="1921411"/>
                </a:cubicBezTo>
                <a:cubicBezTo>
                  <a:pt x="6891500" y="2173884"/>
                  <a:pt x="6761276" y="2310121"/>
                  <a:pt x="6513221" y="2305703"/>
                </a:cubicBezTo>
                <a:cubicBezTo>
                  <a:pt x="4179853" y="2138786"/>
                  <a:pt x="1312001" y="2318666"/>
                  <a:pt x="384292" y="2305703"/>
                </a:cubicBezTo>
                <a:cubicBezTo>
                  <a:pt x="158065" y="2296044"/>
                  <a:pt x="-20187" y="2120087"/>
                  <a:pt x="0" y="1921411"/>
                </a:cubicBezTo>
                <a:cubicBezTo>
                  <a:pt x="-137434" y="1323039"/>
                  <a:pt x="-7910" y="873975"/>
                  <a:pt x="0" y="384292"/>
                </a:cubicBezTo>
                <a:close/>
              </a:path>
              <a:path w="6897513" h="2305703" stroke="0" extrusionOk="0">
                <a:moveTo>
                  <a:pt x="0" y="384292"/>
                </a:moveTo>
                <a:cubicBezTo>
                  <a:pt x="9024" y="138402"/>
                  <a:pt x="177631" y="244"/>
                  <a:pt x="384292" y="0"/>
                </a:cubicBezTo>
                <a:cubicBezTo>
                  <a:pt x="3303439" y="54831"/>
                  <a:pt x="4488325" y="90132"/>
                  <a:pt x="6513221" y="0"/>
                </a:cubicBezTo>
                <a:cubicBezTo>
                  <a:pt x="6706832" y="274"/>
                  <a:pt x="6883529" y="157764"/>
                  <a:pt x="6897513" y="384292"/>
                </a:cubicBezTo>
                <a:cubicBezTo>
                  <a:pt x="6840757" y="1134236"/>
                  <a:pt x="6915094" y="1341714"/>
                  <a:pt x="6897513" y="1921411"/>
                </a:cubicBezTo>
                <a:cubicBezTo>
                  <a:pt x="6904906" y="2132048"/>
                  <a:pt x="6727274" y="2301200"/>
                  <a:pt x="6513221" y="2305703"/>
                </a:cubicBezTo>
                <a:cubicBezTo>
                  <a:pt x="5799976" y="2199986"/>
                  <a:pt x="2738440" y="2223435"/>
                  <a:pt x="384292" y="2305703"/>
                </a:cubicBezTo>
                <a:cubicBezTo>
                  <a:pt x="160537" y="2301418"/>
                  <a:pt x="-17251" y="2106781"/>
                  <a:pt x="0" y="1921411"/>
                </a:cubicBezTo>
                <a:cubicBezTo>
                  <a:pt x="-18612" y="1397528"/>
                  <a:pt x="60723" y="1088231"/>
                  <a:pt x="0" y="38429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 tuyên truyền thực hiện việc tuyên truyền cho mọi người cùng chung tay bảo vệ môi trường.</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95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Hộp Văn bản 8">
            <a:extLst>
              <a:ext uri="{FF2B5EF4-FFF2-40B4-BE49-F238E27FC236}">
                <a16:creationId xmlns:a16="http://schemas.microsoft.com/office/drawing/2014/main" xmlns="" id="{B32C517E-3E17-C2CF-879C-3846A4B7E3B4}"/>
              </a:ext>
            </a:extLst>
          </p:cNvPr>
          <p:cNvSpPr txBox="1"/>
          <p:nvPr/>
        </p:nvSpPr>
        <p:spPr>
          <a:xfrm>
            <a:off x="5792335" y="560675"/>
            <a:ext cx="5282531" cy="732115"/>
          </a:xfrm>
          <a:prstGeom prst="roundRect">
            <a:avLst/>
          </a:prstGeom>
          <a:solidFill>
            <a:srgbClr val="9ADBF2"/>
          </a:solidFill>
        </p:spPr>
        <p:txBody>
          <a:bodyPr wrap="square">
            <a:spAutoFit/>
          </a:bodyPr>
          <a:lstStyle/>
          <a:p>
            <a:pPr algn="ctr"/>
            <a:r>
              <a:rPr lang="en-US" sz="3700" dirty="0">
                <a:ln w="28575">
                  <a:solidFill>
                    <a:schemeClr val="tx1"/>
                  </a:solidFill>
                </a:ln>
                <a:solidFill>
                  <a:schemeClr val="bg1"/>
                </a:solidFill>
                <a:latin typeface="Times New Roman" panose="02020603050405020304" pitchFamily="18" charset="0"/>
                <a:cs typeface="Times New Roman" panose="02020603050405020304" pitchFamily="18" charset="0"/>
              </a:rPr>
              <a:t>TIÊU CHÍ ĐÁNH GIÁ</a:t>
            </a:r>
          </a:p>
        </p:txBody>
      </p:sp>
      <p:grpSp>
        <p:nvGrpSpPr>
          <p:cNvPr id="6" name="Group 5">
            <a:extLst>
              <a:ext uri="{FF2B5EF4-FFF2-40B4-BE49-F238E27FC236}">
                <a16:creationId xmlns:a16="http://schemas.microsoft.com/office/drawing/2014/main" xmlns="" id="{C207CDCB-198D-D65B-BEF2-8DD09804AA3D}"/>
              </a:ext>
            </a:extLst>
          </p:cNvPr>
          <p:cNvGrpSpPr/>
          <p:nvPr/>
        </p:nvGrpSpPr>
        <p:grpSpPr>
          <a:xfrm>
            <a:off x="5554727" y="1485154"/>
            <a:ext cx="6128361" cy="1015663"/>
            <a:chOff x="4739285" y="2349028"/>
            <a:chExt cx="6265890" cy="1015663"/>
          </a:xfrm>
        </p:grpSpPr>
        <p:sp>
          <p:nvSpPr>
            <p:cNvPr id="7" name="Rectangle: Rounded Corners 10">
              <a:extLst>
                <a:ext uri="{FF2B5EF4-FFF2-40B4-BE49-F238E27FC236}">
                  <a16:creationId xmlns:a16="http://schemas.microsoft.com/office/drawing/2014/main" xmlns="" id="{C6E6D6F2-3923-5B5A-163C-B51F1572AA57}"/>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8" name="Rectangle 1">
              <a:extLst>
                <a:ext uri="{FF2B5EF4-FFF2-40B4-BE49-F238E27FC236}">
                  <a16:creationId xmlns:a16="http://schemas.microsoft.com/office/drawing/2014/main" xmlns="" id="{A6BF4A34-259E-A59F-DF82-93CE0CF2D038}"/>
                </a:ext>
              </a:extLst>
            </p:cNvPr>
            <p:cNvSpPr>
              <a:spLocks noChangeArrowheads="1"/>
            </p:cNvSpPr>
            <p:nvPr/>
          </p:nvSpPr>
          <p:spPr bwMode="auto">
            <a:xfrm>
              <a:off x="4789591" y="2349028"/>
              <a:ext cx="62155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vi-VN"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rPr>
                <a:t>Nhà tuyên truyền viên có nội dung phù hợp và sáng tạo nhất.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207C17C3-7BEC-E4A3-B15A-B936FA3F0C1C}"/>
              </a:ext>
            </a:extLst>
          </p:cNvPr>
          <p:cNvGrpSpPr/>
          <p:nvPr/>
        </p:nvGrpSpPr>
        <p:grpSpPr>
          <a:xfrm>
            <a:off x="5475422" y="2672736"/>
            <a:ext cx="6327594" cy="1447708"/>
            <a:chOff x="4739284" y="2358850"/>
            <a:chExt cx="6473349" cy="1355356"/>
          </a:xfrm>
        </p:grpSpPr>
        <p:sp>
          <p:nvSpPr>
            <p:cNvPr id="10" name="Rectangle: Rounded Corners 10">
              <a:extLst>
                <a:ext uri="{FF2B5EF4-FFF2-40B4-BE49-F238E27FC236}">
                  <a16:creationId xmlns:a16="http://schemas.microsoft.com/office/drawing/2014/main" xmlns="" id="{B501043B-C044-89CD-008E-214DED8B99F8}"/>
                </a:ext>
              </a:extLst>
            </p:cNvPr>
            <p:cNvSpPr/>
            <p:nvPr/>
          </p:nvSpPr>
          <p:spPr>
            <a:xfrm rot="5400000">
              <a:off x="7298281" y="-200147"/>
              <a:ext cx="1355356" cy="6473349"/>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2" name="Rectangle 1">
              <a:extLst>
                <a:ext uri="{FF2B5EF4-FFF2-40B4-BE49-F238E27FC236}">
                  <a16:creationId xmlns:a16="http://schemas.microsoft.com/office/drawing/2014/main" xmlns="" id="{83F2CBF8-315F-D624-A99D-692BA4368B39}"/>
                </a:ext>
              </a:extLst>
            </p:cNvPr>
            <p:cNvSpPr>
              <a:spLocks noChangeArrowheads="1"/>
            </p:cNvSpPr>
            <p:nvPr/>
          </p:nvSpPr>
          <p:spPr bwMode="auto">
            <a:xfrm>
              <a:off x="4820417" y="2561091"/>
              <a:ext cx="6338205" cy="95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vi-VN" altLang="en-US" sz="3000" dirty="0">
                  <a:latin typeface="Times New Roman" panose="02020603050405020304" pitchFamily="18" charset="0"/>
                  <a:ea typeface="Roboto" panose="02000000000000000000" pitchFamily="2" charset="0"/>
                  <a:cs typeface="Times New Roman" panose="02020603050405020304" pitchFamily="18" charset="0"/>
                </a:rPr>
                <a:t>Nhà tuyên truyền viên có thái độ trình bày xuất sắc nhất.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14" name="Picture 13" descr="A hand holding a trophy&#10;&#10;Description automatically generated">
            <a:extLst>
              <a:ext uri="{FF2B5EF4-FFF2-40B4-BE49-F238E27FC236}">
                <a16:creationId xmlns:a16="http://schemas.microsoft.com/office/drawing/2014/main" xmlns="" id="{066845C2-A826-5DE0-30B7-29D33275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49" y="-14861"/>
            <a:ext cx="6858000" cy="6858000"/>
          </a:xfrm>
          <a:prstGeom prst="rect">
            <a:avLst/>
          </a:prstGeom>
        </p:spPr>
      </p:pic>
      <p:pic>
        <p:nvPicPr>
          <p:cNvPr id="19" name="Picture 18" descr="A group of kids with backpacks and books&#10;&#10;Description automatically generated">
            <a:extLst>
              <a:ext uri="{FF2B5EF4-FFF2-40B4-BE49-F238E27FC236}">
                <a16:creationId xmlns:a16="http://schemas.microsoft.com/office/drawing/2014/main" xmlns="" id="{EEB1E187-61E0-6873-6C89-9AC174B67233}"/>
              </a:ext>
            </a:extLst>
          </p:cNvPr>
          <p:cNvPicPr>
            <a:picLocks noChangeAspect="1"/>
          </p:cNvPicPr>
          <p:nvPr/>
        </p:nvPicPr>
        <p:blipFill rotWithShape="1">
          <a:blip r:embed="rId5">
            <a:extLst>
              <a:ext uri="{28A0092B-C50C-407E-A947-70E740481C1C}">
                <a14:useLocalDpi xmlns:a14="http://schemas.microsoft.com/office/drawing/2010/main" val="0"/>
              </a:ext>
            </a:extLst>
          </a:blip>
          <a:srcRect t="25022" b="22963"/>
          <a:stretch/>
        </p:blipFill>
        <p:spPr>
          <a:xfrm>
            <a:off x="5763156" y="3823164"/>
            <a:ext cx="5662304" cy="2945268"/>
          </a:xfrm>
          <a:prstGeom prst="rect">
            <a:avLst/>
          </a:prstGeom>
        </p:spPr>
      </p:pic>
    </p:spTree>
    <p:extLst>
      <p:ext uri="{BB962C8B-B14F-4D97-AF65-F5344CB8AC3E}">
        <p14:creationId xmlns:p14="http://schemas.microsoft.com/office/powerpoint/2010/main" val="88708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F4BF19BA-51E5-72A1-F269-C144C7A0C7E9}"/>
              </a:ext>
            </a:extLst>
          </p:cNvPr>
          <p:cNvGrpSpPr/>
          <p:nvPr/>
        </p:nvGrpSpPr>
        <p:grpSpPr>
          <a:xfrm>
            <a:off x="784281" y="454886"/>
            <a:ext cx="10165942" cy="1477328"/>
            <a:chOff x="-615542" y="104931"/>
            <a:chExt cx="13481353" cy="1477328"/>
          </a:xfrm>
        </p:grpSpPr>
        <p:sp>
          <p:nvSpPr>
            <p:cNvPr id="5" name="Hộp Văn bản 14">
              <a:extLst>
                <a:ext uri="{FF2B5EF4-FFF2-40B4-BE49-F238E27FC236}">
                  <a16:creationId xmlns:a16="http://schemas.microsoft.com/office/drawing/2014/main" xmlns="" id="{AA181D92-2727-7FD0-8376-FCBD06585D62}"/>
                </a:ext>
              </a:extLst>
            </p:cNvPr>
            <p:cNvSpPr txBox="1"/>
            <p:nvPr/>
          </p:nvSpPr>
          <p:spPr>
            <a:xfrm>
              <a:off x="-615542" y="104931"/>
              <a:ext cx="13481353" cy="1477328"/>
            </a:xfrm>
            <a:prstGeom prst="rect">
              <a:avLst/>
            </a:prstGeom>
            <a:noFill/>
          </p:spPr>
          <p:txBody>
            <a:bodyPr wrap="square">
              <a:spAutoFit/>
            </a:bodyPr>
            <a:lstStyle/>
            <a:p>
              <a:pPr algn="ctr"/>
              <a:r>
                <a:rPr lang="en-US" sz="9000" dirty="0">
                  <a:ln w="317500">
                    <a:solidFill>
                      <a:schemeClr val="bg1"/>
                    </a:solidFill>
                  </a:ln>
                  <a:solidFill>
                    <a:srgbClr val="FFFF8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KHEN THƯỞNG</a:t>
              </a:r>
              <a:endParaRPr lang="vi-VN" sz="9000" dirty="0">
                <a:ln w="317500">
                  <a:solidFill>
                    <a:schemeClr val="bg1"/>
                  </a:solidFill>
                </a:ln>
                <a:solidFill>
                  <a:srgbClr val="A0F1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14">
              <a:extLst>
                <a:ext uri="{FF2B5EF4-FFF2-40B4-BE49-F238E27FC236}">
                  <a16:creationId xmlns:a16="http://schemas.microsoft.com/office/drawing/2014/main" xmlns="" id="{FB28C136-DD74-A289-C769-58F503F2A3DA}"/>
                </a:ext>
              </a:extLst>
            </p:cNvPr>
            <p:cNvSpPr txBox="1"/>
            <p:nvPr/>
          </p:nvSpPr>
          <p:spPr>
            <a:xfrm>
              <a:off x="-615542" y="104931"/>
              <a:ext cx="13481353" cy="1477328"/>
            </a:xfrm>
            <a:prstGeom prst="rect">
              <a:avLst/>
            </a:prstGeom>
            <a:noFill/>
          </p:spPr>
          <p:txBody>
            <a:bodyPr wrap="square">
              <a:spAutoFit/>
            </a:bodyPr>
            <a:lstStyle/>
            <a:p>
              <a:pPr algn="ctr"/>
              <a:r>
                <a:rPr lang="en-US" sz="9000" dirty="0">
                  <a:ln w="28575">
                    <a:solidFill>
                      <a:schemeClr val="tx1"/>
                    </a:solidFill>
                  </a:ln>
                  <a:solidFill>
                    <a:srgbClr val="FFFF8F"/>
                  </a:solidFill>
                  <a:latin typeface="Times New Roman" panose="02020603050405020304" pitchFamily="18" charset="0"/>
                  <a:cs typeface="Times New Roman" panose="02020603050405020304" pitchFamily="18" charset="0"/>
                </a:rPr>
                <a:t>K</a:t>
              </a:r>
              <a:r>
                <a:rPr lang="en-US" sz="9000" dirty="0">
                  <a:ln w="28575">
                    <a:solidFill>
                      <a:schemeClr val="tx1"/>
                    </a:solidFill>
                  </a:ln>
                  <a:solidFill>
                    <a:srgbClr val="E8C2D2"/>
                  </a:solidFill>
                  <a:latin typeface="Times New Roman" panose="02020603050405020304" pitchFamily="18" charset="0"/>
                  <a:cs typeface="Times New Roman" panose="02020603050405020304" pitchFamily="18" charset="0"/>
                </a:rPr>
                <a:t>H</a:t>
              </a:r>
              <a:r>
                <a:rPr lang="en-US" sz="9000" dirty="0">
                  <a:ln w="28575">
                    <a:solidFill>
                      <a:schemeClr val="tx1"/>
                    </a:solidFill>
                  </a:ln>
                  <a:solidFill>
                    <a:schemeClr val="accent1">
                      <a:lumMod val="20000"/>
                      <a:lumOff val="80000"/>
                    </a:schemeClr>
                  </a:solidFill>
                  <a:latin typeface="Times New Roman" panose="02020603050405020304" pitchFamily="18" charset="0"/>
                  <a:cs typeface="Times New Roman" panose="02020603050405020304" pitchFamily="18" charset="0"/>
                </a:rPr>
                <a:t>E</a:t>
              </a:r>
              <a:r>
                <a:rPr lang="en-US" sz="9000" dirty="0">
                  <a:ln w="28575">
                    <a:solidFill>
                      <a:schemeClr val="tx1"/>
                    </a:solidFill>
                  </a:ln>
                  <a:solidFill>
                    <a:srgbClr val="F5B677"/>
                  </a:solidFill>
                  <a:latin typeface="Times New Roman" panose="02020603050405020304" pitchFamily="18" charset="0"/>
                  <a:cs typeface="Times New Roman" panose="02020603050405020304" pitchFamily="18" charset="0"/>
                </a:rPr>
                <a:t>N </a:t>
              </a:r>
              <a:r>
                <a:rPr lang="en-US" sz="9000" dirty="0">
                  <a:ln w="28575">
                    <a:solidFill>
                      <a:schemeClr val="tx1"/>
                    </a:solidFill>
                  </a:ln>
                  <a:solidFill>
                    <a:srgbClr val="78F4A1"/>
                  </a:solidFill>
                  <a:latin typeface="Times New Roman" panose="02020603050405020304" pitchFamily="18" charset="0"/>
                  <a:cs typeface="Times New Roman" panose="02020603050405020304" pitchFamily="18" charset="0"/>
                </a:rPr>
                <a:t>T</a:t>
              </a:r>
              <a:r>
                <a:rPr lang="en-US" sz="9000" dirty="0">
                  <a:ln w="28575">
                    <a:solidFill>
                      <a:schemeClr val="tx1"/>
                    </a:solidFill>
                  </a:ln>
                  <a:solidFill>
                    <a:schemeClr val="accent4">
                      <a:lumMod val="40000"/>
                      <a:lumOff val="60000"/>
                    </a:schemeClr>
                  </a:solidFill>
                  <a:latin typeface="Times New Roman" panose="02020603050405020304" pitchFamily="18" charset="0"/>
                  <a:cs typeface="Times New Roman" panose="02020603050405020304" pitchFamily="18" charset="0"/>
                </a:rPr>
                <a:t>H</a:t>
              </a:r>
              <a:r>
                <a:rPr lang="en-US" sz="9000" dirty="0">
                  <a:ln w="28575">
                    <a:solidFill>
                      <a:schemeClr val="tx1"/>
                    </a:solidFill>
                  </a:ln>
                  <a:solidFill>
                    <a:srgbClr val="F7A7CB"/>
                  </a:solidFill>
                  <a:latin typeface="Times New Roman" panose="02020603050405020304" pitchFamily="18" charset="0"/>
                  <a:cs typeface="Times New Roman" panose="02020603050405020304" pitchFamily="18" charset="0"/>
                </a:rPr>
                <a:t>Ư</a:t>
              </a:r>
              <a:r>
                <a:rPr lang="en-US" sz="9000" dirty="0">
                  <a:ln w="28575">
                    <a:solidFill>
                      <a:schemeClr val="tx1"/>
                    </a:solidFill>
                  </a:ln>
                  <a:solidFill>
                    <a:schemeClr val="accent1">
                      <a:lumMod val="20000"/>
                      <a:lumOff val="80000"/>
                    </a:schemeClr>
                  </a:solidFill>
                  <a:latin typeface="Times New Roman" panose="02020603050405020304" pitchFamily="18" charset="0"/>
                  <a:cs typeface="Times New Roman" panose="02020603050405020304" pitchFamily="18" charset="0"/>
                </a:rPr>
                <a:t>Ở</a:t>
              </a:r>
              <a:r>
                <a:rPr lang="en-US" sz="9000" dirty="0">
                  <a:ln w="28575">
                    <a:solidFill>
                      <a:schemeClr val="tx1"/>
                    </a:solidFill>
                  </a:ln>
                  <a:solidFill>
                    <a:srgbClr val="78F4A1"/>
                  </a:solidFill>
                  <a:latin typeface="Times New Roman" panose="02020603050405020304" pitchFamily="18" charset="0"/>
                  <a:cs typeface="Times New Roman" panose="02020603050405020304" pitchFamily="18" charset="0"/>
                </a:rPr>
                <a:t>N</a:t>
              </a:r>
              <a:r>
                <a:rPr lang="en-US" sz="9000" dirty="0">
                  <a:ln w="28575">
                    <a:solidFill>
                      <a:schemeClr val="tx1"/>
                    </a:solidFill>
                  </a:ln>
                  <a:solidFill>
                    <a:srgbClr val="EEF4B2"/>
                  </a:solidFill>
                  <a:latin typeface="Times New Roman" panose="02020603050405020304" pitchFamily="18" charset="0"/>
                  <a:cs typeface="Times New Roman" panose="02020603050405020304" pitchFamily="18" charset="0"/>
                </a:rPr>
                <a:t>G</a:t>
              </a:r>
              <a:endParaRPr lang="vi-VN" sz="9000" dirty="0">
                <a:ln w="28575">
                  <a:solidFill>
                    <a:schemeClr val="tx1"/>
                  </a:solidFill>
                </a:ln>
                <a:solidFill>
                  <a:srgbClr val="A0F169"/>
                </a:solidFill>
                <a:latin typeface="Times New Roman" panose="02020603050405020304" pitchFamily="18" charset="0"/>
                <a:cs typeface="Times New Roman" panose="02020603050405020304" pitchFamily="18" charset="0"/>
              </a:endParaRPr>
            </a:p>
          </p:txBody>
        </p:sp>
      </p:grpSp>
      <p:pic>
        <p:nvPicPr>
          <p:cNvPr id="16" name="Picture 15" descr="A group of kids holding trophies&#10;&#10;Description automatically generated">
            <a:extLst>
              <a:ext uri="{FF2B5EF4-FFF2-40B4-BE49-F238E27FC236}">
                <a16:creationId xmlns:a16="http://schemas.microsoft.com/office/drawing/2014/main" xmlns="" id="{1033F4B4-1CF1-F2B3-03E7-FD6F90241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824" y="1566365"/>
            <a:ext cx="5050692" cy="5050692"/>
          </a:xfrm>
          <a:prstGeom prst="rect">
            <a:avLst/>
          </a:prstGeom>
        </p:spPr>
      </p:pic>
      <p:grpSp>
        <p:nvGrpSpPr>
          <p:cNvPr id="3" name="Group 2">
            <a:extLst>
              <a:ext uri="{FF2B5EF4-FFF2-40B4-BE49-F238E27FC236}">
                <a16:creationId xmlns:a16="http://schemas.microsoft.com/office/drawing/2014/main" xmlns="" id="{9C575B29-C9A9-E4C9-CAD5-640021BE666C}"/>
              </a:ext>
            </a:extLst>
          </p:cNvPr>
          <p:cNvGrpSpPr/>
          <p:nvPr/>
        </p:nvGrpSpPr>
        <p:grpSpPr>
          <a:xfrm>
            <a:off x="744789" y="2028030"/>
            <a:ext cx="6128361" cy="1015663"/>
            <a:chOff x="4739285" y="2349028"/>
            <a:chExt cx="6265890" cy="1015663"/>
          </a:xfrm>
        </p:grpSpPr>
        <p:sp>
          <p:nvSpPr>
            <p:cNvPr id="11" name="Rectangle: Rounded Corners 10">
              <a:extLst>
                <a:ext uri="{FF2B5EF4-FFF2-40B4-BE49-F238E27FC236}">
                  <a16:creationId xmlns:a16="http://schemas.microsoft.com/office/drawing/2014/main" xmlns="" id="{D18027C2-EA13-C486-C1A3-78A85E8C4678}"/>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5" name="Rectangle 1">
              <a:extLst>
                <a:ext uri="{FF2B5EF4-FFF2-40B4-BE49-F238E27FC236}">
                  <a16:creationId xmlns:a16="http://schemas.microsoft.com/office/drawing/2014/main" xmlns="" id="{A2462150-EC0E-B8EE-942D-40D83E2EB1B8}"/>
                </a:ext>
              </a:extLst>
            </p:cNvPr>
            <p:cNvSpPr>
              <a:spLocks noChangeArrowheads="1"/>
            </p:cNvSpPr>
            <p:nvPr/>
          </p:nvSpPr>
          <p:spPr bwMode="auto">
            <a:xfrm>
              <a:off x="4789591" y="2349028"/>
              <a:ext cx="62155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vi-VN"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rPr>
                <a:t>Nhà tuyên truyền viên có nội dung phù hợp và sáng tạo nhất.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87660035-8AE2-A754-C753-B4C86D837993}"/>
              </a:ext>
            </a:extLst>
          </p:cNvPr>
          <p:cNvGrpSpPr/>
          <p:nvPr/>
        </p:nvGrpSpPr>
        <p:grpSpPr>
          <a:xfrm>
            <a:off x="665484" y="3215612"/>
            <a:ext cx="6327594" cy="1447708"/>
            <a:chOff x="4739284" y="2358850"/>
            <a:chExt cx="6473349" cy="1355356"/>
          </a:xfrm>
        </p:grpSpPr>
        <p:sp>
          <p:nvSpPr>
            <p:cNvPr id="18" name="Rectangle: Rounded Corners 10">
              <a:extLst>
                <a:ext uri="{FF2B5EF4-FFF2-40B4-BE49-F238E27FC236}">
                  <a16:creationId xmlns:a16="http://schemas.microsoft.com/office/drawing/2014/main" xmlns="" id="{D9D80B8F-F81A-48F3-36BF-D72BCC362F35}"/>
                </a:ext>
              </a:extLst>
            </p:cNvPr>
            <p:cNvSpPr/>
            <p:nvPr/>
          </p:nvSpPr>
          <p:spPr>
            <a:xfrm rot="5400000">
              <a:off x="7298281" y="-200147"/>
              <a:ext cx="1355356" cy="6473349"/>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9" name="Rectangle 1">
              <a:extLst>
                <a:ext uri="{FF2B5EF4-FFF2-40B4-BE49-F238E27FC236}">
                  <a16:creationId xmlns:a16="http://schemas.microsoft.com/office/drawing/2014/main" xmlns="" id="{91303E0F-DBFF-F8BC-49BC-6E069F33A3F8}"/>
                </a:ext>
              </a:extLst>
            </p:cNvPr>
            <p:cNvSpPr>
              <a:spLocks noChangeArrowheads="1"/>
            </p:cNvSpPr>
            <p:nvPr/>
          </p:nvSpPr>
          <p:spPr bwMode="auto">
            <a:xfrm>
              <a:off x="4820417" y="2561091"/>
              <a:ext cx="6338205" cy="95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vi-VN" altLang="en-US" sz="3000" dirty="0">
                  <a:latin typeface="Times New Roman" panose="02020603050405020304" pitchFamily="18" charset="0"/>
                  <a:ea typeface="Roboto" panose="02000000000000000000" pitchFamily="2" charset="0"/>
                  <a:cs typeface="Times New Roman" panose="02020603050405020304" pitchFamily="18" charset="0"/>
                </a:rPr>
                <a:t>Nhà tuyên truyền viên có thái độ trình bày xuất sắc nhất.</a:t>
              </a:r>
              <a:endParaRPr kumimoji="0" lang="en-US" altLang="en-US" sz="3000" u="none" strike="noStrike" cap="none" normalizeH="0" baseline="0" dirty="0">
                <a:ln>
                  <a:noFill/>
                </a:ln>
                <a:solidFill>
                  <a:schemeClr val="tx1"/>
                </a:solidFill>
                <a:effectLst/>
                <a:latin typeface="Times New Roman" panose="02020603050405020304" pitchFamily="18" charset="0"/>
                <a:ea typeface="Roboto"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5185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77C2627-1E8B-EFA0-5AE7-1AC13348F321}"/>
              </a:ext>
            </a:extLst>
          </p:cNvPr>
          <p:cNvSpPr/>
          <p:nvPr/>
        </p:nvSpPr>
        <p:spPr>
          <a:xfrm>
            <a:off x="3901965" y="695453"/>
            <a:ext cx="4165599" cy="114864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NGUYÊN NHÂN Ô NHIỄM KHÔNG KHÍ</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D7FF3471-ED5D-4A17-DC0D-EFED1D7648ED}"/>
              </a:ext>
            </a:extLst>
          </p:cNvPr>
          <p:cNvSpPr/>
          <p:nvPr/>
        </p:nvSpPr>
        <p:spPr>
          <a:xfrm>
            <a:off x="1393695" y="2246489"/>
            <a:ext cx="3539550" cy="1072445"/>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Nguyên nhân tự nhiên</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5746D0F0-9199-B95A-9C55-549F7647838B}"/>
              </a:ext>
            </a:extLst>
          </p:cNvPr>
          <p:cNvSpPr/>
          <p:nvPr/>
        </p:nvSpPr>
        <p:spPr>
          <a:xfrm>
            <a:off x="6757367" y="2279340"/>
            <a:ext cx="3770006" cy="1072445"/>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Nguyên nhân nhân tạo</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5B5C4B2A-7CA9-127C-5784-B043BF971949}"/>
              </a:ext>
            </a:extLst>
          </p:cNvPr>
          <p:cNvSpPr/>
          <p:nvPr/>
        </p:nvSpPr>
        <p:spPr>
          <a:xfrm>
            <a:off x="642501" y="3919690"/>
            <a:ext cx="2049417"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Cháy rừng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210AD042-3365-689E-FA96-75A2003DC7E4}"/>
              </a:ext>
            </a:extLst>
          </p:cNvPr>
          <p:cNvSpPr/>
          <p:nvPr/>
        </p:nvSpPr>
        <p:spPr>
          <a:xfrm>
            <a:off x="6036857" y="3935193"/>
            <a:ext cx="2480974" cy="1685976"/>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Hoạt động sinh hoạt của con người</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BD4450D7-89F8-C7D1-E10E-41D2931D3E1E}"/>
              </a:ext>
            </a:extLst>
          </p:cNvPr>
          <p:cNvSpPr/>
          <p:nvPr/>
        </p:nvSpPr>
        <p:spPr>
          <a:xfrm>
            <a:off x="3445693" y="3923266"/>
            <a:ext cx="2049417"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Núi lửa...</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AA9DED70-B1D9-AA53-F857-0A4CB99E59CF}"/>
              </a:ext>
            </a:extLst>
          </p:cNvPr>
          <p:cNvSpPr/>
          <p:nvPr/>
        </p:nvSpPr>
        <p:spPr>
          <a:xfrm>
            <a:off x="9161057" y="3968045"/>
            <a:ext cx="2480974" cy="1685976"/>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Hoạt động sinh hoạt của sản xuất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xmlns="" id="{916A0737-5F23-7215-C2B4-D2A658375562}"/>
              </a:ext>
            </a:extLst>
          </p:cNvPr>
          <p:cNvCxnSpPr>
            <a:cxnSpLocks/>
          </p:cNvCxnSpPr>
          <p:nvPr/>
        </p:nvCxnSpPr>
        <p:spPr>
          <a:xfrm flipH="1">
            <a:off x="3445693" y="1844097"/>
            <a:ext cx="2539071" cy="402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68D03CA5-9CB3-F923-90DA-98D9641BBE04}"/>
              </a:ext>
            </a:extLst>
          </p:cNvPr>
          <p:cNvCxnSpPr>
            <a:cxnSpLocks/>
            <a:stCxn id="8" idx="2"/>
          </p:cNvCxnSpPr>
          <p:nvPr/>
        </p:nvCxnSpPr>
        <p:spPr>
          <a:xfrm>
            <a:off x="5984765" y="1844097"/>
            <a:ext cx="2409407" cy="435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67E5CE3E-7924-592B-BA06-FF7F57DA5BE2}"/>
              </a:ext>
            </a:extLst>
          </p:cNvPr>
          <p:cNvCxnSpPr>
            <a:stCxn id="9" idx="2"/>
            <a:endCxn id="12" idx="0"/>
          </p:cNvCxnSpPr>
          <p:nvPr/>
        </p:nvCxnSpPr>
        <p:spPr>
          <a:xfrm flipH="1">
            <a:off x="1667210" y="3318934"/>
            <a:ext cx="1496260" cy="600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BBF51F69-B9FB-7EF3-6986-26953925D045}"/>
              </a:ext>
            </a:extLst>
          </p:cNvPr>
          <p:cNvCxnSpPr>
            <a:stCxn id="9" idx="2"/>
            <a:endCxn id="14" idx="0"/>
          </p:cNvCxnSpPr>
          <p:nvPr/>
        </p:nvCxnSpPr>
        <p:spPr>
          <a:xfrm>
            <a:off x="3163470" y="3318934"/>
            <a:ext cx="1306932" cy="604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95AB31D4-601C-95D2-D9C4-394C2ADC6B4D}"/>
              </a:ext>
            </a:extLst>
          </p:cNvPr>
          <p:cNvCxnSpPr>
            <a:stCxn id="10" idx="2"/>
            <a:endCxn id="13" idx="0"/>
          </p:cNvCxnSpPr>
          <p:nvPr/>
        </p:nvCxnSpPr>
        <p:spPr>
          <a:xfrm flipH="1">
            <a:off x="7277344" y="3351785"/>
            <a:ext cx="1365026" cy="583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2ACF18B8-B7AC-5E81-B24E-28C3A190FC1A}"/>
              </a:ext>
            </a:extLst>
          </p:cNvPr>
          <p:cNvCxnSpPr>
            <a:stCxn id="10" idx="2"/>
            <a:endCxn id="20" idx="0"/>
          </p:cNvCxnSpPr>
          <p:nvPr/>
        </p:nvCxnSpPr>
        <p:spPr>
          <a:xfrm>
            <a:off x="8642370" y="3351785"/>
            <a:ext cx="1759174" cy="6162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cartoon of a green planet with smoke coming out of it&#10;&#10;Description automatically generated">
            <a:extLst>
              <a:ext uri="{FF2B5EF4-FFF2-40B4-BE49-F238E27FC236}">
                <a16:creationId xmlns:a16="http://schemas.microsoft.com/office/drawing/2014/main" xmlns="" id="{43B3390B-E556-D979-1085-A741D899A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88" y="84296"/>
            <a:ext cx="2816249" cy="2816249"/>
          </a:xfrm>
          <a:prstGeom prst="rect">
            <a:avLst/>
          </a:prstGeom>
        </p:spPr>
      </p:pic>
      <p:pic>
        <p:nvPicPr>
          <p:cNvPr id="39" name="Picture 38" descr="A cartoon of a child wearing a mask and standing in the clouds&#10;&#10;Description automatically generated">
            <a:extLst>
              <a:ext uri="{FF2B5EF4-FFF2-40B4-BE49-F238E27FC236}">
                <a16:creationId xmlns:a16="http://schemas.microsoft.com/office/drawing/2014/main" xmlns="" id="{92EE863D-82BA-C0EF-5418-4FAA9A9D1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7831" y="84296"/>
            <a:ext cx="2816249" cy="2816249"/>
          </a:xfrm>
          <a:prstGeom prst="rect">
            <a:avLst/>
          </a:prstGeom>
        </p:spPr>
      </p:pic>
    </p:spTree>
    <p:extLst>
      <p:ext uri="{BB962C8B-B14F-4D97-AF65-F5344CB8AC3E}">
        <p14:creationId xmlns:p14="http://schemas.microsoft.com/office/powerpoint/2010/main" val="20976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77C2627-1E8B-EFA0-5AE7-1AC13348F321}"/>
              </a:ext>
            </a:extLst>
          </p:cNvPr>
          <p:cNvSpPr/>
          <p:nvPr/>
        </p:nvSpPr>
        <p:spPr>
          <a:xfrm>
            <a:off x="777968" y="1228515"/>
            <a:ext cx="4165599" cy="114864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GÂY RA HẬU QUẢ CHO</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5B5C4B2A-7CA9-127C-5784-B043BF971949}"/>
              </a:ext>
            </a:extLst>
          </p:cNvPr>
          <p:cNvSpPr/>
          <p:nvPr/>
        </p:nvSpPr>
        <p:spPr>
          <a:xfrm>
            <a:off x="6096000" y="320981"/>
            <a:ext cx="2049417" cy="907534"/>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Con người</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BD4450D7-89F8-C7D1-E10E-41D2931D3E1E}"/>
              </a:ext>
            </a:extLst>
          </p:cNvPr>
          <p:cNvSpPr/>
          <p:nvPr/>
        </p:nvSpPr>
        <p:spPr>
          <a:xfrm>
            <a:off x="6120231" y="1308553"/>
            <a:ext cx="2049417" cy="855249"/>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Động vật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2CB0B9A9-9D5D-B82F-9ECC-2E9708960DC4}"/>
              </a:ext>
            </a:extLst>
          </p:cNvPr>
          <p:cNvSpPr/>
          <p:nvPr/>
        </p:nvSpPr>
        <p:spPr>
          <a:xfrm>
            <a:off x="6120231" y="2243840"/>
            <a:ext cx="2049417" cy="855249"/>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Thực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vật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xmlns="" id="{32177073-70ED-7B8D-926C-BFA960BAB1C7}"/>
              </a:ext>
            </a:extLst>
          </p:cNvPr>
          <p:cNvCxnSpPr>
            <a:cxnSpLocks/>
            <a:endCxn id="12" idx="1"/>
          </p:cNvCxnSpPr>
          <p:nvPr/>
        </p:nvCxnSpPr>
        <p:spPr>
          <a:xfrm flipV="1">
            <a:off x="4943567" y="774748"/>
            <a:ext cx="1152433" cy="10280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BFF32AD1-AF0F-D615-B0ED-6B1816BA9F17}"/>
              </a:ext>
            </a:extLst>
          </p:cNvPr>
          <p:cNvCxnSpPr/>
          <p:nvPr/>
        </p:nvCxnSpPr>
        <p:spPr>
          <a:xfrm>
            <a:off x="4943567" y="1802837"/>
            <a:ext cx="11524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F652BE2-5BE8-4622-4B17-E3E91713E1DA}"/>
              </a:ext>
            </a:extLst>
          </p:cNvPr>
          <p:cNvCxnSpPr/>
          <p:nvPr/>
        </p:nvCxnSpPr>
        <p:spPr>
          <a:xfrm>
            <a:off x="4943567" y="1802837"/>
            <a:ext cx="1152433" cy="868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D771AE75-83C3-1C3D-119E-C3C36979C307}"/>
              </a:ext>
            </a:extLst>
          </p:cNvPr>
          <p:cNvSpPr/>
          <p:nvPr/>
        </p:nvSpPr>
        <p:spPr>
          <a:xfrm>
            <a:off x="777968" y="4143394"/>
            <a:ext cx="4165599" cy="114864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BIỆN PHÁP BẢO VỆ MÔI TRƯỜNG KHÔNG KHÍ</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xmlns="" id="{6F639B51-5115-E8DB-8B2F-96A112AF5BB1}"/>
              </a:ext>
            </a:extLst>
          </p:cNvPr>
          <p:cNvCxnSpPr>
            <a:cxnSpLocks/>
          </p:cNvCxnSpPr>
          <p:nvPr/>
        </p:nvCxnSpPr>
        <p:spPr>
          <a:xfrm flipV="1">
            <a:off x="4967798" y="3689628"/>
            <a:ext cx="1152433" cy="10280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C08BE37D-E4FB-988E-B9BF-C5EC3CC47699}"/>
              </a:ext>
            </a:extLst>
          </p:cNvPr>
          <p:cNvSpPr/>
          <p:nvPr/>
        </p:nvSpPr>
        <p:spPr>
          <a:xfrm>
            <a:off x="6144462" y="3263305"/>
            <a:ext cx="5505672" cy="907534"/>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Trồng nhiều cây xanh.</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xmlns="" id="{3236D531-D3DC-519D-061D-EA9417FBFDE9}"/>
              </a:ext>
            </a:extLst>
          </p:cNvPr>
          <p:cNvSpPr/>
          <p:nvPr/>
        </p:nvSpPr>
        <p:spPr>
          <a:xfrm>
            <a:off x="6144461" y="4206269"/>
            <a:ext cx="5505672" cy="907534"/>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đốt rác bừa bãi, xử lí rác đúng theo quy định.</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xmlns="" id="{33CDF417-8B0F-76AE-77A6-7CD0B44FF1AE}"/>
              </a:ext>
            </a:extLst>
          </p:cNvPr>
          <p:cNvSpPr/>
          <p:nvPr/>
        </p:nvSpPr>
        <p:spPr>
          <a:xfrm>
            <a:off x="6144461" y="5149233"/>
            <a:ext cx="5505672" cy="907534"/>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Sử dụng phương tiện giao thông công cộng.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xmlns="" id="{280ED661-E624-79B1-C17C-E470FBEDF464}"/>
              </a:ext>
            </a:extLst>
          </p:cNvPr>
          <p:cNvCxnSpPr/>
          <p:nvPr/>
        </p:nvCxnSpPr>
        <p:spPr>
          <a:xfrm>
            <a:off x="4992028" y="4717716"/>
            <a:ext cx="11524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24150941-577B-43AE-EC91-FE6535B397D8}"/>
              </a:ext>
            </a:extLst>
          </p:cNvPr>
          <p:cNvCxnSpPr/>
          <p:nvPr/>
        </p:nvCxnSpPr>
        <p:spPr>
          <a:xfrm>
            <a:off x="4967798" y="4714919"/>
            <a:ext cx="1152433" cy="868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cartoon of a green planet with smoke coming out of it&#10;&#10;Description automatically generated">
            <a:extLst>
              <a:ext uri="{FF2B5EF4-FFF2-40B4-BE49-F238E27FC236}">
                <a16:creationId xmlns:a16="http://schemas.microsoft.com/office/drawing/2014/main" xmlns="" id="{64E05A0F-9600-F687-A8F6-53E3BC4C4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4096" y="237979"/>
            <a:ext cx="3286037" cy="3286037"/>
          </a:xfrm>
          <a:prstGeom prst="rect">
            <a:avLst/>
          </a:prstGeom>
        </p:spPr>
      </p:pic>
      <p:pic>
        <p:nvPicPr>
          <p:cNvPr id="36" name="Picture 35" descr="A person wearing a face mask&#10;&#10;Description automatically generated">
            <a:extLst>
              <a:ext uri="{FF2B5EF4-FFF2-40B4-BE49-F238E27FC236}">
                <a16:creationId xmlns:a16="http://schemas.microsoft.com/office/drawing/2014/main" xmlns="" id="{7538DE82-6FA4-45AF-32A2-3715555F40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82" y="-130918"/>
            <a:ext cx="2064765" cy="2064765"/>
          </a:xfrm>
          <a:prstGeom prst="rect">
            <a:avLst/>
          </a:prstGeom>
        </p:spPr>
      </p:pic>
      <p:pic>
        <p:nvPicPr>
          <p:cNvPr id="40" name="Picture 39" descr="Cartoon of boys playing with a shovel&#10;&#10;Description automatically generated">
            <a:extLst>
              <a:ext uri="{FF2B5EF4-FFF2-40B4-BE49-F238E27FC236}">
                <a16:creationId xmlns:a16="http://schemas.microsoft.com/office/drawing/2014/main" xmlns="" id="{41FB14BC-D24F-E3D4-E008-035552D197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3" y="4763756"/>
            <a:ext cx="2243995" cy="2243995"/>
          </a:xfrm>
          <a:prstGeom prst="rect">
            <a:avLst/>
          </a:prstGeom>
        </p:spPr>
      </p:pic>
    </p:spTree>
    <p:extLst>
      <p:ext uri="{BB962C8B-B14F-4D97-AF65-F5344CB8AC3E}">
        <p14:creationId xmlns:p14="http://schemas.microsoft.com/office/powerpoint/2010/main" val="195021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6" grpId="0" animBg="1"/>
      <p:bldP spid="21" grpId="0" animBg="1"/>
      <p:bldP spid="25" grpId="0" animBg="1"/>
      <p:bldP spid="27"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146757" y="240943"/>
            <a:ext cx="11806324" cy="6414874"/>
          </a:xfrm>
          <a:custGeom>
            <a:avLst/>
            <a:gdLst>
              <a:gd name="connsiteX0" fmla="*/ 0 w 11806324"/>
              <a:gd name="connsiteY0" fmla="*/ 786913 h 6414874"/>
              <a:gd name="connsiteX1" fmla="*/ 786913 w 11806324"/>
              <a:gd name="connsiteY1" fmla="*/ 0 h 6414874"/>
              <a:gd name="connsiteX2" fmla="*/ 11019411 w 11806324"/>
              <a:gd name="connsiteY2" fmla="*/ 0 h 6414874"/>
              <a:gd name="connsiteX3" fmla="*/ 11806324 w 11806324"/>
              <a:gd name="connsiteY3" fmla="*/ 786913 h 6414874"/>
              <a:gd name="connsiteX4" fmla="*/ 11806324 w 11806324"/>
              <a:gd name="connsiteY4" fmla="*/ 5627961 h 6414874"/>
              <a:gd name="connsiteX5" fmla="*/ 11019411 w 11806324"/>
              <a:gd name="connsiteY5" fmla="*/ 6414874 h 6414874"/>
              <a:gd name="connsiteX6" fmla="*/ 786913 w 11806324"/>
              <a:gd name="connsiteY6" fmla="*/ 6414874 h 6414874"/>
              <a:gd name="connsiteX7" fmla="*/ 0 w 11806324"/>
              <a:gd name="connsiteY7" fmla="*/ 5627961 h 6414874"/>
              <a:gd name="connsiteX8" fmla="*/ 0 w 11806324"/>
              <a:gd name="connsiteY8" fmla="*/ 786913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324" h="6414874" fill="none" extrusionOk="0">
                <a:moveTo>
                  <a:pt x="0" y="786913"/>
                </a:moveTo>
                <a:cubicBezTo>
                  <a:pt x="-39310" y="354757"/>
                  <a:pt x="344036" y="46999"/>
                  <a:pt x="786913" y="0"/>
                </a:cubicBezTo>
                <a:cubicBezTo>
                  <a:pt x="2556256" y="77600"/>
                  <a:pt x="9820459" y="-27269"/>
                  <a:pt x="11019411" y="0"/>
                </a:cubicBezTo>
                <a:cubicBezTo>
                  <a:pt x="11476242" y="-29327"/>
                  <a:pt x="11837452" y="361477"/>
                  <a:pt x="11806324" y="786913"/>
                </a:cubicBezTo>
                <a:cubicBezTo>
                  <a:pt x="11915324" y="2407093"/>
                  <a:pt x="11728115" y="3771523"/>
                  <a:pt x="11806324" y="5627961"/>
                </a:cubicBezTo>
                <a:cubicBezTo>
                  <a:pt x="11785579" y="6054446"/>
                  <a:pt x="11394004" y="6441339"/>
                  <a:pt x="11019411" y="6414874"/>
                </a:cubicBezTo>
                <a:cubicBezTo>
                  <a:pt x="9394649" y="6464051"/>
                  <a:pt x="5386859" y="6292172"/>
                  <a:pt x="786913" y="6414874"/>
                </a:cubicBezTo>
                <a:cubicBezTo>
                  <a:pt x="349358" y="6437569"/>
                  <a:pt x="-44998" y="6101305"/>
                  <a:pt x="0" y="5627961"/>
                </a:cubicBezTo>
                <a:cubicBezTo>
                  <a:pt x="47022" y="5025027"/>
                  <a:pt x="104569" y="3070433"/>
                  <a:pt x="0" y="786913"/>
                </a:cubicBezTo>
                <a:close/>
              </a:path>
              <a:path w="11806324" h="6414874" stroke="0" extrusionOk="0">
                <a:moveTo>
                  <a:pt x="0" y="786913"/>
                </a:moveTo>
                <a:cubicBezTo>
                  <a:pt x="59409" y="345522"/>
                  <a:pt x="421990" y="-4649"/>
                  <a:pt x="786913" y="0"/>
                </a:cubicBezTo>
                <a:cubicBezTo>
                  <a:pt x="3754158" y="-129276"/>
                  <a:pt x="5928281" y="-77778"/>
                  <a:pt x="11019411" y="0"/>
                </a:cubicBezTo>
                <a:cubicBezTo>
                  <a:pt x="11429524" y="-78063"/>
                  <a:pt x="11802823" y="372498"/>
                  <a:pt x="11806324" y="786913"/>
                </a:cubicBezTo>
                <a:cubicBezTo>
                  <a:pt x="11887923" y="2411074"/>
                  <a:pt x="11960624" y="4210244"/>
                  <a:pt x="11806324" y="5627961"/>
                </a:cubicBezTo>
                <a:cubicBezTo>
                  <a:pt x="11839891" y="6133351"/>
                  <a:pt x="11372383" y="6442616"/>
                  <a:pt x="11019411" y="6414874"/>
                </a:cubicBezTo>
                <a:cubicBezTo>
                  <a:pt x="8221959" y="6459094"/>
                  <a:pt x="5889117" y="6385492"/>
                  <a:pt x="786913" y="6414874"/>
                </a:cubicBezTo>
                <a:cubicBezTo>
                  <a:pt x="340547" y="6369665"/>
                  <a:pt x="-52030" y="6050536"/>
                  <a:pt x="0" y="5627961"/>
                </a:cubicBezTo>
                <a:cubicBezTo>
                  <a:pt x="-159954" y="4902816"/>
                  <a:pt x="22140" y="2143151"/>
                  <a:pt x="0" y="786913"/>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gd name="adj" fmla="val 122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77C2627-1E8B-EFA0-5AE7-1AC13348F321}"/>
              </a:ext>
            </a:extLst>
          </p:cNvPr>
          <p:cNvSpPr/>
          <p:nvPr/>
        </p:nvSpPr>
        <p:spPr>
          <a:xfrm>
            <a:off x="4789311" y="520539"/>
            <a:ext cx="2613378" cy="1171222"/>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Ô NHIỄM NGUỒN NƯỚC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AC1B88F3-912F-0759-5F08-D0EBAF07874D}"/>
              </a:ext>
            </a:extLst>
          </p:cNvPr>
          <p:cNvSpPr/>
          <p:nvPr/>
        </p:nvSpPr>
        <p:spPr>
          <a:xfrm>
            <a:off x="4077406" y="2045309"/>
            <a:ext cx="4037188" cy="1390472"/>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Có nhiều nguyên nhân gây ô nhiễm nguồn nước.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401601BB-4C6B-F340-9415-9526B0B01D4A}"/>
              </a:ext>
            </a:extLst>
          </p:cNvPr>
          <p:cNvSpPr/>
          <p:nvPr/>
        </p:nvSpPr>
        <p:spPr>
          <a:xfrm>
            <a:off x="791837" y="2056317"/>
            <a:ext cx="3064007" cy="1072445"/>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Nước bị ô nhiễm</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85D3223A-B6BB-B0EE-6A27-A5B2B4E74985}"/>
              </a:ext>
            </a:extLst>
          </p:cNvPr>
          <p:cNvSpPr/>
          <p:nvPr/>
        </p:nvSpPr>
        <p:spPr>
          <a:xfrm>
            <a:off x="8313291" y="2045309"/>
            <a:ext cx="3064007" cy="1072445"/>
          </a:xfrm>
          <a:prstGeom prst="round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Hậu quả</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27ACFEC3-A0E7-C3C7-C17F-8305C6D061BD}"/>
              </a:ext>
            </a:extLst>
          </p:cNvPr>
          <p:cNvSpPr/>
          <p:nvPr/>
        </p:nvSpPr>
        <p:spPr>
          <a:xfrm>
            <a:off x="289944" y="3733094"/>
            <a:ext cx="1746514"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Có màu lạ</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8EA40640-A370-DA2A-B44B-83F81FA13C4D}"/>
              </a:ext>
            </a:extLst>
          </p:cNvPr>
          <p:cNvSpPr/>
          <p:nvPr/>
        </p:nvSpPr>
        <p:spPr>
          <a:xfrm>
            <a:off x="2323841" y="3736670"/>
            <a:ext cx="1730021"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Có mùi thối</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xmlns="" id="{81EFA9CE-BA91-0898-5185-14DB96EDE8F4}"/>
              </a:ext>
            </a:extLst>
          </p:cNvPr>
          <p:cNvCxnSpPr>
            <a:cxnSpLocks/>
            <a:endCxn id="10" idx="0"/>
          </p:cNvCxnSpPr>
          <p:nvPr/>
        </p:nvCxnSpPr>
        <p:spPr>
          <a:xfrm flipH="1">
            <a:off x="1163201" y="3128762"/>
            <a:ext cx="1099123" cy="604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69C00E81-0DD7-E530-9722-04ED59408A7A}"/>
              </a:ext>
            </a:extLst>
          </p:cNvPr>
          <p:cNvCxnSpPr>
            <a:cxnSpLocks/>
            <a:endCxn id="13" idx="0"/>
          </p:cNvCxnSpPr>
          <p:nvPr/>
        </p:nvCxnSpPr>
        <p:spPr>
          <a:xfrm>
            <a:off x="2273523" y="3114178"/>
            <a:ext cx="915329" cy="6224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F70C078F-C041-1F7C-B94F-D0C367B68A88}"/>
              </a:ext>
            </a:extLst>
          </p:cNvPr>
          <p:cNvSpPr/>
          <p:nvPr/>
        </p:nvSpPr>
        <p:spPr>
          <a:xfrm>
            <a:off x="7400308" y="3865881"/>
            <a:ext cx="2152720" cy="2471580"/>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Lan truyền dịch bệnh như: hàn, tả, kiết lị, đau mắt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CA166527-6433-CED6-2897-758BC01D29E7}"/>
              </a:ext>
            </a:extLst>
          </p:cNvPr>
          <p:cNvSpPr/>
          <p:nvPr/>
        </p:nvSpPr>
        <p:spPr>
          <a:xfrm>
            <a:off x="9668456" y="3865881"/>
            <a:ext cx="2119127" cy="2471580"/>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Hủy hoại nơi sống và đời sông của các sinh vật.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Arrow Connector 37">
            <a:extLst>
              <a:ext uri="{FF2B5EF4-FFF2-40B4-BE49-F238E27FC236}">
                <a16:creationId xmlns:a16="http://schemas.microsoft.com/office/drawing/2014/main" xmlns="" id="{B6A6FB35-8803-5BCD-A964-8A7090ADA6B9}"/>
              </a:ext>
            </a:extLst>
          </p:cNvPr>
          <p:cNvCxnSpPr>
            <a:cxnSpLocks/>
            <a:endCxn id="35" idx="0"/>
          </p:cNvCxnSpPr>
          <p:nvPr/>
        </p:nvCxnSpPr>
        <p:spPr>
          <a:xfrm flipH="1">
            <a:off x="8476668" y="3102656"/>
            <a:ext cx="1174992" cy="763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707B269F-1999-9790-71BA-E392726DB978}"/>
              </a:ext>
            </a:extLst>
          </p:cNvPr>
          <p:cNvCxnSpPr>
            <a:cxnSpLocks/>
          </p:cNvCxnSpPr>
          <p:nvPr/>
        </p:nvCxnSpPr>
        <p:spPr>
          <a:xfrm>
            <a:off x="9651660" y="3098305"/>
            <a:ext cx="1082428" cy="700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descr="A cartoon of a water dam&#10;&#10;Description automatically generated">
            <a:extLst>
              <a:ext uri="{FF2B5EF4-FFF2-40B4-BE49-F238E27FC236}">
                <a16:creationId xmlns:a16="http://schemas.microsoft.com/office/drawing/2014/main" xmlns="" id="{7CBDD133-580B-37B9-A458-ED8EC0858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73" y="3974037"/>
            <a:ext cx="2613378" cy="2613378"/>
          </a:xfrm>
          <a:prstGeom prst="rect">
            <a:avLst/>
          </a:prstGeom>
        </p:spPr>
      </p:pic>
      <p:pic>
        <p:nvPicPr>
          <p:cNvPr id="53" name="Picture 52" descr="A barrel and plastic bottles in a pool of water&#10;&#10;Description automatically generated">
            <a:extLst>
              <a:ext uri="{FF2B5EF4-FFF2-40B4-BE49-F238E27FC236}">
                <a16:creationId xmlns:a16="http://schemas.microsoft.com/office/drawing/2014/main" xmlns="" id="{8AF733EB-C019-8A12-5352-F963B6BE0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208" y="2507634"/>
            <a:ext cx="2978762" cy="2978762"/>
          </a:xfrm>
          <a:prstGeom prst="rect">
            <a:avLst/>
          </a:prstGeom>
        </p:spPr>
      </p:pic>
      <p:cxnSp>
        <p:nvCxnSpPr>
          <p:cNvPr id="55" name="Straight Arrow Connector 54">
            <a:extLst>
              <a:ext uri="{FF2B5EF4-FFF2-40B4-BE49-F238E27FC236}">
                <a16:creationId xmlns:a16="http://schemas.microsoft.com/office/drawing/2014/main" xmlns="" id="{261CD6FA-6895-C5CE-5F35-36DFF1E79AA8}"/>
              </a:ext>
            </a:extLst>
          </p:cNvPr>
          <p:cNvCxnSpPr>
            <a:stCxn id="8" idx="2"/>
          </p:cNvCxnSpPr>
          <p:nvPr/>
        </p:nvCxnSpPr>
        <p:spPr>
          <a:xfrm flipH="1">
            <a:off x="2709333" y="1691761"/>
            <a:ext cx="3386667" cy="353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58ED8C87-DA47-50C8-F8F4-6DBFF2608CFB}"/>
              </a:ext>
            </a:extLst>
          </p:cNvPr>
          <p:cNvCxnSpPr>
            <a:endCxn id="3" idx="0"/>
          </p:cNvCxnSpPr>
          <p:nvPr/>
        </p:nvCxnSpPr>
        <p:spPr>
          <a:xfrm>
            <a:off x="6096000" y="1691761"/>
            <a:ext cx="0" cy="353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1F7593C3-DCD5-2616-A150-CE0BB459AE24}"/>
              </a:ext>
            </a:extLst>
          </p:cNvPr>
          <p:cNvCxnSpPr>
            <a:endCxn id="7" idx="0"/>
          </p:cNvCxnSpPr>
          <p:nvPr/>
        </p:nvCxnSpPr>
        <p:spPr>
          <a:xfrm>
            <a:off x="6096000" y="1691761"/>
            <a:ext cx="3749295" cy="353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5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up)">
                                      <p:cBhvr>
                                        <p:cTn id="12" dur="500"/>
                                        <p:tgtEl>
                                          <p:spTgt spid="5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500"/>
                                        <p:tgtEl>
                                          <p:spTgt spid="5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500"/>
                                        <p:tgtEl>
                                          <p:spTgt spid="5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3" name="whoosh.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up)">
                                      <p:cBhvr>
                                        <p:cTn id="63"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P spid="7" grpId="0" animBg="1"/>
      <p:bldP spid="10" grpId="0" animBg="1"/>
      <p:bldP spid="13" grpId="0" animBg="1"/>
      <p:bldP spid="35"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146757" y="240943"/>
            <a:ext cx="11806324" cy="6414874"/>
          </a:xfrm>
          <a:custGeom>
            <a:avLst/>
            <a:gdLst>
              <a:gd name="connsiteX0" fmla="*/ 0 w 11806324"/>
              <a:gd name="connsiteY0" fmla="*/ 786913 h 6414874"/>
              <a:gd name="connsiteX1" fmla="*/ 786913 w 11806324"/>
              <a:gd name="connsiteY1" fmla="*/ 0 h 6414874"/>
              <a:gd name="connsiteX2" fmla="*/ 11019411 w 11806324"/>
              <a:gd name="connsiteY2" fmla="*/ 0 h 6414874"/>
              <a:gd name="connsiteX3" fmla="*/ 11806324 w 11806324"/>
              <a:gd name="connsiteY3" fmla="*/ 786913 h 6414874"/>
              <a:gd name="connsiteX4" fmla="*/ 11806324 w 11806324"/>
              <a:gd name="connsiteY4" fmla="*/ 5627961 h 6414874"/>
              <a:gd name="connsiteX5" fmla="*/ 11019411 w 11806324"/>
              <a:gd name="connsiteY5" fmla="*/ 6414874 h 6414874"/>
              <a:gd name="connsiteX6" fmla="*/ 786913 w 11806324"/>
              <a:gd name="connsiteY6" fmla="*/ 6414874 h 6414874"/>
              <a:gd name="connsiteX7" fmla="*/ 0 w 11806324"/>
              <a:gd name="connsiteY7" fmla="*/ 5627961 h 6414874"/>
              <a:gd name="connsiteX8" fmla="*/ 0 w 11806324"/>
              <a:gd name="connsiteY8" fmla="*/ 786913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324" h="6414874" fill="none" extrusionOk="0">
                <a:moveTo>
                  <a:pt x="0" y="786913"/>
                </a:moveTo>
                <a:cubicBezTo>
                  <a:pt x="-39310" y="354757"/>
                  <a:pt x="344036" y="46999"/>
                  <a:pt x="786913" y="0"/>
                </a:cubicBezTo>
                <a:cubicBezTo>
                  <a:pt x="2556256" y="77600"/>
                  <a:pt x="9820459" y="-27269"/>
                  <a:pt x="11019411" y="0"/>
                </a:cubicBezTo>
                <a:cubicBezTo>
                  <a:pt x="11476242" y="-29327"/>
                  <a:pt x="11837452" y="361477"/>
                  <a:pt x="11806324" y="786913"/>
                </a:cubicBezTo>
                <a:cubicBezTo>
                  <a:pt x="11915324" y="2407093"/>
                  <a:pt x="11728115" y="3771523"/>
                  <a:pt x="11806324" y="5627961"/>
                </a:cubicBezTo>
                <a:cubicBezTo>
                  <a:pt x="11785579" y="6054446"/>
                  <a:pt x="11394004" y="6441339"/>
                  <a:pt x="11019411" y="6414874"/>
                </a:cubicBezTo>
                <a:cubicBezTo>
                  <a:pt x="9394649" y="6464051"/>
                  <a:pt x="5386859" y="6292172"/>
                  <a:pt x="786913" y="6414874"/>
                </a:cubicBezTo>
                <a:cubicBezTo>
                  <a:pt x="349358" y="6437569"/>
                  <a:pt x="-44998" y="6101305"/>
                  <a:pt x="0" y="5627961"/>
                </a:cubicBezTo>
                <a:cubicBezTo>
                  <a:pt x="47022" y="5025027"/>
                  <a:pt x="104569" y="3070433"/>
                  <a:pt x="0" y="786913"/>
                </a:cubicBezTo>
                <a:close/>
              </a:path>
              <a:path w="11806324" h="6414874" stroke="0" extrusionOk="0">
                <a:moveTo>
                  <a:pt x="0" y="786913"/>
                </a:moveTo>
                <a:cubicBezTo>
                  <a:pt x="59409" y="345522"/>
                  <a:pt x="421990" y="-4649"/>
                  <a:pt x="786913" y="0"/>
                </a:cubicBezTo>
                <a:cubicBezTo>
                  <a:pt x="3754158" y="-129276"/>
                  <a:pt x="5928281" y="-77778"/>
                  <a:pt x="11019411" y="0"/>
                </a:cubicBezTo>
                <a:cubicBezTo>
                  <a:pt x="11429524" y="-78063"/>
                  <a:pt x="11802823" y="372498"/>
                  <a:pt x="11806324" y="786913"/>
                </a:cubicBezTo>
                <a:cubicBezTo>
                  <a:pt x="11887923" y="2411074"/>
                  <a:pt x="11960624" y="4210244"/>
                  <a:pt x="11806324" y="5627961"/>
                </a:cubicBezTo>
                <a:cubicBezTo>
                  <a:pt x="11839891" y="6133351"/>
                  <a:pt x="11372383" y="6442616"/>
                  <a:pt x="11019411" y="6414874"/>
                </a:cubicBezTo>
                <a:cubicBezTo>
                  <a:pt x="8221959" y="6459094"/>
                  <a:pt x="5889117" y="6385492"/>
                  <a:pt x="786913" y="6414874"/>
                </a:cubicBezTo>
                <a:cubicBezTo>
                  <a:pt x="340547" y="6369665"/>
                  <a:pt x="-52030" y="6050536"/>
                  <a:pt x="0" y="5627961"/>
                </a:cubicBezTo>
                <a:cubicBezTo>
                  <a:pt x="-159954" y="4902816"/>
                  <a:pt x="22140" y="2143151"/>
                  <a:pt x="0" y="786913"/>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gd name="adj" fmla="val 122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27ACFEC3-A0E7-C3C7-C17F-8305C6D061BD}"/>
              </a:ext>
            </a:extLst>
          </p:cNvPr>
          <p:cNvSpPr/>
          <p:nvPr/>
        </p:nvSpPr>
        <p:spPr>
          <a:xfrm>
            <a:off x="404417" y="3007384"/>
            <a:ext cx="2973030"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Sử dụng tiết kiệm nguồn nước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8EA40640-A370-DA2A-B44B-83F81FA13C4D}"/>
              </a:ext>
            </a:extLst>
          </p:cNvPr>
          <p:cNvSpPr/>
          <p:nvPr/>
        </p:nvSpPr>
        <p:spPr>
          <a:xfrm>
            <a:off x="3564764" y="3022861"/>
            <a:ext cx="3129548" cy="107244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Không xả rác ra ao, hồ, sông, suối,...</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xmlns="" id="{81EFA9CE-BA91-0898-5185-14DB96EDE8F4}"/>
              </a:ext>
            </a:extLst>
          </p:cNvPr>
          <p:cNvCxnSpPr>
            <a:cxnSpLocks/>
          </p:cNvCxnSpPr>
          <p:nvPr/>
        </p:nvCxnSpPr>
        <p:spPr>
          <a:xfrm flipH="1">
            <a:off x="1840089" y="1739575"/>
            <a:ext cx="4236866" cy="1251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69C00E81-0DD7-E530-9722-04ED59408A7A}"/>
              </a:ext>
            </a:extLst>
          </p:cNvPr>
          <p:cNvCxnSpPr>
            <a:cxnSpLocks/>
            <a:endCxn id="13" idx="0"/>
          </p:cNvCxnSpPr>
          <p:nvPr/>
        </p:nvCxnSpPr>
        <p:spPr>
          <a:xfrm flipH="1">
            <a:off x="5129538" y="1739575"/>
            <a:ext cx="985509" cy="1283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F70C078F-C041-1F7C-B94F-D0C367B68A88}"/>
              </a:ext>
            </a:extLst>
          </p:cNvPr>
          <p:cNvSpPr/>
          <p:nvPr/>
        </p:nvSpPr>
        <p:spPr>
          <a:xfrm>
            <a:off x="6984090" y="3059133"/>
            <a:ext cx="2614403" cy="1454705"/>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Cải tạo và bảo vệ đường ống dẫn nước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CA166527-6433-CED6-2897-758BC01D29E7}"/>
              </a:ext>
            </a:extLst>
          </p:cNvPr>
          <p:cNvSpPr/>
          <p:nvPr/>
        </p:nvSpPr>
        <p:spPr>
          <a:xfrm>
            <a:off x="9749117" y="3022861"/>
            <a:ext cx="2053340" cy="1828800"/>
          </a:xfrm>
          <a:prstGeom prst="round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Xử lí nước thải trước khi xả ra môi trường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Arrow Connector 37">
            <a:extLst>
              <a:ext uri="{FF2B5EF4-FFF2-40B4-BE49-F238E27FC236}">
                <a16:creationId xmlns:a16="http://schemas.microsoft.com/office/drawing/2014/main" xmlns="" id="{B6A6FB35-8803-5BCD-A964-8A7090ADA6B9}"/>
              </a:ext>
            </a:extLst>
          </p:cNvPr>
          <p:cNvCxnSpPr>
            <a:cxnSpLocks/>
          </p:cNvCxnSpPr>
          <p:nvPr/>
        </p:nvCxnSpPr>
        <p:spPr>
          <a:xfrm>
            <a:off x="6115047" y="1739575"/>
            <a:ext cx="1964759" cy="12646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707B269F-1999-9790-71BA-E392726DB978}"/>
              </a:ext>
            </a:extLst>
          </p:cNvPr>
          <p:cNvCxnSpPr>
            <a:cxnSpLocks/>
          </p:cNvCxnSpPr>
          <p:nvPr/>
        </p:nvCxnSpPr>
        <p:spPr>
          <a:xfrm>
            <a:off x="6153139" y="1726953"/>
            <a:ext cx="4597675" cy="1277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A06F172D-542D-672C-B259-8D5962D70BDE}"/>
              </a:ext>
            </a:extLst>
          </p:cNvPr>
          <p:cNvGrpSpPr/>
          <p:nvPr/>
        </p:nvGrpSpPr>
        <p:grpSpPr>
          <a:xfrm>
            <a:off x="4343950" y="555731"/>
            <a:ext cx="3820390" cy="1330462"/>
            <a:chOff x="4343950" y="555731"/>
            <a:chExt cx="3820390" cy="1330462"/>
          </a:xfrm>
        </p:grpSpPr>
        <p:sp>
          <p:nvSpPr>
            <p:cNvPr id="8" name="Rectangle: Rounded Corners 7">
              <a:extLst>
                <a:ext uri="{FF2B5EF4-FFF2-40B4-BE49-F238E27FC236}">
                  <a16:creationId xmlns:a16="http://schemas.microsoft.com/office/drawing/2014/main" xmlns="" id="{D77C2627-1E8B-EFA0-5AE7-1AC13348F321}"/>
                </a:ext>
              </a:extLst>
            </p:cNvPr>
            <p:cNvSpPr/>
            <p:nvPr/>
          </p:nvSpPr>
          <p:spPr>
            <a:xfrm>
              <a:off x="4343950" y="555731"/>
              <a:ext cx="3523980" cy="1171222"/>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BIỆN PHÁP BẢO VỆ NGUỒN NƯỚC</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descr="A blue water drops on a black background&#10;&#10;Description automatically generated">
              <a:extLst>
                <a:ext uri="{FF2B5EF4-FFF2-40B4-BE49-F238E27FC236}">
                  <a16:creationId xmlns:a16="http://schemas.microsoft.com/office/drawing/2014/main" xmlns="" id="{2E4108FF-D0A4-3F07-1B57-C60262306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301" y="917154"/>
              <a:ext cx="969039" cy="969039"/>
            </a:xfrm>
            <a:prstGeom prst="rect">
              <a:avLst/>
            </a:prstGeom>
          </p:spPr>
        </p:pic>
      </p:grpSp>
      <p:pic>
        <p:nvPicPr>
          <p:cNvPr id="26" name="Picture 25" descr="Cartoon children standing around a planet&#10;&#10;Description automatically generated">
            <a:extLst>
              <a:ext uri="{FF2B5EF4-FFF2-40B4-BE49-F238E27FC236}">
                <a16:creationId xmlns:a16="http://schemas.microsoft.com/office/drawing/2014/main" xmlns="" id="{8866BEAE-39CA-0E95-6ADC-04517482BB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312" y="4028528"/>
            <a:ext cx="2856950" cy="2856950"/>
          </a:xfrm>
          <a:prstGeom prst="rect">
            <a:avLst/>
          </a:prstGeom>
        </p:spPr>
      </p:pic>
      <p:pic>
        <p:nvPicPr>
          <p:cNvPr id="28" name="Picture 27" descr="Hands holding a tree and a river&#10;&#10;Description automatically generated">
            <a:extLst>
              <a:ext uri="{FF2B5EF4-FFF2-40B4-BE49-F238E27FC236}">
                <a16:creationId xmlns:a16="http://schemas.microsoft.com/office/drawing/2014/main" xmlns="" id="{DCF5E7F9-364F-5D3B-C99A-B6F8CFE5F9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972" y="3985253"/>
            <a:ext cx="2706950" cy="2706950"/>
          </a:xfrm>
          <a:prstGeom prst="rect">
            <a:avLst/>
          </a:prstGeom>
        </p:spPr>
      </p:pic>
      <p:pic>
        <p:nvPicPr>
          <p:cNvPr id="30" name="Picture 29" descr="A sticker of water with cartoon characters&#10;&#10;Description automatically generated">
            <a:extLst>
              <a:ext uri="{FF2B5EF4-FFF2-40B4-BE49-F238E27FC236}">
                <a16:creationId xmlns:a16="http://schemas.microsoft.com/office/drawing/2014/main" xmlns="" id="{C404F207-2B6A-491E-AFA4-62AEEAEA48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853" y="-45312"/>
            <a:ext cx="3059133" cy="3059133"/>
          </a:xfrm>
          <a:prstGeom prst="rect">
            <a:avLst/>
          </a:prstGeom>
        </p:spPr>
      </p:pic>
      <p:pic>
        <p:nvPicPr>
          <p:cNvPr id="32" name="Picture 31" descr="A cartoon character holding a glass of milk&#10;&#10;Description automatically generated">
            <a:extLst>
              <a:ext uri="{FF2B5EF4-FFF2-40B4-BE49-F238E27FC236}">
                <a16:creationId xmlns:a16="http://schemas.microsoft.com/office/drawing/2014/main" xmlns="" id="{373263A3-13DF-185E-6DC5-8D205CCABB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41570" y="-56722"/>
            <a:ext cx="2995383" cy="2995383"/>
          </a:xfrm>
          <a:prstGeom prst="rect">
            <a:avLst/>
          </a:prstGeom>
        </p:spPr>
      </p:pic>
    </p:spTree>
    <p:extLst>
      <p:ext uri="{BB962C8B-B14F-4D97-AF65-F5344CB8AC3E}">
        <p14:creationId xmlns:p14="http://schemas.microsoft.com/office/powerpoint/2010/main" val="35555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par>
                                <p:cTn id="17" presetID="14" presetClass="entr" presetSubtype="1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up)">
                                      <p:cBhvr>
                                        <p:cTn id="43" dur="5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500"/>
                                        <p:tgtEl>
                                          <p:spTgt spid="39"/>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5"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xmlns=""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9DADA544-812D-4528-15B6-6DE948646A31}"/>
              </a:ext>
            </a:extLst>
          </p:cNvPr>
          <p:cNvGrpSpPr/>
          <p:nvPr/>
        </p:nvGrpSpPr>
        <p:grpSpPr>
          <a:xfrm>
            <a:off x="2154960" y="-174260"/>
            <a:ext cx="7564773" cy="2632366"/>
            <a:chOff x="1217983" y="-343595"/>
            <a:chExt cx="9202021" cy="2632366"/>
          </a:xfrm>
        </p:grpSpPr>
        <p:sp>
          <p:nvSpPr>
            <p:cNvPr id="5" name="Rectangle: Rounded Corners 4">
              <a:extLst>
                <a:ext uri="{FF2B5EF4-FFF2-40B4-BE49-F238E27FC236}">
                  <a16:creationId xmlns:a16="http://schemas.microsoft.com/office/drawing/2014/main" xmlns="" id="{C28B0313-651F-2B96-7FFE-ED8732DBAE20}"/>
                </a:ext>
              </a:extLst>
            </p:cNvPr>
            <p:cNvSpPr/>
            <p:nvPr/>
          </p:nvSpPr>
          <p:spPr>
            <a:xfrm>
              <a:off x="1217983"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dirty="0">
                  <a:ln w="190500">
                    <a:solidFill>
                      <a:schemeClr val="bg1"/>
                    </a:solidFill>
                  </a:ln>
                  <a:solidFill>
                    <a:srgbClr val="99FFCC"/>
                  </a:solidFill>
                  <a:latin typeface="+mj-lt"/>
                </a:rPr>
                <a:t>HOẠT ĐỘNG TIẾP NỐI BÀI SAU</a:t>
              </a:r>
              <a:endParaRPr lang="en-US" sz="5400" dirty="0">
                <a:ln w="190500">
                  <a:solidFill>
                    <a:schemeClr val="bg1"/>
                  </a:solidFill>
                </a:ln>
                <a:solidFill>
                  <a:srgbClr val="99FFCC"/>
                </a:solidFill>
                <a:latin typeface="+mj-lt"/>
              </a:endParaRPr>
            </a:p>
          </p:txBody>
        </p:sp>
        <p:sp>
          <p:nvSpPr>
            <p:cNvPr id="6" name="Rectangle: Rounded Corners 5">
              <a:extLst>
                <a:ext uri="{FF2B5EF4-FFF2-40B4-BE49-F238E27FC236}">
                  <a16:creationId xmlns:a16="http://schemas.microsoft.com/office/drawing/2014/main" xmlns="" id="{8A25F04C-79D6-8926-4D7F-732F7B446626}"/>
                </a:ext>
              </a:extLst>
            </p:cNvPr>
            <p:cNvSpPr/>
            <p:nvPr/>
          </p:nvSpPr>
          <p:spPr>
            <a:xfrm>
              <a:off x="1217983"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dirty="0">
                  <a:solidFill>
                    <a:srgbClr val="FF99FF"/>
                  </a:solidFill>
                  <a:latin typeface="+mj-lt"/>
                </a:rPr>
                <a:t>HOẠT ĐỘNG TIẾP NỐI BÀI SAU</a:t>
              </a:r>
              <a:endParaRPr lang="en-US" sz="5400" dirty="0">
                <a:solidFill>
                  <a:srgbClr val="FF99FF"/>
                </a:solidFill>
                <a:latin typeface="+mj-lt"/>
              </a:endParaRPr>
            </a:p>
          </p:txBody>
        </p:sp>
      </p:grpSp>
    </p:spTree>
    <p:extLst>
      <p:ext uri="{BB962C8B-B14F-4D97-AF65-F5344CB8AC3E}">
        <p14:creationId xmlns:p14="http://schemas.microsoft.com/office/powerpoint/2010/main" val="14406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6" presetClass="emph" presetSubtype="0" repeatCount="200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Nhóm 5">
            <a:extLst>
              <a:ext uri="{FF2B5EF4-FFF2-40B4-BE49-F238E27FC236}">
                <a16:creationId xmlns:a16="http://schemas.microsoft.com/office/drawing/2014/main" xmlns="" id="{75C09507-B4F1-C933-9D2F-49A02EE82958}"/>
              </a:ext>
            </a:extLst>
          </p:cNvPr>
          <p:cNvGrpSpPr/>
          <p:nvPr/>
        </p:nvGrpSpPr>
        <p:grpSpPr>
          <a:xfrm>
            <a:off x="4239982" y="328104"/>
            <a:ext cx="3657600" cy="1052809"/>
            <a:chOff x="5105167" y="5642740"/>
            <a:chExt cx="2765411" cy="894180"/>
          </a:xfrm>
        </p:grpSpPr>
        <p:sp>
          <p:nvSpPr>
            <p:cNvPr id="5" name="Rectangle: Rounded Corners 1">
              <a:extLst>
                <a:ext uri="{FF2B5EF4-FFF2-40B4-BE49-F238E27FC236}">
                  <a16:creationId xmlns:a16="http://schemas.microsoft.com/office/drawing/2014/main" xmlns="" id="{98C2D4DD-40C9-AAF3-EDBC-A7A16C031812}"/>
                </a:ext>
              </a:extLst>
            </p:cNvPr>
            <p:cNvSpPr/>
            <p:nvPr/>
          </p:nvSpPr>
          <p:spPr>
            <a:xfrm>
              <a:off x="5105167" y="5642740"/>
              <a:ext cx="2765411" cy="894180"/>
            </a:xfrm>
            <a:prstGeom prst="roundRect">
              <a:avLst/>
            </a:prstGeom>
            <a:solidFill>
              <a:srgbClr val="F0F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Times New Roman" panose="02020603050405020304" pitchFamily="18" charset="0"/>
                <a:cs typeface="Times New Roman" panose="02020603050405020304" pitchFamily="18" charset="0"/>
              </a:endParaRPr>
            </a:p>
          </p:txBody>
        </p:sp>
        <p:sp>
          <p:nvSpPr>
            <p:cNvPr id="6" name="TextBox 10">
              <a:extLst>
                <a:ext uri="{FF2B5EF4-FFF2-40B4-BE49-F238E27FC236}">
                  <a16:creationId xmlns:a16="http://schemas.microsoft.com/office/drawing/2014/main" xmlns="" id="{C5FC9A89-A3D5-BA48-DD8B-3B767E9BBCE0}"/>
                </a:ext>
              </a:extLst>
            </p:cNvPr>
            <p:cNvSpPr txBox="1"/>
            <p:nvPr/>
          </p:nvSpPr>
          <p:spPr>
            <a:xfrm>
              <a:off x="5126318" y="5642740"/>
              <a:ext cx="2744260" cy="812637"/>
            </a:xfrm>
            <a:prstGeom prst="rect">
              <a:avLst/>
            </a:prstGeom>
            <a:noFill/>
          </p:spPr>
          <p:txBody>
            <a:bodyPr wrap="square" rtlCol="0">
              <a:spAutoFit/>
            </a:bodyPr>
            <a:lstStyle/>
            <a:p>
              <a:pPr algn="ctr">
                <a:lnSpc>
                  <a:spcPct val="130000"/>
                </a:lnSpc>
              </a:pPr>
              <a:r>
                <a:rPr lang="en-US" sz="4800" b="1" dirty="0" err="1">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Nhiệm</a:t>
              </a:r>
              <a:r>
                <a:rPr lang="en-US" sz="48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vụ</a:t>
              </a:r>
            </a:p>
          </p:txBody>
        </p:sp>
      </p:grpSp>
      <p:sp>
        <p:nvSpPr>
          <p:cNvPr id="9" name="Hình chữ nhật: Góc Tròn 9">
            <a:extLst>
              <a:ext uri="{FF2B5EF4-FFF2-40B4-BE49-F238E27FC236}">
                <a16:creationId xmlns:a16="http://schemas.microsoft.com/office/drawing/2014/main" xmlns="" id="{CE220BA0-94AF-7196-A569-45585C414E8A}"/>
              </a:ext>
            </a:extLst>
          </p:cNvPr>
          <p:cNvSpPr/>
          <p:nvPr/>
        </p:nvSpPr>
        <p:spPr>
          <a:xfrm>
            <a:off x="297298" y="1709017"/>
            <a:ext cx="11597401" cy="1982450"/>
          </a:xfrm>
          <a:custGeom>
            <a:avLst/>
            <a:gdLst>
              <a:gd name="connsiteX0" fmla="*/ 0 w 11597401"/>
              <a:gd name="connsiteY0" fmla="*/ 330415 h 1982450"/>
              <a:gd name="connsiteX1" fmla="*/ 330415 w 11597401"/>
              <a:gd name="connsiteY1" fmla="*/ 0 h 1982450"/>
              <a:gd name="connsiteX2" fmla="*/ 11266986 w 11597401"/>
              <a:gd name="connsiteY2" fmla="*/ 0 h 1982450"/>
              <a:gd name="connsiteX3" fmla="*/ 11597401 w 11597401"/>
              <a:gd name="connsiteY3" fmla="*/ 330415 h 1982450"/>
              <a:gd name="connsiteX4" fmla="*/ 11597401 w 11597401"/>
              <a:gd name="connsiteY4" fmla="*/ 1652035 h 1982450"/>
              <a:gd name="connsiteX5" fmla="*/ 11266986 w 11597401"/>
              <a:gd name="connsiteY5" fmla="*/ 1982450 h 1982450"/>
              <a:gd name="connsiteX6" fmla="*/ 330415 w 11597401"/>
              <a:gd name="connsiteY6" fmla="*/ 1982450 h 1982450"/>
              <a:gd name="connsiteX7" fmla="*/ 0 w 11597401"/>
              <a:gd name="connsiteY7" fmla="*/ 1652035 h 1982450"/>
              <a:gd name="connsiteX8" fmla="*/ 0 w 11597401"/>
              <a:gd name="connsiteY8" fmla="*/ 330415 h 198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7401" h="1982450" fill="none" extrusionOk="0">
                <a:moveTo>
                  <a:pt x="0" y="330415"/>
                </a:moveTo>
                <a:cubicBezTo>
                  <a:pt x="-25211" y="149500"/>
                  <a:pt x="147130" y="4553"/>
                  <a:pt x="330415" y="0"/>
                </a:cubicBezTo>
                <a:cubicBezTo>
                  <a:pt x="1906965" y="77600"/>
                  <a:pt x="8795932" y="-27269"/>
                  <a:pt x="11266986" y="0"/>
                </a:cubicBezTo>
                <a:cubicBezTo>
                  <a:pt x="11469109" y="-25909"/>
                  <a:pt x="11621555" y="155043"/>
                  <a:pt x="11597401" y="330415"/>
                </a:cubicBezTo>
                <a:cubicBezTo>
                  <a:pt x="11670691" y="670272"/>
                  <a:pt x="11592143" y="1417063"/>
                  <a:pt x="11597401" y="1652035"/>
                </a:cubicBezTo>
                <a:cubicBezTo>
                  <a:pt x="11587597" y="1830683"/>
                  <a:pt x="11425993" y="1992803"/>
                  <a:pt x="11266986" y="1982450"/>
                </a:cubicBezTo>
                <a:cubicBezTo>
                  <a:pt x="7713422" y="2031627"/>
                  <a:pt x="2034448" y="1859748"/>
                  <a:pt x="330415" y="1982450"/>
                </a:cubicBezTo>
                <a:cubicBezTo>
                  <a:pt x="146235" y="1995483"/>
                  <a:pt x="-4217" y="1838149"/>
                  <a:pt x="0" y="1652035"/>
                </a:cubicBezTo>
                <a:cubicBezTo>
                  <a:pt x="11874" y="1268690"/>
                  <a:pt x="108652" y="715581"/>
                  <a:pt x="0" y="330415"/>
                </a:cubicBezTo>
                <a:close/>
              </a:path>
              <a:path w="11597401" h="1982450" stroke="0" extrusionOk="0">
                <a:moveTo>
                  <a:pt x="0" y="330415"/>
                </a:moveTo>
                <a:cubicBezTo>
                  <a:pt x="27832" y="144751"/>
                  <a:pt x="174206" y="-1753"/>
                  <a:pt x="330415" y="0"/>
                </a:cubicBezTo>
                <a:cubicBezTo>
                  <a:pt x="2409845" y="-129276"/>
                  <a:pt x="6687298" y="-77778"/>
                  <a:pt x="11266986" y="0"/>
                </a:cubicBezTo>
                <a:cubicBezTo>
                  <a:pt x="11439715" y="-31095"/>
                  <a:pt x="11595184" y="160713"/>
                  <a:pt x="11597401" y="330415"/>
                </a:cubicBezTo>
                <a:cubicBezTo>
                  <a:pt x="11587037" y="848570"/>
                  <a:pt x="11591544" y="1073550"/>
                  <a:pt x="11597401" y="1652035"/>
                </a:cubicBezTo>
                <a:cubicBezTo>
                  <a:pt x="11612068" y="1865450"/>
                  <a:pt x="11422117" y="1991746"/>
                  <a:pt x="11266986" y="1982450"/>
                </a:cubicBezTo>
                <a:cubicBezTo>
                  <a:pt x="8080478" y="2026670"/>
                  <a:pt x="5559775" y="1953068"/>
                  <a:pt x="330415" y="1982450"/>
                </a:cubicBezTo>
                <a:cubicBezTo>
                  <a:pt x="142679" y="1962266"/>
                  <a:pt x="-32129" y="1827092"/>
                  <a:pt x="0" y="1652035"/>
                </a:cubicBezTo>
                <a:cubicBezTo>
                  <a:pt x="17782" y="1504850"/>
                  <a:pt x="45125" y="536469"/>
                  <a:pt x="0" y="330415"/>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Times New Roman" panose="02020603050405020304" pitchFamily="18" charset="0"/>
                <a:ea typeface="Calibri" panose="020F0502020204030204" pitchFamily="34" charset="0"/>
                <a:cs typeface="Times New Roman" panose="02020603050405020304" pitchFamily="18" charset="0"/>
              </a:rPr>
              <a:t>Về nhà các em tiếp tục hoàn thiện bức tranh tuyên truyền về phòng chống ô nhiễm môi trường không khí để trưng bày ở góc học tập của lớp, trường.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ình chữ nhật: Góc Tròn 9">
            <a:extLst>
              <a:ext uri="{FF2B5EF4-FFF2-40B4-BE49-F238E27FC236}">
                <a16:creationId xmlns:a16="http://schemas.microsoft.com/office/drawing/2014/main" xmlns="" id="{D0D18E99-FB55-AC77-8BD8-380DB9422AE2}"/>
              </a:ext>
            </a:extLst>
          </p:cNvPr>
          <p:cNvSpPr/>
          <p:nvPr/>
        </p:nvSpPr>
        <p:spPr>
          <a:xfrm>
            <a:off x="297299" y="4121334"/>
            <a:ext cx="11597400" cy="1503306"/>
          </a:xfrm>
          <a:custGeom>
            <a:avLst/>
            <a:gdLst>
              <a:gd name="connsiteX0" fmla="*/ 0 w 11597400"/>
              <a:gd name="connsiteY0" fmla="*/ 250556 h 1503306"/>
              <a:gd name="connsiteX1" fmla="*/ 250556 w 11597400"/>
              <a:gd name="connsiteY1" fmla="*/ 0 h 1503306"/>
              <a:gd name="connsiteX2" fmla="*/ 11346844 w 11597400"/>
              <a:gd name="connsiteY2" fmla="*/ 0 h 1503306"/>
              <a:gd name="connsiteX3" fmla="*/ 11597400 w 11597400"/>
              <a:gd name="connsiteY3" fmla="*/ 250556 h 1503306"/>
              <a:gd name="connsiteX4" fmla="*/ 11597400 w 11597400"/>
              <a:gd name="connsiteY4" fmla="*/ 1252750 h 1503306"/>
              <a:gd name="connsiteX5" fmla="*/ 11346844 w 11597400"/>
              <a:gd name="connsiteY5" fmla="*/ 1503306 h 1503306"/>
              <a:gd name="connsiteX6" fmla="*/ 250556 w 11597400"/>
              <a:gd name="connsiteY6" fmla="*/ 1503306 h 1503306"/>
              <a:gd name="connsiteX7" fmla="*/ 0 w 11597400"/>
              <a:gd name="connsiteY7" fmla="*/ 1252750 h 1503306"/>
              <a:gd name="connsiteX8" fmla="*/ 0 w 11597400"/>
              <a:gd name="connsiteY8" fmla="*/ 250556 h 150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7400" h="1503306" fill="none" extrusionOk="0">
                <a:moveTo>
                  <a:pt x="0" y="250556"/>
                </a:moveTo>
                <a:cubicBezTo>
                  <a:pt x="-22616" y="113584"/>
                  <a:pt x="109925" y="12795"/>
                  <a:pt x="250556" y="0"/>
                </a:cubicBezTo>
                <a:cubicBezTo>
                  <a:pt x="3141442" y="77600"/>
                  <a:pt x="6526334" y="-27269"/>
                  <a:pt x="11346844" y="0"/>
                </a:cubicBezTo>
                <a:cubicBezTo>
                  <a:pt x="11486978" y="-2317"/>
                  <a:pt x="11616903" y="117920"/>
                  <a:pt x="11597400" y="250556"/>
                </a:cubicBezTo>
                <a:cubicBezTo>
                  <a:pt x="11663405" y="448515"/>
                  <a:pt x="11597788" y="934081"/>
                  <a:pt x="11597400" y="1252750"/>
                </a:cubicBezTo>
                <a:cubicBezTo>
                  <a:pt x="11584148" y="1385944"/>
                  <a:pt x="11461830" y="1513622"/>
                  <a:pt x="11346844" y="1503306"/>
                </a:cubicBezTo>
                <a:cubicBezTo>
                  <a:pt x="6926151" y="1552483"/>
                  <a:pt x="2837882" y="1380604"/>
                  <a:pt x="250556" y="1503306"/>
                </a:cubicBezTo>
                <a:cubicBezTo>
                  <a:pt x="111293" y="1510101"/>
                  <a:pt x="-18812" y="1407325"/>
                  <a:pt x="0" y="1252750"/>
                </a:cubicBezTo>
                <a:cubicBezTo>
                  <a:pt x="-86090" y="940683"/>
                  <a:pt x="19033" y="405471"/>
                  <a:pt x="0" y="250556"/>
                </a:cubicBezTo>
                <a:close/>
              </a:path>
              <a:path w="11597400" h="1503306" stroke="0" extrusionOk="0">
                <a:moveTo>
                  <a:pt x="0" y="250556"/>
                </a:moveTo>
                <a:cubicBezTo>
                  <a:pt x="7553" y="111315"/>
                  <a:pt x="114388" y="-147"/>
                  <a:pt x="250556" y="0"/>
                </a:cubicBezTo>
                <a:cubicBezTo>
                  <a:pt x="5773216" y="-129276"/>
                  <a:pt x="8852983" y="-77778"/>
                  <a:pt x="11346844" y="0"/>
                </a:cubicBezTo>
                <a:cubicBezTo>
                  <a:pt x="11481536" y="-11752"/>
                  <a:pt x="11592955" y="137811"/>
                  <a:pt x="11597400" y="250556"/>
                </a:cubicBezTo>
                <a:cubicBezTo>
                  <a:pt x="11529064" y="594788"/>
                  <a:pt x="11616710" y="797402"/>
                  <a:pt x="11597400" y="1252750"/>
                </a:cubicBezTo>
                <a:cubicBezTo>
                  <a:pt x="11602449" y="1401776"/>
                  <a:pt x="11480852" y="1504791"/>
                  <a:pt x="11346844" y="1503306"/>
                </a:cubicBezTo>
                <a:cubicBezTo>
                  <a:pt x="9182717" y="1547526"/>
                  <a:pt x="1773057" y="1473924"/>
                  <a:pt x="250556" y="1503306"/>
                </a:cubicBezTo>
                <a:cubicBezTo>
                  <a:pt x="107285" y="1484505"/>
                  <a:pt x="-11130" y="1388556"/>
                  <a:pt x="0" y="1252750"/>
                </a:cubicBezTo>
                <a:cubicBezTo>
                  <a:pt x="50535" y="831777"/>
                  <a:pt x="-455" y="486472"/>
                  <a:pt x="0" y="250556"/>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Times New Roman" panose="02020603050405020304" pitchFamily="18" charset="0"/>
                <a:ea typeface="Calibri" panose="020F0502020204030204" pitchFamily="34" charset="0"/>
                <a:cs typeface="Times New Roman" panose="02020603050405020304" pitchFamily="18" charset="0"/>
              </a:rPr>
              <a:t>Điều tra về tình trạng ô nhiễm môi trường nước, không khí ở địa phương để chuẩn bị cho tiết ôn tập.</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008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05"/>
            <a:ext cx="12192000" cy="6858000"/>
          </a:xfrm>
          <a:prstGeom prst="rect">
            <a:avLst/>
          </a:prstGeom>
        </p:spPr>
      </p:pic>
      <p:grpSp>
        <p:nvGrpSpPr>
          <p:cNvPr id="3" name="Group 2">
            <a:extLst>
              <a:ext uri="{FF2B5EF4-FFF2-40B4-BE49-F238E27FC236}">
                <a16:creationId xmlns:a16="http://schemas.microsoft.com/office/drawing/2014/main" xmlns="" id="{2827FC57-D903-16B9-AF29-B4AC314CBE0D}"/>
              </a:ext>
            </a:extLst>
          </p:cNvPr>
          <p:cNvGrpSpPr/>
          <p:nvPr/>
        </p:nvGrpSpPr>
        <p:grpSpPr>
          <a:xfrm>
            <a:off x="2370117" y="1252547"/>
            <a:ext cx="8145287" cy="1132657"/>
            <a:chOff x="2140742" y="115115"/>
            <a:chExt cx="8145287" cy="1132657"/>
          </a:xfrm>
        </p:grpSpPr>
        <p:sp>
          <p:nvSpPr>
            <p:cNvPr id="4" name="TextBox 67">
              <a:extLst>
                <a:ext uri="{FF2B5EF4-FFF2-40B4-BE49-F238E27FC236}">
                  <a16:creationId xmlns:a16="http://schemas.microsoft.com/office/drawing/2014/main" xmlns="" id="{C5B37FA5-C08C-4F95-19AA-27373A3D27AA}"/>
                </a:ext>
              </a:extLst>
            </p:cNvPr>
            <p:cNvSpPr txBox="1"/>
            <p:nvPr/>
          </p:nvSpPr>
          <p:spPr>
            <a:xfrm>
              <a:off x="2140742" y="115115"/>
              <a:ext cx="814528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noProof="0" smtClean="0">
                  <a:ln w="317500">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Times New Roman" panose="02020603050405020304" pitchFamily="18" charset="0"/>
                  <a:ea typeface="LNTH-LuoLuoNotangYuanTi 1" pitchFamily="2" charset="-128"/>
                  <a:cs typeface="Times New Roman" panose="02020603050405020304" pitchFamily="18" charset="0"/>
                </a:rPr>
                <a:t>ĐÁNH GIÁ</a:t>
              </a:r>
              <a:endParaRPr kumimoji="0" lang="en-US" sz="6600" b="0" i="0" u="none" strike="noStrike" kern="1200" cap="none" spc="0" normalizeH="0" baseline="0" noProof="0" dirty="0">
                <a:ln w="317500">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sp>
          <p:nvSpPr>
            <p:cNvPr id="5" name="TextBox 67">
              <a:extLst>
                <a:ext uri="{FF2B5EF4-FFF2-40B4-BE49-F238E27FC236}">
                  <a16:creationId xmlns:a16="http://schemas.microsoft.com/office/drawing/2014/main" xmlns="" id="{69300E5D-689E-792D-AAA8-E4390F7BEB44}"/>
                </a:ext>
              </a:extLst>
            </p:cNvPr>
            <p:cNvSpPr txBox="1"/>
            <p:nvPr/>
          </p:nvSpPr>
          <p:spPr>
            <a:xfrm>
              <a:off x="2140742" y="139776"/>
              <a:ext cx="814528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mtClean="0">
                  <a:ln w="9525">
                    <a:solidFill>
                      <a:prstClr val="white"/>
                    </a:solidFill>
                    <a:prstDash val="solid"/>
                  </a:ln>
                  <a:solidFill>
                    <a:srgbClr val="4472C4">
                      <a:lumMod val="50000"/>
                    </a:srgbClr>
                  </a:solidFill>
                  <a:effectLst>
                    <a:outerShdw blurRad="12700" dist="38100" dir="2700000" algn="tl" rotWithShape="0">
                      <a:srgbClr val="5B9BD5">
                        <a:lumMod val="60000"/>
                        <a:lumOff val="40000"/>
                      </a:srgbClr>
                    </a:outerShdw>
                  </a:effectLst>
                  <a:latin typeface="Times New Roman" panose="02020603050405020304" pitchFamily="18" charset="0"/>
                  <a:ea typeface="LNTH-LuoLuoNotangYuanTi 1" pitchFamily="2" charset="-128"/>
                  <a:cs typeface="Times New Roman" panose="02020603050405020304" pitchFamily="18" charset="0"/>
                </a:rPr>
                <a:t>ĐÁNH GIÁ</a:t>
              </a:r>
              <a:endParaRPr kumimoji="0" lang="en-US" sz="6600" b="0" i="0" u="none" strike="noStrike" kern="1200" cap="none" spc="0" normalizeH="0" baseline="0" noProof="0" dirty="0">
                <a:ln w="9525">
                  <a:solidFill>
                    <a:prstClr val="white"/>
                  </a:solidFill>
                  <a:prstDash val="solid"/>
                </a:ln>
                <a:solidFill>
                  <a:srgbClr val="4472C4">
                    <a:lumMod val="50000"/>
                  </a:srgbClr>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grpSp>
        <p:nvGrpSpPr>
          <p:cNvPr id="6" name="Group 5">
            <a:extLst>
              <a:ext uri="{FF2B5EF4-FFF2-40B4-BE49-F238E27FC236}">
                <a16:creationId xmlns:a16="http://schemas.microsoft.com/office/drawing/2014/main" xmlns="" id="{60B7618F-BC55-E384-D179-666935440F1E}"/>
              </a:ext>
            </a:extLst>
          </p:cNvPr>
          <p:cNvGrpSpPr/>
          <p:nvPr/>
        </p:nvGrpSpPr>
        <p:grpSpPr>
          <a:xfrm>
            <a:off x="227831" y="2740075"/>
            <a:ext cx="11616253" cy="3339160"/>
            <a:chOff x="159289" y="863921"/>
            <a:chExt cx="11616253" cy="3339160"/>
          </a:xfrm>
        </p:grpSpPr>
        <p:sp>
          <p:nvSpPr>
            <p:cNvPr id="7" name="Hình chữ nhật: Góc Tròn 6">
              <a:extLst>
                <a:ext uri="{FF2B5EF4-FFF2-40B4-BE49-F238E27FC236}">
                  <a16:creationId xmlns:a16="http://schemas.microsoft.com/office/drawing/2014/main" xmlns="" id="{5AD0EF87-2A55-6AFA-DE51-9A85215C624D}"/>
                </a:ext>
              </a:extLst>
            </p:cNvPr>
            <p:cNvSpPr/>
            <p:nvPr/>
          </p:nvSpPr>
          <p:spPr>
            <a:xfrm>
              <a:off x="159289" y="863921"/>
              <a:ext cx="11616253" cy="3339160"/>
            </a:xfrm>
            <a:custGeom>
              <a:avLst/>
              <a:gdLst>
                <a:gd name="connsiteX0" fmla="*/ 0 w 11616253"/>
                <a:gd name="connsiteY0" fmla="*/ 298597 h 1791546"/>
                <a:gd name="connsiteX1" fmla="*/ 298597 w 11616253"/>
                <a:gd name="connsiteY1" fmla="*/ 0 h 1791546"/>
                <a:gd name="connsiteX2" fmla="*/ 11317656 w 11616253"/>
                <a:gd name="connsiteY2" fmla="*/ 0 h 1791546"/>
                <a:gd name="connsiteX3" fmla="*/ 11616253 w 11616253"/>
                <a:gd name="connsiteY3" fmla="*/ 298597 h 1791546"/>
                <a:gd name="connsiteX4" fmla="*/ 11616253 w 11616253"/>
                <a:gd name="connsiteY4" fmla="*/ 1492949 h 1791546"/>
                <a:gd name="connsiteX5" fmla="*/ 11317656 w 11616253"/>
                <a:gd name="connsiteY5" fmla="*/ 1791546 h 1791546"/>
                <a:gd name="connsiteX6" fmla="*/ 298597 w 11616253"/>
                <a:gd name="connsiteY6" fmla="*/ 1791546 h 1791546"/>
                <a:gd name="connsiteX7" fmla="*/ 0 w 11616253"/>
                <a:gd name="connsiteY7" fmla="*/ 1492949 h 1791546"/>
                <a:gd name="connsiteX8" fmla="*/ 0 w 11616253"/>
                <a:gd name="connsiteY8" fmla="*/ 298597 h 17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791546" fill="none" extrusionOk="0">
                  <a:moveTo>
                    <a:pt x="0" y="298597"/>
                  </a:moveTo>
                  <a:cubicBezTo>
                    <a:pt x="-3897" y="133928"/>
                    <a:pt x="129056" y="26289"/>
                    <a:pt x="298597" y="0"/>
                  </a:cubicBezTo>
                  <a:cubicBezTo>
                    <a:pt x="4138131" y="77600"/>
                    <a:pt x="9748487" y="-27269"/>
                    <a:pt x="11317656" y="0"/>
                  </a:cubicBezTo>
                  <a:cubicBezTo>
                    <a:pt x="11495659" y="-17270"/>
                    <a:pt x="11621594" y="135258"/>
                    <a:pt x="11616253" y="298597"/>
                  </a:cubicBezTo>
                  <a:cubicBezTo>
                    <a:pt x="11709763" y="535876"/>
                    <a:pt x="11586283" y="1024832"/>
                    <a:pt x="11616253" y="1492949"/>
                  </a:cubicBezTo>
                  <a:cubicBezTo>
                    <a:pt x="11613359" y="1656728"/>
                    <a:pt x="11459974" y="1801510"/>
                    <a:pt x="11317656" y="1791546"/>
                  </a:cubicBezTo>
                  <a:cubicBezTo>
                    <a:pt x="10139699" y="1840723"/>
                    <a:pt x="4928188" y="1668844"/>
                    <a:pt x="298597" y="1791546"/>
                  </a:cubicBezTo>
                  <a:cubicBezTo>
                    <a:pt x="132265" y="1802456"/>
                    <a:pt x="-10021" y="1666489"/>
                    <a:pt x="0" y="1492949"/>
                  </a:cubicBezTo>
                  <a:cubicBezTo>
                    <a:pt x="-53904" y="1245727"/>
                    <a:pt x="-16349" y="532352"/>
                    <a:pt x="0" y="298597"/>
                  </a:cubicBezTo>
                  <a:close/>
                </a:path>
                <a:path w="11616253" h="1791546" stroke="0" extrusionOk="0">
                  <a:moveTo>
                    <a:pt x="0" y="298597"/>
                  </a:moveTo>
                  <a:cubicBezTo>
                    <a:pt x="21864" y="131187"/>
                    <a:pt x="140107" y="-428"/>
                    <a:pt x="298597" y="0"/>
                  </a:cubicBezTo>
                  <a:cubicBezTo>
                    <a:pt x="2917060" y="-129276"/>
                    <a:pt x="7461144" y="-77778"/>
                    <a:pt x="11317656" y="0"/>
                  </a:cubicBezTo>
                  <a:cubicBezTo>
                    <a:pt x="11479808" y="-8796"/>
                    <a:pt x="11612192" y="157101"/>
                    <a:pt x="11616253" y="298597"/>
                  </a:cubicBezTo>
                  <a:cubicBezTo>
                    <a:pt x="11615292" y="601936"/>
                    <a:pt x="11716591" y="1292905"/>
                    <a:pt x="11616253" y="1492949"/>
                  </a:cubicBezTo>
                  <a:cubicBezTo>
                    <a:pt x="11627275" y="1681104"/>
                    <a:pt x="11451782" y="1802009"/>
                    <a:pt x="11317656" y="1791546"/>
                  </a:cubicBezTo>
                  <a:cubicBezTo>
                    <a:pt x="9544364" y="1835766"/>
                    <a:pt x="2206361" y="1762164"/>
                    <a:pt x="298597" y="1791546"/>
                  </a:cubicBezTo>
                  <a:cubicBezTo>
                    <a:pt x="132391" y="1786571"/>
                    <a:pt x="-30402" y="1650833"/>
                    <a:pt x="0" y="1492949"/>
                  </a:cubicBezTo>
                  <a:cubicBezTo>
                    <a:pt x="-13708" y="1083783"/>
                    <a:pt x="-17629" y="612896"/>
                    <a:pt x="0" y="298597"/>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 Placeholder 7">
              <a:extLst>
                <a:ext uri="{FF2B5EF4-FFF2-40B4-BE49-F238E27FC236}">
                  <a16:creationId xmlns:a16="http://schemas.microsoft.com/office/drawing/2014/main" xmlns="" id="{7F24D790-C311-31D4-8A51-D595C4CBA09C}"/>
                </a:ext>
              </a:extLst>
            </p:cNvPr>
            <p:cNvSpPr txBox="1">
              <a:spLocks/>
            </p:cNvSpPr>
            <p:nvPr/>
          </p:nvSpPr>
          <p:spPr>
            <a:xfrm>
              <a:off x="247947" y="916737"/>
              <a:ext cx="11438935"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  </a:t>
              </a:r>
              <a:r>
                <a:rPr kumimoji="0" lang="vi-VN" altLang="zh-CN"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Khái quát hóa và đánh giá được một số kiến thức, kĩ năng của chủ đề Chất.</a:t>
              </a:r>
              <a:endParaRPr kumimoji="0" lang="en-US" altLang="zh-CN"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9034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05"/>
            <a:ext cx="12192000" cy="6858000"/>
          </a:xfrm>
          <a:prstGeom prst="rect">
            <a:avLst/>
          </a:prstGeom>
        </p:spPr>
      </p:pic>
      <p:grpSp>
        <p:nvGrpSpPr>
          <p:cNvPr id="3" name="Group 2">
            <a:extLst>
              <a:ext uri="{FF2B5EF4-FFF2-40B4-BE49-F238E27FC236}">
                <a16:creationId xmlns:a16="http://schemas.microsoft.com/office/drawing/2014/main" xmlns="" id="{2827FC57-D903-16B9-AF29-B4AC314CBE0D}"/>
              </a:ext>
            </a:extLst>
          </p:cNvPr>
          <p:cNvGrpSpPr/>
          <p:nvPr/>
        </p:nvGrpSpPr>
        <p:grpSpPr>
          <a:xfrm>
            <a:off x="2370116" y="1217556"/>
            <a:ext cx="8145288" cy="865988"/>
            <a:chOff x="2140741" y="80124"/>
            <a:chExt cx="8145288" cy="865988"/>
          </a:xfrm>
        </p:grpSpPr>
        <p:sp>
          <p:nvSpPr>
            <p:cNvPr id="4" name="TextBox 67">
              <a:extLst>
                <a:ext uri="{FF2B5EF4-FFF2-40B4-BE49-F238E27FC236}">
                  <a16:creationId xmlns:a16="http://schemas.microsoft.com/office/drawing/2014/main" xmlns="" id="{C5B37FA5-C08C-4F95-19AA-27373A3D27AA}"/>
                </a:ext>
              </a:extLst>
            </p:cNvPr>
            <p:cNvSpPr txBox="1"/>
            <p:nvPr/>
          </p:nvSpPr>
          <p:spPr>
            <a:xfrm>
              <a:off x="2140742" y="115115"/>
              <a:ext cx="8145287" cy="830997"/>
            </a:xfrm>
            <a:prstGeom prst="rect">
              <a:avLst/>
            </a:prstGeom>
            <a:noFill/>
          </p:spPr>
          <p:txBody>
            <a:bodyPr wrap="square" rtlCol="0">
              <a:spAutoFit/>
            </a:bodyPr>
            <a:lstStyle/>
            <a:p>
              <a:pPr algn="ctr"/>
              <a:r>
                <a:rPr lang="en-US" sz="4800" dirty="0">
                  <a:ln w="317500">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YÊU CẦU CẦN ĐẠT</a:t>
              </a:r>
            </a:p>
          </p:txBody>
        </p:sp>
        <p:sp>
          <p:nvSpPr>
            <p:cNvPr id="5" name="TextBox 67">
              <a:extLst>
                <a:ext uri="{FF2B5EF4-FFF2-40B4-BE49-F238E27FC236}">
                  <a16:creationId xmlns:a16="http://schemas.microsoft.com/office/drawing/2014/main" xmlns="" id="{69300E5D-689E-792D-AAA8-E4390F7BEB44}"/>
                </a:ext>
              </a:extLst>
            </p:cNvPr>
            <p:cNvSpPr txBox="1"/>
            <p:nvPr/>
          </p:nvSpPr>
          <p:spPr>
            <a:xfrm>
              <a:off x="2140741" y="80124"/>
              <a:ext cx="8145287" cy="830997"/>
            </a:xfrm>
            <a:prstGeom prst="rect">
              <a:avLst/>
            </a:prstGeom>
            <a:noFill/>
          </p:spPr>
          <p:txBody>
            <a:bodyPr wrap="square" rtlCol="0">
              <a:spAutoFit/>
            </a:bodyPr>
            <a:lstStyle/>
            <a:p>
              <a:pPr algn="ctr"/>
              <a:r>
                <a:rPr lang="en-US" sz="480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YÊU CẦU CẦN ĐẠT</a:t>
              </a:r>
            </a:p>
          </p:txBody>
        </p:sp>
      </p:grpSp>
      <p:grpSp>
        <p:nvGrpSpPr>
          <p:cNvPr id="6" name="Group 5">
            <a:extLst>
              <a:ext uri="{FF2B5EF4-FFF2-40B4-BE49-F238E27FC236}">
                <a16:creationId xmlns:a16="http://schemas.microsoft.com/office/drawing/2014/main" xmlns="" id="{60B7618F-BC55-E384-D179-666935440F1E}"/>
              </a:ext>
            </a:extLst>
          </p:cNvPr>
          <p:cNvGrpSpPr/>
          <p:nvPr/>
        </p:nvGrpSpPr>
        <p:grpSpPr>
          <a:xfrm>
            <a:off x="313130" y="3195477"/>
            <a:ext cx="11616253" cy="1791546"/>
            <a:chOff x="244588" y="1319323"/>
            <a:chExt cx="11616253" cy="1791546"/>
          </a:xfrm>
        </p:grpSpPr>
        <p:sp>
          <p:nvSpPr>
            <p:cNvPr id="7" name="Hình chữ nhật: Góc Tròn 6">
              <a:extLst>
                <a:ext uri="{FF2B5EF4-FFF2-40B4-BE49-F238E27FC236}">
                  <a16:creationId xmlns:a16="http://schemas.microsoft.com/office/drawing/2014/main" xmlns="" id="{5AD0EF87-2A55-6AFA-DE51-9A85215C624D}"/>
                </a:ext>
              </a:extLst>
            </p:cNvPr>
            <p:cNvSpPr/>
            <p:nvPr/>
          </p:nvSpPr>
          <p:spPr>
            <a:xfrm>
              <a:off x="244588" y="1319323"/>
              <a:ext cx="11616253" cy="1791546"/>
            </a:xfrm>
            <a:custGeom>
              <a:avLst/>
              <a:gdLst>
                <a:gd name="connsiteX0" fmla="*/ 0 w 11616253"/>
                <a:gd name="connsiteY0" fmla="*/ 298597 h 1791546"/>
                <a:gd name="connsiteX1" fmla="*/ 298597 w 11616253"/>
                <a:gd name="connsiteY1" fmla="*/ 0 h 1791546"/>
                <a:gd name="connsiteX2" fmla="*/ 11317656 w 11616253"/>
                <a:gd name="connsiteY2" fmla="*/ 0 h 1791546"/>
                <a:gd name="connsiteX3" fmla="*/ 11616253 w 11616253"/>
                <a:gd name="connsiteY3" fmla="*/ 298597 h 1791546"/>
                <a:gd name="connsiteX4" fmla="*/ 11616253 w 11616253"/>
                <a:gd name="connsiteY4" fmla="*/ 1492949 h 1791546"/>
                <a:gd name="connsiteX5" fmla="*/ 11317656 w 11616253"/>
                <a:gd name="connsiteY5" fmla="*/ 1791546 h 1791546"/>
                <a:gd name="connsiteX6" fmla="*/ 298597 w 11616253"/>
                <a:gd name="connsiteY6" fmla="*/ 1791546 h 1791546"/>
                <a:gd name="connsiteX7" fmla="*/ 0 w 11616253"/>
                <a:gd name="connsiteY7" fmla="*/ 1492949 h 1791546"/>
                <a:gd name="connsiteX8" fmla="*/ 0 w 11616253"/>
                <a:gd name="connsiteY8" fmla="*/ 298597 h 17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791546" fill="none" extrusionOk="0">
                  <a:moveTo>
                    <a:pt x="0" y="298597"/>
                  </a:moveTo>
                  <a:cubicBezTo>
                    <a:pt x="-3897" y="133928"/>
                    <a:pt x="129056" y="26289"/>
                    <a:pt x="298597" y="0"/>
                  </a:cubicBezTo>
                  <a:cubicBezTo>
                    <a:pt x="4138131" y="77600"/>
                    <a:pt x="9748487" y="-27269"/>
                    <a:pt x="11317656" y="0"/>
                  </a:cubicBezTo>
                  <a:cubicBezTo>
                    <a:pt x="11495659" y="-17270"/>
                    <a:pt x="11621594" y="135258"/>
                    <a:pt x="11616253" y="298597"/>
                  </a:cubicBezTo>
                  <a:cubicBezTo>
                    <a:pt x="11709763" y="535876"/>
                    <a:pt x="11586283" y="1024832"/>
                    <a:pt x="11616253" y="1492949"/>
                  </a:cubicBezTo>
                  <a:cubicBezTo>
                    <a:pt x="11613359" y="1656728"/>
                    <a:pt x="11459974" y="1801510"/>
                    <a:pt x="11317656" y="1791546"/>
                  </a:cubicBezTo>
                  <a:cubicBezTo>
                    <a:pt x="10139699" y="1840723"/>
                    <a:pt x="4928188" y="1668844"/>
                    <a:pt x="298597" y="1791546"/>
                  </a:cubicBezTo>
                  <a:cubicBezTo>
                    <a:pt x="132265" y="1802456"/>
                    <a:pt x="-10021" y="1666489"/>
                    <a:pt x="0" y="1492949"/>
                  </a:cubicBezTo>
                  <a:cubicBezTo>
                    <a:pt x="-53904" y="1245727"/>
                    <a:pt x="-16349" y="532352"/>
                    <a:pt x="0" y="298597"/>
                  </a:cubicBezTo>
                  <a:close/>
                </a:path>
                <a:path w="11616253" h="1791546" stroke="0" extrusionOk="0">
                  <a:moveTo>
                    <a:pt x="0" y="298597"/>
                  </a:moveTo>
                  <a:cubicBezTo>
                    <a:pt x="21864" y="131187"/>
                    <a:pt x="140107" y="-428"/>
                    <a:pt x="298597" y="0"/>
                  </a:cubicBezTo>
                  <a:cubicBezTo>
                    <a:pt x="2917060" y="-129276"/>
                    <a:pt x="7461144" y="-77778"/>
                    <a:pt x="11317656" y="0"/>
                  </a:cubicBezTo>
                  <a:cubicBezTo>
                    <a:pt x="11479808" y="-8796"/>
                    <a:pt x="11612192" y="157101"/>
                    <a:pt x="11616253" y="298597"/>
                  </a:cubicBezTo>
                  <a:cubicBezTo>
                    <a:pt x="11615292" y="601936"/>
                    <a:pt x="11716591" y="1292905"/>
                    <a:pt x="11616253" y="1492949"/>
                  </a:cubicBezTo>
                  <a:cubicBezTo>
                    <a:pt x="11627275" y="1681104"/>
                    <a:pt x="11451782" y="1802009"/>
                    <a:pt x="11317656" y="1791546"/>
                  </a:cubicBezTo>
                  <a:cubicBezTo>
                    <a:pt x="9544364" y="1835766"/>
                    <a:pt x="2206361" y="1762164"/>
                    <a:pt x="298597" y="1791546"/>
                  </a:cubicBezTo>
                  <a:cubicBezTo>
                    <a:pt x="132391" y="1786571"/>
                    <a:pt x="-30402" y="1650833"/>
                    <a:pt x="0" y="1492949"/>
                  </a:cubicBezTo>
                  <a:cubicBezTo>
                    <a:pt x="-13708" y="1083783"/>
                    <a:pt x="-17629" y="612896"/>
                    <a:pt x="0" y="298597"/>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xmlns="" id="{7F24D790-C311-31D4-8A51-D595C4CBA09C}"/>
                </a:ext>
              </a:extLst>
            </p:cNvPr>
            <p:cNvSpPr txBox="1">
              <a:spLocks/>
            </p:cNvSpPr>
            <p:nvPr/>
          </p:nvSpPr>
          <p:spPr>
            <a:xfrm>
              <a:off x="333248" y="1343984"/>
              <a:ext cx="11438935"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solidFill>
                    <a:schemeClr val="tx1"/>
                  </a:solidFill>
                  <a:latin typeface="Times New Roman" panose="02020603050405020304" pitchFamily="18" charset="0"/>
                  <a:cs typeface="Times New Roman" panose="02020603050405020304" pitchFamily="18" charset="0"/>
                  <a:sym typeface="+mn-lt"/>
                </a:rPr>
                <a:t>  </a:t>
              </a:r>
              <a:r>
                <a:rPr lang="vi-VN" altLang="zh-CN" sz="5000" b="0" dirty="0">
                  <a:solidFill>
                    <a:schemeClr val="tx1"/>
                  </a:solidFill>
                  <a:latin typeface="Times New Roman" panose="02020603050405020304" pitchFamily="18" charset="0"/>
                  <a:cs typeface="Times New Roman" panose="02020603050405020304" pitchFamily="18" charset="0"/>
                  <a:sym typeface="+mn-lt"/>
                </a:rPr>
                <a:t>Khái quát hóa và đánh giá được một số kiến thức, kĩ năng của chủ đề Chất.</a:t>
              </a:r>
              <a:endParaRPr lang="en-US" altLang="zh-CN" sz="5000" b="0" dirty="0">
                <a:solidFill>
                  <a:schemeClr val="tx1"/>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53240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03416DD8-CA8F-F3C8-D8CD-A8A9802A5263}"/>
              </a:ext>
            </a:extLst>
          </p:cNvPr>
          <p:cNvGrpSpPr/>
          <p:nvPr/>
        </p:nvGrpSpPr>
        <p:grpSpPr>
          <a:xfrm>
            <a:off x="109971" y="442310"/>
            <a:ext cx="11950572" cy="1892827"/>
            <a:chOff x="-311728" y="170328"/>
            <a:chExt cx="12815455" cy="1892827"/>
          </a:xfrm>
        </p:grpSpPr>
        <p:sp>
          <p:nvSpPr>
            <p:cNvPr id="7" name="TextBox 10">
              <a:extLst>
                <a:ext uri="{FF2B5EF4-FFF2-40B4-BE49-F238E27FC236}">
                  <a16:creationId xmlns:a16="http://schemas.microsoft.com/office/drawing/2014/main" xmlns="" id="{F83B9155-2186-8804-1824-7D2EFF890157}"/>
                </a:ext>
              </a:extLst>
            </p:cNvPr>
            <p:cNvSpPr txBox="1"/>
            <p:nvPr/>
          </p:nvSpPr>
          <p:spPr>
            <a:xfrm>
              <a:off x="-311728" y="170329"/>
              <a:ext cx="12815455" cy="1892826"/>
            </a:xfrm>
            <a:prstGeom prst="rect">
              <a:avLst/>
            </a:prstGeom>
            <a:noFill/>
          </p:spPr>
          <p:txBody>
            <a:bodyPr wrap="square" rtlCol="0">
              <a:spAutoFit/>
            </a:bodyPr>
            <a:lstStyle/>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BẠN ĐÁNH GIÁ TIẾT HỌC </a:t>
              </a:r>
              <a:r>
                <a:rPr lang="vi-VN"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en-US" sz="4500" b="1" dirty="0">
                  <a:ln w="190500">
                    <a:solidFill>
                      <a:schemeClr val="bg1"/>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TA NHƯ THẾ NÀO?</a:t>
              </a:r>
            </a:p>
          </p:txBody>
        </p:sp>
        <p:sp>
          <p:nvSpPr>
            <p:cNvPr id="8" name="TextBox 10">
              <a:extLst>
                <a:ext uri="{FF2B5EF4-FFF2-40B4-BE49-F238E27FC236}">
                  <a16:creationId xmlns:a16="http://schemas.microsoft.com/office/drawing/2014/main" xmlns="" id="{DA621E60-35B5-5361-2F23-03B93826A457}"/>
                </a:ext>
              </a:extLst>
            </p:cNvPr>
            <p:cNvSpPr txBox="1"/>
            <p:nvPr/>
          </p:nvSpPr>
          <p:spPr>
            <a:xfrm>
              <a:off x="-311728" y="170328"/>
              <a:ext cx="12815455" cy="1892826"/>
            </a:xfrm>
            <a:prstGeom prst="rect">
              <a:avLst/>
            </a:prstGeom>
            <a:noFill/>
          </p:spPr>
          <p:txBody>
            <a:bodyPr wrap="square" rtlCol="0">
              <a:spAutoFit/>
            </a:bodyPr>
            <a:lstStyle/>
            <a:p>
              <a:pPr algn="ctr">
                <a:lnSpc>
                  <a:spcPct val="130000"/>
                </a:lnSpc>
              </a:pP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500" b="1" dirty="0">
                  <a:ln w="28575">
                    <a:solidFill>
                      <a:srgbClr val="002060"/>
                    </a:solidFill>
                    <a:prstDash val="solid"/>
                  </a:ln>
                  <a:solidFill>
                    <a:srgbClr val="C3E3FD"/>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FF85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Á</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Á</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Ế</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Ọ</a:t>
              </a:r>
              <a:r>
                <a:rPr lang="en-US" sz="45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Ủ</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Ú</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a:t>
              </a:r>
              <a:r>
                <a:rPr lang="vi-VN"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Ư</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Ế</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À</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O</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xmlns="" id="{144F06F6-2182-5987-3F43-AE03CDD034D4}"/>
              </a:ext>
            </a:extLst>
          </p:cNvPr>
          <p:cNvGrpSpPr/>
          <p:nvPr/>
        </p:nvGrpSpPr>
        <p:grpSpPr>
          <a:xfrm>
            <a:off x="-326289" y="1353044"/>
            <a:ext cx="6646497" cy="6890142"/>
            <a:chOff x="-1018981" y="590578"/>
            <a:chExt cx="6646497" cy="6890142"/>
          </a:xfrm>
        </p:grpSpPr>
        <p:pic>
          <p:nvPicPr>
            <p:cNvPr id="11" name="Picture 10">
              <a:extLst>
                <a:ext uri="{FF2B5EF4-FFF2-40B4-BE49-F238E27FC236}">
                  <a16:creationId xmlns:a16="http://schemas.microsoft.com/office/drawing/2014/main" xmlns="" id="{71193A7A-DA58-5863-5091-65B996737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12" name="Group 11">
              <a:extLst>
                <a:ext uri="{FF2B5EF4-FFF2-40B4-BE49-F238E27FC236}">
                  <a16:creationId xmlns:a16="http://schemas.microsoft.com/office/drawing/2014/main" xmlns="" id="{2E28C476-F131-931D-97D9-16811767AA15}"/>
                </a:ext>
              </a:extLst>
            </p:cNvPr>
            <p:cNvGrpSpPr/>
            <p:nvPr/>
          </p:nvGrpSpPr>
          <p:grpSpPr>
            <a:xfrm>
              <a:off x="991192" y="4555727"/>
              <a:ext cx="3540850" cy="1109404"/>
              <a:chOff x="43728" y="-837090"/>
              <a:chExt cx="6335193" cy="1109404"/>
            </a:xfrm>
          </p:grpSpPr>
          <p:sp>
            <p:nvSpPr>
              <p:cNvPr id="13" name="Rectangle: Rounded Corners 5">
                <a:extLst>
                  <a:ext uri="{FF2B5EF4-FFF2-40B4-BE49-F238E27FC236}">
                    <a16:creationId xmlns:a16="http://schemas.microsoft.com/office/drawing/2014/main" xmlns="" id="{9F822F3D-2F5B-3F26-BBC3-23ACAEF5DD3B}"/>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Box 47">
                <a:extLst>
                  <a:ext uri="{FF2B5EF4-FFF2-40B4-BE49-F238E27FC236}">
                    <a16:creationId xmlns:a16="http://schemas.microsoft.com/office/drawing/2014/main" xmlns="" id="{B45A48CF-EA27-807D-A4AD-093D2560E1CC}"/>
                  </a:ext>
                </a:extLst>
              </p:cNvPr>
              <p:cNvSpPr txBox="1"/>
              <p:nvPr/>
            </p:nvSpPr>
            <p:spPr>
              <a:xfrm>
                <a:off x="132959" y="-837090"/>
                <a:ext cx="6245962" cy="1107996"/>
              </a:xfrm>
              <a:prstGeom prst="rect">
                <a:avLst/>
              </a:prstGeom>
              <a:noFill/>
            </p:spPr>
            <p:txBody>
              <a:bodyPr wrap="square" rtlCol="0">
                <a:spAutoFit/>
              </a:bodyPr>
              <a:lstStyle/>
              <a:p>
                <a:pPr algn="ctr">
                  <a:lnSpc>
                    <a:spcPct val="120000"/>
                  </a:lnSpc>
                </a:pPr>
                <a:r>
                  <a:rPr lang="en-US" sz="5500" b="1" dirty="0" err="1">
                    <a:solidFill>
                      <a:srgbClr val="385723"/>
                    </a:solidFill>
                    <a:latin typeface="Times New Roman" panose="02020603050405020304" pitchFamily="18" charset="0"/>
                    <a:cs typeface="Times New Roman" panose="02020603050405020304" pitchFamily="18" charset="0"/>
                  </a:rPr>
                  <a:t>rất</a:t>
                </a:r>
                <a:r>
                  <a:rPr lang="en-US" sz="5500" b="1" dirty="0">
                    <a:solidFill>
                      <a:srgbClr val="385723"/>
                    </a:solidFill>
                    <a:latin typeface="Times New Roman" panose="02020603050405020304" pitchFamily="18" charset="0"/>
                    <a:cs typeface="Times New Roman" panose="02020603050405020304" pitchFamily="18" charset="0"/>
                  </a:rPr>
                  <a:t> </a:t>
                </a:r>
                <a:r>
                  <a:rPr lang="en-US" sz="5500" b="1" dirty="0" err="1">
                    <a:solidFill>
                      <a:srgbClr val="385723"/>
                    </a:solidFill>
                    <a:latin typeface="Times New Roman" panose="02020603050405020304" pitchFamily="18" charset="0"/>
                    <a:cs typeface="Times New Roman" panose="02020603050405020304" pitchFamily="18" charset="0"/>
                  </a:rPr>
                  <a:t>vui</a:t>
                </a:r>
                <a:endParaRPr lang="en-US" sz="5500" dirty="0">
                  <a:solidFill>
                    <a:srgbClr val="C00000"/>
                  </a:solidFill>
                  <a:latin typeface="Times New Roman" panose="02020603050405020304" pitchFamily="18" charset="0"/>
                  <a:cs typeface="Times New Roman" panose="02020603050405020304" pitchFamily="18" charset="0"/>
                </a:endParaRPr>
              </a:p>
            </p:txBody>
          </p:sp>
        </p:grpSp>
      </p:grpSp>
      <p:grpSp>
        <p:nvGrpSpPr>
          <p:cNvPr id="16" name="Group 15">
            <a:extLst>
              <a:ext uri="{FF2B5EF4-FFF2-40B4-BE49-F238E27FC236}">
                <a16:creationId xmlns:a16="http://schemas.microsoft.com/office/drawing/2014/main" xmlns="" id="{E073B562-F746-B3DF-242E-48FAC6C099AA}"/>
              </a:ext>
            </a:extLst>
          </p:cNvPr>
          <p:cNvGrpSpPr/>
          <p:nvPr/>
        </p:nvGrpSpPr>
        <p:grpSpPr>
          <a:xfrm>
            <a:off x="6921891" y="659404"/>
            <a:ext cx="4807132" cy="5884519"/>
            <a:chOff x="6963358" y="-98895"/>
            <a:chExt cx="4807132" cy="5884519"/>
          </a:xfrm>
        </p:grpSpPr>
        <p:pic>
          <p:nvPicPr>
            <p:cNvPr id="17" name="Picture 16">
              <a:extLst>
                <a:ext uri="{FF2B5EF4-FFF2-40B4-BE49-F238E27FC236}">
                  <a16:creationId xmlns:a16="http://schemas.microsoft.com/office/drawing/2014/main" xmlns="" id="{6EA6D574-3F89-69A1-E013-AD59EB9CA0A7}"/>
                </a:ext>
              </a:extLst>
            </p:cNvPr>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18" name="Group 17">
              <a:extLst>
                <a:ext uri="{FF2B5EF4-FFF2-40B4-BE49-F238E27FC236}">
                  <a16:creationId xmlns:a16="http://schemas.microsoft.com/office/drawing/2014/main" xmlns="" id="{F7C164B6-7CE2-FA66-44A6-1A881852497D}"/>
                </a:ext>
              </a:extLst>
            </p:cNvPr>
            <p:cNvGrpSpPr/>
            <p:nvPr/>
          </p:nvGrpSpPr>
          <p:grpSpPr>
            <a:xfrm>
              <a:off x="7793195" y="4608110"/>
              <a:ext cx="3540850" cy="1109404"/>
              <a:chOff x="1447360" y="-784707"/>
              <a:chExt cx="6335194" cy="1109404"/>
            </a:xfrm>
          </p:grpSpPr>
          <p:sp>
            <p:nvSpPr>
              <p:cNvPr id="19" name="Rectangle: Rounded Corners 5">
                <a:extLst>
                  <a:ext uri="{FF2B5EF4-FFF2-40B4-BE49-F238E27FC236}">
                    <a16:creationId xmlns:a16="http://schemas.microsoft.com/office/drawing/2014/main" xmlns="" id="{A0820E25-6C27-56C6-D051-61442D3D05D6}"/>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0" name="TextBox 47">
                <a:extLst>
                  <a:ext uri="{FF2B5EF4-FFF2-40B4-BE49-F238E27FC236}">
                    <a16:creationId xmlns:a16="http://schemas.microsoft.com/office/drawing/2014/main" xmlns="" id="{37281DAA-F984-BEE6-5ED6-335A48A1EEA5}"/>
                  </a:ext>
                </a:extLst>
              </p:cNvPr>
              <p:cNvSpPr txBox="1"/>
              <p:nvPr/>
            </p:nvSpPr>
            <p:spPr>
              <a:xfrm>
                <a:off x="1536591" y="-784707"/>
                <a:ext cx="6245963" cy="1107996"/>
              </a:xfrm>
              <a:prstGeom prst="rect">
                <a:avLst/>
              </a:prstGeom>
              <a:noFill/>
            </p:spPr>
            <p:txBody>
              <a:bodyPr wrap="square" rtlCol="0">
                <a:spAutoFit/>
              </a:bodyPr>
              <a:lstStyle/>
              <a:p>
                <a:pPr algn="ctr">
                  <a:lnSpc>
                    <a:spcPct val="120000"/>
                  </a:lnSpc>
                </a:pPr>
                <a:r>
                  <a:rPr lang="en-US" sz="5500" b="1" dirty="0" err="1">
                    <a:solidFill>
                      <a:srgbClr val="385723"/>
                    </a:solidFill>
                    <a:latin typeface="Times New Roman" panose="02020603050405020304" pitchFamily="18" charset="0"/>
                    <a:cs typeface="Times New Roman" panose="02020603050405020304" pitchFamily="18" charset="0"/>
                  </a:rPr>
                  <a:t>vui</a:t>
                </a:r>
                <a:endParaRPr lang="en-US" sz="5500" dirty="0">
                  <a:solidFill>
                    <a:srgbClr val="C00000"/>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548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xmlns=""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xmlns=""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5E28B072-CA5F-6262-1F40-4FF72937B1A7}"/>
              </a:ext>
            </a:extLst>
          </p:cNvPr>
          <p:cNvGrpSpPr/>
          <p:nvPr/>
        </p:nvGrpSpPr>
        <p:grpSpPr>
          <a:xfrm>
            <a:off x="2401824" y="4346658"/>
            <a:ext cx="7388352" cy="2314420"/>
            <a:chOff x="5108448" y="4645152"/>
            <a:chExt cx="7388352" cy="2314420"/>
          </a:xfrm>
        </p:grpSpPr>
        <p:sp>
          <p:nvSpPr>
            <p:cNvPr id="3" name="TextBox 2">
              <a:extLst>
                <a:ext uri="{FF2B5EF4-FFF2-40B4-BE49-F238E27FC236}">
                  <a16:creationId xmlns:a16="http://schemas.microsoft.com/office/drawing/2014/main" xmlns="" id="{5C70F96D-1694-CFB0-3264-2EDE126D3B3B}"/>
                </a:ext>
              </a:extLst>
            </p:cNvPr>
            <p:cNvSpPr txBox="1"/>
            <p:nvPr/>
          </p:nvSpPr>
          <p:spPr>
            <a:xfrm>
              <a:off x="5108448" y="4645152"/>
              <a:ext cx="7388352" cy="2308324"/>
            </a:xfrm>
            <a:prstGeom prst="rect">
              <a:avLst/>
            </a:prstGeom>
            <a:noFill/>
          </p:spPr>
          <p:txBody>
            <a:bodyPr wrap="square" rtlCol="0">
              <a:spAutoFit/>
            </a:bodyPr>
            <a:lstStyle/>
            <a:p>
              <a:pPr algn="ctr"/>
              <a:r>
                <a:rPr lang="vi-VN" sz="7200" dirty="0">
                  <a:ln w="317500">
                    <a:solidFill>
                      <a:srgbClr val="FF9999"/>
                    </a:solidFill>
                  </a:ln>
                  <a:solidFill>
                    <a:srgbClr val="FF9999"/>
                  </a:solidFill>
                  <a:latin typeface="+mj-lt"/>
                </a:rPr>
                <a:t>T</a:t>
              </a:r>
              <a:r>
                <a:rPr lang="vi-VN" sz="7200" dirty="0">
                  <a:ln w="317500">
                    <a:solidFill>
                      <a:srgbClr val="CC66FF"/>
                    </a:solidFill>
                  </a:ln>
                  <a:latin typeface="+mj-lt"/>
                </a:rPr>
                <a:t>ạ</a:t>
              </a:r>
              <a:r>
                <a:rPr lang="vi-VN" sz="7200" dirty="0">
                  <a:ln w="317500">
                    <a:solidFill>
                      <a:srgbClr val="00FFFF"/>
                    </a:solidFill>
                  </a:ln>
                  <a:latin typeface="+mj-lt"/>
                </a:rPr>
                <a:t>m</a:t>
              </a:r>
              <a:r>
                <a:rPr lang="vi-VN" sz="7200" dirty="0">
                  <a:ln w="317500">
                    <a:solidFill>
                      <a:schemeClr val="tx1"/>
                    </a:solidFill>
                  </a:ln>
                  <a:latin typeface="+mj-lt"/>
                </a:rPr>
                <a:t> </a:t>
              </a:r>
              <a:r>
                <a:rPr lang="vi-VN" sz="7200" dirty="0">
                  <a:ln w="317500">
                    <a:solidFill>
                      <a:srgbClr val="CCFF99"/>
                    </a:solidFill>
                  </a:ln>
                  <a:latin typeface="+mj-lt"/>
                </a:rPr>
                <a:t>b</a:t>
              </a:r>
              <a:r>
                <a:rPr lang="vi-VN" sz="7200" dirty="0">
                  <a:ln w="317500">
                    <a:solidFill>
                      <a:srgbClr val="FFCC66"/>
                    </a:solidFill>
                  </a:ln>
                  <a:latin typeface="+mj-lt"/>
                </a:rPr>
                <a:t>i</a:t>
              </a:r>
              <a:r>
                <a:rPr lang="vi-VN" sz="7200" dirty="0">
                  <a:ln w="317500">
                    <a:solidFill>
                      <a:srgbClr val="FFCCCC"/>
                    </a:solidFill>
                  </a:ln>
                  <a:latin typeface="+mj-lt"/>
                </a:rPr>
                <a:t>ệ</a:t>
              </a:r>
              <a:r>
                <a:rPr lang="vi-VN" sz="7200" dirty="0">
                  <a:ln w="317500">
                    <a:solidFill>
                      <a:srgbClr val="FF0066"/>
                    </a:solidFill>
                  </a:ln>
                  <a:latin typeface="+mj-lt"/>
                </a:rPr>
                <a:t>t</a:t>
              </a:r>
              <a:r>
                <a:rPr lang="vi-VN" sz="7200" dirty="0">
                  <a:ln w="317500">
                    <a:solidFill>
                      <a:schemeClr val="tx1"/>
                    </a:solidFill>
                  </a:ln>
                  <a:latin typeface="+mj-lt"/>
                </a:rPr>
                <a:t> </a:t>
              </a:r>
              <a:r>
                <a:rPr lang="vi-VN" sz="7200" dirty="0">
                  <a:ln w="317500">
                    <a:solidFill>
                      <a:srgbClr val="FF6600"/>
                    </a:solidFill>
                  </a:ln>
                  <a:latin typeface="+mj-lt"/>
                </a:rPr>
                <a:t>v</a:t>
              </a:r>
              <a:r>
                <a:rPr lang="vi-VN" sz="7200" dirty="0">
                  <a:ln w="317500">
                    <a:solidFill>
                      <a:srgbClr val="FF99FF"/>
                    </a:solidFill>
                  </a:ln>
                  <a:latin typeface="+mj-lt"/>
                </a:rPr>
                <a:t>à</a:t>
              </a:r>
              <a:r>
                <a:rPr lang="vi-VN" sz="7200" dirty="0">
                  <a:ln w="317500">
                    <a:solidFill>
                      <a:schemeClr val="tx1"/>
                    </a:solidFill>
                  </a:ln>
                  <a:latin typeface="+mj-lt"/>
                </a:rPr>
                <a:t> </a:t>
              </a:r>
              <a:r>
                <a:rPr lang="vi-VN" sz="7200" dirty="0">
                  <a:ln w="317500">
                    <a:solidFill>
                      <a:srgbClr val="92D050"/>
                    </a:solidFill>
                  </a:ln>
                  <a:latin typeface="+mj-lt"/>
                </a:rPr>
                <a:t>h</a:t>
              </a:r>
              <a:r>
                <a:rPr lang="vi-VN" sz="7200" dirty="0">
                  <a:ln w="317500">
                    <a:solidFill>
                      <a:srgbClr val="FFFF00"/>
                    </a:solidFill>
                  </a:ln>
                  <a:latin typeface="+mj-lt"/>
                </a:rPr>
                <a:t>ẹ</a:t>
              </a:r>
              <a:r>
                <a:rPr lang="vi-VN" sz="7200" dirty="0">
                  <a:ln w="317500">
                    <a:solidFill>
                      <a:srgbClr val="9999FF"/>
                    </a:solidFill>
                  </a:ln>
                  <a:latin typeface="+mj-lt"/>
                </a:rPr>
                <a:t>n</a:t>
              </a:r>
              <a:r>
                <a:rPr lang="vi-VN" sz="7200" dirty="0">
                  <a:ln w="317500">
                    <a:solidFill>
                      <a:schemeClr val="tx1"/>
                    </a:solidFill>
                  </a:ln>
                  <a:latin typeface="+mj-lt"/>
                </a:rPr>
                <a:t> </a:t>
              </a:r>
              <a:r>
                <a:rPr lang="vi-VN" sz="7200" dirty="0">
                  <a:ln w="317500">
                    <a:solidFill>
                      <a:srgbClr val="00FFFF"/>
                    </a:solidFill>
                  </a:ln>
                  <a:latin typeface="+mj-lt"/>
                </a:rPr>
                <a:t>g</a:t>
              </a:r>
              <a:r>
                <a:rPr lang="vi-VN" sz="7200" dirty="0">
                  <a:ln w="317500">
                    <a:solidFill>
                      <a:srgbClr val="FF99FF"/>
                    </a:solidFill>
                  </a:ln>
                  <a:latin typeface="+mj-lt"/>
                </a:rPr>
                <a:t>ặ</a:t>
              </a:r>
              <a:r>
                <a:rPr lang="vi-VN" sz="7200" dirty="0">
                  <a:ln w="317500">
                    <a:solidFill>
                      <a:srgbClr val="FFC000"/>
                    </a:solidFill>
                  </a:ln>
                  <a:latin typeface="+mj-lt"/>
                </a:rPr>
                <a:t>p</a:t>
              </a:r>
              <a:r>
                <a:rPr lang="vi-VN" sz="7200" dirty="0">
                  <a:ln w="317500">
                    <a:solidFill>
                      <a:schemeClr val="tx1"/>
                    </a:solidFill>
                  </a:ln>
                  <a:latin typeface="+mj-lt"/>
                </a:rPr>
                <a:t> </a:t>
              </a:r>
              <a:r>
                <a:rPr lang="vi-VN" sz="7200" dirty="0">
                  <a:ln w="317500">
                    <a:solidFill>
                      <a:srgbClr val="FFCC66"/>
                    </a:solidFill>
                  </a:ln>
                  <a:latin typeface="+mj-lt"/>
                </a:rPr>
                <a:t>l</a:t>
              </a:r>
              <a:r>
                <a:rPr lang="vi-VN" sz="7200" dirty="0">
                  <a:ln w="317500">
                    <a:solidFill>
                      <a:srgbClr val="9999FF"/>
                    </a:solidFill>
                  </a:ln>
                  <a:latin typeface="+mj-lt"/>
                </a:rPr>
                <a:t>ạ</a:t>
              </a:r>
              <a:r>
                <a:rPr lang="vi-VN" sz="7200" dirty="0">
                  <a:ln w="317500">
                    <a:solidFill>
                      <a:srgbClr val="FF0066"/>
                    </a:solidFill>
                  </a:ln>
                  <a:latin typeface="+mj-lt"/>
                </a:rPr>
                <a:t>i</a:t>
              </a:r>
              <a:endParaRPr lang="en-US" sz="7200" dirty="0">
                <a:ln w="317500">
                  <a:solidFill>
                    <a:srgbClr val="FF0066"/>
                  </a:solidFill>
                </a:ln>
                <a:latin typeface="+mj-lt"/>
              </a:endParaRPr>
            </a:p>
          </p:txBody>
        </p:sp>
        <p:sp>
          <p:nvSpPr>
            <p:cNvPr id="4" name="TextBox 3">
              <a:extLst>
                <a:ext uri="{FF2B5EF4-FFF2-40B4-BE49-F238E27FC236}">
                  <a16:creationId xmlns:a16="http://schemas.microsoft.com/office/drawing/2014/main" xmlns="" id="{8508882F-27E7-F382-E5AD-5F3440F3E3D0}"/>
                </a:ext>
              </a:extLst>
            </p:cNvPr>
            <p:cNvSpPr txBox="1"/>
            <p:nvPr/>
          </p:nvSpPr>
          <p:spPr>
            <a:xfrm>
              <a:off x="5108448" y="4651248"/>
              <a:ext cx="7388352" cy="2308324"/>
            </a:xfrm>
            <a:prstGeom prst="rect">
              <a:avLst/>
            </a:prstGeom>
            <a:noFill/>
          </p:spPr>
          <p:txBody>
            <a:bodyPr wrap="square" rtlCol="0">
              <a:spAutoFit/>
            </a:bodyPr>
            <a:lstStyle/>
            <a:p>
              <a:pPr algn="ctr"/>
              <a:r>
                <a:rPr lang="vi-VN" sz="7200" dirty="0">
                  <a:solidFill>
                    <a:schemeClr val="bg1"/>
                  </a:solidFill>
                  <a:latin typeface="+mj-lt"/>
                </a:rPr>
                <a:t>Tạm biệt và hẹn gặp lại</a:t>
              </a:r>
              <a:endParaRPr lang="en-US" sz="7200" dirty="0">
                <a:solidFill>
                  <a:schemeClr val="bg1"/>
                </a:solidFill>
                <a:latin typeface="+mj-lt"/>
              </a:endParaRPr>
            </a:p>
          </p:txBody>
        </p:sp>
      </p:grpSp>
    </p:spTree>
    <p:extLst>
      <p:ext uri="{BB962C8B-B14F-4D97-AF65-F5344CB8AC3E}">
        <p14:creationId xmlns:p14="http://schemas.microsoft.com/office/powerpoint/2010/main" val="4128080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6" presetClass="emph" presetSubtype="0" repeatCount="200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xmlns=""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7499C88F-A1D7-C2A8-7AEF-95F33DE2D37A}"/>
              </a:ext>
            </a:extLst>
          </p:cNvPr>
          <p:cNvGrpSpPr/>
          <p:nvPr/>
        </p:nvGrpSpPr>
        <p:grpSpPr>
          <a:xfrm>
            <a:off x="1217983" y="-343595"/>
            <a:ext cx="9202021" cy="2632366"/>
            <a:chOff x="1217983" y="-343595"/>
            <a:chExt cx="9202021" cy="2632366"/>
          </a:xfrm>
        </p:grpSpPr>
        <p:sp>
          <p:nvSpPr>
            <p:cNvPr id="3" name="Rectangle: Rounded Corners 2">
              <a:extLst>
                <a:ext uri="{FF2B5EF4-FFF2-40B4-BE49-F238E27FC236}">
                  <a16:creationId xmlns:a16="http://schemas.microsoft.com/office/drawing/2014/main" xmlns="" id="{9361FED2-CE86-4954-455A-4D8DC1E119D9}"/>
                </a:ext>
              </a:extLst>
            </p:cNvPr>
            <p:cNvSpPr/>
            <p:nvPr/>
          </p:nvSpPr>
          <p:spPr>
            <a:xfrm>
              <a:off x="1217983"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8800" dirty="0">
                  <a:ln w="190500">
                    <a:solidFill>
                      <a:schemeClr val="bg1"/>
                    </a:solidFill>
                  </a:ln>
                  <a:solidFill>
                    <a:srgbClr val="99FFCC"/>
                  </a:solidFill>
                  <a:latin typeface="UTM Showcard" panose="02040603050506020204" pitchFamily="18" charset="0"/>
                </a:rPr>
                <a:t>Khởi động</a:t>
              </a:r>
              <a:endParaRPr lang="en-US" sz="8800" dirty="0">
                <a:ln w="190500">
                  <a:solidFill>
                    <a:schemeClr val="bg1"/>
                  </a:solidFill>
                </a:ln>
                <a:solidFill>
                  <a:srgbClr val="99FFCC"/>
                </a:solidFill>
                <a:latin typeface="UTM Showcard" panose="02040603050506020204" pitchFamily="18" charset="0"/>
              </a:endParaRPr>
            </a:p>
          </p:txBody>
        </p:sp>
        <p:sp>
          <p:nvSpPr>
            <p:cNvPr id="7" name="Rectangle: Rounded Corners 6">
              <a:extLst>
                <a:ext uri="{FF2B5EF4-FFF2-40B4-BE49-F238E27FC236}">
                  <a16:creationId xmlns:a16="http://schemas.microsoft.com/office/drawing/2014/main" xmlns="" id="{2266A674-6A14-1853-03E4-B8A1F2F61212}"/>
                </a:ext>
              </a:extLst>
            </p:cNvPr>
            <p:cNvSpPr/>
            <p:nvPr/>
          </p:nvSpPr>
          <p:spPr>
            <a:xfrm>
              <a:off x="1217983"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8800" dirty="0">
                  <a:solidFill>
                    <a:srgbClr val="FF9999"/>
                  </a:solidFill>
                  <a:latin typeface="UTM Showcard" panose="02040603050506020204" pitchFamily="18" charset="0"/>
                </a:rPr>
                <a:t>Khởi động</a:t>
              </a:r>
              <a:endParaRPr lang="en-US" sz="8800" dirty="0">
                <a:solidFill>
                  <a:srgbClr val="FF9999"/>
                </a:solidFill>
                <a:latin typeface="UTM Showcard" panose="02040603050506020204" pitchFamily="18" charset="0"/>
              </a:endParaRPr>
            </a:p>
          </p:txBody>
        </p:sp>
      </p:grpSp>
    </p:spTree>
    <p:extLst>
      <p:ext uri="{BB962C8B-B14F-4D97-AF65-F5344CB8AC3E}">
        <p14:creationId xmlns:p14="http://schemas.microsoft.com/office/powerpoint/2010/main" val="6385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6" presetClass="emph" presetSubtype="0" repeatCount="2000" fill="hold"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8" name="Nhóm 10">
            <a:extLst>
              <a:ext uri="{FF2B5EF4-FFF2-40B4-BE49-F238E27FC236}">
                <a16:creationId xmlns:a16="http://schemas.microsoft.com/office/drawing/2014/main" xmlns="" id="{BFC3D8D9-C210-8AE5-8FAA-E58E3DADBF65}"/>
              </a:ext>
            </a:extLst>
          </p:cNvPr>
          <p:cNvGrpSpPr/>
          <p:nvPr/>
        </p:nvGrpSpPr>
        <p:grpSpPr>
          <a:xfrm>
            <a:off x="-275136" y="309481"/>
            <a:ext cx="6086424" cy="1213862"/>
            <a:chOff x="3666356" y="4573200"/>
            <a:chExt cx="4280542" cy="1213862"/>
          </a:xfrm>
        </p:grpSpPr>
        <p:sp>
          <p:nvSpPr>
            <p:cNvPr id="9" name="TextBox 67">
              <a:extLst>
                <a:ext uri="{FF2B5EF4-FFF2-40B4-BE49-F238E27FC236}">
                  <a16:creationId xmlns:a16="http://schemas.microsoft.com/office/drawing/2014/main" xmlns="" id="{561BA0C4-DDF0-A770-AD76-93BB7BE4F590}"/>
                </a:ext>
              </a:extLst>
            </p:cNvPr>
            <p:cNvSpPr txBox="1"/>
            <p:nvPr/>
          </p:nvSpPr>
          <p:spPr>
            <a:xfrm>
              <a:off x="3666356" y="4573200"/>
              <a:ext cx="428054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b="1" dirty="0">
                  <a:ln w="190500">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TRÒ CHƠI:</a:t>
              </a:r>
            </a:p>
          </p:txBody>
        </p:sp>
        <p:sp>
          <p:nvSpPr>
            <p:cNvPr id="10" name="TextBox 67">
              <a:extLst>
                <a:ext uri="{FF2B5EF4-FFF2-40B4-BE49-F238E27FC236}">
                  <a16:creationId xmlns:a16="http://schemas.microsoft.com/office/drawing/2014/main" xmlns="" id="{D72531B9-5818-BCD5-1636-638746C3E021}"/>
                </a:ext>
              </a:extLst>
            </p:cNvPr>
            <p:cNvSpPr txBox="1"/>
            <p:nvPr/>
          </p:nvSpPr>
          <p:spPr>
            <a:xfrm>
              <a:off x="3666356" y="4586733"/>
              <a:ext cx="428054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b="1" dirty="0">
                  <a:ln w="9525">
                    <a:no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TRÒ CHƠI:</a:t>
              </a:r>
            </a:p>
          </p:txBody>
        </p:sp>
      </p:grpSp>
      <p:sp>
        <p:nvSpPr>
          <p:cNvPr id="15" name="Rectangle: Rounded Corners 14">
            <a:extLst>
              <a:ext uri="{FF2B5EF4-FFF2-40B4-BE49-F238E27FC236}">
                <a16:creationId xmlns:a16="http://schemas.microsoft.com/office/drawing/2014/main" xmlns="" id="{9BC6996C-4E02-4D1B-AAA5-5533183614CA}"/>
              </a:ext>
            </a:extLst>
          </p:cNvPr>
          <p:cNvSpPr/>
          <p:nvPr/>
        </p:nvSpPr>
        <p:spPr>
          <a:xfrm>
            <a:off x="5196840" y="2565883"/>
            <a:ext cx="6260030" cy="187173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Thảo luận nhóm 6 tìm kiếm những bài hát có nội dung liên quan đến chủ đề chất.</a:t>
            </a:r>
          </a:p>
        </p:txBody>
      </p:sp>
      <p:sp>
        <p:nvSpPr>
          <p:cNvPr id="16" name="Rectangle: Rounded Corners 15">
            <a:extLst>
              <a:ext uri="{FF2B5EF4-FFF2-40B4-BE49-F238E27FC236}">
                <a16:creationId xmlns:a16="http://schemas.microsoft.com/office/drawing/2014/main" xmlns="" id="{295BA3A2-802C-4FD5-06F3-8BECE4742962}"/>
              </a:ext>
            </a:extLst>
          </p:cNvPr>
          <p:cNvSpPr/>
          <p:nvPr/>
        </p:nvSpPr>
        <p:spPr>
          <a:xfrm>
            <a:off x="5196840" y="4585529"/>
            <a:ext cx="6260030" cy="1403791"/>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Nhóm có nhiều bài hát đúng với chủ đề sẽ giành được chiến thắng.</a:t>
            </a:r>
          </a:p>
        </p:txBody>
      </p:sp>
      <p:pic>
        <p:nvPicPr>
          <p:cNvPr id="18" name="Picture 17" descr="A group of kids playing instruments&#10;&#10;Description automatically generated">
            <a:extLst>
              <a:ext uri="{FF2B5EF4-FFF2-40B4-BE49-F238E27FC236}">
                <a16:creationId xmlns:a16="http://schemas.microsoft.com/office/drawing/2014/main" xmlns="" id="{9E0BE8E0-A221-8C7B-DB65-719860DF6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32" y="2909385"/>
            <a:ext cx="4036988" cy="4036988"/>
          </a:xfrm>
          <a:prstGeom prst="rect">
            <a:avLst/>
          </a:prstGeom>
        </p:spPr>
      </p:pic>
      <p:grpSp>
        <p:nvGrpSpPr>
          <p:cNvPr id="25" name="Group 24">
            <a:extLst>
              <a:ext uri="{FF2B5EF4-FFF2-40B4-BE49-F238E27FC236}">
                <a16:creationId xmlns:a16="http://schemas.microsoft.com/office/drawing/2014/main" xmlns="" id="{17675D99-ED58-21AD-8F08-2526FBBFA067}"/>
              </a:ext>
            </a:extLst>
          </p:cNvPr>
          <p:cNvGrpSpPr/>
          <p:nvPr/>
        </p:nvGrpSpPr>
        <p:grpSpPr>
          <a:xfrm>
            <a:off x="-66327" y="1643814"/>
            <a:ext cx="5603295" cy="1885425"/>
            <a:chOff x="-66327" y="1643814"/>
            <a:chExt cx="5603295" cy="1885425"/>
          </a:xfrm>
        </p:grpSpPr>
        <p:grpSp>
          <p:nvGrpSpPr>
            <p:cNvPr id="5" name="Group 4">
              <a:extLst>
                <a:ext uri="{FF2B5EF4-FFF2-40B4-BE49-F238E27FC236}">
                  <a16:creationId xmlns:a16="http://schemas.microsoft.com/office/drawing/2014/main" xmlns="" id="{C2AA1459-38CB-6E93-3324-F04EB920B027}"/>
                </a:ext>
              </a:extLst>
            </p:cNvPr>
            <p:cNvGrpSpPr/>
            <p:nvPr/>
          </p:nvGrpSpPr>
          <p:grpSpPr>
            <a:xfrm>
              <a:off x="449769" y="1643814"/>
              <a:ext cx="5087199" cy="1583193"/>
              <a:chOff x="-2716840" y="4112218"/>
              <a:chExt cx="9491294" cy="1583193"/>
            </a:xfrm>
          </p:grpSpPr>
          <p:sp>
            <p:nvSpPr>
              <p:cNvPr id="6" name="TextBox 5">
                <a:extLst>
                  <a:ext uri="{FF2B5EF4-FFF2-40B4-BE49-F238E27FC236}">
                    <a16:creationId xmlns:a16="http://schemas.microsoft.com/office/drawing/2014/main" xmlns="" id="{97627FC3-C58D-76FC-93AC-284EB31FC104}"/>
                  </a:ext>
                </a:extLst>
              </p:cNvPr>
              <p:cNvSpPr txBox="1"/>
              <p:nvPr/>
            </p:nvSpPr>
            <p:spPr>
              <a:xfrm>
                <a:off x="-2716840" y="4125751"/>
                <a:ext cx="9491294" cy="1569660"/>
              </a:xfrm>
              <a:prstGeom prst="rect">
                <a:avLst/>
              </a:prstGeom>
              <a:noFill/>
            </p:spPr>
            <p:txBody>
              <a:bodyPr wrap="square" rtlCol="0">
                <a:spAutoFit/>
              </a:bodyPr>
              <a:lstStyle/>
              <a:p>
                <a:pPr algn="ctr"/>
                <a:r>
                  <a:rPr lang="vi-VN" sz="4800" dirty="0">
                    <a:ln w="254000">
                      <a:solidFill>
                        <a:srgbClr val="99FFCC"/>
                      </a:solidFill>
                    </a:ln>
                    <a:solidFill>
                      <a:schemeClr val="bg1"/>
                    </a:solidFill>
                    <a:latin typeface="Times New Roman" panose="02020603050405020304" pitchFamily="18" charset="0"/>
                    <a:cs typeface="Times New Roman" panose="02020603050405020304" pitchFamily="18" charset="0"/>
                  </a:rPr>
                  <a:t>Nhanh nhẫu </a:t>
                </a:r>
              </a:p>
              <a:p>
                <a:pPr algn="ctr"/>
                <a:r>
                  <a:rPr lang="vi-VN" sz="4800" dirty="0">
                    <a:ln w="254000">
                      <a:solidFill>
                        <a:srgbClr val="99FFCC"/>
                      </a:solidFill>
                    </a:ln>
                    <a:solidFill>
                      <a:schemeClr val="bg1"/>
                    </a:solidFill>
                    <a:latin typeface="Times New Roman" panose="02020603050405020304" pitchFamily="18" charset="0"/>
                    <a:cs typeface="Times New Roman" panose="02020603050405020304" pitchFamily="18" charset="0"/>
                  </a:rPr>
                  <a:t>tìm nhạc</a:t>
                </a:r>
                <a:endParaRPr lang="en-US" sz="4800" dirty="0">
                  <a:ln w="254000">
                    <a:solidFill>
                      <a:srgbClr val="99FFCC"/>
                    </a:solidFill>
                  </a:ln>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ECCE7DEB-6EDA-6A70-3EF3-2FCF8D3930AA}"/>
                  </a:ext>
                </a:extLst>
              </p:cNvPr>
              <p:cNvSpPr txBox="1"/>
              <p:nvPr/>
            </p:nvSpPr>
            <p:spPr>
              <a:xfrm>
                <a:off x="-2716840" y="4112218"/>
                <a:ext cx="9491294" cy="1569660"/>
              </a:xfrm>
              <a:prstGeom prst="rect">
                <a:avLst/>
              </a:prstGeom>
              <a:noFill/>
            </p:spPr>
            <p:txBody>
              <a:bodyPr wrap="square" rtlCol="0">
                <a:spAutoFit/>
              </a:bodyPr>
              <a:lstStyle/>
              <a:p>
                <a:pPr algn="ctr"/>
                <a:r>
                  <a:rPr lang="vi-VN" sz="4800" dirty="0">
                    <a:ln>
                      <a:solidFill>
                        <a:srgbClr val="002060"/>
                      </a:solidFill>
                    </a:ln>
                    <a:solidFill>
                      <a:schemeClr val="bg1"/>
                    </a:solidFill>
                    <a:latin typeface="Times New Roman" panose="02020603050405020304" pitchFamily="18" charset="0"/>
                    <a:cs typeface="Times New Roman" panose="02020603050405020304" pitchFamily="18" charset="0"/>
                  </a:rPr>
                  <a:t>Nhanh nhảu</a:t>
                </a:r>
              </a:p>
              <a:p>
                <a:pPr algn="ctr"/>
                <a:r>
                  <a:rPr lang="vi-VN" sz="4800" dirty="0">
                    <a:ln>
                      <a:solidFill>
                        <a:srgbClr val="002060"/>
                      </a:solidFill>
                    </a:ln>
                    <a:solidFill>
                      <a:schemeClr val="bg1"/>
                    </a:solidFill>
                    <a:latin typeface="Times New Roman" panose="02020603050405020304" pitchFamily="18" charset="0"/>
                    <a:cs typeface="Times New Roman" panose="02020603050405020304" pitchFamily="18" charset="0"/>
                  </a:rPr>
                  <a:t> tìm nhạc</a:t>
                </a:r>
                <a:endParaRPr lang="en-US" sz="4800" dirty="0">
                  <a:ln>
                    <a:solidFill>
                      <a:srgbClr val="002060"/>
                    </a:solidFill>
                  </a:ln>
                  <a:solidFill>
                    <a:schemeClr val="bg1"/>
                  </a:solidFill>
                  <a:latin typeface="Times New Roman" panose="02020603050405020304" pitchFamily="18" charset="0"/>
                  <a:cs typeface="Times New Roman" panose="02020603050405020304" pitchFamily="18" charset="0"/>
                </a:endParaRPr>
              </a:p>
            </p:txBody>
          </p:sp>
        </p:grpSp>
        <p:pic>
          <p:nvPicPr>
            <p:cNvPr id="22" name="Picture 21" descr="A yellow boom box with purple and blue circles and a blue handle&#10;&#10;Description automatically generated">
              <a:extLst>
                <a:ext uri="{FF2B5EF4-FFF2-40B4-BE49-F238E27FC236}">
                  <a16:creationId xmlns:a16="http://schemas.microsoft.com/office/drawing/2014/main" xmlns="" id="{F390D693-A7C8-82A6-789B-CD6314F52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27" y="1832717"/>
              <a:ext cx="1696522" cy="1696522"/>
            </a:xfrm>
            <a:prstGeom prst="rect">
              <a:avLst/>
            </a:prstGeom>
          </p:spPr>
        </p:pic>
      </p:grpSp>
      <p:grpSp>
        <p:nvGrpSpPr>
          <p:cNvPr id="26" name="Group 25">
            <a:extLst>
              <a:ext uri="{FF2B5EF4-FFF2-40B4-BE49-F238E27FC236}">
                <a16:creationId xmlns:a16="http://schemas.microsoft.com/office/drawing/2014/main" xmlns="" id="{CAFFD61C-142C-9CDC-463E-3B73C09ED24A}"/>
              </a:ext>
            </a:extLst>
          </p:cNvPr>
          <p:cNvGrpSpPr/>
          <p:nvPr/>
        </p:nvGrpSpPr>
        <p:grpSpPr>
          <a:xfrm>
            <a:off x="5907651" y="303984"/>
            <a:ext cx="5502415" cy="2376994"/>
            <a:chOff x="5907651" y="303984"/>
            <a:chExt cx="5502415" cy="2376994"/>
          </a:xfrm>
        </p:grpSpPr>
        <p:grpSp>
          <p:nvGrpSpPr>
            <p:cNvPr id="14" name="Group 13">
              <a:extLst>
                <a:ext uri="{FF2B5EF4-FFF2-40B4-BE49-F238E27FC236}">
                  <a16:creationId xmlns:a16="http://schemas.microsoft.com/office/drawing/2014/main" xmlns="" id="{ACC5BDA3-8163-7E88-A9D6-0ED47CBF0D9C}"/>
                </a:ext>
              </a:extLst>
            </p:cNvPr>
            <p:cNvGrpSpPr/>
            <p:nvPr/>
          </p:nvGrpSpPr>
          <p:grpSpPr>
            <a:xfrm>
              <a:off x="6096000" y="383791"/>
              <a:ext cx="4419600" cy="2209800"/>
              <a:chOff x="6380714" y="538914"/>
              <a:chExt cx="4419600" cy="2209800"/>
            </a:xfrm>
          </p:grpSpPr>
          <p:pic>
            <p:nvPicPr>
              <p:cNvPr id="12" name="Picture 11" descr="A white rectangular object with purple and pink stripes&#10;&#10;Description automatically generated">
                <a:extLst>
                  <a:ext uri="{FF2B5EF4-FFF2-40B4-BE49-F238E27FC236}">
                    <a16:creationId xmlns:a16="http://schemas.microsoft.com/office/drawing/2014/main" xmlns="" id="{40903B46-0A28-2E38-FD39-0C43861860F4}"/>
                  </a:ext>
                </a:extLst>
              </p:cNvPr>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6380714" y="538914"/>
                <a:ext cx="4419600" cy="2209800"/>
              </a:xfrm>
              <a:prstGeom prst="rect">
                <a:avLst/>
              </a:prstGeom>
            </p:spPr>
          </p:pic>
          <p:sp>
            <p:nvSpPr>
              <p:cNvPr id="13" name="TextBox 12">
                <a:extLst>
                  <a:ext uri="{FF2B5EF4-FFF2-40B4-BE49-F238E27FC236}">
                    <a16:creationId xmlns:a16="http://schemas.microsoft.com/office/drawing/2014/main" xmlns="" id="{BBD929AC-185A-8AE8-5D4A-E1F314D16B9E}"/>
                  </a:ext>
                </a:extLst>
              </p:cNvPr>
              <p:cNvSpPr txBox="1"/>
              <p:nvPr/>
            </p:nvSpPr>
            <p:spPr>
              <a:xfrm>
                <a:off x="6982694" y="1135982"/>
                <a:ext cx="3215640"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Luật chơi</a:t>
                </a:r>
                <a:endParaRPr lang="en-US" sz="5400" b="1" dirty="0">
                  <a:latin typeface="Times New Roman" panose="02020603050405020304" pitchFamily="18" charset="0"/>
                  <a:cs typeface="Times New Roman" panose="02020603050405020304" pitchFamily="18" charset="0"/>
                </a:endParaRPr>
              </a:p>
            </p:txBody>
          </p:sp>
        </p:grpSp>
        <p:pic>
          <p:nvPicPr>
            <p:cNvPr id="20" name="Picture 19" descr="A colorful headphones with notes&#10;&#10;Description automatically generated">
              <a:extLst>
                <a:ext uri="{FF2B5EF4-FFF2-40B4-BE49-F238E27FC236}">
                  <a16:creationId xmlns:a16="http://schemas.microsoft.com/office/drawing/2014/main" xmlns="" id="{2AF5C339-F465-D23E-443A-74B39AC93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651" y="303984"/>
              <a:ext cx="1386840" cy="1386840"/>
            </a:xfrm>
            <a:prstGeom prst="rect">
              <a:avLst/>
            </a:prstGeom>
          </p:spPr>
        </p:pic>
        <p:pic>
          <p:nvPicPr>
            <p:cNvPr id="24" name="Picture 23" descr="A record player with music notes&#10;&#10;Description automatically generated">
              <a:extLst>
                <a:ext uri="{FF2B5EF4-FFF2-40B4-BE49-F238E27FC236}">
                  <a16:creationId xmlns:a16="http://schemas.microsoft.com/office/drawing/2014/main" xmlns="" id="{F3349454-B6BD-854F-C86F-FC6FEC8C0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3544" y="984456"/>
              <a:ext cx="1696522" cy="1696522"/>
            </a:xfrm>
            <a:prstGeom prst="rect">
              <a:avLst/>
            </a:prstGeom>
          </p:spPr>
        </p:pic>
      </p:grpSp>
    </p:spTree>
    <p:extLst>
      <p:ext uri="{BB962C8B-B14F-4D97-AF65-F5344CB8AC3E}">
        <p14:creationId xmlns:p14="http://schemas.microsoft.com/office/powerpoint/2010/main" val="33079756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 calcmode="lin" valueType="num">
                                          <p:cBhvr>
                                            <p:cTn id="23" dur="500" fill="hold"/>
                                            <p:tgtEl>
                                              <p:spTgt spid="26"/>
                                            </p:tgtEl>
                                            <p:attrNameLst>
                                              <p:attrName>style.rotation</p:attrName>
                                            </p:attrNameLst>
                                          </p:cBhvr>
                                          <p:tavLst>
                                            <p:tav tm="0">
                                              <p:val>
                                                <p:fltVal val="360"/>
                                              </p:val>
                                            </p:tav>
                                            <p:tav tm="100000">
                                              <p:val>
                                                <p:fltVal val="0"/>
                                              </p:val>
                                            </p:tav>
                                          </p:tavLst>
                                        </p:anim>
                                        <p:animEffect transition="in" filter="fade">
                                          <p:cBhvr>
                                            <p:cTn id="24" dur="500"/>
                                            <p:tgtEl>
                                              <p:spTgt spid="26"/>
                                            </p:tgtEl>
                                          </p:cBhvr>
                                        </p:animEffect>
                                      </p:childTnLst>
                                    </p:cTn>
                                  </p:par>
                                  <p:par>
                                    <p:cTn id="25" presetID="2" presetClass="entr" presetSubtype="4" fill="hold" grpId="0" nodeType="withEffect" p14:presetBounceEnd="71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71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1000">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71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71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3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 calcmode="lin" valueType="num">
                                          <p:cBhvr>
                                            <p:cTn id="23" dur="500" fill="hold"/>
                                            <p:tgtEl>
                                              <p:spTgt spid="26"/>
                                            </p:tgtEl>
                                            <p:attrNameLst>
                                              <p:attrName>style.rotation</p:attrName>
                                            </p:attrNameLst>
                                          </p:cBhvr>
                                          <p:tavLst>
                                            <p:tav tm="0">
                                              <p:val>
                                                <p:fltVal val="360"/>
                                              </p:val>
                                            </p:tav>
                                            <p:tav tm="100000">
                                              <p:val>
                                                <p:fltVal val="0"/>
                                              </p:val>
                                            </p:tav>
                                          </p:tavLst>
                                        </p:anim>
                                        <p:animEffect transition="in" filter="fade">
                                          <p:cBhvr>
                                            <p:cTn id="24" dur="500"/>
                                            <p:tgtEl>
                                              <p:spTgt spid="2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xmlns=""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7499C88F-A1D7-C2A8-7AEF-95F33DE2D37A}"/>
              </a:ext>
            </a:extLst>
          </p:cNvPr>
          <p:cNvGrpSpPr/>
          <p:nvPr/>
        </p:nvGrpSpPr>
        <p:grpSpPr>
          <a:xfrm>
            <a:off x="1217982" y="-343595"/>
            <a:ext cx="9202022" cy="2632366"/>
            <a:chOff x="1217982" y="-343595"/>
            <a:chExt cx="9202022" cy="2632366"/>
          </a:xfrm>
        </p:grpSpPr>
        <p:sp>
          <p:nvSpPr>
            <p:cNvPr id="3" name="Rectangle: Rounded Corners 2">
              <a:extLst>
                <a:ext uri="{FF2B5EF4-FFF2-40B4-BE49-F238E27FC236}">
                  <a16:creationId xmlns:a16="http://schemas.microsoft.com/office/drawing/2014/main" xmlns="" id="{9361FED2-CE86-4954-455A-4D8DC1E119D9}"/>
                </a:ext>
              </a:extLst>
            </p:cNvPr>
            <p:cNvSpPr/>
            <p:nvPr/>
          </p:nvSpPr>
          <p:spPr>
            <a:xfrm>
              <a:off x="1217983"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8800" dirty="0">
                  <a:ln w="190500">
                    <a:solidFill>
                      <a:schemeClr val="bg1"/>
                    </a:solidFill>
                  </a:ln>
                  <a:solidFill>
                    <a:srgbClr val="99FFCC"/>
                  </a:solidFill>
                  <a:latin typeface="UTM Showcard" panose="02040603050506020204" pitchFamily="18" charset="0"/>
                </a:rPr>
                <a:t>LUYỆN TẬP</a:t>
              </a:r>
              <a:endParaRPr lang="en-US" sz="8800" dirty="0">
                <a:ln w="190500">
                  <a:solidFill>
                    <a:schemeClr val="bg1"/>
                  </a:solidFill>
                </a:ln>
                <a:solidFill>
                  <a:srgbClr val="99FFCC"/>
                </a:solidFill>
                <a:latin typeface="UTM Showcard" panose="02040603050506020204" pitchFamily="18" charset="0"/>
              </a:endParaRPr>
            </a:p>
          </p:txBody>
        </p:sp>
        <p:sp>
          <p:nvSpPr>
            <p:cNvPr id="7" name="Rectangle: Rounded Corners 6">
              <a:extLst>
                <a:ext uri="{FF2B5EF4-FFF2-40B4-BE49-F238E27FC236}">
                  <a16:creationId xmlns:a16="http://schemas.microsoft.com/office/drawing/2014/main" xmlns="" id="{2266A674-6A14-1853-03E4-B8A1F2F61212}"/>
                </a:ext>
              </a:extLst>
            </p:cNvPr>
            <p:cNvSpPr/>
            <p:nvPr/>
          </p:nvSpPr>
          <p:spPr>
            <a:xfrm>
              <a:off x="1217982" y="-343595"/>
              <a:ext cx="9202021" cy="263236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8800">
                  <a:solidFill>
                    <a:srgbClr val="FF9933"/>
                  </a:solidFill>
                  <a:latin typeface="UTM Showcard" panose="02040603050506020204" pitchFamily="18" charset="0"/>
                </a:rPr>
                <a:t>LUYỆN TẬP</a:t>
              </a:r>
              <a:endParaRPr lang="en-US" sz="8800" dirty="0">
                <a:solidFill>
                  <a:srgbClr val="FF9933"/>
                </a:solidFill>
                <a:latin typeface="UTM Showcard" panose="02040603050506020204" pitchFamily="18" charset="0"/>
              </a:endParaRPr>
            </a:p>
          </p:txBody>
        </p:sp>
      </p:grpSp>
    </p:spTree>
    <p:extLst>
      <p:ext uri="{BB962C8B-B14F-4D97-AF65-F5344CB8AC3E}">
        <p14:creationId xmlns:p14="http://schemas.microsoft.com/office/powerpoint/2010/main" val="16415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6" presetClass="emph" presetSubtype="0" repeatCount="2000" fill="hold"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Nhóm 23">
            <a:extLst>
              <a:ext uri="{FF2B5EF4-FFF2-40B4-BE49-F238E27FC236}">
                <a16:creationId xmlns:a16="http://schemas.microsoft.com/office/drawing/2014/main" xmlns="" id="{D6585356-A1BD-5456-949B-AF0B11D9B966}"/>
              </a:ext>
            </a:extLst>
          </p:cNvPr>
          <p:cNvGrpSpPr/>
          <p:nvPr/>
        </p:nvGrpSpPr>
        <p:grpSpPr>
          <a:xfrm>
            <a:off x="3644972" y="1672493"/>
            <a:ext cx="4902056" cy="1108104"/>
            <a:chOff x="3666355" y="4573200"/>
            <a:chExt cx="4280543" cy="1412641"/>
          </a:xfrm>
        </p:grpSpPr>
        <p:sp>
          <p:nvSpPr>
            <p:cNvPr id="4" name="TextBox 67">
              <a:extLst>
                <a:ext uri="{FF2B5EF4-FFF2-40B4-BE49-F238E27FC236}">
                  <a16:creationId xmlns:a16="http://schemas.microsoft.com/office/drawing/2014/main" xmlns="" id="{C1C318A9-6D96-43A3-FCE3-4CEF73E7A26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dirty="0">
                  <a:ln w="190500">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HOẠT ĐỘNG 1:</a:t>
              </a:r>
            </a:p>
          </p:txBody>
        </p:sp>
        <p:sp>
          <p:nvSpPr>
            <p:cNvPr id="5" name="TextBox 67">
              <a:extLst>
                <a:ext uri="{FF2B5EF4-FFF2-40B4-BE49-F238E27FC236}">
                  <a16:creationId xmlns:a16="http://schemas.microsoft.com/office/drawing/2014/main" xmlns="" id="{4C3B3A76-F4D4-7D2D-CFB7-A808E824046B}"/>
                </a:ext>
              </a:extLst>
            </p:cNvPr>
            <p:cNvSpPr txBox="1"/>
            <p:nvPr/>
          </p:nvSpPr>
          <p:spPr>
            <a:xfrm>
              <a:off x="3666355" y="4604368"/>
              <a:ext cx="4280542" cy="1381473"/>
            </a:xfrm>
            <a:prstGeom prst="rect">
              <a:avLst/>
            </a:prstGeom>
            <a:noFill/>
          </p:spPr>
          <p:txBody>
            <a:bodyPr wrap="square" rtlCol="0">
              <a:prstTxWarp prst="textArchUp">
                <a:avLst/>
              </a:prstTxWarp>
              <a:spAutoFit/>
            </a:bodyPr>
            <a:lstStyle/>
            <a:p>
              <a:pPr algn="ctr"/>
              <a:r>
                <a:rPr lang="en-US" sz="9000" dirty="0">
                  <a:ln w="9525">
                    <a:noFill/>
                    <a:prstDash val="solid"/>
                  </a:ln>
                  <a:solidFill>
                    <a:srgbClr val="FF5D5D"/>
                  </a:solidFill>
                  <a:effectLst>
                    <a:outerShdw blurRad="12700" dist="38100" dir="2700000" algn="tl" rotWithShape="0">
                      <a:schemeClr val="accent5">
                        <a:lumMod val="60000"/>
                        <a:lumOff val="40000"/>
                      </a:schemeClr>
                    </a:outerShdw>
                  </a:effectLst>
                  <a:latin typeface="Times New Roman" panose="02020603050405020304" pitchFamily="18" charset="0"/>
                  <a:ea typeface="LNTH-LuoLuoNotangYuanTi 1" pitchFamily="2" charset="-128"/>
                  <a:cs typeface="Times New Roman" panose="02020603050405020304" pitchFamily="18" charset="0"/>
                </a:rPr>
                <a:t>HOẠT ĐỘNG 1:</a:t>
              </a:r>
            </a:p>
          </p:txBody>
        </p:sp>
      </p:grpSp>
      <p:grpSp>
        <p:nvGrpSpPr>
          <p:cNvPr id="8" name="Group 7">
            <a:extLst>
              <a:ext uri="{FF2B5EF4-FFF2-40B4-BE49-F238E27FC236}">
                <a16:creationId xmlns:a16="http://schemas.microsoft.com/office/drawing/2014/main" xmlns="" id="{B611BED7-8FD5-9644-8B5A-5260FEE11919}"/>
              </a:ext>
            </a:extLst>
          </p:cNvPr>
          <p:cNvGrpSpPr/>
          <p:nvPr/>
        </p:nvGrpSpPr>
        <p:grpSpPr>
          <a:xfrm>
            <a:off x="0" y="2615491"/>
            <a:ext cx="12470636" cy="1862048"/>
            <a:chOff x="-139320" y="5072896"/>
            <a:chExt cx="12470636" cy="1862048"/>
          </a:xfrm>
        </p:grpSpPr>
        <p:sp>
          <p:nvSpPr>
            <p:cNvPr id="6" name="Hộp Văn bản 14">
              <a:extLst>
                <a:ext uri="{FF2B5EF4-FFF2-40B4-BE49-F238E27FC236}">
                  <a16:creationId xmlns:a16="http://schemas.microsoft.com/office/drawing/2014/main" xmlns="" id="{6A1B9542-4048-1B6A-A2D0-8BAD3BD7F25A}"/>
                </a:ext>
              </a:extLst>
            </p:cNvPr>
            <p:cNvSpPr txBox="1"/>
            <p:nvPr/>
          </p:nvSpPr>
          <p:spPr>
            <a:xfrm>
              <a:off x="-139320" y="5072896"/>
              <a:ext cx="12470636" cy="1862048"/>
            </a:xfrm>
            <a:prstGeom prst="rect">
              <a:avLst/>
            </a:prstGeom>
            <a:noFill/>
          </p:spPr>
          <p:txBody>
            <a:bodyPr wrap="square">
              <a:spAutoFit/>
            </a:bodyPr>
            <a:lstStyle/>
            <a:p>
              <a:pPr algn="ctr"/>
              <a:r>
                <a:rPr lang="vi-VN" sz="11500" dirty="0">
                  <a:ln w="317500">
                    <a:solidFill>
                      <a:schemeClr val="bg1"/>
                    </a:solidFill>
                  </a:ln>
                  <a:solidFill>
                    <a:srgbClr val="FFFF8F"/>
                  </a:solidFill>
                  <a:latin typeface="Times New Roman" panose="02020603050405020304" pitchFamily="18" charset="0"/>
                  <a:cs typeface="Times New Roman" panose="02020603050405020304" pitchFamily="18" charset="0"/>
                </a:rPr>
                <a:t>SƠ ĐỒ HÓA</a:t>
              </a:r>
              <a:endParaRPr lang="en-US" sz="11500" dirty="0">
                <a:ln w="317500">
                  <a:solidFill>
                    <a:schemeClr val="bg1"/>
                  </a:solidFill>
                </a:ln>
                <a:solidFill>
                  <a:srgbClr val="FFFF8F"/>
                </a:solidFill>
                <a:latin typeface="Times New Roman" panose="02020603050405020304" pitchFamily="18" charset="0"/>
                <a:cs typeface="Times New Roman" panose="02020603050405020304" pitchFamily="18" charset="0"/>
              </a:endParaRPr>
            </a:p>
          </p:txBody>
        </p:sp>
        <p:sp>
          <p:nvSpPr>
            <p:cNvPr id="7" name="Hộp Văn bản 14">
              <a:extLst>
                <a:ext uri="{FF2B5EF4-FFF2-40B4-BE49-F238E27FC236}">
                  <a16:creationId xmlns:a16="http://schemas.microsoft.com/office/drawing/2014/main" xmlns="" id="{0464577F-33E3-4040-0735-7C6980E8E6C8}"/>
                </a:ext>
              </a:extLst>
            </p:cNvPr>
            <p:cNvSpPr txBox="1"/>
            <p:nvPr/>
          </p:nvSpPr>
          <p:spPr>
            <a:xfrm>
              <a:off x="-139320" y="5072896"/>
              <a:ext cx="12470636" cy="1862048"/>
            </a:xfrm>
            <a:prstGeom prst="rect">
              <a:avLst/>
            </a:prstGeom>
            <a:noFill/>
          </p:spPr>
          <p:txBody>
            <a:bodyPr wrap="square">
              <a:spAutoFit/>
            </a:bodyPr>
            <a:lstStyle/>
            <a:p>
              <a:pPr algn="ctr"/>
              <a:r>
                <a:rPr lang="vi-VN" sz="11500" dirty="0">
                  <a:ln w="28575">
                    <a:solidFill>
                      <a:srgbClr val="0070C0"/>
                    </a:solidFill>
                  </a:ln>
                  <a:solidFill>
                    <a:srgbClr val="FFFF8F"/>
                  </a:solidFill>
                  <a:latin typeface="Times New Roman" panose="02020603050405020304" pitchFamily="18" charset="0"/>
                  <a:cs typeface="Times New Roman" panose="02020603050405020304" pitchFamily="18" charset="0"/>
                </a:rPr>
                <a:t>S</a:t>
              </a:r>
              <a:r>
                <a:rPr lang="vi-VN" sz="11500" dirty="0">
                  <a:ln w="28575">
                    <a:solidFill>
                      <a:srgbClr val="0070C0"/>
                    </a:solidFill>
                  </a:ln>
                  <a:solidFill>
                    <a:srgbClr val="78F4A1"/>
                  </a:solidFill>
                  <a:latin typeface="Times New Roman" panose="02020603050405020304" pitchFamily="18" charset="0"/>
                  <a:cs typeface="Times New Roman" panose="02020603050405020304" pitchFamily="18" charset="0"/>
                </a:rPr>
                <a:t>Ơ</a:t>
              </a:r>
              <a:r>
                <a:rPr lang="vi-VN" sz="11500" dirty="0">
                  <a:ln w="28575">
                    <a:solidFill>
                      <a:srgbClr val="0070C0"/>
                    </a:solidFill>
                  </a:ln>
                  <a:solidFill>
                    <a:schemeClr val="accent4">
                      <a:lumMod val="40000"/>
                      <a:lumOff val="60000"/>
                    </a:schemeClr>
                  </a:solidFill>
                  <a:latin typeface="Times New Roman" panose="02020603050405020304" pitchFamily="18" charset="0"/>
                  <a:cs typeface="Times New Roman" panose="02020603050405020304" pitchFamily="18" charset="0"/>
                </a:rPr>
                <a:t> </a:t>
              </a:r>
              <a:r>
                <a:rPr lang="vi-VN" sz="11500" dirty="0">
                  <a:ln w="28575">
                    <a:solidFill>
                      <a:srgbClr val="0070C0"/>
                    </a:solidFill>
                  </a:ln>
                  <a:solidFill>
                    <a:srgbClr val="CC99FF"/>
                  </a:solidFill>
                  <a:latin typeface="Times New Roman" panose="02020603050405020304" pitchFamily="18" charset="0"/>
                  <a:cs typeface="Times New Roman" panose="02020603050405020304" pitchFamily="18" charset="0"/>
                </a:rPr>
                <a:t>Đ</a:t>
              </a:r>
              <a:r>
                <a:rPr lang="vi-VN" sz="11500" dirty="0">
                  <a:ln w="28575">
                    <a:solidFill>
                      <a:srgbClr val="0070C0"/>
                    </a:solidFill>
                  </a:ln>
                  <a:solidFill>
                    <a:srgbClr val="FFCC99"/>
                  </a:solidFill>
                  <a:latin typeface="Times New Roman" panose="02020603050405020304" pitchFamily="18" charset="0"/>
                  <a:cs typeface="Times New Roman" panose="02020603050405020304" pitchFamily="18" charset="0"/>
                </a:rPr>
                <a:t>Ồ</a:t>
              </a:r>
              <a:r>
                <a:rPr lang="vi-VN" sz="11500" dirty="0">
                  <a:ln w="28575">
                    <a:solidFill>
                      <a:srgbClr val="0070C0"/>
                    </a:solidFill>
                  </a:ln>
                  <a:solidFill>
                    <a:schemeClr val="accent4">
                      <a:lumMod val="40000"/>
                      <a:lumOff val="60000"/>
                    </a:schemeClr>
                  </a:solidFill>
                  <a:latin typeface="Times New Roman" panose="02020603050405020304" pitchFamily="18" charset="0"/>
                  <a:cs typeface="Times New Roman" panose="02020603050405020304" pitchFamily="18" charset="0"/>
                </a:rPr>
                <a:t> </a:t>
              </a:r>
              <a:r>
                <a:rPr lang="vi-VN" sz="11500" dirty="0">
                  <a:ln w="28575">
                    <a:solidFill>
                      <a:srgbClr val="0070C0"/>
                    </a:solidFill>
                  </a:ln>
                  <a:solidFill>
                    <a:srgbClr val="CCFFFF"/>
                  </a:solidFill>
                  <a:latin typeface="Times New Roman" panose="02020603050405020304" pitchFamily="18" charset="0"/>
                  <a:cs typeface="Times New Roman" panose="02020603050405020304" pitchFamily="18" charset="0"/>
                </a:rPr>
                <a:t>H</a:t>
              </a:r>
              <a:r>
                <a:rPr lang="vi-VN" sz="11500" dirty="0">
                  <a:ln w="28575">
                    <a:solidFill>
                      <a:srgbClr val="0070C0"/>
                    </a:solidFill>
                  </a:ln>
                  <a:solidFill>
                    <a:srgbClr val="FF99FF"/>
                  </a:solidFill>
                  <a:latin typeface="Times New Roman" panose="02020603050405020304" pitchFamily="18" charset="0"/>
                  <a:cs typeface="Times New Roman" panose="02020603050405020304" pitchFamily="18" charset="0"/>
                </a:rPr>
                <a:t>Ó</a:t>
              </a:r>
              <a:r>
                <a:rPr lang="vi-VN" sz="11500" dirty="0">
                  <a:ln w="28575">
                    <a:solidFill>
                      <a:srgbClr val="0070C0"/>
                    </a:solidFill>
                  </a:ln>
                  <a:solidFill>
                    <a:schemeClr val="accent4">
                      <a:lumMod val="40000"/>
                      <a:lumOff val="60000"/>
                    </a:schemeClr>
                  </a:solidFill>
                  <a:latin typeface="Times New Roman" panose="02020603050405020304" pitchFamily="18" charset="0"/>
                  <a:cs typeface="Times New Roman" panose="02020603050405020304" pitchFamily="18" charset="0"/>
                </a:rPr>
                <a:t>A</a:t>
              </a:r>
              <a:endParaRPr lang="vi-VN" sz="11500" dirty="0">
                <a:ln w="28575">
                  <a:solidFill>
                    <a:srgbClr val="0070C0"/>
                  </a:solidFill>
                </a:ln>
                <a:solidFill>
                  <a:srgbClr val="A0F169"/>
                </a:solidFill>
                <a:latin typeface="Times New Roman" panose="02020603050405020304" pitchFamily="18" charset="0"/>
                <a:cs typeface="Times New Roman" panose="02020603050405020304" pitchFamily="18" charset="0"/>
              </a:endParaRPr>
            </a:p>
          </p:txBody>
        </p:sp>
      </p:grpSp>
      <p:pic>
        <p:nvPicPr>
          <p:cNvPr id="10" name="Picture 9" descr="A couple of cartoon characters&#10;&#10;Description automatically generated">
            <a:extLst>
              <a:ext uri="{FF2B5EF4-FFF2-40B4-BE49-F238E27FC236}">
                <a16:creationId xmlns:a16="http://schemas.microsoft.com/office/drawing/2014/main" xmlns="" id="{4234C645-9D33-0585-6578-9803DBCF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spTree>
    <p:extLst>
      <p:ext uri="{BB962C8B-B14F-4D97-AF65-F5344CB8AC3E}">
        <p14:creationId xmlns:p14="http://schemas.microsoft.com/office/powerpoint/2010/main" val="8170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FD9C3DC2-DFAD-34D9-2DAC-9B15EB78E2B4}"/>
              </a:ext>
            </a:extLst>
          </p:cNvPr>
          <p:cNvGrpSpPr/>
          <p:nvPr/>
        </p:nvGrpSpPr>
        <p:grpSpPr>
          <a:xfrm>
            <a:off x="969395" y="511748"/>
            <a:ext cx="9929948" cy="830997"/>
            <a:chOff x="969395" y="511748"/>
            <a:chExt cx="9929948" cy="830997"/>
          </a:xfrm>
        </p:grpSpPr>
        <p:sp>
          <p:nvSpPr>
            <p:cNvPr id="3" name="Oval 2">
              <a:extLst>
                <a:ext uri="{FF2B5EF4-FFF2-40B4-BE49-F238E27FC236}">
                  <a16:creationId xmlns:a16="http://schemas.microsoft.com/office/drawing/2014/main" xmlns=""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1CD48B9C-9939-9FDB-71B2-4CFAD60BEA16}"/>
                </a:ext>
              </a:extLst>
            </p:cNvPr>
            <p:cNvSpPr txBox="1"/>
            <p:nvPr/>
          </p:nvSpPr>
          <p:spPr>
            <a:xfrm>
              <a:off x="1740103" y="511748"/>
              <a:ext cx="9159240" cy="830997"/>
            </a:xfrm>
            <a:prstGeom prst="rect">
              <a:avLst/>
            </a:prstGeom>
            <a:noFill/>
          </p:spPr>
          <p:txBody>
            <a:bodyPr wrap="square" rtlCol="0">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Hãy vẽ hoặc viết những điều em đã học được từ chủ đề Chất và chia sẻ với bạn.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5" name="Picture 4" descr="A group of kids reading books&#10;&#10;Description automatically generated">
            <a:extLst>
              <a:ext uri="{FF2B5EF4-FFF2-40B4-BE49-F238E27FC236}">
                <a16:creationId xmlns:a16="http://schemas.microsoft.com/office/drawing/2014/main" xmlns="" id="{EAA27CA2-F8C5-D8D8-AC61-EFD8FF455687}"/>
              </a:ext>
            </a:extLst>
          </p:cNvPr>
          <p:cNvPicPr>
            <a:picLocks noChangeAspect="1"/>
          </p:cNvPicPr>
          <p:nvPr/>
        </p:nvPicPr>
        <p:blipFill rotWithShape="1">
          <a:blip r:embed="rId3">
            <a:extLst>
              <a:ext uri="{28A0092B-C50C-407E-A947-70E740481C1C}">
                <a14:useLocalDpi xmlns:a14="http://schemas.microsoft.com/office/drawing/2010/main" val="0"/>
              </a:ext>
            </a:extLst>
          </a:blip>
          <a:srcRect t="20741" b="28291"/>
          <a:stretch/>
        </p:blipFill>
        <p:spPr>
          <a:xfrm>
            <a:off x="7269697" y="4112497"/>
            <a:ext cx="4967575" cy="2531911"/>
          </a:xfrm>
          <a:prstGeom prst="rect">
            <a:avLst/>
          </a:prstGeom>
        </p:spPr>
      </p:pic>
      <p:pic>
        <p:nvPicPr>
          <p:cNvPr id="6" name="Picture 5" descr="A group of kids sitting at a table reading a book&#10;&#10;Description automatically generated">
            <a:extLst>
              <a:ext uri="{FF2B5EF4-FFF2-40B4-BE49-F238E27FC236}">
                <a16:creationId xmlns:a16="http://schemas.microsoft.com/office/drawing/2014/main" xmlns="" id="{7E23799B-6036-D362-76FD-0F3F33953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27" y="3724823"/>
            <a:ext cx="3642946" cy="3642946"/>
          </a:xfrm>
          <a:prstGeom prst="rect">
            <a:avLst/>
          </a:prstGeom>
        </p:spPr>
      </p:pic>
      <p:pic>
        <p:nvPicPr>
          <p:cNvPr id="38" name="Picture 37">
            <a:extLst>
              <a:ext uri="{FF2B5EF4-FFF2-40B4-BE49-F238E27FC236}">
                <a16:creationId xmlns:a16="http://schemas.microsoft.com/office/drawing/2014/main" xmlns="" id="{3E43BE1A-5870-4AEE-A9C6-AE0068DFD568}"/>
              </a:ext>
            </a:extLst>
          </p:cNvPr>
          <p:cNvPicPr>
            <a:picLocks noChangeAspect="1"/>
          </p:cNvPicPr>
          <p:nvPr/>
        </p:nvPicPr>
        <p:blipFill>
          <a:blip r:embed="rId5"/>
          <a:stretch>
            <a:fillRect/>
          </a:stretch>
        </p:blipFill>
        <p:spPr>
          <a:xfrm>
            <a:off x="2027486" y="1282456"/>
            <a:ext cx="8303472" cy="2993395"/>
          </a:xfrm>
          <a:prstGeom prst="rect">
            <a:avLst/>
          </a:prstGeom>
        </p:spPr>
      </p:pic>
      <p:sp>
        <p:nvSpPr>
          <p:cNvPr id="39" name="TextBox 38">
            <a:extLst>
              <a:ext uri="{FF2B5EF4-FFF2-40B4-BE49-F238E27FC236}">
                <a16:creationId xmlns:a16="http://schemas.microsoft.com/office/drawing/2014/main" xmlns="" id="{4487E27C-4899-6C47-8B52-B9AED3BF657E}"/>
              </a:ext>
            </a:extLst>
          </p:cNvPr>
          <p:cNvSpPr txBox="1"/>
          <p:nvPr/>
        </p:nvSpPr>
        <p:spPr>
          <a:xfrm>
            <a:off x="3506256" y="4481396"/>
            <a:ext cx="4513793" cy="769441"/>
          </a:xfrm>
          <a:prstGeom prst="rect">
            <a:avLst/>
          </a:prstGeom>
          <a:noFill/>
        </p:spPr>
        <p:txBody>
          <a:bodyPr wrap="square" rtlCol="0">
            <a:spAutoFit/>
          </a:bodyPr>
          <a:lstStyle/>
          <a:p>
            <a:pPr algn="ctr"/>
            <a:r>
              <a:rPr lang="vi-VN" sz="4400" dirty="0">
                <a:ln w="19050">
                  <a:solidFill>
                    <a:srgbClr val="002060"/>
                  </a:solidFill>
                </a:ln>
                <a:solidFill>
                  <a:srgbClr val="CC99FF"/>
                </a:solidFill>
                <a:latin typeface="Times New Roman" panose="02020603050405020304" pitchFamily="18" charset="0"/>
                <a:cs typeface="Times New Roman" panose="02020603050405020304" pitchFamily="18" charset="0"/>
              </a:rPr>
              <a:t>Thảo luận nhóm 4</a:t>
            </a:r>
            <a:endParaRPr lang="en-US" sz="4400" dirty="0">
              <a:ln w="19050">
                <a:solidFill>
                  <a:srgbClr val="002060"/>
                </a:solidFill>
              </a:ln>
              <a:solidFill>
                <a:srgbClr val="CC99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4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500"/>
                            </p:stCondLst>
                            <p:childTnLst>
                              <p:par>
                                <p:cTn id="17" presetID="32" presetClass="emph" presetSubtype="0" fill="hold" grpId="1" nodeType="after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xmlns=""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xmlns=""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1CD48B9C-9939-9FDB-71B2-4CFAD60BEA16}"/>
              </a:ext>
            </a:extLst>
          </p:cNvPr>
          <p:cNvSpPr txBox="1"/>
          <p:nvPr/>
        </p:nvSpPr>
        <p:spPr>
          <a:xfrm>
            <a:off x="3835603" y="444612"/>
            <a:ext cx="6067476" cy="584775"/>
          </a:xfrm>
          <a:prstGeom prst="rect">
            <a:avLst/>
          </a:prstGeom>
          <a:noFill/>
        </p:spPr>
        <p:txBody>
          <a:bodyPr wrap="square" rtlCol="0">
            <a:spAutoFit/>
          </a:bodyPr>
          <a:lstStyle/>
          <a:p>
            <a:pPr algn="just"/>
            <a:r>
              <a:rPr lang="vi-VN" sz="3200" b="1" dirty="0">
                <a:solidFill>
                  <a:srgbClr val="002060"/>
                </a:solidFill>
                <a:latin typeface="UTM Duepuntozero" panose="02040603050506020204" pitchFamily="18" charset="0"/>
              </a:rPr>
              <a:t>MỘT SỐ MẪU SƠ HỒ TƯ DUY </a:t>
            </a:r>
            <a:endParaRPr lang="en-US" sz="3200" b="1" dirty="0">
              <a:solidFill>
                <a:srgbClr val="002060"/>
              </a:solidFill>
              <a:latin typeface="UTM Duepuntozero" panose="02040603050506020204" pitchFamily="18" charset="0"/>
            </a:endParaRPr>
          </a:p>
        </p:txBody>
      </p:sp>
      <p:pic>
        <p:nvPicPr>
          <p:cNvPr id="6" name="Picture 5" descr="A cartoon of a child&#10;&#10;Description automatically generated">
            <a:extLst>
              <a:ext uri="{FF2B5EF4-FFF2-40B4-BE49-F238E27FC236}">
                <a16:creationId xmlns:a16="http://schemas.microsoft.com/office/drawing/2014/main" xmlns="" id="{736BC2CB-35C4-A96D-D953-D29E66423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8392" y="1299724"/>
            <a:ext cx="3683390" cy="27625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mind map with text and words&#10;&#10;Description automatically generated">
            <a:extLst>
              <a:ext uri="{FF2B5EF4-FFF2-40B4-BE49-F238E27FC236}">
                <a16:creationId xmlns:a16="http://schemas.microsoft.com/office/drawing/2014/main" xmlns="" id="{72B31216-1FE8-E148-91E9-BC8767897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18" y="1195732"/>
            <a:ext cx="3607782" cy="2705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diagram of different types of animals&#10;&#10;Description automatically generated">
            <a:extLst>
              <a:ext uri="{FF2B5EF4-FFF2-40B4-BE49-F238E27FC236}">
                <a16:creationId xmlns:a16="http://schemas.microsoft.com/office/drawing/2014/main" xmlns="" id="{344264A0-5AFB-C1D5-0387-7C6A5067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610" y="3845426"/>
            <a:ext cx="3607782" cy="2705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Cartoon child with pigtails and yellow dress&#10;&#10;Description automatically generated">
            <a:extLst>
              <a:ext uri="{FF2B5EF4-FFF2-40B4-BE49-F238E27FC236}">
                <a16:creationId xmlns:a16="http://schemas.microsoft.com/office/drawing/2014/main" xmlns="" id="{2A7FF424-7370-D65B-D861-F8D2283F7B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1496" y="1270330"/>
            <a:ext cx="1757470" cy="2255485"/>
          </a:xfrm>
          <a:prstGeom prst="rect">
            <a:avLst/>
          </a:prstGeom>
        </p:spPr>
      </p:pic>
      <p:pic>
        <p:nvPicPr>
          <p:cNvPr id="14" name="Picture 13" descr="A group of kids reading books&#10;&#10;Description automatically generated">
            <a:extLst>
              <a:ext uri="{FF2B5EF4-FFF2-40B4-BE49-F238E27FC236}">
                <a16:creationId xmlns:a16="http://schemas.microsoft.com/office/drawing/2014/main" xmlns="" id="{6F858CF5-01CD-42EC-29C9-4C355324D44D}"/>
              </a:ext>
            </a:extLst>
          </p:cNvPr>
          <p:cNvPicPr>
            <a:picLocks noChangeAspect="1"/>
          </p:cNvPicPr>
          <p:nvPr/>
        </p:nvPicPr>
        <p:blipFill rotWithShape="1">
          <a:blip r:embed="rId7">
            <a:extLst>
              <a:ext uri="{28A0092B-C50C-407E-A947-70E740481C1C}">
                <a14:useLocalDpi xmlns:a14="http://schemas.microsoft.com/office/drawing/2010/main" val="0"/>
              </a:ext>
            </a:extLst>
          </a:blip>
          <a:srcRect t="20741" b="28291"/>
          <a:stretch/>
        </p:blipFill>
        <p:spPr>
          <a:xfrm>
            <a:off x="7669163" y="4375157"/>
            <a:ext cx="4467832" cy="2277198"/>
          </a:xfrm>
          <a:prstGeom prst="rect">
            <a:avLst/>
          </a:prstGeom>
        </p:spPr>
      </p:pic>
      <p:pic>
        <p:nvPicPr>
          <p:cNvPr id="15" name="Picture 14" descr="A group of kids sitting at a table reading a book&#10;&#10;Description automatically generated">
            <a:extLst>
              <a:ext uri="{FF2B5EF4-FFF2-40B4-BE49-F238E27FC236}">
                <a16:creationId xmlns:a16="http://schemas.microsoft.com/office/drawing/2014/main" xmlns="" id="{B782485E-310D-078B-8ED6-9412F46A2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298" y="3736779"/>
            <a:ext cx="3642946" cy="3642946"/>
          </a:xfrm>
          <a:prstGeom prst="rect">
            <a:avLst/>
          </a:prstGeom>
        </p:spPr>
      </p:pic>
    </p:spTree>
    <p:extLst>
      <p:ext uri="{BB962C8B-B14F-4D97-AF65-F5344CB8AC3E}">
        <p14:creationId xmlns:p14="http://schemas.microsoft.com/office/powerpoint/2010/main" val="23751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3137</TotalTime>
  <Words>1117</Words>
  <Application>Microsoft Office PowerPoint</Application>
  <PresentationFormat>Custom</PresentationFormat>
  <Paragraphs>131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THI TRIEU VI</dc:creator>
  <cp:lastModifiedBy>MERCURY</cp:lastModifiedBy>
  <cp:revision>17</cp:revision>
  <dcterms:created xsi:type="dcterms:W3CDTF">2023-07-21T07:23:56Z</dcterms:created>
  <dcterms:modified xsi:type="dcterms:W3CDTF">2023-11-01T02:51:23Z</dcterms:modified>
</cp:coreProperties>
</file>