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326" y="16669"/>
            <a:ext cx="11669316" cy="6856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5" name="Title 1"/>
          <p:cNvSpPr>
            <a:spLocks noGrp="1"/>
          </p:cNvSpPr>
          <p:nvPr/>
        </p:nvSpPr>
        <p:spPr>
          <a:xfrm>
            <a:off x="1181576" y="971550"/>
            <a:ext cx="9975056" cy="8286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589915" algn="ctr" rtl="0" fontAlgn="base">
              <a:spcBef>
                <a:spcPct val="0"/>
              </a:spcBef>
              <a:spcAft>
                <a:spcPct val="0"/>
              </a:spcAft>
              <a:defRPr sz="5675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179830" algn="ctr" rtl="0" fontAlgn="base">
              <a:spcBef>
                <a:spcPct val="0"/>
              </a:spcBef>
              <a:spcAft>
                <a:spcPct val="0"/>
              </a:spcAft>
              <a:defRPr sz="5675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69110" algn="ctr" rtl="0" fontAlgn="base">
              <a:spcBef>
                <a:spcPct val="0"/>
              </a:spcBef>
              <a:spcAft>
                <a:spcPct val="0"/>
              </a:spcAft>
              <a:defRPr sz="5675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359025" algn="ctr" rtl="0" fontAlgn="base">
              <a:spcBef>
                <a:spcPct val="0"/>
              </a:spcBef>
              <a:spcAft>
                <a:spcPct val="0"/>
              </a:spcAft>
              <a:defRPr sz="5675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000">
                <a:solidFill>
                  <a:srgbClr val="FF0000"/>
                </a:solidFill>
              </a:rPr>
              <a:t>Thứ tư, ngày 6 tháng 10 năm 2021</a:t>
            </a:r>
            <a:br>
              <a:rPr lang="en-US" altLang="zh-CN" sz="3000">
                <a:solidFill>
                  <a:srgbClr val="FF0000"/>
                </a:solidFill>
              </a:rPr>
            </a:br>
            <a:r>
              <a:rPr lang="en-US" altLang="zh-CN" sz="3000">
                <a:solidFill>
                  <a:srgbClr val="FF0000"/>
                </a:solidFill>
              </a:rPr>
              <a:t>Mỹ thuật</a:t>
            </a:r>
            <a:endParaRPr lang="en-US" altLang="zh-CN" sz="300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/>
          <p:nvPr/>
        </p:nvSpPr>
        <p:spPr>
          <a:xfrm>
            <a:off x="787718" y="2957513"/>
            <a:ext cx="10616565" cy="3168491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441325" indent="-4413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7580" indent="-368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</a:defRPr>
            </a:lvl2pPr>
            <a:lvl3pPr marL="1473200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2063750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4pPr>
            <a:lvl5pPr marL="2653030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tx1"/>
                </a:solidFill>
                <a:latin typeface="+mn-lt"/>
              </a:defRPr>
            </a:lvl5pPr>
            <a:lvl6pPr marL="3243580" indent="-2946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0">
                <a:solidFill>
                  <a:schemeClr val="tx1"/>
                </a:solidFill>
                <a:latin typeface="+mn-lt"/>
              </a:defRPr>
            </a:lvl6pPr>
            <a:lvl7pPr marL="3833495" indent="-2946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0">
                <a:solidFill>
                  <a:schemeClr val="tx1"/>
                </a:solidFill>
                <a:latin typeface="+mn-lt"/>
              </a:defRPr>
            </a:lvl7pPr>
            <a:lvl8pPr marL="4423410" indent="-2946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0">
                <a:solidFill>
                  <a:schemeClr val="tx1"/>
                </a:solidFill>
                <a:latin typeface="+mn-lt"/>
              </a:defRPr>
            </a:lvl8pPr>
            <a:lvl9pPr marL="5013325" indent="-29464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75" b="1">
                <a:solidFill>
                  <a:schemeClr val="accent1"/>
                </a:solidFill>
              </a:rPr>
              <a:t>GÓC MĨ THUẬT CỦA EM </a:t>
            </a:r>
            <a:endParaRPr lang="en-US" sz="3075" b="1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075" b="1">
                <a:solidFill>
                  <a:schemeClr val="accent1"/>
                </a:solidFill>
              </a:rPr>
              <a:t>(sách học sinh, trang 12)</a:t>
            </a:r>
            <a:endParaRPr lang="en-US" sz="3075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2874" y="1191"/>
            <a:ext cx="12126516" cy="6856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itle 1"/>
          <p:cNvSpPr>
            <a:spLocks noGrp="1"/>
          </p:cNvSpPr>
          <p:nvPr/>
        </p:nvSpPr>
        <p:spPr>
          <a:xfrm>
            <a:off x="257572" y="2538730"/>
            <a:ext cx="10616803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>
              <a:lnSpc>
                <a:spcPct val="150000"/>
              </a:lnSpc>
            </a:pPr>
            <a:r>
              <a:rPr lang="en-US" altLang="zh-CN" sz="4200">
                <a:solidFill>
                  <a:srgbClr val="FF0000"/>
                </a:solidFill>
                <a:latin typeface="Arial" panose="020B0604020202020204" pitchFamily="34" charset="0"/>
              </a:rPr>
              <a:t>Học sinh hoàn thiện, </a:t>
            </a:r>
            <a:endParaRPr lang="en-US" altLang="zh-CN" sz="4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4200">
                <a:solidFill>
                  <a:srgbClr val="FF0000"/>
                </a:solidFill>
                <a:latin typeface="Arial" panose="020B0604020202020204" pitchFamily="34" charset="0"/>
              </a:rPr>
              <a:t>trưng bày sản phẩm của mình</a:t>
            </a:r>
            <a:endParaRPr lang="en-US" altLang="zh-CN" sz="4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326" y="16669"/>
            <a:ext cx="11669316" cy="6856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36748" r="64421" b="50028"/>
          <a:stretch>
            <a:fillRect/>
          </a:stretch>
        </p:blipFill>
        <p:spPr>
          <a:xfrm>
            <a:off x="429895" y="1869440"/>
            <a:ext cx="5433060" cy="3759200"/>
          </a:xfrm>
          <a:prstGeom prst="rect">
            <a:avLst/>
          </a:prstGeom>
          <a:ln>
            <a:noFill/>
          </a:ln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36748" r="53400" b="50028"/>
          <a:stretch>
            <a:fillRect/>
          </a:stretch>
        </p:blipFill>
        <p:spPr>
          <a:xfrm>
            <a:off x="6066790" y="1785620"/>
            <a:ext cx="5494655" cy="392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2874" y="1191"/>
            <a:ext cx="12126516" cy="6856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Title 1"/>
          <p:cNvSpPr>
            <a:spLocks noGrp="1"/>
          </p:cNvSpPr>
          <p:nvPr/>
        </p:nvSpPr>
        <p:spPr>
          <a:xfrm>
            <a:off x="323850" y="1174909"/>
            <a:ext cx="10616565" cy="35890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>
              <a:lnSpc>
                <a:spcPct val="150000"/>
              </a:lnSpc>
            </a:pPr>
            <a:r>
              <a:rPr lang="en-US" sz="42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Calibri" panose="020F0502020204030204" charset="0"/>
                <a:sym typeface="+mn-ea"/>
              </a:rPr>
              <a:t>Học sinh thảo luận với người thân để nhận xét, phân tích và đánh giá sản phẩm của mình theo các câu hỏi gợi ý:</a:t>
            </a:r>
            <a:endParaRPr lang="en-US" sz="4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Calibri" panose="020F0502020204030204" charset="0"/>
              <a:sym typeface="+mn-ea"/>
            </a:endParaRPr>
          </a:p>
          <a:p>
            <a:pPr algn="ctr" eaLnBrk="0" hangingPunct="0">
              <a:lnSpc>
                <a:spcPct val="150000"/>
              </a:lnSpc>
            </a:pPr>
            <a:endParaRPr lang="en-US" altLang="zh-CN" sz="42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2874" y="1191"/>
            <a:ext cx="12126516" cy="6856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Title 1"/>
          <p:cNvSpPr>
            <a:spLocks noGrp="1"/>
          </p:cNvSpPr>
          <p:nvPr/>
        </p:nvSpPr>
        <p:spPr>
          <a:xfrm>
            <a:off x="152162" y="2742962"/>
            <a:ext cx="10616803" cy="1828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4200">
                <a:solidFill>
                  <a:schemeClr val="accent1"/>
                </a:solidFill>
                <a:latin typeface="Times New Roman" panose="02020603050405020304" charset="0"/>
                <a:cs typeface="Calibri" panose="020F0502020204030204" charset="0"/>
                <a:sym typeface="+mn-ea"/>
              </a:rPr>
              <a:t>+ Em đã thực hiện sản phẩm mĩ thuật của chủ đề này như thế nào?</a:t>
            </a:r>
            <a:r>
              <a:rPr lang="en-US" sz="4200">
                <a:solidFill>
                  <a:srgbClr val="FFC000"/>
                </a:solidFill>
                <a:latin typeface="Times New Roman" panose="02020603050405020304" charset="0"/>
                <a:cs typeface="Calibri" panose="020F0502020204030204" charset="0"/>
                <a:sym typeface="+mn-ea"/>
              </a:rPr>
              <a:t>+ Sản phẩm nào có sử dụng màu cơ bản, đó là những màu gì?</a:t>
            </a:r>
            <a:r>
              <a:rPr lang="en-US" sz="42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Calibri" panose="020F0502020204030204" charset="0"/>
                <a:sym typeface="+mn-ea"/>
              </a:rPr>
              <a:t>+ Sản phẩm nào được tạo bằng chấm màu?</a:t>
            </a:r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4200">
                <a:solidFill>
                  <a:schemeClr val="accent2"/>
                </a:solidFill>
                <a:latin typeface="Arial" panose="020B0604020202020204" pitchFamily="34" charset="0"/>
              </a:rPr>
              <a:t>n</a:t>
            </a:r>
            <a:endParaRPr lang="en-US" altLang="zh-CN" sz="4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42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altLang="zh-CN" sz="4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2874" y="1191"/>
            <a:ext cx="12126516" cy="68568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Title 1"/>
          <p:cNvSpPr>
            <a:spLocks noGrp="1"/>
          </p:cNvSpPr>
          <p:nvPr/>
        </p:nvSpPr>
        <p:spPr>
          <a:xfrm>
            <a:off x="495300" y="971550"/>
            <a:ext cx="10615613" cy="10525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420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4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Calibri" panose="020F0502020204030204" charset="0"/>
                <a:sym typeface="+mn-ea"/>
              </a:rPr>
              <a:t>+ Em sẽ giữ gìn sản phẩm bằng cách nào và sử dụng sản phẩm này để làm gì?</a:t>
            </a:r>
            <a:endParaRPr lang="en-US" sz="4200"/>
          </a:p>
          <a:p>
            <a:pPr algn="ctr" eaLnBrk="0" hangingPunct="0">
              <a:lnSpc>
                <a:spcPct val="150000"/>
              </a:lnSpc>
            </a:pPr>
            <a:r>
              <a:rPr lang="en-US" sz="4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Calibri" panose="020F0502020204030204" charset="0"/>
                <a:sym typeface="+mn-ea"/>
              </a:rPr>
              <a:t>+ Sản phẩm nào có nhiều nét, đó là những nét nào?</a:t>
            </a:r>
            <a:r>
              <a:rPr lang="en-US" sz="4200">
                <a:solidFill>
                  <a:srgbClr val="FF0000"/>
                </a:solidFill>
                <a:latin typeface="Times New Roman" panose="02020603050405020304" charset="0"/>
                <a:cs typeface="Calibri" panose="020F0502020204030204" charset="0"/>
                <a:sym typeface="+mn-ea"/>
              </a:rPr>
              <a:t>+ Sản phẩm nào tạo ra bằng hình, mảng?</a:t>
            </a:r>
            <a:endParaRPr lang="en-US" altLang="zh-CN" sz="4200">
              <a:solidFill>
                <a:srgbClr val="FF0000"/>
              </a:solidFill>
              <a:latin typeface="Times New Roman" panose="020206030504050203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0"/>
            <a:ext cx="1179552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0"/>
            <a:ext cx="1268016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95836" y="5543550"/>
            <a:ext cx="1497806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730389" y="-5953"/>
            <a:ext cx="1257300" cy="12692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75499" y="5566172"/>
            <a:ext cx="1314450" cy="126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WPS Presentation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PC</cp:lastModifiedBy>
  <cp:revision>6</cp:revision>
  <dcterms:created xsi:type="dcterms:W3CDTF">2021-10-02T14:42:00Z</dcterms:created>
  <dcterms:modified xsi:type="dcterms:W3CDTF">2021-10-03T02:55:17Z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AAAF9BB1C7F546418235D55726D966DD</vt:lpwstr>
  </property>
  <property fmtid="{D5CDD505-2E9C-101B-9397-08002B2CF9AE}" pid="3" name="KSOProductBuildVer">
    <vt:lpwstr>1033-11.2.0.10323</vt:lpwstr>
  </property>
</Properties>
</file>