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6" r:id="rId3"/>
    <p:sldId id="275" r:id="rId4"/>
    <p:sldId id="258" r:id="rId5"/>
    <p:sldId id="277" r:id="rId6"/>
    <p:sldId id="269" r:id="rId7"/>
    <p:sldId id="263" r:id="rId8"/>
    <p:sldId id="262" r:id="rId9"/>
    <p:sldId id="264" r:id="rId10"/>
    <p:sldId id="281" r:id="rId11"/>
    <p:sldId id="265" r:id="rId12"/>
    <p:sldId id="280" r:id="rId13"/>
    <p:sldId id="257" r:id="rId14"/>
    <p:sldId id="284" r:id="rId15"/>
    <p:sldId id="288" r:id="rId16"/>
    <p:sldId id="290" r:id="rId17"/>
    <p:sldId id="289" r:id="rId18"/>
    <p:sldId id="283" r:id="rId19"/>
    <p:sldId id="272" r:id="rId20"/>
    <p:sldId id="271" r:id="rId21"/>
    <p:sldId id="268" r:id="rId22"/>
    <p:sldId id="282" r:id="rId23"/>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0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9" d="100"/>
          <a:sy n="39" d="100"/>
        </p:scale>
        <p:origin x="-149" y="-72"/>
      </p:cViewPr>
      <p:guideLst>
        <p:guide orient="horz" pos="2160"/>
        <p:guide pos="3831"/>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677FF5-62E3-46FA-8095-C5CABC2885F8}" type="datetimeFigureOut">
              <a:rPr lang="en-US" smtClean="0"/>
              <a:t>10/15/2021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C62CA-E80C-4B72-B9FD-BF9C0A5A8476}" type="slidenum">
              <a:rPr lang="en-US" smtClean="0"/>
              <a:t>‹#›</a:t>
            </a:fld>
            <a:endParaRPr lang="en-US"/>
          </a:p>
        </p:txBody>
      </p:sp>
    </p:spTree>
    <p:extLst>
      <p:ext uri="{BB962C8B-B14F-4D97-AF65-F5344CB8AC3E}">
        <p14:creationId xmlns:p14="http://schemas.microsoft.com/office/powerpoint/2010/main" val="3209665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AC62CA-E80C-4B72-B9FD-BF9C0A5A8476}" type="slidenum">
              <a:rPr lang="en-US" smtClean="0"/>
              <a:t>11</a:t>
            </a:fld>
            <a:endParaRPr lang="en-US"/>
          </a:p>
        </p:txBody>
      </p:sp>
    </p:spTree>
    <p:extLst>
      <p:ext uri="{BB962C8B-B14F-4D97-AF65-F5344CB8AC3E}">
        <p14:creationId xmlns:p14="http://schemas.microsoft.com/office/powerpoint/2010/main" val="546331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8F606C03-1795-4483-AEDC-C693EF3CDDFE}" type="slidenum">
              <a:rPr lang="en-US" sz="1200" smtClean="0">
                <a:latin typeface="Arial" charset="0"/>
              </a:rPr>
              <a:pPr eaLnBrk="1" hangingPunct="1"/>
              <a:t>21</a:t>
            </a:fld>
            <a:endParaRPr lang="en-US" sz="1200" smtClean="0">
              <a:latin typeface="Arial" charset="0"/>
            </a:endParaRPr>
          </a:p>
        </p:txBody>
      </p:sp>
      <p:sp>
        <p:nvSpPr>
          <p:cNvPr id="24579" name="Rectangle 2"/>
          <p:cNvSpPr>
            <a:spLocks noGrp="1" noRot="1" noChangeAspect="1" noChangeArrowheads="1" noTextEdit="1"/>
          </p:cNvSpPr>
          <p:nvPr>
            <p:ph type="sldImg"/>
          </p:nvPr>
        </p:nvSpPr>
        <p:spPr>
          <a:xfrm>
            <a:off x="388938" y="685800"/>
            <a:ext cx="6080125" cy="3429000"/>
          </a:xfrm>
          <a:ln/>
        </p:spPr>
      </p:sp>
      <p:sp>
        <p:nvSpPr>
          <p:cNvPr id="24580" name="Rectangle 3"/>
          <p:cNvSpPr>
            <a:spLocks noGrp="1" noChangeArrowheads="1"/>
          </p:cNvSpPr>
          <p:nvPr>
            <p:ph type="body" idx="1"/>
          </p:nvPr>
        </p:nvSpPr>
        <p:spPr>
          <a:noFill/>
        </p:spPr>
        <p:txBody>
          <a:bodyPr/>
          <a:lstStyle/>
          <a:p>
            <a:pPr eaLnBrk="1" hangingPunct="1"/>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8"/>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7"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75B3EB-8AD9-44A0-BD3C-F845EBE6D016}"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A3BC2-9F07-4084-B454-8CFF9B96F338}" type="slidenum">
              <a:rPr lang="en-US" smtClean="0"/>
              <a:t>‹#›</a:t>
            </a:fld>
            <a:endParaRPr lang="en-US"/>
          </a:p>
        </p:txBody>
      </p:sp>
    </p:spTree>
    <p:extLst>
      <p:ext uri="{BB962C8B-B14F-4D97-AF65-F5344CB8AC3E}">
        <p14:creationId xmlns:p14="http://schemas.microsoft.com/office/powerpoint/2010/main" val="3314062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B3EB-8AD9-44A0-BD3C-F845EBE6D016}"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A3BC2-9F07-4084-B454-8CFF9B96F338}" type="slidenum">
              <a:rPr lang="en-US" smtClean="0"/>
              <a:t>‹#›</a:t>
            </a:fld>
            <a:endParaRPr lang="en-US"/>
          </a:p>
        </p:txBody>
      </p:sp>
    </p:spTree>
    <p:extLst>
      <p:ext uri="{BB962C8B-B14F-4D97-AF65-F5344CB8AC3E}">
        <p14:creationId xmlns:p14="http://schemas.microsoft.com/office/powerpoint/2010/main" val="2683772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41"/>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41"/>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B3EB-8AD9-44A0-BD3C-F845EBE6D016}"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A3BC2-9F07-4084-B454-8CFF9B96F338}" type="slidenum">
              <a:rPr lang="en-US" smtClean="0"/>
              <a:t>‹#›</a:t>
            </a:fld>
            <a:endParaRPr lang="en-US"/>
          </a:p>
        </p:txBody>
      </p:sp>
    </p:spTree>
    <p:extLst>
      <p:ext uri="{BB962C8B-B14F-4D97-AF65-F5344CB8AC3E}">
        <p14:creationId xmlns:p14="http://schemas.microsoft.com/office/powerpoint/2010/main" val="192564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B3EB-8AD9-44A0-BD3C-F845EBE6D016}"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A3BC2-9F07-4084-B454-8CFF9B96F338}" type="slidenum">
              <a:rPr lang="en-US" smtClean="0"/>
              <a:t>‹#›</a:t>
            </a:fld>
            <a:endParaRPr lang="en-US"/>
          </a:p>
        </p:txBody>
      </p:sp>
    </p:spTree>
    <p:extLst>
      <p:ext uri="{BB962C8B-B14F-4D97-AF65-F5344CB8AC3E}">
        <p14:creationId xmlns:p14="http://schemas.microsoft.com/office/powerpoint/2010/main" val="464327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3"/>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75B3EB-8AD9-44A0-BD3C-F845EBE6D016}"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A3BC2-9F07-4084-B454-8CFF9B96F338}" type="slidenum">
              <a:rPr lang="en-US" smtClean="0"/>
              <a:t>‹#›</a:t>
            </a:fld>
            <a:endParaRPr lang="en-US"/>
          </a:p>
        </p:txBody>
      </p:sp>
    </p:spTree>
    <p:extLst>
      <p:ext uri="{BB962C8B-B14F-4D97-AF65-F5344CB8AC3E}">
        <p14:creationId xmlns:p14="http://schemas.microsoft.com/office/powerpoint/2010/main" val="2216795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3"/>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3"/>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75B3EB-8AD9-44A0-BD3C-F845EBE6D016}"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A3BC2-9F07-4084-B454-8CFF9B96F338}" type="slidenum">
              <a:rPr lang="en-US" smtClean="0"/>
              <a:t>‹#›</a:t>
            </a:fld>
            <a:endParaRPr lang="en-US"/>
          </a:p>
        </p:txBody>
      </p:sp>
    </p:spTree>
    <p:extLst>
      <p:ext uri="{BB962C8B-B14F-4D97-AF65-F5344CB8AC3E}">
        <p14:creationId xmlns:p14="http://schemas.microsoft.com/office/powerpoint/2010/main" val="2103457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3"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3"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7"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7"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75B3EB-8AD9-44A0-BD3C-F845EBE6D016}" type="datetimeFigureOut">
              <a:rPr lang="en-US" smtClean="0"/>
              <a:t>10/15/2021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BA3BC2-9F07-4084-B454-8CFF9B96F338}" type="slidenum">
              <a:rPr lang="en-US" smtClean="0"/>
              <a:t>‹#›</a:t>
            </a:fld>
            <a:endParaRPr lang="en-US"/>
          </a:p>
        </p:txBody>
      </p:sp>
    </p:spTree>
    <p:extLst>
      <p:ext uri="{BB962C8B-B14F-4D97-AF65-F5344CB8AC3E}">
        <p14:creationId xmlns:p14="http://schemas.microsoft.com/office/powerpoint/2010/main" val="2051910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75B3EB-8AD9-44A0-BD3C-F845EBE6D016}" type="datetimeFigureOut">
              <a:rPr lang="en-US" smtClean="0"/>
              <a:t>10/15/2021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BA3BC2-9F07-4084-B454-8CFF9B96F338}" type="slidenum">
              <a:rPr lang="en-US" smtClean="0"/>
              <a:t>‹#›</a:t>
            </a:fld>
            <a:endParaRPr lang="en-US"/>
          </a:p>
        </p:txBody>
      </p:sp>
    </p:spTree>
    <p:extLst>
      <p:ext uri="{BB962C8B-B14F-4D97-AF65-F5344CB8AC3E}">
        <p14:creationId xmlns:p14="http://schemas.microsoft.com/office/powerpoint/2010/main" val="2086875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5B3EB-8AD9-44A0-BD3C-F845EBE6D016}" type="datetimeFigureOut">
              <a:rPr lang="en-US" smtClean="0"/>
              <a:t>10/15/2021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BA3BC2-9F07-4084-B454-8CFF9B96F338}" type="slidenum">
              <a:rPr lang="en-US" smtClean="0"/>
              <a:t>‹#›</a:t>
            </a:fld>
            <a:endParaRPr lang="en-US"/>
          </a:p>
        </p:txBody>
      </p:sp>
    </p:spTree>
    <p:extLst>
      <p:ext uri="{BB962C8B-B14F-4D97-AF65-F5344CB8AC3E}">
        <p14:creationId xmlns:p14="http://schemas.microsoft.com/office/powerpoint/2010/main" val="220702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4"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3"/>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4" y="1435103"/>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5B3EB-8AD9-44A0-BD3C-F845EBE6D016}"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A3BC2-9F07-4084-B454-8CFF9B96F338}" type="slidenum">
              <a:rPr lang="en-US" smtClean="0"/>
              <a:t>‹#›</a:t>
            </a:fld>
            <a:endParaRPr lang="en-US"/>
          </a:p>
        </p:txBody>
      </p:sp>
    </p:spTree>
    <p:extLst>
      <p:ext uri="{BB962C8B-B14F-4D97-AF65-F5344CB8AC3E}">
        <p14:creationId xmlns:p14="http://schemas.microsoft.com/office/powerpoint/2010/main" val="313224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5B3EB-8AD9-44A0-BD3C-F845EBE6D016}"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A3BC2-9F07-4084-B454-8CFF9B96F338}" type="slidenum">
              <a:rPr lang="en-US" smtClean="0"/>
              <a:t>‹#›</a:t>
            </a:fld>
            <a:endParaRPr lang="en-US"/>
          </a:p>
        </p:txBody>
      </p:sp>
    </p:spTree>
    <p:extLst>
      <p:ext uri="{BB962C8B-B14F-4D97-AF65-F5344CB8AC3E}">
        <p14:creationId xmlns:p14="http://schemas.microsoft.com/office/powerpoint/2010/main" val="2472992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3"/>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3"/>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5B3EB-8AD9-44A0-BD3C-F845EBE6D016}" type="datetimeFigureOut">
              <a:rPr lang="en-US" smtClean="0"/>
              <a:t>10/15/2021</a:t>
            </a:fld>
            <a:endParaRPr lang="en-US"/>
          </a:p>
        </p:txBody>
      </p:sp>
      <p:sp>
        <p:nvSpPr>
          <p:cNvPr id="5" name="Footer Placeholder 4"/>
          <p:cNvSpPr>
            <a:spLocks noGrp="1"/>
          </p:cNvSpPr>
          <p:nvPr>
            <p:ph type="ftr" sz="quarter" idx="3"/>
          </p:nvPr>
        </p:nvSpPr>
        <p:spPr>
          <a:xfrm>
            <a:off x="4155296" y="6356353"/>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3"/>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A3BC2-9F07-4084-B454-8CFF9B96F338}" type="slidenum">
              <a:rPr lang="en-US" smtClean="0"/>
              <a:t>‹#›</a:t>
            </a:fld>
            <a:endParaRPr lang="en-US"/>
          </a:p>
        </p:txBody>
      </p:sp>
    </p:spTree>
    <p:extLst>
      <p:ext uri="{BB962C8B-B14F-4D97-AF65-F5344CB8AC3E}">
        <p14:creationId xmlns:p14="http://schemas.microsoft.com/office/powerpoint/2010/main" val="1326413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6.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WordArt 3"/>
          <p:cNvSpPr>
            <a:spLocks noChangeArrowheads="1" noChangeShapeType="1" noTextEdit="1"/>
          </p:cNvSpPr>
          <p:nvPr/>
        </p:nvSpPr>
        <p:spPr bwMode="auto">
          <a:xfrm>
            <a:off x="3261519" y="2116975"/>
            <a:ext cx="6562325" cy="1926347"/>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TRẢ BÀI VĂN</a:t>
            </a:r>
          </a:p>
          <a:p>
            <a:pPr algn="ctr"/>
            <a:r>
              <a:rPr lang="en-US" sz="36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TẢ </a:t>
            </a:r>
            <a:r>
              <a:rPr lang="en-US" sz="3600" b="1" kern="1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CẢNH</a:t>
            </a:r>
            <a:endParaRPr lang="en-US" sz="36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6" name="WordArt 2"/>
          <p:cNvSpPr>
            <a:spLocks noChangeArrowheads="1" noChangeShapeType="1" noTextEdit="1"/>
          </p:cNvSpPr>
          <p:nvPr/>
        </p:nvSpPr>
        <p:spPr bwMode="auto">
          <a:xfrm>
            <a:off x="4023519" y="1219200"/>
            <a:ext cx="4761878" cy="609600"/>
          </a:xfrm>
          <a:prstGeom prst="rect">
            <a:avLst/>
          </a:prstGeom>
        </p:spPr>
        <p:txBody>
          <a:bodyPr wrap="none" fromWordArt="1">
            <a:prstTxWarp prst="textPlain">
              <a:avLst>
                <a:gd name="adj" fmla="val 50000"/>
              </a:avLst>
            </a:prstTxWarp>
          </a:bodyPr>
          <a:lstStyle/>
          <a:p>
            <a:r>
              <a:rPr lang="en-US" sz="3600"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 LÀM </a:t>
            </a:r>
            <a:r>
              <a:rPr lang="en-US" sz="3600" b="1" kern="1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VĂN LỚP 5.</a:t>
            </a:r>
            <a:endParaRPr lang="en-US" sz="3600"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42862947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4" name="Text Box 4"/>
          <p:cNvSpPr txBox="1">
            <a:spLocks noChangeArrowheads="1"/>
          </p:cNvSpPr>
          <p:nvPr/>
        </p:nvSpPr>
        <p:spPr bwMode="auto">
          <a:xfrm>
            <a:off x="-98418" y="3087861"/>
            <a:ext cx="7094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endParaRPr lang="vi-VN" sz="3600"/>
          </a:p>
        </p:txBody>
      </p:sp>
      <p:sp>
        <p:nvSpPr>
          <p:cNvPr id="15" name="Text Box 5"/>
          <p:cNvSpPr txBox="1">
            <a:spLocks noChangeArrowheads="1"/>
          </p:cNvSpPr>
          <p:nvPr/>
        </p:nvSpPr>
        <p:spPr bwMode="auto">
          <a:xfrm>
            <a:off x="205628" y="44624"/>
            <a:ext cx="22296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600" b="1">
                <a:solidFill>
                  <a:srgbClr val="1F05BB"/>
                </a:solidFill>
              </a:rPr>
              <a:t>c. Câu:</a:t>
            </a:r>
          </a:p>
        </p:txBody>
      </p:sp>
      <p:sp>
        <p:nvSpPr>
          <p:cNvPr id="16" name="Text Box 7"/>
          <p:cNvSpPr txBox="1">
            <a:spLocks noChangeArrowheads="1"/>
          </p:cNvSpPr>
          <p:nvPr/>
        </p:nvSpPr>
        <p:spPr bwMode="auto">
          <a:xfrm>
            <a:off x="207331" y="914400"/>
            <a:ext cx="533278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en-US" sz="3600"/>
              <a:t>- Em cùng ba mẹ hay ra công viên tập thể dục vào mỗi buổi </a:t>
            </a:r>
            <a:r>
              <a:rPr lang="en-US" sz="3600" smtClean="0"/>
              <a:t>sáng. </a:t>
            </a:r>
            <a:r>
              <a:rPr lang="en-US" sz="3600"/>
              <a:t>Để có sức khỏe tốt. </a:t>
            </a:r>
          </a:p>
        </p:txBody>
      </p:sp>
      <p:sp>
        <p:nvSpPr>
          <p:cNvPr id="19" name="Text Box 14"/>
          <p:cNvSpPr txBox="1">
            <a:spLocks noChangeArrowheads="1"/>
          </p:cNvSpPr>
          <p:nvPr/>
        </p:nvSpPr>
        <p:spPr bwMode="auto">
          <a:xfrm>
            <a:off x="2435298" y="70139"/>
            <a:ext cx="23310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600" b="1" u="sng" smtClean="0">
                <a:solidFill>
                  <a:srgbClr val="1F05BB"/>
                </a:solidFill>
              </a:rPr>
              <a:t>Sai</a:t>
            </a:r>
            <a:endParaRPr lang="en-US" sz="3600" b="1" u="sng">
              <a:solidFill>
                <a:srgbClr val="1F05BB"/>
              </a:solidFill>
            </a:endParaRPr>
          </a:p>
        </p:txBody>
      </p:sp>
      <p:sp>
        <p:nvSpPr>
          <p:cNvPr id="20" name="Text Box 15"/>
          <p:cNvSpPr txBox="1">
            <a:spLocks noChangeArrowheads="1"/>
          </p:cNvSpPr>
          <p:nvPr/>
        </p:nvSpPr>
        <p:spPr bwMode="auto">
          <a:xfrm>
            <a:off x="7728897" y="63278"/>
            <a:ext cx="12618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600" b="1" u="sng" smtClean="0">
                <a:solidFill>
                  <a:srgbClr val="1F05BB"/>
                </a:solidFill>
              </a:rPr>
              <a:t>Đúng</a:t>
            </a:r>
            <a:endParaRPr lang="en-US" sz="3600" b="1" u="sng">
              <a:solidFill>
                <a:srgbClr val="1F05BB"/>
              </a:solidFill>
            </a:endParaRPr>
          </a:p>
        </p:txBody>
      </p:sp>
      <p:sp>
        <p:nvSpPr>
          <p:cNvPr id="21" name="Line 17"/>
          <p:cNvSpPr>
            <a:spLocks noChangeShapeType="1"/>
          </p:cNvSpPr>
          <p:nvPr/>
        </p:nvSpPr>
        <p:spPr bwMode="auto">
          <a:xfrm>
            <a:off x="5750244" y="806623"/>
            <a:ext cx="0" cy="60309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00"/>
          </a:p>
        </p:txBody>
      </p:sp>
      <p:sp>
        <p:nvSpPr>
          <p:cNvPr id="22" name="Text Box 18"/>
          <p:cNvSpPr txBox="1">
            <a:spLocks noChangeArrowheads="1"/>
          </p:cNvSpPr>
          <p:nvPr/>
        </p:nvSpPr>
        <p:spPr bwMode="auto">
          <a:xfrm>
            <a:off x="5852319" y="904569"/>
            <a:ext cx="6019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en-US" sz="3600"/>
              <a:t>- </a:t>
            </a:r>
            <a:r>
              <a:rPr lang="en-US" sz="3600" smtClean="0"/>
              <a:t>Để có sức khỏe tốt, em cùng </a:t>
            </a:r>
            <a:r>
              <a:rPr lang="en-US" sz="3600"/>
              <a:t>ba mẹ hay ra công viên tập thể dục vào mỗi buổi </a:t>
            </a:r>
            <a:r>
              <a:rPr lang="en-US" sz="3600" smtClean="0"/>
              <a:t>sáng. </a:t>
            </a:r>
            <a:endParaRPr lang="en-US" sz="3600"/>
          </a:p>
        </p:txBody>
      </p:sp>
      <p:sp>
        <p:nvSpPr>
          <p:cNvPr id="2" name="Rectangle 1"/>
          <p:cNvSpPr/>
          <p:nvPr/>
        </p:nvSpPr>
        <p:spPr>
          <a:xfrm>
            <a:off x="205628" y="3579674"/>
            <a:ext cx="5297985" cy="1754326"/>
          </a:xfrm>
          <a:prstGeom prst="rect">
            <a:avLst/>
          </a:prstGeom>
        </p:spPr>
        <p:txBody>
          <a:bodyPr wrap="square">
            <a:spAutoFit/>
          </a:bodyPr>
          <a:lstStyle/>
          <a:p>
            <a:pPr algn="just"/>
            <a:r>
              <a:rPr lang="en-US" sz="3600" smtClean="0">
                <a:latin typeface="Times New Roman" pitchFamily="18" charset="0"/>
                <a:cs typeface="Times New Roman" pitchFamily="18" charset="0"/>
              </a:rPr>
              <a:t>- M</a:t>
            </a:r>
            <a:r>
              <a:rPr lang="vi-VN" sz="3600" smtClean="0">
                <a:latin typeface="Times New Roman" pitchFamily="18" charset="0"/>
                <a:cs typeface="Times New Roman" pitchFamily="18" charset="0"/>
              </a:rPr>
              <a:t>ưa </a:t>
            </a:r>
            <a:r>
              <a:rPr lang="vi-VN" sz="3600">
                <a:latin typeface="Times New Roman" pitchFamily="18" charset="0"/>
                <a:cs typeface="Times New Roman" pitchFamily="18" charset="0"/>
              </a:rPr>
              <a:t>ngớt hạt dần rồi tạnh </a:t>
            </a:r>
            <a:r>
              <a:rPr lang="vi-VN" sz="3600" smtClean="0">
                <a:latin typeface="Times New Roman" pitchFamily="18" charset="0"/>
                <a:cs typeface="Times New Roman" pitchFamily="18" charset="0"/>
              </a:rPr>
              <a:t>hẳn</a:t>
            </a:r>
            <a:r>
              <a:rPr lang="en-US" sz="3600" smtClean="0">
                <a:latin typeface="Times New Roman" pitchFamily="18" charset="0"/>
                <a:cs typeface="Times New Roman" pitchFamily="18" charset="0"/>
              </a:rPr>
              <a:t>. Và á</a:t>
            </a:r>
            <a:r>
              <a:rPr lang="vi-VN" sz="3600" smtClean="0">
                <a:latin typeface="Times New Roman" pitchFamily="18" charset="0"/>
                <a:cs typeface="Times New Roman" pitchFamily="18" charset="0"/>
              </a:rPr>
              <a:t>nh </a:t>
            </a:r>
            <a:r>
              <a:rPr lang="vi-VN" sz="3600">
                <a:latin typeface="Times New Roman" pitchFamily="18" charset="0"/>
                <a:cs typeface="Times New Roman" pitchFamily="18" charset="0"/>
              </a:rPr>
              <a:t>nắng bừng lên </a:t>
            </a:r>
            <a:r>
              <a:rPr lang="vi-VN" sz="3600" smtClean="0">
                <a:latin typeface="Times New Roman" pitchFamily="18" charset="0"/>
                <a:cs typeface="Times New Roman" pitchFamily="18" charset="0"/>
              </a:rPr>
              <a:t>chiếu </a:t>
            </a:r>
            <a:r>
              <a:rPr lang="vi-VN" sz="3600">
                <a:latin typeface="Times New Roman" pitchFamily="18" charset="0"/>
                <a:cs typeface="Times New Roman" pitchFamily="18" charset="0"/>
              </a:rPr>
              <a:t>sáng </a:t>
            </a:r>
            <a:r>
              <a:rPr lang="en-US" sz="3600" smtClean="0">
                <a:latin typeface="Times New Roman" pitchFamily="18" charset="0"/>
                <a:cs typeface="Times New Roman" pitchFamily="18" charset="0"/>
              </a:rPr>
              <a:t>khắp nơi.</a:t>
            </a:r>
            <a:endParaRPr lang="en-US" sz="3600">
              <a:latin typeface="Times New Roman" pitchFamily="18" charset="0"/>
              <a:cs typeface="Times New Roman" pitchFamily="18" charset="0"/>
            </a:endParaRPr>
          </a:p>
        </p:txBody>
      </p:sp>
      <p:sp>
        <p:nvSpPr>
          <p:cNvPr id="23" name="Rectangle 22"/>
          <p:cNvSpPr/>
          <p:nvPr/>
        </p:nvSpPr>
        <p:spPr>
          <a:xfrm>
            <a:off x="5874121" y="3611677"/>
            <a:ext cx="6233319" cy="2862322"/>
          </a:xfrm>
          <a:prstGeom prst="rect">
            <a:avLst/>
          </a:prstGeom>
        </p:spPr>
        <p:txBody>
          <a:bodyPr wrap="square">
            <a:spAutoFit/>
          </a:bodyPr>
          <a:lstStyle/>
          <a:p>
            <a:pPr algn="just"/>
            <a:r>
              <a:rPr lang="en-US" sz="3600" smtClean="0">
                <a:latin typeface="Times New Roman" pitchFamily="18" charset="0"/>
                <a:cs typeface="Times New Roman" pitchFamily="18" charset="0"/>
              </a:rPr>
              <a:t>- </a:t>
            </a:r>
            <a:r>
              <a:rPr lang="vi-VN" sz="3600">
                <a:latin typeface="Times New Roman" pitchFamily="18" charset="0"/>
                <a:cs typeface="Times New Roman" pitchFamily="18" charset="0"/>
              </a:rPr>
              <a:t>Một lát sau, mưa ngớt hạt dần rồi tạnh hẳn. Ánh nắng bừng lên mừng rỡ chiếu sáng trên những vòm cây, trên những thảm cỏ xanh rờn.</a:t>
            </a:r>
            <a:endParaRPr lang="en-US" sz="360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4104794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P spid="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2618173" y="2679701"/>
            <a:ext cx="1216184" cy="6155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endParaRPr lang="vi-VN" sz="3400" b="1">
              <a:solidFill>
                <a:srgbClr val="0000FF"/>
              </a:solidFill>
            </a:endParaRPr>
          </a:p>
        </p:txBody>
      </p:sp>
      <p:sp>
        <p:nvSpPr>
          <p:cNvPr id="4" name="Text Box 32"/>
          <p:cNvSpPr txBox="1">
            <a:spLocks noChangeArrowheads="1"/>
          </p:cNvSpPr>
          <p:nvPr/>
        </p:nvSpPr>
        <p:spPr bwMode="auto">
          <a:xfrm>
            <a:off x="56181" y="-10805"/>
            <a:ext cx="49660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4000">
                <a:solidFill>
                  <a:srgbClr val="FF0000"/>
                </a:solidFill>
              </a:rPr>
              <a:t>* </a:t>
            </a:r>
            <a:r>
              <a:rPr lang="en-US" sz="4000" b="1">
                <a:solidFill>
                  <a:srgbClr val="FF0000"/>
                </a:solidFill>
              </a:rPr>
              <a:t>Một số ý hay:</a:t>
            </a:r>
          </a:p>
        </p:txBody>
      </p:sp>
      <p:sp>
        <p:nvSpPr>
          <p:cNvPr id="5" name="Text Box 34"/>
          <p:cNvSpPr txBox="1">
            <a:spLocks noChangeArrowheads="1"/>
          </p:cNvSpPr>
          <p:nvPr/>
        </p:nvSpPr>
        <p:spPr bwMode="auto">
          <a:xfrm>
            <a:off x="1043046" y="2049463"/>
            <a:ext cx="24492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endParaRPr lang="vi-VN" sz="3400"/>
          </a:p>
        </p:txBody>
      </p:sp>
      <p:sp>
        <p:nvSpPr>
          <p:cNvPr id="8" name="Text Box 39"/>
          <p:cNvSpPr txBox="1">
            <a:spLocks noChangeArrowheads="1"/>
          </p:cNvSpPr>
          <p:nvPr/>
        </p:nvSpPr>
        <p:spPr bwMode="auto">
          <a:xfrm>
            <a:off x="115319" y="2703943"/>
            <a:ext cx="11953735"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800"/>
              <a:t>- Sương tan tạo thành muôn rạch nước nhỏ nâng đỡ những chiếc lá khế vàng như con thuyền trên sóng vừa được cô gió thổi tung lên rồi nhẹ nhàng xoay tròn rơi xuống.</a:t>
            </a:r>
          </a:p>
        </p:txBody>
      </p:sp>
      <p:sp>
        <p:nvSpPr>
          <p:cNvPr id="11" name="Text Box 34"/>
          <p:cNvSpPr txBox="1">
            <a:spLocks noChangeArrowheads="1"/>
          </p:cNvSpPr>
          <p:nvPr/>
        </p:nvSpPr>
        <p:spPr bwMode="auto">
          <a:xfrm>
            <a:off x="118898" y="789548"/>
            <a:ext cx="11745631"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3800" smtClean="0"/>
              <a:t>- </a:t>
            </a:r>
            <a:r>
              <a:rPr lang="vi-VN" sz="3800" smtClean="0"/>
              <a:t>Bầu </a:t>
            </a:r>
            <a:r>
              <a:rPr lang="vi-VN" sz="3800"/>
              <a:t>trời cao vút, trong xanh như một chiếc màn khổng </a:t>
            </a:r>
            <a:r>
              <a:rPr lang="vi-VN" sz="3800" smtClean="0"/>
              <a:t>lồ, </a:t>
            </a:r>
            <a:r>
              <a:rPr lang="vi-VN" sz="3800"/>
              <a:t>được trang trí bởi những đám mây trắng, xốp trôi bồng bềnh như một đàn cừu non đang gặm cỏ. </a:t>
            </a:r>
          </a:p>
        </p:txBody>
      </p:sp>
      <p:sp>
        <p:nvSpPr>
          <p:cNvPr id="12" name="Text Box 19"/>
          <p:cNvSpPr txBox="1">
            <a:spLocks noChangeArrowheads="1"/>
          </p:cNvSpPr>
          <p:nvPr/>
        </p:nvSpPr>
        <p:spPr bwMode="auto">
          <a:xfrm>
            <a:off x="118898" y="4724400"/>
            <a:ext cx="12101012"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3800"/>
              <a:t>- </a:t>
            </a:r>
            <a:r>
              <a:rPr lang="en-US" sz="3800" smtClean="0"/>
              <a:t>Ánh nắng nhảy nhót trên lá cây, len lỏi qua từng tán lá, nhẹ nhàng đậu mình trên những nụ hoa. </a:t>
            </a:r>
            <a:endParaRPr lang="en-US" sz="3800"/>
          </a:p>
        </p:txBody>
      </p:sp>
    </p:spTree>
    <p:custDataLst>
      <p:tags r:id="rId1"/>
    </p:custDataLst>
    <p:extLst>
      <p:ext uri="{BB962C8B-B14F-4D97-AF65-F5344CB8AC3E}">
        <p14:creationId xmlns:p14="http://schemas.microsoft.com/office/powerpoint/2010/main" val="35111179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2618173" y="2679701"/>
            <a:ext cx="1216184" cy="6155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endParaRPr lang="vi-VN" sz="3400" b="1">
              <a:solidFill>
                <a:srgbClr val="0000FF"/>
              </a:solidFill>
            </a:endParaRPr>
          </a:p>
        </p:txBody>
      </p:sp>
      <p:sp>
        <p:nvSpPr>
          <p:cNvPr id="4" name="Text Box 32"/>
          <p:cNvSpPr txBox="1">
            <a:spLocks noChangeArrowheads="1"/>
          </p:cNvSpPr>
          <p:nvPr/>
        </p:nvSpPr>
        <p:spPr bwMode="auto">
          <a:xfrm>
            <a:off x="56181" y="0"/>
            <a:ext cx="49660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4000">
                <a:solidFill>
                  <a:srgbClr val="FF0000"/>
                </a:solidFill>
              </a:rPr>
              <a:t>* </a:t>
            </a:r>
            <a:r>
              <a:rPr lang="en-US" sz="4000" b="1">
                <a:solidFill>
                  <a:srgbClr val="FF0000"/>
                </a:solidFill>
              </a:rPr>
              <a:t>Một số ý hay:</a:t>
            </a:r>
          </a:p>
        </p:txBody>
      </p:sp>
      <p:sp>
        <p:nvSpPr>
          <p:cNvPr id="9" name="Text Box 40"/>
          <p:cNvSpPr txBox="1">
            <a:spLocks noChangeArrowheads="1"/>
          </p:cNvSpPr>
          <p:nvPr/>
        </p:nvSpPr>
        <p:spPr bwMode="auto">
          <a:xfrm>
            <a:off x="101349" y="4911983"/>
            <a:ext cx="1206048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buFontTx/>
              <a:buChar char="-"/>
            </a:pPr>
            <a:r>
              <a:rPr lang="en-US" sz="4000"/>
              <a:t> Ở đây, lúa đang mơn mởn thì con gái, ngả đầu vào nhau thì thầm </a:t>
            </a:r>
            <a:r>
              <a:rPr lang="en-US" sz="4000" smtClean="0"/>
              <a:t>trò </a:t>
            </a:r>
            <a:r>
              <a:rPr lang="en-US" sz="4000"/>
              <a:t>chuyện. Nhìn xa, cánh đồng là một thảm lúa xanh rờn, nhấp nhô, nhấp nhô theo làn gió sớm.</a:t>
            </a:r>
          </a:p>
        </p:txBody>
      </p:sp>
      <p:sp>
        <p:nvSpPr>
          <p:cNvPr id="11" name="Text Box 20"/>
          <p:cNvSpPr txBox="1">
            <a:spLocks noChangeArrowheads="1"/>
          </p:cNvSpPr>
          <p:nvPr/>
        </p:nvSpPr>
        <p:spPr bwMode="auto">
          <a:xfrm>
            <a:off x="127679" y="2410361"/>
            <a:ext cx="1144296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smtClean="0"/>
              <a:t>- </a:t>
            </a:r>
            <a:r>
              <a:rPr lang="vi-VN" sz="4000" smtClean="0"/>
              <a:t>Mây </a:t>
            </a:r>
            <a:r>
              <a:rPr lang="vi-VN" sz="4000"/>
              <a:t>đen ùn ùn kéo từ đâu tới, bầu trời trong xanh phút chốc đã khoác lên mình chiếc áo </a:t>
            </a:r>
            <a:r>
              <a:rPr lang="vi-VN" sz="4000" smtClean="0"/>
              <a:t>đen</a:t>
            </a:r>
            <a:r>
              <a:rPr lang="en-US" sz="4000" smtClean="0"/>
              <a:t>.</a:t>
            </a:r>
            <a:endParaRPr lang="en-US" sz="4000"/>
          </a:p>
        </p:txBody>
      </p:sp>
      <p:sp>
        <p:nvSpPr>
          <p:cNvPr id="12" name="Rectangle 11"/>
          <p:cNvSpPr/>
          <p:nvPr/>
        </p:nvSpPr>
        <p:spPr>
          <a:xfrm>
            <a:off x="101349" y="3689256"/>
            <a:ext cx="11592040" cy="1323439"/>
          </a:xfrm>
          <a:prstGeom prst="rect">
            <a:avLst/>
          </a:prstGeom>
        </p:spPr>
        <p:txBody>
          <a:bodyPr wrap="square">
            <a:spAutoFit/>
          </a:bodyPr>
          <a:lstStyle/>
          <a:p>
            <a:r>
              <a:rPr lang="en-US" sz="4000" smtClean="0">
                <a:latin typeface="Times New Roman" pitchFamily="18" charset="0"/>
                <a:cs typeface="Times New Roman" pitchFamily="18" charset="0"/>
              </a:rPr>
              <a:t>- </a:t>
            </a:r>
            <a:r>
              <a:rPr lang="vi-VN" sz="4000" smtClean="0">
                <a:latin typeface="Times New Roman" pitchFamily="18" charset="0"/>
                <a:cs typeface="Times New Roman" pitchFamily="18" charset="0"/>
              </a:rPr>
              <a:t>Hàng </a:t>
            </a:r>
            <a:r>
              <a:rPr lang="vi-VN" sz="4000">
                <a:latin typeface="Times New Roman" pitchFamily="18" charset="0"/>
                <a:cs typeface="Times New Roman" pitchFamily="18" charset="0"/>
              </a:rPr>
              <a:t>cây bên đường đứng ủ rũ trong mưa, </a:t>
            </a:r>
            <a:r>
              <a:rPr lang="en-US" sz="4000" smtClean="0">
                <a:latin typeface="Times New Roman" pitchFamily="18" charset="0"/>
                <a:cs typeface="Times New Roman" pitchFamily="18" charset="0"/>
              </a:rPr>
              <a:t>nhẹ nhàng </a:t>
            </a:r>
            <a:r>
              <a:rPr lang="vi-VN" sz="4000" smtClean="0">
                <a:latin typeface="Times New Roman" pitchFamily="18" charset="0"/>
                <a:cs typeface="Times New Roman" pitchFamily="18" charset="0"/>
              </a:rPr>
              <a:t>thả </a:t>
            </a:r>
            <a:r>
              <a:rPr lang="vi-VN" sz="4000">
                <a:latin typeface="Times New Roman" pitchFamily="18" charset="0"/>
                <a:cs typeface="Times New Roman" pitchFamily="18" charset="0"/>
              </a:rPr>
              <a:t>xuống mặt đường những chiếc lá vàng </a:t>
            </a:r>
            <a:r>
              <a:rPr lang="vi-VN" sz="4000" smtClean="0">
                <a:latin typeface="Times New Roman" pitchFamily="18" charset="0"/>
                <a:cs typeface="Times New Roman" pitchFamily="18" charset="0"/>
              </a:rPr>
              <a:t>úa</a:t>
            </a:r>
            <a:r>
              <a:rPr lang="en-US" sz="4000" smtClean="0">
                <a:latin typeface="Times New Roman" pitchFamily="18" charset="0"/>
                <a:cs typeface="Times New Roman" pitchFamily="18" charset="0"/>
              </a:rPr>
              <a:t>.</a:t>
            </a:r>
            <a:endParaRPr lang="en-US" sz="4000">
              <a:latin typeface="Times New Roman" pitchFamily="18" charset="0"/>
              <a:cs typeface="Times New Roman" pitchFamily="18" charset="0"/>
            </a:endParaRPr>
          </a:p>
        </p:txBody>
      </p:sp>
      <p:sp>
        <p:nvSpPr>
          <p:cNvPr id="13" name="Text Box 38"/>
          <p:cNvSpPr txBox="1">
            <a:spLocks noChangeArrowheads="1"/>
          </p:cNvSpPr>
          <p:nvPr/>
        </p:nvSpPr>
        <p:spPr bwMode="auto">
          <a:xfrm>
            <a:off x="162824" y="609600"/>
            <a:ext cx="1206048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4000"/>
              <a:t>- Nghe đâu đây tiếng lá cây không ngớt lời tranh luận. Làn gió nhè nhẹ thoảng qua khiến cho con người dễ chịu và nhẹ nhõm làm </a:t>
            </a:r>
            <a:r>
              <a:rPr lang="en-US" sz="4000" smtClean="0"/>
              <a:t>sao!</a:t>
            </a:r>
            <a:endParaRPr lang="en-US" sz="4000"/>
          </a:p>
        </p:txBody>
      </p:sp>
    </p:spTree>
    <p:custDataLst>
      <p:tags r:id="rId1"/>
    </p:custDataLst>
    <p:extLst>
      <p:ext uri="{BB962C8B-B14F-4D97-AF65-F5344CB8AC3E}">
        <p14:creationId xmlns:p14="http://schemas.microsoft.com/office/powerpoint/2010/main" val="13744002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extBox 1"/>
          <p:cNvSpPr txBox="1"/>
          <p:nvPr/>
        </p:nvSpPr>
        <p:spPr>
          <a:xfrm>
            <a:off x="3185319" y="1863298"/>
            <a:ext cx="7086600" cy="830997"/>
          </a:xfrm>
          <a:prstGeom prst="rect">
            <a:avLst/>
          </a:prstGeom>
          <a:noFill/>
        </p:spPr>
        <p:txBody>
          <a:bodyPr wrap="square" rtlCol="0">
            <a:spAutoFit/>
          </a:bodyPr>
          <a:lstStyle/>
          <a:p>
            <a:r>
              <a:rPr lang="en-US" sz="4800" b="1" smtClean="0">
                <a:solidFill>
                  <a:srgbClr val="FF0000"/>
                </a:solidFill>
                <a:latin typeface="Times New Roman" pitchFamily="18" charset="0"/>
                <a:cs typeface="Times New Roman" pitchFamily="18" charset="0"/>
              </a:rPr>
              <a:t>NHỮNG BÀI VĂN HAY</a:t>
            </a:r>
            <a:endParaRPr lang="en-US" sz="48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445860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319" y="0"/>
            <a:ext cx="107215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0145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137319" y="117693"/>
            <a:ext cx="11887200" cy="6647974"/>
          </a:xfrm>
          <a:prstGeom prst="rect">
            <a:avLst/>
          </a:prstGeom>
          <a:noFill/>
        </p:spPr>
        <p:txBody>
          <a:bodyPr wrap="square" rtlCol="0">
            <a:spAutoFit/>
          </a:bodyPr>
          <a:lstStyle/>
          <a:p>
            <a:pPr algn="just"/>
            <a:r>
              <a:rPr lang="en-US" sz="3550" smtClean="0">
                <a:latin typeface="Times New Roman" pitchFamily="18" charset="0"/>
                <a:cs typeface="Times New Roman" pitchFamily="18" charset="0"/>
              </a:rPr>
              <a:t>Ông mặt trời vẫn còn đang say nồng giấc ngủ trong tấm chăn mây. Những cuộn mây xốp trắng như bông lơ đãng thả mình nhè nhẹ theo gió. Hàng ngàn viên ngọc lấp lánh được đính trên những chiếc lá, bãi cỏ. </a:t>
            </a:r>
            <a:r>
              <a:rPr lang="en-US" sz="3550">
                <a:latin typeface="Times New Roman" pitchFamily="18" charset="0"/>
                <a:cs typeface="Times New Roman" pitchFamily="18" charset="0"/>
              </a:rPr>
              <a:t>Bỗng đâu đó vang lên tiếng hót véo von của những chú chim hòa nhịp cùng tiếng xào xạc của tán lá tạo nên một bản giao hưởng du dương trầm </a:t>
            </a:r>
            <a:r>
              <a:rPr lang="en-US" sz="3550" smtClean="0">
                <a:latin typeface="Times New Roman" pitchFamily="18" charset="0"/>
                <a:cs typeface="Times New Roman" pitchFamily="18" charset="0"/>
              </a:rPr>
              <a:t>bổng. Cả công viên như bừng tỉnh dậy. Từ trên cao, ông mặt trời vén bức màn mây mỉm cười và thả hàng nghìn bé nắng xuống mặt đất. Các bé </a:t>
            </a:r>
            <a:r>
              <a:rPr lang="en-US" sz="3550">
                <a:latin typeface="Times New Roman" pitchFamily="18" charset="0"/>
                <a:cs typeface="Times New Roman" pitchFamily="18" charset="0"/>
              </a:rPr>
              <a:t>nắng nhảy nhót trên lá cây, len lỏi qua từng tán lá, nhẹ nhàng đậu mình trên những nụ </a:t>
            </a:r>
            <a:r>
              <a:rPr lang="en-US" sz="3550" smtClean="0">
                <a:latin typeface="Times New Roman" pitchFamily="18" charset="0"/>
                <a:cs typeface="Times New Roman" pitchFamily="18" charset="0"/>
              </a:rPr>
              <a:t>hoa, chảy tràn xuống mặt đất. Những luống hoa bắt đầu vươn vai uống những giọt sương mai sẵn sàng khoe sắc. Chị hồng nhung e thẹn duyên dáng trong bộ cánh mới. </a:t>
            </a:r>
            <a:endParaRPr lang="en-US" sz="3550">
              <a:latin typeface="Times New Roman" pitchFamily="18" charset="0"/>
              <a:cs typeface="Times New Roman" pitchFamily="18" charset="0"/>
            </a:endParaRPr>
          </a:p>
        </p:txBody>
      </p:sp>
    </p:spTree>
    <p:extLst>
      <p:ext uri="{BB962C8B-B14F-4D97-AF65-F5344CB8AC3E}">
        <p14:creationId xmlns:p14="http://schemas.microsoft.com/office/powerpoint/2010/main" val="6743829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37319" y="76200"/>
            <a:ext cx="11811000" cy="6740307"/>
          </a:xfrm>
          <a:prstGeom prst="rect">
            <a:avLst/>
          </a:prstGeom>
        </p:spPr>
        <p:txBody>
          <a:bodyPr wrap="square">
            <a:spAutoFit/>
          </a:bodyPr>
          <a:lstStyle/>
          <a:p>
            <a:pPr algn="just"/>
            <a:r>
              <a:rPr lang="en-US" sz="3600">
                <a:latin typeface="Times New Roman" pitchFamily="18" charset="0"/>
                <a:cs typeface="Times New Roman" pitchFamily="18" charset="0"/>
              </a:rPr>
              <a:t>Chị cúc kiêu sa lộng lẫy trong màu áo trắng tinh khôi. </a:t>
            </a:r>
            <a:r>
              <a:rPr lang="en-US" sz="3600" smtClean="0">
                <a:latin typeface="Times New Roman" pitchFamily="18" charset="0"/>
                <a:cs typeface="Times New Roman" pitchFamily="18" charset="0"/>
              </a:rPr>
              <a:t>Hàng cây cổ thụ như những anh chàng khổng lồ đứng hiên ngang sừng sững bảo vệ những khóm hoa yếu ớt. </a:t>
            </a:r>
            <a:r>
              <a:rPr lang="en-US" sz="3600">
                <a:latin typeface="Times New Roman" pitchFamily="18" charset="0"/>
                <a:cs typeface="Times New Roman" pitchFamily="18" charset="0"/>
              </a:rPr>
              <a:t>Gia đình nhà bướm bay lượn lờ say đắm thưởng thức hương hoa. </a:t>
            </a:r>
            <a:r>
              <a:rPr lang="en-US" sz="3600" smtClean="0">
                <a:latin typeface="Times New Roman" pitchFamily="18" charset="0"/>
                <a:cs typeface="Times New Roman" pitchFamily="18" charset="0"/>
              </a:rPr>
              <a:t>Họ </a:t>
            </a:r>
            <a:r>
              <a:rPr lang="en-US" sz="3600">
                <a:latin typeface="Times New Roman" pitchFamily="18" charset="0"/>
                <a:cs typeface="Times New Roman" pitchFamily="18" charset="0"/>
              </a:rPr>
              <a:t>hàng nhà ong chăm chỉ </a:t>
            </a:r>
            <a:r>
              <a:rPr lang="en-US" sz="3600" smtClean="0">
                <a:latin typeface="Times New Roman" pitchFamily="18" charset="0"/>
                <a:cs typeface="Times New Roman" pitchFamily="18" charset="0"/>
              </a:rPr>
              <a:t>đã bay đến tự lúc nào, </a:t>
            </a:r>
            <a:r>
              <a:rPr lang="en-US" sz="3600">
                <a:latin typeface="Times New Roman" pitchFamily="18" charset="0"/>
                <a:cs typeface="Times New Roman" pitchFamily="18" charset="0"/>
              </a:rPr>
              <a:t>trên vai đeo giỏ mật đầy</a:t>
            </a:r>
            <a:r>
              <a:rPr lang="en-US" sz="3600" smtClean="0">
                <a:latin typeface="Times New Roman" pitchFamily="18" charset="0"/>
                <a:cs typeface="Times New Roman" pitchFamily="18" charset="0"/>
              </a:rPr>
              <a:t>. Ôi, công viên buổi sáng thật đẹp làm sao! Mọi người đến công viên ngày một đông. Tiếng cười nói, trò chuyện vui vẻ đã dần thay thế cho không gian yên tĩnh, bình lặng của công viên. Người đi bộ là nhiều nhất. Từng bước chân nhanh, dứt khoát cùng những cái đánh tay nhịp nhàng hòa với tiếng thở đều chen lẫn vào tiếng thình thịch chạy bộ của một số thanh niên tạo nên không khí vui tươi, tràn đầy sức sống. </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25460610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52400" y="152400"/>
            <a:ext cx="11872119" cy="6186309"/>
          </a:xfrm>
          <a:prstGeom prst="rect">
            <a:avLst/>
          </a:prstGeom>
        </p:spPr>
        <p:txBody>
          <a:bodyPr wrap="square">
            <a:spAutoFit/>
          </a:bodyPr>
          <a:lstStyle/>
          <a:p>
            <a:pPr algn="just"/>
            <a:r>
              <a:rPr lang="en-US" sz="3600">
                <a:latin typeface="Times New Roman" pitchFamily="18" charset="0"/>
                <a:cs typeface="Times New Roman" pitchFamily="18" charset="0"/>
              </a:rPr>
              <a:t>Trên khoảng đất rộng, các cụ già đang tập dưỡng sinh với những động tác chậm rãi, đều đặn và khỏe khoắn. Em và các bạn nhỏ cùng thi chạy nhanh, nhảy dây. Tập mệt, chúng </a:t>
            </a:r>
            <a:r>
              <a:rPr lang="en-US" sz="3600" smtClean="0">
                <a:latin typeface="Times New Roman" pitchFamily="18" charset="0"/>
                <a:cs typeface="Times New Roman" pitchFamily="18" charset="0"/>
              </a:rPr>
              <a:t>em lại chơi </a:t>
            </a:r>
            <a:r>
              <a:rPr lang="en-US" sz="3600">
                <a:latin typeface="Times New Roman" pitchFamily="18" charset="0"/>
                <a:cs typeface="Times New Roman" pitchFamily="18" charset="0"/>
              </a:rPr>
              <a:t>bập bênh, xích đu,… rồi ngắm nhìn cảnh vật xung quanh. </a:t>
            </a:r>
            <a:r>
              <a:rPr lang="en-US" sz="3600" smtClean="0">
                <a:latin typeface="Times New Roman" pitchFamily="18" charset="0"/>
                <a:cs typeface="Times New Roman" pitchFamily="18" charset="0"/>
              </a:rPr>
              <a:t>Ông mặt trời tươi cười rạng rỡ, không còn cảm giác uể oải sau một đêm dài ngủ say. Những tia nắng mai phản chiếu xuống mặt hồ trong vắt vô số những đốm tròn lấp lánh như những viên pha lê được cẩn thận đính trên mặt hồ. Trong làn gió nhẹ, mặt hồ lăn tăn gợn sóng làm cho bóng cây, ghế đá in trên mặt nước cũng rung rinh theo. Ông mặt trời dần lên cao, mọi người cũng bắt đầu ra về để chuẩn bị đi làm, đi học. </a:t>
            </a:r>
            <a:endParaRPr lang="en-US" sz="3600"/>
          </a:p>
        </p:txBody>
      </p:sp>
    </p:spTree>
    <p:extLst>
      <p:ext uri="{BB962C8B-B14F-4D97-AF65-F5344CB8AC3E}">
        <p14:creationId xmlns:p14="http://schemas.microsoft.com/office/powerpoint/2010/main" val="557254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6519" y="-57151"/>
            <a:ext cx="9220200" cy="691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2582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 Box 47"/>
          <p:cNvSpPr txBox="1">
            <a:spLocks noChangeArrowheads="1"/>
          </p:cNvSpPr>
          <p:nvPr/>
        </p:nvSpPr>
        <p:spPr bwMode="auto">
          <a:xfrm>
            <a:off x="213519" y="0"/>
            <a:ext cx="11811000" cy="709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3450">
                <a:latin typeface="Times New Roman" pitchFamily="18" charset="0"/>
                <a:cs typeface="Times New Roman" pitchFamily="18" charset="0"/>
              </a:rPr>
              <a:t> </a:t>
            </a:r>
            <a:r>
              <a:rPr lang="en-US" sz="3450" smtClean="0">
                <a:latin typeface="Times New Roman" pitchFamily="18" charset="0"/>
                <a:cs typeface="Times New Roman" pitchFamily="18" charset="0"/>
              </a:rPr>
              <a:t>  Những </a:t>
            </a:r>
            <a:r>
              <a:rPr lang="en-US" sz="3450">
                <a:latin typeface="Times New Roman" pitchFamily="18" charset="0"/>
                <a:cs typeface="Times New Roman" pitchFamily="18" charset="0"/>
              </a:rPr>
              <a:t>đám mây lớn, nặng bao phủ cả bầu trời</a:t>
            </a:r>
            <a:r>
              <a:rPr lang="en-US" sz="3450" smtClean="0">
                <a:latin typeface="Times New Roman" pitchFamily="18" charset="0"/>
                <a:cs typeface="Times New Roman" pitchFamily="18" charset="0"/>
              </a:rPr>
              <a:t>. </a:t>
            </a:r>
            <a:r>
              <a:rPr lang="vi-VN" sz="3450">
                <a:latin typeface="Times New Roman" pitchFamily="18" charset="0"/>
                <a:cs typeface="Times New Roman" pitchFamily="18" charset="0"/>
              </a:rPr>
              <a:t>Mây đen ùn ùn kéo từ đâu tới, bầu trời trong xanh phút chốc đã khoác lên mình chiếc áo </a:t>
            </a:r>
            <a:r>
              <a:rPr lang="vi-VN" sz="3450" smtClean="0">
                <a:latin typeface="Times New Roman" pitchFamily="18" charset="0"/>
                <a:cs typeface="Times New Roman" pitchFamily="18" charset="0"/>
              </a:rPr>
              <a:t>đen</a:t>
            </a:r>
            <a:r>
              <a:rPr lang="en-US" sz="3450">
                <a:latin typeface="Times New Roman" pitchFamily="18" charset="0"/>
                <a:cs typeface="Times New Roman" pitchFamily="18" charset="0"/>
              </a:rPr>
              <a:t> </a:t>
            </a:r>
            <a:r>
              <a:rPr lang="en-US" sz="3450" smtClean="0">
                <a:latin typeface="Times New Roman" pitchFamily="18" charset="0"/>
                <a:cs typeface="Times New Roman" pitchFamily="18" charset="0"/>
              </a:rPr>
              <a:t>báo hiệu cơn mưa to sắp đến. </a:t>
            </a:r>
          </a:p>
          <a:p>
            <a:pPr algn="just"/>
            <a:r>
              <a:rPr lang="en-US" sz="3450">
                <a:latin typeface="Times New Roman" pitchFamily="18" charset="0"/>
                <a:cs typeface="Times New Roman" pitchFamily="18" charset="0"/>
              </a:rPr>
              <a:t> </a:t>
            </a:r>
            <a:r>
              <a:rPr lang="en-US" sz="3450" smtClean="0">
                <a:latin typeface="Times New Roman" pitchFamily="18" charset="0"/>
                <a:cs typeface="Times New Roman" pitchFamily="18" charset="0"/>
              </a:rPr>
              <a:t>   Mưa </a:t>
            </a:r>
            <a:r>
              <a:rPr lang="en-US" sz="3450">
                <a:latin typeface="Times New Roman" pitchFamily="18" charset="0"/>
                <a:cs typeface="Times New Roman" pitchFamily="18" charset="0"/>
              </a:rPr>
              <a:t>mau </a:t>
            </a:r>
            <a:r>
              <a:rPr lang="en-US" sz="3450" smtClean="0">
                <a:latin typeface="Times New Roman" pitchFamily="18" charset="0"/>
                <a:cs typeface="Times New Roman" pitchFamily="18" charset="0"/>
              </a:rPr>
              <a:t>dần, </a:t>
            </a:r>
            <a:r>
              <a:rPr lang="en-US" sz="3450">
                <a:latin typeface="Times New Roman" pitchFamily="18" charset="0"/>
                <a:cs typeface="Times New Roman" pitchFamily="18" charset="0"/>
              </a:rPr>
              <a:t>lẹt đẹt, xiên xẹo theo gió, hạt mưa rào rào bắn xuống lòng đường trắng xóa</a:t>
            </a:r>
            <a:r>
              <a:rPr lang="en-US" sz="3450" smtClean="0">
                <a:latin typeface="Times New Roman" pitchFamily="18" charset="0"/>
                <a:cs typeface="Times New Roman" pitchFamily="18" charset="0"/>
              </a:rPr>
              <a:t>. Nước </a:t>
            </a:r>
            <a:r>
              <a:rPr lang="en-US" sz="3450">
                <a:latin typeface="Times New Roman" pitchFamily="18" charset="0"/>
                <a:cs typeface="Times New Roman" pitchFamily="18" charset="0"/>
              </a:rPr>
              <a:t>chảy lênh láng, </a:t>
            </a:r>
            <a:r>
              <a:rPr lang="en-US" sz="3450" smtClean="0">
                <a:latin typeface="Times New Roman" pitchFamily="18" charset="0"/>
                <a:cs typeface="Times New Roman" pitchFamily="18" charset="0"/>
              </a:rPr>
              <a:t>con đường </a:t>
            </a:r>
            <a:r>
              <a:rPr lang="en-US" sz="3450">
                <a:latin typeface="Times New Roman" pitchFamily="18" charset="0"/>
                <a:cs typeface="Times New Roman" pitchFamily="18" charset="0"/>
              </a:rPr>
              <a:t>bây giờ đã toàn là nước</a:t>
            </a:r>
            <a:r>
              <a:rPr lang="en-US" sz="3450" smtClean="0">
                <a:latin typeface="Times New Roman" pitchFamily="18" charset="0"/>
                <a:cs typeface="Times New Roman" pitchFamily="18" charset="0"/>
              </a:rPr>
              <a:t>. Cành </a:t>
            </a:r>
            <a:r>
              <a:rPr lang="en-US" sz="3450">
                <a:latin typeface="Times New Roman" pitchFamily="18" charset="0"/>
                <a:cs typeface="Times New Roman" pitchFamily="18" charset="0"/>
              </a:rPr>
              <a:t>cây nghiêng ngả theo </a:t>
            </a:r>
            <a:r>
              <a:rPr lang="en-US" sz="3450" smtClean="0">
                <a:latin typeface="Times New Roman" pitchFamily="18" charset="0"/>
                <a:cs typeface="Times New Roman" pitchFamily="18" charset="0"/>
              </a:rPr>
              <a:t>gió. </a:t>
            </a:r>
            <a:r>
              <a:rPr lang="vi-VN" sz="3450">
                <a:latin typeface="Times New Roman" pitchFamily="18" charset="0"/>
                <a:cs typeface="Times New Roman" pitchFamily="18" charset="0"/>
              </a:rPr>
              <a:t>Hàng cây bên đường đứng ủ rũ trong mưa, </a:t>
            </a:r>
            <a:r>
              <a:rPr lang="en-US" sz="3450">
                <a:latin typeface="Times New Roman" pitchFamily="18" charset="0"/>
                <a:cs typeface="Times New Roman" pitchFamily="18" charset="0"/>
              </a:rPr>
              <a:t>nhẹ nhàng </a:t>
            </a:r>
            <a:r>
              <a:rPr lang="vi-VN" sz="3450">
                <a:latin typeface="Times New Roman" pitchFamily="18" charset="0"/>
                <a:cs typeface="Times New Roman" pitchFamily="18" charset="0"/>
              </a:rPr>
              <a:t>thả xuống mặt đường những chiếc lá vàng úa</a:t>
            </a:r>
            <a:r>
              <a:rPr lang="en-US" sz="3450" smtClean="0">
                <a:latin typeface="Times New Roman" pitchFamily="18" charset="0"/>
                <a:cs typeface="Times New Roman" pitchFamily="18" charset="0"/>
              </a:rPr>
              <a:t>. Mọi </a:t>
            </a:r>
            <a:r>
              <a:rPr lang="en-US" sz="3450">
                <a:latin typeface="Times New Roman" pitchFamily="18" charset="0"/>
                <a:cs typeface="Times New Roman" pitchFamily="18" charset="0"/>
              </a:rPr>
              <a:t>người kéo nhau dạt vào hai bên </a:t>
            </a:r>
            <a:r>
              <a:rPr lang="en-US" sz="3450" smtClean="0">
                <a:latin typeface="Times New Roman" pitchFamily="18" charset="0"/>
                <a:cs typeface="Times New Roman" pitchFamily="18" charset="0"/>
              </a:rPr>
              <a:t>đường, </a:t>
            </a:r>
            <a:r>
              <a:rPr lang="en-US" sz="3450">
                <a:latin typeface="Times New Roman" pitchFamily="18" charset="0"/>
                <a:cs typeface="Times New Roman" pitchFamily="18" charset="0"/>
              </a:rPr>
              <a:t>người thì trú lại, người thì mặc áo mưa đi tiếp</a:t>
            </a:r>
            <a:r>
              <a:rPr lang="en-US" sz="3450" smtClean="0">
                <a:latin typeface="Times New Roman" pitchFamily="18" charset="0"/>
                <a:cs typeface="Times New Roman" pitchFamily="18" charset="0"/>
              </a:rPr>
              <a:t>. Trên </a:t>
            </a:r>
            <a:r>
              <a:rPr lang="en-US" sz="3450">
                <a:latin typeface="Times New Roman" pitchFamily="18" charset="0"/>
                <a:cs typeface="Times New Roman" pitchFamily="18" charset="0"/>
              </a:rPr>
              <a:t>vỉa hè mỗi lúc một đông</a:t>
            </a:r>
            <a:r>
              <a:rPr lang="en-US" sz="3450" smtClean="0">
                <a:latin typeface="Times New Roman" pitchFamily="18" charset="0"/>
                <a:cs typeface="Times New Roman" pitchFamily="18" charset="0"/>
              </a:rPr>
              <a:t>. Mọi </a:t>
            </a:r>
            <a:r>
              <a:rPr lang="en-US" sz="3450">
                <a:latin typeface="Times New Roman" pitchFamily="18" charset="0"/>
                <a:cs typeface="Times New Roman" pitchFamily="18" charset="0"/>
              </a:rPr>
              <a:t>người </a:t>
            </a:r>
            <a:r>
              <a:rPr lang="en-US" sz="3450" smtClean="0">
                <a:latin typeface="Times New Roman" pitchFamily="18" charset="0"/>
                <a:cs typeface="Times New Roman" pitchFamily="18" charset="0"/>
              </a:rPr>
              <a:t>xúm </a:t>
            </a:r>
            <a:r>
              <a:rPr lang="en-US" sz="3450">
                <a:latin typeface="Times New Roman" pitchFamily="18" charset="0"/>
                <a:cs typeface="Times New Roman" pitchFamily="18" charset="0"/>
              </a:rPr>
              <a:t>xít vào với nhau để cho người khác có chỗ đứng trú mưa. Mưa mỗi lúc một to, những hạt mưa nhảy nhót trên mái nhà lộp độp, lộp độp. Tia chớp lóe sáng loằng ngoằng trên bầu trời xám xịt. </a:t>
            </a:r>
          </a:p>
        </p:txBody>
      </p:sp>
    </p:spTree>
    <p:extLst>
      <p:ext uri="{BB962C8B-B14F-4D97-AF65-F5344CB8AC3E}">
        <p14:creationId xmlns:p14="http://schemas.microsoft.com/office/powerpoint/2010/main" val="610883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594519" y="2209800"/>
            <a:ext cx="1133871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lnSpc>
                <a:spcPct val="120000"/>
              </a:lnSpc>
              <a:buFontTx/>
              <a:buAutoNum type="arabicPeriod"/>
            </a:pPr>
            <a:r>
              <a:rPr lang="en-US" sz="4000" smtClean="0">
                <a:latin typeface="Times New Roman" pitchFamily="18" charset="0"/>
                <a:cs typeface="Times New Roman" pitchFamily="18" charset="0"/>
              </a:rPr>
              <a:t> Tả </a:t>
            </a:r>
            <a:r>
              <a:rPr lang="en-US" sz="4000">
                <a:latin typeface="Times New Roman" pitchFamily="18" charset="0"/>
                <a:cs typeface="Times New Roman" pitchFamily="18" charset="0"/>
              </a:rPr>
              <a:t>cảnh một buổi sáng (hoặc trưa, chiều) trong một vườn cây (hay trong công viên, trên đường phố, trên cánh đồng, nương rẫy).</a:t>
            </a:r>
          </a:p>
          <a:p>
            <a:pPr>
              <a:lnSpc>
                <a:spcPct val="120000"/>
              </a:lnSpc>
            </a:pPr>
            <a:r>
              <a:rPr lang="en-US" sz="4000">
                <a:latin typeface="Times New Roman" pitchFamily="18" charset="0"/>
                <a:cs typeface="Times New Roman" pitchFamily="18" charset="0"/>
              </a:rPr>
              <a:t>2. Tả một cơn mưa.</a:t>
            </a:r>
          </a:p>
          <a:p>
            <a:pPr>
              <a:lnSpc>
                <a:spcPct val="120000"/>
              </a:lnSpc>
            </a:pPr>
            <a:r>
              <a:rPr lang="en-US" sz="4000">
                <a:latin typeface="Times New Roman" pitchFamily="18" charset="0"/>
                <a:cs typeface="Times New Roman" pitchFamily="18" charset="0"/>
              </a:rPr>
              <a:t>3. Tả ngôi nhà của em (hoặc căn hộ, phòng ở của gia đình em).</a:t>
            </a:r>
          </a:p>
        </p:txBody>
      </p:sp>
      <p:sp>
        <p:nvSpPr>
          <p:cNvPr id="3" name="TextBox 2"/>
          <p:cNvSpPr txBox="1"/>
          <p:nvPr/>
        </p:nvSpPr>
        <p:spPr>
          <a:xfrm>
            <a:off x="2017540" y="0"/>
            <a:ext cx="8686800" cy="1323439"/>
          </a:xfrm>
          <a:prstGeom prst="rect">
            <a:avLst/>
          </a:prstGeom>
          <a:noFill/>
        </p:spPr>
        <p:txBody>
          <a:bodyPr wrap="square" rtlCol="0">
            <a:spAutoFit/>
          </a:bodyPr>
          <a:lstStyle/>
          <a:p>
            <a:pPr algn="ctr"/>
            <a:r>
              <a:rPr lang="en-US" sz="4000" smtClean="0">
                <a:latin typeface="Times New Roman" pitchFamily="18" charset="0"/>
                <a:cs typeface="Times New Roman" pitchFamily="18" charset="0"/>
              </a:rPr>
              <a:t>Thứ sáu, ngày 22 tháng 10 năm 2021</a:t>
            </a:r>
          </a:p>
          <a:p>
            <a:pPr algn="ctr"/>
            <a:r>
              <a:rPr lang="en-US" sz="4000" u="sng" smtClean="0">
                <a:latin typeface="Times New Roman" pitchFamily="18" charset="0"/>
                <a:cs typeface="Times New Roman" pitchFamily="18" charset="0"/>
              </a:rPr>
              <a:t>Tập làm văn</a:t>
            </a:r>
            <a:endParaRPr lang="en-US" sz="4000" u="sng">
              <a:latin typeface="Times New Roman" pitchFamily="18" charset="0"/>
              <a:cs typeface="Times New Roman" pitchFamily="18" charset="0"/>
            </a:endParaRPr>
          </a:p>
        </p:txBody>
      </p:sp>
      <p:sp>
        <p:nvSpPr>
          <p:cNvPr id="4" name="TextBox 3"/>
          <p:cNvSpPr txBox="1"/>
          <p:nvPr/>
        </p:nvSpPr>
        <p:spPr>
          <a:xfrm>
            <a:off x="3084340" y="1350279"/>
            <a:ext cx="6553200" cy="769441"/>
          </a:xfrm>
          <a:prstGeom prst="rect">
            <a:avLst/>
          </a:prstGeom>
          <a:noFill/>
        </p:spPr>
        <p:txBody>
          <a:bodyPr wrap="square" rtlCol="0">
            <a:spAutoFit/>
          </a:bodyPr>
          <a:lstStyle/>
          <a:p>
            <a:r>
              <a:rPr lang="en-US" sz="4400" b="1" smtClean="0">
                <a:solidFill>
                  <a:srgbClr val="FF0000"/>
                </a:solidFill>
                <a:latin typeface="Times New Roman" pitchFamily="18" charset="0"/>
                <a:cs typeface="Times New Roman" pitchFamily="18" charset="0"/>
              </a:rPr>
              <a:t>TRẢ BÀI VĂN TẢ CẢNH</a:t>
            </a:r>
            <a:endParaRPr lang="en-US" sz="4400" b="1">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0395826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37554" y="2514600"/>
            <a:ext cx="11795919"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3500">
                <a:latin typeface="Times New Roman" pitchFamily="18" charset="0"/>
                <a:cs typeface="Times New Roman" pitchFamily="18" charset="0"/>
              </a:rPr>
              <a:t>	Sau cơn mưa trời lại sáng</a:t>
            </a:r>
            <a:r>
              <a:rPr lang="en-US" sz="3500" smtClean="0">
                <a:latin typeface="Times New Roman" pitchFamily="18" charset="0"/>
                <a:cs typeface="Times New Roman" pitchFamily="18" charset="0"/>
              </a:rPr>
              <a:t>. Mặt </a:t>
            </a:r>
            <a:r>
              <a:rPr lang="en-US" sz="3500">
                <a:latin typeface="Times New Roman" pitchFamily="18" charset="0"/>
                <a:cs typeface="Times New Roman" pitchFamily="18" charset="0"/>
              </a:rPr>
              <a:t>trời ló ra những tia nắng ấm áp, nhè nhẹ xiên xuống mặt đường</a:t>
            </a:r>
            <a:r>
              <a:rPr lang="en-US" sz="3500" smtClean="0">
                <a:latin typeface="Times New Roman" pitchFamily="18" charset="0"/>
                <a:cs typeface="Times New Roman" pitchFamily="18" charset="0"/>
              </a:rPr>
              <a:t>.</a:t>
            </a:r>
            <a:r>
              <a:rPr lang="vi-VN" sz="3500">
                <a:latin typeface="Times New Roman" pitchFamily="18" charset="0"/>
                <a:cs typeface="Times New Roman" pitchFamily="18" charset="0"/>
              </a:rPr>
              <a:t> Ánh nắng bừng lên mừng rỡ chiếu sáng trên những vòm cây, trên những thảm cỏ xanh </a:t>
            </a:r>
            <a:r>
              <a:rPr lang="vi-VN" sz="3500" smtClean="0">
                <a:latin typeface="Times New Roman" pitchFamily="18" charset="0"/>
                <a:cs typeface="Times New Roman" pitchFamily="18" charset="0"/>
              </a:rPr>
              <a:t>rờn.</a:t>
            </a:r>
            <a:r>
              <a:rPr lang="en-US" sz="3500" smtClean="0">
                <a:latin typeface="Times New Roman" pitchFamily="18" charset="0"/>
                <a:cs typeface="Times New Roman" pitchFamily="18" charset="0"/>
              </a:rPr>
              <a:t> Cỏ </a:t>
            </a:r>
            <a:r>
              <a:rPr lang="en-US" sz="3500">
                <a:latin typeface="Times New Roman" pitchFamily="18" charset="0"/>
                <a:cs typeface="Times New Roman" pitchFamily="18" charset="0"/>
              </a:rPr>
              <a:t>cây được tắm gội sạch sẽ</a:t>
            </a:r>
            <a:r>
              <a:rPr lang="en-US" sz="3500" smtClean="0">
                <a:latin typeface="Times New Roman" pitchFamily="18" charset="0"/>
                <a:cs typeface="Times New Roman" pitchFamily="18" charset="0"/>
              </a:rPr>
              <a:t>. Những </a:t>
            </a:r>
            <a:r>
              <a:rPr lang="en-US" sz="3500">
                <a:latin typeface="Times New Roman" pitchFamily="18" charset="0"/>
                <a:cs typeface="Times New Roman" pitchFamily="18" charset="0"/>
              </a:rPr>
              <a:t>chiếc lá sạch bóng, xanh mát như ai vừa </a:t>
            </a:r>
            <a:r>
              <a:rPr lang="en-US" sz="3500" smtClean="0">
                <a:latin typeface="Times New Roman" pitchFamily="18" charset="0"/>
                <a:cs typeface="Times New Roman" pitchFamily="18" charset="0"/>
              </a:rPr>
              <a:t>rửa. Chim </a:t>
            </a:r>
            <a:r>
              <a:rPr lang="en-US" sz="3500">
                <a:latin typeface="Times New Roman" pitchFamily="18" charset="0"/>
                <a:cs typeface="Times New Roman" pitchFamily="18" charset="0"/>
              </a:rPr>
              <a:t>chóc từ đâu bay ra </a:t>
            </a:r>
            <a:r>
              <a:rPr lang="en-US" sz="3500" smtClean="0">
                <a:latin typeface="Times New Roman" pitchFamily="18" charset="0"/>
                <a:cs typeface="Times New Roman" pitchFamily="18" charset="0"/>
              </a:rPr>
              <a:t>hót vang líu </a:t>
            </a:r>
            <a:r>
              <a:rPr lang="en-US" sz="3500">
                <a:latin typeface="Times New Roman" pitchFamily="18" charset="0"/>
                <a:cs typeface="Times New Roman" pitchFamily="18" charset="0"/>
              </a:rPr>
              <a:t>lo</a:t>
            </a:r>
            <a:r>
              <a:rPr lang="en-US" sz="3500" smtClean="0">
                <a:latin typeface="Times New Roman" pitchFamily="18" charset="0"/>
                <a:cs typeface="Times New Roman" pitchFamily="18" charset="0"/>
              </a:rPr>
              <a:t>. Mọi </a:t>
            </a:r>
            <a:r>
              <a:rPr lang="en-US" sz="3500">
                <a:latin typeface="Times New Roman" pitchFamily="18" charset="0"/>
                <a:cs typeface="Times New Roman" pitchFamily="18" charset="0"/>
              </a:rPr>
              <a:t>người ồ ạt xuống lòng đường</a:t>
            </a:r>
            <a:r>
              <a:rPr lang="en-US" sz="3500" smtClean="0">
                <a:latin typeface="Times New Roman" pitchFamily="18" charset="0"/>
                <a:cs typeface="Times New Roman" pitchFamily="18" charset="0"/>
              </a:rPr>
              <a:t>. Mưa </a:t>
            </a:r>
            <a:r>
              <a:rPr lang="en-US" sz="3500">
                <a:latin typeface="Times New Roman" pitchFamily="18" charset="0"/>
                <a:cs typeface="Times New Roman" pitchFamily="18" charset="0"/>
              </a:rPr>
              <a:t>đem lại nước </a:t>
            </a:r>
            <a:r>
              <a:rPr lang="en-US" sz="3500" smtClean="0">
                <a:latin typeface="Times New Roman" pitchFamily="18" charset="0"/>
                <a:cs typeface="Times New Roman" pitchFamily="18" charset="0"/>
              </a:rPr>
              <a:t>trong và </a:t>
            </a:r>
            <a:r>
              <a:rPr lang="en-US" sz="3500">
                <a:latin typeface="Times New Roman" pitchFamily="18" charset="0"/>
                <a:cs typeface="Times New Roman" pitchFamily="18" charset="0"/>
              </a:rPr>
              <a:t>cái mát dịu cho cây cối, con vật và mọi người để xua đi cái nắng nóng oi ả.	</a:t>
            </a:r>
          </a:p>
        </p:txBody>
      </p:sp>
      <p:sp>
        <p:nvSpPr>
          <p:cNvPr id="3" name="Rectangle 2"/>
          <p:cNvSpPr/>
          <p:nvPr/>
        </p:nvSpPr>
        <p:spPr>
          <a:xfrm>
            <a:off x="155645" y="-47387"/>
            <a:ext cx="11759738" cy="2785378"/>
          </a:xfrm>
          <a:prstGeom prst="rect">
            <a:avLst/>
          </a:prstGeom>
        </p:spPr>
        <p:txBody>
          <a:bodyPr wrap="square">
            <a:spAutoFit/>
          </a:bodyPr>
          <a:lstStyle/>
          <a:p>
            <a:pPr algn="just"/>
            <a:r>
              <a:rPr lang="en-US" sz="3500" smtClean="0">
                <a:latin typeface="Times New Roman" pitchFamily="18" charset="0"/>
                <a:cs typeface="Times New Roman" pitchFamily="18" charset="0"/>
              </a:rPr>
              <a:t>Tiếng </a:t>
            </a:r>
            <a:r>
              <a:rPr lang="en-US" sz="3500">
                <a:latin typeface="Times New Roman" pitchFamily="18" charset="0"/>
                <a:cs typeface="Times New Roman" pitchFamily="18" charset="0"/>
              </a:rPr>
              <a:t>sấm rền vang khiến cho những em bé nép mình vào người </a:t>
            </a:r>
            <a:r>
              <a:rPr lang="en-US" sz="3500" smtClean="0">
                <a:latin typeface="Times New Roman" pitchFamily="18" charset="0"/>
                <a:cs typeface="Times New Roman" pitchFamily="18" charset="0"/>
              </a:rPr>
              <a:t>mẹ. Trong </a:t>
            </a:r>
            <a:r>
              <a:rPr lang="en-US" sz="3500">
                <a:latin typeface="Times New Roman" pitchFamily="18" charset="0"/>
                <a:cs typeface="Times New Roman" pitchFamily="18" charset="0"/>
              </a:rPr>
              <a:t>nhà bỗng tối sầm lại, một cái mùi xa lạ đến khó </a:t>
            </a:r>
            <a:r>
              <a:rPr lang="en-US" sz="3500" smtClean="0">
                <a:latin typeface="Times New Roman" pitchFamily="18" charset="0"/>
                <a:cs typeface="Times New Roman" pitchFamily="18" charset="0"/>
              </a:rPr>
              <a:t>tả! Chú </a:t>
            </a:r>
            <a:r>
              <a:rPr lang="en-US" sz="3500">
                <a:latin typeface="Times New Roman" pitchFamily="18" charset="0"/>
                <a:cs typeface="Times New Roman" pitchFamily="18" charset="0"/>
              </a:rPr>
              <a:t>mèo nằm co ro trên giường, thỉnh thoảng meo meo nhìn trời mưa như sợ hãi. Mưa đến đột ngột và tạnh cũng bất ngờ. Mưa đang ào ạt, thưa dần rồi tạnh hẳn</a:t>
            </a:r>
            <a:r>
              <a:rPr lang="en-US" sz="3500" smtClean="0">
                <a:latin typeface="Times New Roman" pitchFamily="18" charset="0"/>
                <a:cs typeface="Times New Roman" pitchFamily="18" charset="0"/>
              </a:rPr>
              <a:t>.</a:t>
            </a:r>
            <a:endParaRPr lang="en-US" sz="3500">
              <a:latin typeface="Times New Roman" pitchFamily="18" charset="0"/>
              <a:cs typeface="Times New Roman" pitchFamily="18" charset="0"/>
            </a:endParaRPr>
          </a:p>
        </p:txBody>
      </p:sp>
    </p:spTree>
    <p:extLst>
      <p:ext uri="{BB962C8B-B14F-4D97-AF65-F5344CB8AC3E}">
        <p14:creationId xmlns:p14="http://schemas.microsoft.com/office/powerpoint/2010/main" val="22879012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5"/>
          <p:cNvSpPr txBox="1">
            <a:spLocks noChangeArrowheads="1"/>
          </p:cNvSpPr>
          <p:nvPr/>
        </p:nvSpPr>
        <p:spPr bwMode="auto">
          <a:xfrm>
            <a:off x="1425216" y="1743075"/>
            <a:ext cx="732877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10000"/>
              </a:spcBef>
            </a:pPr>
            <a:endParaRPr lang="vi-VN" sz="2400" b="1" u="sng"/>
          </a:p>
        </p:txBody>
      </p:sp>
      <p:sp>
        <p:nvSpPr>
          <p:cNvPr id="12292" name="Text Box 6"/>
          <p:cNvSpPr txBox="1">
            <a:spLocks noChangeArrowheads="1"/>
          </p:cNvSpPr>
          <p:nvPr/>
        </p:nvSpPr>
        <p:spPr bwMode="auto">
          <a:xfrm>
            <a:off x="1418882" y="1338263"/>
            <a:ext cx="7328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10000"/>
              </a:spcBef>
            </a:pPr>
            <a:r>
              <a:rPr lang="en-US" sz="2400" b="1"/>
              <a:t> </a:t>
            </a:r>
            <a:endParaRPr lang="en-US" sz="2400" b="1" u="sng"/>
          </a:p>
        </p:txBody>
      </p:sp>
      <p:sp>
        <p:nvSpPr>
          <p:cNvPr id="12293" name="Text Box 7"/>
          <p:cNvSpPr txBox="1">
            <a:spLocks noChangeArrowheads="1"/>
          </p:cNvSpPr>
          <p:nvPr/>
        </p:nvSpPr>
        <p:spPr bwMode="auto">
          <a:xfrm>
            <a:off x="2128321" y="3505201"/>
            <a:ext cx="506743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endParaRPr lang="vi-VN" sz="1800"/>
          </a:p>
        </p:txBody>
      </p:sp>
      <p:sp>
        <p:nvSpPr>
          <p:cNvPr id="26637" name="AutoShape 13"/>
          <p:cNvSpPr>
            <a:spLocks noChangeArrowheads="1"/>
          </p:cNvSpPr>
          <p:nvPr/>
        </p:nvSpPr>
        <p:spPr bwMode="auto">
          <a:xfrm rot="10800000">
            <a:off x="608092" y="2236529"/>
            <a:ext cx="11249700" cy="16859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0">
            <a:gsLst>
              <a:gs pos="0">
                <a:srgbClr val="FF9933"/>
              </a:gs>
              <a:gs pos="100000">
                <a:schemeClr val="bg1"/>
              </a:gs>
            </a:gsLst>
            <a:lin ang="18900000" scaled="1"/>
          </a:gradFill>
          <a:ln w="76200">
            <a:pattFill prst="lgConfetti">
              <a:fgClr>
                <a:srgbClr val="CC0000"/>
              </a:fgClr>
              <a:bgClr>
                <a:srgbClr val="00CC00"/>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0" name="WordArt 16"/>
          <p:cNvSpPr>
            <a:spLocks noChangeArrowheads="1" noChangeShapeType="1" noTextEdit="1"/>
          </p:cNvSpPr>
          <p:nvPr/>
        </p:nvSpPr>
        <p:spPr bwMode="auto">
          <a:xfrm>
            <a:off x="4205969" y="2622291"/>
            <a:ext cx="3749900" cy="914400"/>
          </a:xfrm>
          <a:prstGeom prst="rect">
            <a:avLst/>
          </a:prstGeom>
        </p:spPr>
        <p:txBody>
          <a:bodyPr wrap="none" fromWordArt="1">
            <a:prstTxWarp prst="textPlain">
              <a:avLst>
                <a:gd name="adj" fmla="val 50000"/>
              </a:avLst>
            </a:prstTxWarp>
          </a:bodyPr>
          <a:lstStyle/>
          <a:p>
            <a:pPr algn="ctr"/>
            <a:r>
              <a:rPr lang="en-US" sz="3600" kern="10" smtClean="0">
                <a:ln w="12700">
                  <a:solidFill>
                    <a:srgbClr val="FF00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DẶN DÒ</a:t>
            </a:r>
            <a:endParaRPr lang="en-US" sz="3600" kern="10">
              <a:ln w="12700">
                <a:solidFill>
                  <a:srgbClr val="FF00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26641" name="Text Box 17"/>
          <p:cNvSpPr txBox="1">
            <a:spLocks noChangeArrowheads="1"/>
          </p:cNvSpPr>
          <p:nvPr/>
        </p:nvSpPr>
        <p:spPr bwMode="auto">
          <a:xfrm>
            <a:off x="1621578" y="3998655"/>
            <a:ext cx="9222727" cy="2554545"/>
          </a:xfrm>
          <a:prstGeom prst="rect">
            <a:avLst/>
          </a:prstGeom>
          <a:solidFill>
            <a:schemeClr val="bg1"/>
          </a:solidFill>
          <a:ln w="111125" cmpd="tri">
            <a:solidFill>
              <a:srgbClr val="FF6600"/>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buFont typeface="Wingdings" pitchFamily="2" charset="2"/>
              <a:buChar char="v"/>
            </a:pPr>
            <a:r>
              <a:rPr lang="en-US" sz="4000" smtClean="0">
                <a:solidFill>
                  <a:srgbClr val="0000FF"/>
                </a:solidFill>
              </a:rPr>
              <a:t> Sửa </a:t>
            </a:r>
            <a:r>
              <a:rPr lang="en-US" sz="4000">
                <a:solidFill>
                  <a:srgbClr val="0000FF"/>
                </a:solidFill>
              </a:rPr>
              <a:t>lỗi sai trong bài làm.</a:t>
            </a:r>
          </a:p>
          <a:p>
            <a:pPr>
              <a:spcBef>
                <a:spcPct val="50000"/>
              </a:spcBef>
              <a:buFont typeface="Wingdings" pitchFamily="2" charset="2"/>
              <a:buChar char="v"/>
            </a:pPr>
            <a:r>
              <a:rPr lang="en-US" sz="4000" smtClean="0">
                <a:solidFill>
                  <a:srgbClr val="0000FF"/>
                </a:solidFill>
              </a:rPr>
              <a:t> Viết lại đoạn </a:t>
            </a:r>
            <a:r>
              <a:rPr lang="en-US" sz="4000">
                <a:solidFill>
                  <a:srgbClr val="0000FF"/>
                </a:solidFill>
              </a:rPr>
              <a:t>văn chưa </a:t>
            </a:r>
            <a:r>
              <a:rPr lang="en-US" sz="4000" smtClean="0">
                <a:solidFill>
                  <a:srgbClr val="0000FF"/>
                </a:solidFill>
              </a:rPr>
              <a:t>tốt.</a:t>
            </a:r>
            <a:endParaRPr lang="en-US" sz="4000">
              <a:solidFill>
                <a:srgbClr val="0000FF"/>
              </a:solidFill>
            </a:endParaRPr>
          </a:p>
          <a:p>
            <a:pPr>
              <a:spcBef>
                <a:spcPct val="50000"/>
              </a:spcBef>
              <a:buFont typeface="Wingdings" pitchFamily="2" charset="2"/>
              <a:buChar char="v"/>
            </a:pPr>
            <a:r>
              <a:rPr lang="en-US" sz="4000">
                <a:solidFill>
                  <a:srgbClr val="0000FF"/>
                </a:solidFill>
              </a:rPr>
              <a:t> Chuẩn bị bài sau: </a:t>
            </a:r>
            <a:r>
              <a:rPr lang="en-US" sz="4000" b="1" i="1">
                <a:solidFill>
                  <a:srgbClr val="0000FF"/>
                </a:solidFill>
              </a:rPr>
              <a:t>Luyện tập làm đơn.</a:t>
            </a:r>
          </a:p>
        </p:txBody>
      </p:sp>
      <p:sp>
        <p:nvSpPr>
          <p:cNvPr id="12299" name="Rectangle 36"/>
          <p:cNvSpPr>
            <a:spLocks noChangeArrowheads="1"/>
          </p:cNvSpPr>
          <p:nvPr/>
        </p:nvSpPr>
        <p:spPr bwMode="auto">
          <a:xfrm>
            <a:off x="0" y="0"/>
            <a:ext cx="12161838"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pic>
        <p:nvPicPr>
          <p:cNvPr id="12300" name="Picture 7" descr="sun1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438911" y="0"/>
            <a:ext cx="172292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7" descr="sun1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455" y="0"/>
            <a:ext cx="172292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2017540" y="0"/>
            <a:ext cx="8686800" cy="1323439"/>
          </a:xfrm>
          <a:prstGeom prst="rect">
            <a:avLst/>
          </a:prstGeom>
          <a:noFill/>
        </p:spPr>
        <p:txBody>
          <a:bodyPr wrap="square" rtlCol="0">
            <a:spAutoFit/>
          </a:bodyPr>
          <a:lstStyle/>
          <a:p>
            <a:pPr algn="ctr"/>
            <a:r>
              <a:rPr lang="en-US" sz="4000" smtClean="0">
                <a:latin typeface="Times New Roman" pitchFamily="18" charset="0"/>
                <a:cs typeface="Times New Roman" pitchFamily="18" charset="0"/>
              </a:rPr>
              <a:t>Thứ sáu, ngày 22 tháng 10 năm 2021</a:t>
            </a:r>
          </a:p>
          <a:p>
            <a:pPr algn="ctr"/>
            <a:r>
              <a:rPr lang="en-US" sz="4000" u="sng" smtClean="0">
                <a:latin typeface="Times New Roman" pitchFamily="18" charset="0"/>
                <a:cs typeface="Times New Roman" pitchFamily="18" charset="0"/>
              </a:rPr>
              <a:t>Tập làm văn</a:t>
            </a:r>
            <a:endParaRPr lang="en-US" sz="4000" u="sng">
              <a:latin typeface="Times New Roman" pitchFamily="18" charset="0"/>
              <a:cs typeface="Times New Roman" pitchFamily="18" charset="0"/>
            </a:endParaRPr>
          </a:p>
        </p:txBody>
      </p:sp>
      <p:sp>
        <p:nvSpPr>
          <p:cNvPr id="15" name="TextBox 14"/>
          <p:cNvSpPr txBox="1"/>
          <p:nvPr/>
        </p:nvSpPr>
        <p:spPr>
          <a:xfrm>
            <a:off x="3084340" y="1350279"/>
            <a:ext cx="6553200" cy="769441"/>
          </a:xfrm>
          <a:prstGeom prst="rect">
            <a:avLst/>
          </a:prstGeom>
          <a:noFill/>
        </p:spPr>
        <p:txBody>
          <a:bodyPr wrap="square" rtlCol="0">
            <a:spAutoFit/>
          </a:bodyPr>
          <a:lstStyle/>
          <a:p>
            <a:r>
              <a:rPr lang="en-US" sz="4400" b="1" smtClean="0">
                <a:solidFill>
                  <a:srgbClr val="FF0000"/>
                </a:solidFill>
                <a:latin typeface="Times New Roman" pitchFamily="18" charset="0"/>
                <a:cs typeface="Times New Roman" pitchFamily="18" charset="0"/>
              </a:rPr>
              <a:t>TRẢ BÀI VĂN TẢ CẢNH</a:t>
            </a:r>
            <a:endParaRPr lang="en-US" sz="4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578063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6637"/>
                                        </p:tgtEl>
                                        <p:attrNameLst>
                                          <p:attrName>style.visibility</p:attrName>
                                        </p:attrNameLst>
                                      </p:cBhvr>
                                      <p:to>
                                        <p:strVal val="visible"/>
                                      </p:to>
                                    </p:set>
                                    <p:animEffect transition="in" filter="diamond(in)">
                                      <p:cBhvr>
                                        <p:cTn id="7" dur="1250"/>
                                        <p:tgtEl>
                                          <p:spTgt spid="26637"/>
                                        </p:tgtEl>
                                      </p:cBhvr>
                                    </p:animEffect>
                                  </p:childTnLst>
                                </p:cTn>
                              </p:par>
                            </p:childTnLst>
                          </p:cTn>
                        </p:par>
                        <p:par>
                          <p:cTn id="8" fill="hold">
                            <p:stCondLst>
                              <p:cond delay="1250"/>
                            </p:stCondLst>
                            <p:childTnLst>
                              <p:par>
                                <p:cTn id="9" presetID="16" presetClass="entr" presetSubtype="21" fill="hold" grpId="0" nodeType="afterEffect">
                                  <p:stCondLst>
                                    <p:cond delay="0"/>
                                  </p:stCondLst>
                                  <p:childTnLst>
                                    <p:set>
                                      <p:cBhvr>
                                        <p:cTn id="10" dur="1" fill="hold">
                                          <p:stCondLst>
                                            <p:cond delay="0"/>
                                          </p:stCondLst>
                                        </p:cTn>
                                        <p:tgtEl>
                                          <p:spTgt spid="26640"/>
                                        </p:tgtEl>
                                        <p:attrNameLst>
                                          <p:attrName>style.visibility</p:attrName>
                                        </p:attrNameLst>
                                      </p:cBhvr>
                                      <p:to>
                                        <p:strVal val="visible"/>
                                      </p:to>
                                    </p:set>
                                    <p:animEffect transition="in" filter="barn(inVertical)">
                                      <p:cBhvr>
                                        <p:cTn id="11" dur="500"/>
                                        <p:tgtEl>
                                          <p:spTgt spid="26640"/>
                                        </p:tgtEl>
                                      </p:cBhvr>
                                    </p:animEffect>
                                  </p:childTnLst>
                                </p:cTn>
                              </p:par>
                              <p:par>
                                <p:cTn id="12" presetID="15" presetClass="entr" presetSubtype="0" fill="hold" grpId="0" nodeType="withEffect">
                                  <p:stCondLst>
                                    <p:cond delay="0"/>
                                  </p:stCondLst>
                                  <p:childTnLst>
                                    <p:set>
                                      <p:cBhvr>
                                        <p:cTn id="13" dur="1" fill="hold">
                                          <p:stCondLst>
                                            <p:cond delay="0"/>
                                          </p:stCondLst>
                                        </p:cTn>
                                        <p:tgtEl>
                                          <p:spTgt spid="26641"/>
                                        </p:tgtEl>
                                        <p:attrNameLst>
                                          <p:attrName>style.visibility</p:attrName>
                                        </p:attrNameLst>
                                      </p:cBhvr>
                                      <p:to>
                                        <p:strVal val="visible"/>
                                      </p:to>
                                    </p:set>
                                    <p:anim calcmode="lin" valueType="num">
                                      <p:cBhvr>
                                        <p:cTn id="14" dur="1000" fill="hold"/>
                                        <p:tgtEl>
                                          <p:spTgt spid="26641"/>
                                        </p:tgtEl>
                                        <p:attrNameLst>
                                          <p:attrName>ppt_w</p:attrName>
                                        </p:attrNameLst>
                                      </p:cBhvr>
                                      <p:tavLst>
                                        <p:tav tm="0">
                                          <p:val>
                                            <p:fltVal val="0"/>
                                          </p:val>
                                        </p:tav>
                                        <p:tav tm="100000">
                                          <p:val>
                                            <p:strVal val="#ppt_w"/>
                                          </p:val>
                                        </p:tav>
                                      </p:tavLst>
                                    </p:anim>
                                    <p:anim calcmode="lin" valueType="num">
                                      <p:cBhvr>
                                        <p:cTn id="15" dur="1000" fill="hold"/>
                                        <p:tgtEl>
                                          <p:spTgt spid="26641"/>
                                        </p:tgtEl>
                                        <p:attrNameLst>
                                          <p:attrName>ppt_h</p:attrName>
                                        </p:attrNameLst>
                                      </p:cBhvr>
                                      <p:tavLst>
                                        <p:tav tm="0">
                                          <p:val>
                                            <p:fltVal val="0"/>
                                          </p:val>
                                        </p:tav>
                                        <p:tav tm="100000">
                                          <p:val>
                                            <p:strVal val="#ppt_h"/>
                                          </p:val>
                                        </p:tav>
                                      </p:tavLst>
                                    </p:anim>
                                    <p:anim calcmode="lin" valueType="num">
                                      <p:cBhvr>
                                        <p:cTn id="16" dur="1000" fill="hold"/>
                                        <p:tgtEl>
                                          <p:spTgt spid="26641"/>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66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7" grpId="0" animBg="1"/>
      <p:bldP spid="26640" grpId="0" animBg="1"/>
      <p:bldP spid="266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2589927" y="1447800"/>
            <a:ext cx="7876322"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smtClean="0">
                <a:ln w="11430"/>
                <a:solidFill>
                  <a:srgbClr val="FF0000"/>
                </a:solidFill>
                <a:effectLst>
                  <a:outerShdw blurRad="76200" dist="50800" dir="5400000" algn="tl" rotWithShape="0">
                    <a:srgbClr val="000000">
                      <a:alpha val="65000"/>
                    </a:srgbClr>
                  </a:outerShdw>
                </a:effectLst>
              </a:rPr>
              <a:t>Chúc các em chăm ngoan, </a:t>
            </a:r>
          </a:p>
          <a:p>
            <a:pPr algn="ctr"/>
            <a:r>
              <a:rPr lang="en-US" sz="5400" b="1" cap="none" spc="50" smtClean="0">
                <a:ln w="11430"/>
                <a:solidFill>
                  <a:srgbClr val="FF0000"/>
                </a:solidFill>
                <a:effectLst>
                  <a:outerShdw blurRad="76200" dist="50800" dir="5400000" algn="tl" rotWithShape="0">
                    <a:srgbClr val="000000">
                      <a:alpha val="65000"/>
                    </a:srgbClr>
                  </a:outerShdw>
                </a:effectLst>
              </a:rPr>
              <a:t>học tốt!</a:t>
            </a:r>
            <a:endParaRPr lang="en-US" sz="5400" b="1" cap="none" spc="50">
              <a:ln w="11430"/>
              <a:solidFill>
                <a:srgbClr val="FF0000"/>
              </a:solidFill>
              <a:effectLst>
                <a:outerShdw blurRad="76200" dist="50800" dir="5400000" algn="tl" rotWithShape="0">
                  <a:srgbClr val="000000">
                    <a:alpha val="65000"/>
                  </a:srgbClr>
                </a:outerShdw>
              </a:effectLst>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22075" y="6218238"/>
            <a:ext cx="487363" cy="487362"/>
          </a:xfrm>
          <a:prstGeom prst="rect">
            <a:avLst/>
          </a:prstGeom>
        </p:spPr>
      </p:pic>
    </p:spTree>
    <p:extLst>
      <p:ext uri="{BB962C8B-B14F-4D97-AF65-F5344CB8AC3E}">
        <p14:creationId xmlns:p14="http://schemas.microsoft.com/office/powerpoint/2010/main" val="25799568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594519" y="2209800"/>
            <a:ext cx="1133871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lnSpc>
                <a:spcPct val="120000"/>
              </a:lnSpc>
              <a:buFontTx/>
              <a:buAutoNum type="arabicPeriod"/>
            </a:pPr>
            <a:r>
              <a:rPr lang="en-US" sz="4000" smtClean="0">
                <a:latin typeface="Times New Roman" pitchFamily="18" charset="0"/>
                <a:cs typeface="Times New Roman" pitchFamily="18" charset="0"/>
              </a:rPr>
              <a:t> Tả </a:t>
            </a:r>
            <a:r>
              <a:rPr lang="en-US" sz="4000">
                <a:latin typeface="Times New Roman" pitchFamily="18" charset="0"/>
                <a:cs typeface="Times New Roman" pitchFamily="18" charset="0"/>
              </a:rPr>
              <a:t>cảnh một buổi sáng (hoặc trưa, chiều) trong một vườn cây (hay trong công viên, trên đường phố, trên cánh đồng, nương rẫy).</a:t>
            </a:r>
          </a:p>
          <a:p>
            <a:pPr>
              <a:lnSpc>
                <a:spcPct val="120000"/>
              </a:lnSpc>
            </a:pPr>
            <a:r>
              <a:rPr lang="en-US" sz="4000">
                <a:latin typeface="Times New Roman" pitchFamily="18" charset="0"/>
                <a:cs typeface="Times New Roman" pitchFamily="18" charset="0"/>
              </a:rPr>
              <a:t>2. Tả một cơn mưa.</a:t>
            </a:r>
          </a:p>
          <a:p>
            <a:pPr>
              <a:lnSpc>
                <a:spcPct val="120000"/>
              </a:lnSpc>
            </a:pPr>
            <a:r>
              <a:rPr lang="en-US" sz="4000">
                <a:latin typeface="Times New Roman" pitchFamily="18" charset="0"/>
                <a:cs typeface="Times New Roman" pitchFamily="18" charset="0"/>
              </a:rPr>
              <a:t>3. Tả ngôi nhà của em (hoặc căn hộ, phòng ở của gia đình em).</a:t>
            </a:r>
          </a:p>
        </p:txBody>
      </p:sp>
      <p:sp>
        <p:nvSpPr>
          <p:cNvPr id="3" name="TextBox 2"/>
          <p:cNvSpPr txBox="1"/>
          <p:nvPr/>
        </p:nvSpPr>
        <p:spPr>
          <a:xfrm>
            <a:off x="2017540" y="0"/>
            <a:ext cx="8686800" cy="1323439"/>
          </a:xfrm>
          <a:prstGeom prst="rect">
            <a:avLst/>
          </a:prstGeom>
          <a:noFill/>
        </p:spPr>
        <p:txBody>
          <a:bodyPr wrap="square" rtlCol="0">
            <a:spAutoFit/>
          </a:bodyPr>
          <a:lstStyle/>
          <a:p>
            <a:pPr algn="ctr"/>
            <a:r>
              <a:rPr lang="en-US" sz="4000" smtClean="0">
                <a:latin typeface="Times New Roman" pitchFamily="18" charset="0"/>
                <a:cs typeface="Times New Roman" pitchFamily="18" charset="0"/>
              </a:rPr>
              <a:t>Thứ sáu, ngày 22 tháng 10 năm 2021</a:t>
            </a:r>
          </a:p>
          <a:p>
            <a:pPr algn="ctr"/>
            <a:r>
              <a:rPr lang="en-US" sz="4000" u="sng" smtClean="0">
                <a:latin typeface="Times New Roman" pitchFamily="18" charset="0"/>
                <a:cs typeface="Times New Roman" pitchFamily="18" charset="0"/>
              </a:rPr>
              <a:t>Tập làm văn</a:t>
            </a:r>
            <a:endParaRPr lang="en-US" sz="4000" u="sng">
              <a:latin typeface="Times New Roman" pitchFamily="18" charset="0"/>
              <a:cs typeface="Times New Roman" pitchFamily="18" charset="0"/>
            </a:endParaRPr>
          </a:p>
        </p:txBody>
      </p:sp>
      <p:sp>
        <p:nvSpPr>
          <p:cNvPr id="4" name="TextBox 3"/>
          <p:cNvSpPr txBox="1"/>
          <p:nvPr/>
        </p:nvSpPr>
        <p:spPr>
          <a:xfrm>
            <a:off x="3084340" y="1350279"/>
            <a:ext cx="6553200" cy="769441"/>
          </a:xfrm>
          <a:prstGeom prst="rect">
            <a:avLst/>
          </a:prstGeom>
          <a:noFill/>
        </p:spPr>
        <p:txBody>
          <a:bodyPr wrap="square" rtlCol="0">
            <a:spAutoFit/>
          </a:bodyPr>
          <a:lstStyle/>
          <a:p>
            <a:r>
              <a:rPr lang="en-US" sz="4400" b="1" smtClean="0">
                <a:solidFill>
                  <a:srgbClr val="FF0000"/>
                </a:solidFill>
                <a:latin typeface="Times New Roman" pitchFamily="18" charset="0"/>
                <a:cs typeface="Times New Roman" pitchFamily="18" charset="0"/>
              </a:rPr>
              <a:t>TRẢ BÀI VĂN TẢ CẢNH</a:t>
            </a:r>
            <a:endParaRPr lang="en-US" sz="4400" b="1">
              <a:solidFill>
                <a:srgbClr val="FF0000"/>
              </a:solidFill>
              <a:latin typeface="Times New Roman" pitchFamily="18" charset="0"/>
              <a:cs typeface="Times New Roman" pitchFamily="18" charset="0"/>
            </a:endParaRPr>
          </a:p>
        </p:txBody>
      </p:sp>
      <p:cxnSp>
        <p:nvCxnSpPr>
          <p:cNvPr id="6" name="Straight Connector 5"/>
          <p:cNvCxnSpPr/>
          <p:nvPr/>
        </p:nvCxnSpPr>
        <p:spPr>
          <a:xfrm>
            <a:off x="1280319" y="2895600"/>
            <a:ext cx="15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55540" y="5105400"/>
            <a:ext cx="63437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32225" y="5796742"/>
            <a:ext cx="63437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47319" y="2898371"/>
            <a:ext cx="152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71519" y="2898371"/>
            <a:ext cx="9906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366919" y="2903913"/>
            <a:ext cx="9906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04604" y="3657600"/>
            <a:ext cx="152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42719" y="3657600"/>
            <a:ext cx="20574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608840" y="3657600"/>
            <a:ext cx="20574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13619" y="4343400"/>
            <a:ext cx="20574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413919" y="4343400"/>
            <a:ext cx="20574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04319" y="5105400"/>
            <a:ext cx="16383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98303" y="5798127"/>
            <a:ext cx="301581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423819" y="5798127"/>
            <a:ext cx="16383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100219" y="5810596"/>
            <a:ext cx="16383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667549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arn(inVertical)">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inVertic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arn(inVertical)">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arn(inVertical)">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barn(inVertical)">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barn(inVertical)">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barn(inVertical)">
                                      <p:cBhvr>
                                        <p:cTn id="8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2017540" y="0"/>
            <a:ext cx="8686800" cy="1323439"/>
          </a:xfrm>
          <a:prstGeom prst="rect">
            <a:avLst/>
          </a:prstGeom>
          <a:noFill/>
        </p:spPr>
        <p:txBody>
          <a:bodyPr wrap="square" rtlCol="0">
            <a:spAutoFit/>
          </a:bodyPr>
          <a:lstStyle/>
          <a:p>
            <a:pPr algn="ctr"/>
            <a:r>
              <a:rPr lang="en-US" sz="4000" smtClean="0">
                <a:latin typeface="Times New Roman" pitchFamily="18" charset="0"/>
                <a:cs typeface="Times New Roman" pitchFamily="18" charset="0"/>
              </a:rPr>
              <a:t>Thứ sáu, ngày 22 tháng 10 năm 2021</a:t>
            </a:r>
          </a:p>
          <a:p>
            <a:pPr algn="ctr"/>
            <a:r>
              <a:rPr lang="en-US" sz="4000" u="sng" smtClean="0">
                <a:latin typeface="Times New Roman" pitchFamily="18" charset="0"/>
                <a:cs typeface="Times New Roman" pitchFamily="18" charset="0"/>
              </a:rPr>
              <a:t>Tập làm văn</a:t>
            </a:r>
            <a:endParaRPr lang="en-US" sz="4000" u="sng">
              <a:latin typeface="Times New Roman" pitchFamily="18" charset="0"/>
              <a:cs typeface="Times New Roman" pitchFamily="18" charset="0"/>
            </a:endParaRPr>
          </a:p>
        </p:txBody>
      </p:sp>
      <p:sp>
        <p:nvSpPr>
          <p:cNvPr id="5" name="TextBox 4"/>
          <p:cNvSpPr txBox="1"/>
          <p:nvPr/>
        </p:nvSpPr>
        <p:spPr>
          <a:xfrm>
            <a:off x="3084340" y="1350279"/>
            <a:ext cx="6553200" cy="769441"/>
          </a:xfrm>
          <a:prstGeom prst="rect">
            <a:avLst/>
          </a:prstGeom>
          <a:noFill/>
        </p:spPr>
        <p:txBody>
          <a:bodyPr wrap="square" rtlCol="0">
            <a:spAutoFit/>
          </a:bodyPr>
          <a:lstStyle/>
          <a:p>
            <a:r>
              <a:rPr lang="en-US" sz="4400" b="1" smtClean="0">
                <a:solidFill>
                  <a:srgbClr val="FF0000"/>
                </a:solidFill>
                <a:latin typeface="Times New Roman" pitchFamily="18" charset="0"/>
                <a:cs typeface="Times New Roman" pitchFamily="18" charset="0"/>
              </a:rPr>
              <a:t>TRẢ BÀI VĂN TẢ CẢNH</a:t>
            </a:r>
            <a:endParaRPr lang="en-US" sz="4400" b="1">
              <a:solidFill>
                <a:srgbClr val="FF0000"/>
              </a:solidFill>
              <a:latin typeface="Times New Roman" pitchFamily="18" charset="0"/>
              <a:cs typeface="Times New Roman" pitchFamily="18" charset="0"/>
            </a:endParaRPr>
          </a:p>
        </p:txBody>
      </p:sp>
      <p:sp>
        <p:nvSpPr>
          <p:cNvPr id="8" name="Text Box 25"/>
          <p:cNvSpPr txBox="1">
            <a:spLocks noChangeArrowheads="1"/>
          </p:cNvSpPr>
          <p:nvPr/>
        </p:nvSpPr>
        <p:spPr bwMode="auto">
          <a:xfrm>
            <a:off x="776838" y="2388579"/>
            <a:ext cx="456256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4000" b="1">
                <a:solidFill>
                  <a:srgbClr val="FF0000"/>
                </a:solidFill>
              </a:rPr>
              <a:t>1. Nhận xét chung:</a:t>
            </a:r>
          </a:p>
        </p:txBody>
      </p:sp>
      <p:sp>
        <p:nvSpPr>
          <p:cNvPr id="18" name="Text Box 36"/>
          <p:cNvSpPr txBox="1">
            <a:spLocks noChangeArrowheads="1"/>
          </p:cNvSpPr>
          <p:nvPr/>
        </p:nvSpPr>
        <p:spPr bwMode="auto">
          <a:xfrm>
            <a:off x="1942655" y="3124200"/>
            <a:ext cx="222967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4000"/>
              <a:t>a. Bố cục</a:t>
            </a:r>
          </a:p>
        </p:txBody>
      </p:sp>
      <p:sp>
        <p:nvSpPr>
          <p:cNvPr id="19" name="Text Box 39"/>
          <p:cNvSpPr txBox="1">
            <a:spLocks noChangeArrowheads="1"/>
          </p:cNvSpPr>
          <p:nvPr/>
        </p:nvSpPr>
        <p:spPr bwMode="auto">
          <a:xfrm>
            <a:off x="1942655" y="3832086"/>
            <a:ext cx="32431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4000"/>
              <a:t>b. Lỗi chính tả</a:t>
            </a:r>
          </a:p>
        </p:txBody>
      </p:sp>
      <p:sp>
        <p:nvSpPr>
          <p:cNvPr id="20" name="Text Box 40"/>
          <p:cNvSpPr txBox="1">
            <a:spLocks noChangeArrowheads="1"/>
          </p:cNvSpPr>
          <p:nvPr/>
        </p:nvSpPr>
        <p:spPr bwMode="auto">
          <a:xfrm>
            <a:off x="1903107" y="4551056"/>
            <a:ext cx="445783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4000"/>
              <a:t>c. Dùng từ</a:t>
            </a:r>
          </a:p>
        </p:txBody>
      </p:sp>
      <p:sp>
        <p:nvSpPr>
          <p:cNvPr id="21" name="Text Box 41"/>
          <p:cNvSpPr txBox="1">
            <a:spLocks noChangeArrowheads="1"/>
          </p:cNvSpPr>
          <p:nvPr/>
        </p:nvSpPr>
        <p:spPr bwMode="auto">
          <a:xfrm>
            <a:off x="1903107" y="5258942"/>
            <a:ext cx="563748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a:t>d. Câu văn, cách diễn đạt</a:t>
            </a:r>
          </a:p>
        </p:txBody>
      </p:sp>
      <p:sp>
        <p:nvSpPr>
          <p:cNvPr id="22" name="Text Box 42"/>
          <p:cNvSpPr txBox="1">
            <a:spLocks noChangeArrowheads="1"/>
          </p:cNvSpPr>
          <p:nvPr/>
        </p:nvSpPr>
        <p:spPr bwMode="auto">
          <a:xfrm>
            <a:off x="1845860" y="5965118"/>
            <a:ext cx="2476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a:t>e. Lỗi khác</a:t>
            </a:r>
          </a:p>
        </p:txBody>
      </p:sp>
    </p:spTree>
    <p:extLst>
      <p:ext uri="{BB962C8B-B14F-4D97-AF65-F5344CB8AC3E}">
        <p14:creationId xmlns:p14="http://schemas.microsoft.com/office/powerpoint/2010/main" val="34540044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checkerboard(across)">
                                      <p:cBhvr>
                                        <p:cTn id="11" dur="500"/>
                                        <p:tgtEl>
                                          <p:spTgt spid="18"/>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amond(in)">
                                      <p:cBhvr>
                                        <p:cTn id="15" dur="500"/>
                                        <p:tgtEl>
                                          <p:spTgt spid="19"/>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heckerboard(across)">
                                      <p:cBhvr>
                                        <p:cTn id="23" dur="500"/>
                                        <p:tgtEl>
                                          <p:spTgt spid="21"/>
                                        </p:tgtEl>
                                      </p:cBhvr>
                                    </p:animEffect>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19" grpId="0"/>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90500" y="609600"/>
            <a:ext cx="11780837"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spcBef>
                <a:spcPts val="600"/>
              </a:spcBef>
            </a:pPr>
            <a:r>
              <a:rPr lang="en-US" sz="4000" smtClean="0">
                <a:solidFill>
                  <a:srgbClr val="FF0000"/>
                </a:solidFill>
                <a:latin typeface="Times New Roman" pitchFamily="18" charset="0"/>
                <a:cs typeface="Times New Roman" pitchFamily="18" charset="0"/>
              </a:rPr>
              <a:t>       * </a:t>
            </a:r>
            <a:r>
              <a:rPr lang="en-US" sz="4000" u="sng" smtClean="0">
                <a:solidFill>
                  <a:srgbClr val="FF0000"/>
                </a:solidFill>
                <a:latin typeface="Times New Roman" pitchFamily="18" charset="0"/>
                <a:cs typeface="Times New Roman" pitchFamily="18" charset="0"/>
              </a:rPr>
              <a:t> Ưu </a:t>
            </a:r>
            <a:r>
              <a:rPr lang="en-US" sz="4000" u="sng">
                <a:solidFill>
                  <a:srgbClr val="FF0000"/>
                </a:solidFill>
                <a:latin typeface="Times New Roman" pitchFamily="18" charset="0"/>
                <a:cs typeface="Times New Roman" pitchFamily="18" charset="0"/>
              </a:rPr>
              <a:t>điểm:</a:t>
            </a:r>
          </a:p>
          <a:p>
            <a:pPr>
              <a:spcBef>
                <a:spcPts val="600"/>
              </a:spcBef>
              <a:buFontTx/>
              <a:buChar char="-"/>
            </a:pPr>
            <a:r>
              <a:rPr lang="en-US" sz="4000">
                <a:latin typeface="Times New Roman" pitchFamily="18" charset="0"/>
                <a:cs typeface="Times New Roman" pitchFamily="18" charset="0"/>
              </a:rPr>
              <a:t>Bài viết trình bày sạch </a:t>
            </a:r>
            <a:r>
              <a:rPr lang="en-US" sz="4000" smtClean="0">
                <a:latin typeface="Times New Roman" pitchFamily="18" charset="0"/>
                <a:cs typeface="Times New Roman" pitchFamily="18" charset="0"/>
              </a:rPr>
              <a:t>sẽ, đảm bảo bố cục.</a:t>
            </a:r>
            <a:endParaRPr lang="en-US" sz="4000">
              <a:latin typeface="Times New Roman" pitchFamily="18" charset="0"/>
              <a:cs typeface="Times New Roman" pitchFamily="18" charset="0"/>
            </a:endParaRPr>
          </a:p>
          <a:p>
            <a:pPr>
              <a:spcBef>
                <a:spcPts val="600"/>
              </a:spcBef>
              <a:buFontTx/>
              <a:buChar char="-"/>
            </a:pPr>
            <a:r>
              <a:rPr lang="en-US" sz="4000">
                <a:latin typeface="Times New Roman" pitchFamily="18" charset="0"/>
                <a:cs typeface="Times New Roman" pitchFamily="18" charset="0"/>
              </a:rPr>
              <a:t>Viết đúng </a:t>
            </a:r>
            <a:r>
              <a:rPr lang="en-US" sz="4000" smtClean="0">
                <a:latin typeface="Times New Roman" pitchFamily="18" charset="0"/>
                <a:cs typeface="Times New Roman" pitchFamily="18" charset="0"/>
              </a:rPr>
              <a:t>thể loại </a:t>
            </a:r>
            <a:r>
              <a:rPr lang="en-US" sz="4000">
                <a:latin typeface="Times New Roman" pitchFamily="18" charset="0"/>
                <a:cs typeface="Times New Roman" pitchFamily="18" charset="0"/>
              </a:rPr>
              <a:t>văn miêu </a:t>
            </a:r>
            <a:r>
              <a:rPr lang="en-US" sz="4000" smtClean="0">
                <a:latin typeface="Times New Roman" pitchFamily="18" charset="0"/>
                <a:cs typeface="Times New Roman" pitchFamily="18" charset="0"/>
              </a:rPr>
              <a:t>tả, đúng đối tượng tả </a:t>
            </a:r>
            <a:r>
              <a:rPr lang="en-US" sz="4000">
                <a:latin typeface="Times New Roman" pitchFamily="18" charset="0"/>
                <a:cs typeface="Times New Roman" pitchFamily="18" charset="0"/>
              </a:rPr>
              <a:t>và miêu tả theo trình tự hợp lý.</a:t>
            </a:r>
          </a:p>
          <a:p>
            <a:pPr>
              <a:spcBef>
                <a:spcPts val="600"/>
              </a:spcBef>
              <a:buFontTx/>
              <a:buChar char="-"/>
            </a:pPr>
            <a:r>
              <a:rPr lang="en-US" sz="4000" smtClean="0">
                <a:latin typeface="Times New Roman" pitchFamily="18" charset="0"/>
                <a:cs typeface="Times New Roman" pitchFamily="18" charset="0"/>
              </a:rPr>
              <a:t>Nhiều </a:t>
            </a:r>
            <a:r>
              <a:rPr lang="en-US" sz="4000">
                <a:latin typeface="Times New Roman" pitchFamily="18" charset="0"/>
                <a:cs typeface="Times New Roman" pitchFamily="18" charset="0"/>
              </a:rPr>
              <a:t>bài </a:t>
            </a:r>
            <a:r>
              <a:rPr lang="en-US" sz="4000" smtClean="0">
                <a:latin typeface="Times New Roman" pitchFamily="18" charset="0"/>
                <a:cs typeface="Times New Roman" pitchFamily="18" charset="0"/>
              </a:rPr>
              <a:t>diễn </a:t>
            </a:r>
            <a:r>
              <a:rPr lang="en-US" sz="4000">
                <a:latin typeface="Times New Roman" pitchFamily="18" charset="0"/>
                <a:cs typeface="Times New Roman" pitchFamily="18" charset="0"/>
              </a:rPr>
              <a:t>đạt rõ ràng, </a:t>
            </a:r>
            <a:r>
              <a:rPr lang="en-US" sz="4000" smtClean="0">
                <a:latin typeface="Times New Roman" pitchFamily="18" charset="0"/>
                <a:cs typeface="Times New Roman" pitchFamily="18" charset="0"/>
              </a:rPr>
              <a:t>trôi chảy, câu </a:t>
            </a:r>
            <a:r>
              <a:rPr lang="en-US" sz="4000">
                <a:latin typeface="Times New Roman" pitchFamily="18" charset="0"/>
                <a:cs typeface="Times New Roman" pitchFamily="18" charset="0"/>
              </a:rPr>
              <a:t>văn </a:t>
            </a:r>
            <a:r>
              <a:rPr lang="en-US" sz="4000" smtClean="0">
                <a:latin typeface="Times New Roman" pitchFamily="18" charset="0"/>
                <a:cs typeface="Times New Roman" pitchFamily="18" charset="0"/>
              </a:rPr>
              <a:t>viết đúng </a:t>
            </a:r>
            <a:r>
              <a:rPr lang="en-US" sz="4000">
                <a:latin typeface="Times New Roman" pitchFamily="18" charset="0"/>
                <a:cs typeface="Times New Roman" pitchFamily="18" charset="0"/>
              </a:rPr>
              <a:t>ngữ pháp, </a:t>
            </a:r>
            <a:r>
              <a:rPr lang="en-US" sz="4000" smtClean="0">
                <a:latin typeface="Times New Roman" pitchFamily="18" charset="0"/>
                <a:cs typeface="Times New Roman" pitchFamily="18" charset="0"/>
              </a:rPr>
              <a:t>biết sử dụng các từ ngữ gợi tả, gợi cảm, biện pháp nghệ thuật khi miêu tả.</a:t>
            </a:r>
            <a:endParaRPr lang="en-US" sz="4000">
              <a:latin typeface="Times New Roman" pitchFamily="18" charset="0"/>
              <a:cs typeface="Times New Roman" pitchFamily="18" charset="0"/>
            </a:endParaRPr>
          </a:p>
          <a:p>
            <a:pPr>
              <a:spcBef>
                <a:spcPts val="600"/>
              </a:spcBef>
              <a:buFontTx/>
              <a:buChar char="-"/>
            </a:pPr>
            <a:r>
              <a:rPr lang="en-US" sz="4000">
                <a:latin typeface="Times New Roman" pitchFamily="18" charset="0"/>
                <a:cs typeface="Times New Roman" pitchFamily="18" charset="0"/>
              </a:rPr>
              <a:t>Một số bài văn miêu tả hay, sinh động</a:t>
            </a:r>
            <a:r>
              <a:rPr lang="en-US" sz="4000" smtClean="0">
                <a:latin typeface="Times New Roman" pitchFamily="18" charset="0"/>
                <a:cs typeface="Times New Roman" pitchFamily="18" charset="0"/>
              </a:rPr>
              <a:t>, sáng tạo,…</a:t>
            </a:r>
            <a:endParaRPr lang="en-US" sz="4000">
              <a:latin typeface="Times New Roman" pitchFamily="18" charset="0"/>
              <a:cs typeface="Times New Roman" pitchFamily="18" charset="0"/>
            </a:endParaRPr>
          </a:p>
        </p:txBody>
      </p:sp>
    </p:spTree>
    <p:extLst>
      <p:ext uri="{BB962C8B-B14F-4D97-AF65-F5344CB8AC3E}">
        <p14:creationId xmlns:p14="http://schemas.microsoft.com/office/powerpoint/2010/main" val="16862162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188899" y="990600"/>
            <a:ext cx="11792830"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spcBef>
                <a:spcPts val="600"/>
              </a:spcBef>
            </a:pPr>
            <a:r>
              <a:rPr lang="en-US" sz="4000" smtClean="0">
                <a:solidFill>
                  <a:srgbClr val="FF0000"/>
                </a:solidFill>
                <a:latin typeface="Times New Roman" pitchFamily="18" charset="0"/>
                <a:cs typeface="Times New Roman" pitchFamily="18" charset="0"/>
              </a:rPr>
              <a:t>       * </a:t>
            </a:r>
            <a:r>
              <a:rPr lang="en-US" sz="4000" u="sng" smtClean="0">
                <a:solidFill>
                  <a:srgbClr val="FF0000"/>
                </a:solidFill>
                <a:latin typeface="Times New Roman" pitchFamily="18" charset="0"/>
                <a:cs typeface="Times New Roman" pitchFamily="18" charset="0"/>
              </a:rPr>
              <a:t>Nhược </a:t>
            </a:r>
            <a:r>
              <a:rPr lang="en-US" sz="4000" u="sng">
                <a:solidFill>
                  <a:srgbClr val="FF0000"/>
                </a:solidFill>
                <a:latin typeface="Times New Roman" pitchFamily="18" charset="0"/>
                <a:cs typeface="Times New Roman" pitchFamily="18" charset="0"/>
              </a:rPr>
              <a:t>điểm:</a:t>
            </a:r>
          </a:p>
          <a:p>
            <a:pPr>
              <a:spcBef>
                <a:spcPts val="600"/>
              </a:spcBef>
              <a:buFontTx/>
              <a:buChar char="-"/>
            </a:pPr>
            <a:r>
              <a:rPr lang="en-US" sz="4000" smtClean="0">
                <a:latin typeface="Times New Roman" pitchFamily="18" charset="0"/>
                <a:cs typeface="Times New Roman" pitchFamily="18" charset="0"/>
              </a:rPr>
              <a:t>Vài em còn </a:t>
            </a:r>
            <a:r>
              <a:rPr lang="en-US" sz="4000">
                <a:latin typeface="Times New Roman" pitchFamily="18" charset="0"/>
                <a:cs typeface="Times New Roman" pitchFamily="18" charset="0"/>
              </a:rPr>
              <a:t>mắc lỗi chính </a:t>
            </a:r>
            <a:r>
              <a:rPr lang="en-US" sz="4000" smtClean="0">
                <a:latin typeface="Times New Roman" pitchFamily="18" charset="0"/>
                <a:cs typeface="Times New Roman" pitchFamily="18" charset="0"/>
              </a:rPr>
              <a:t>tả, viết chữ chưa cẩn thận.</a:t>
            </a:r>
            <a:endParaRPr lang="en-US" sz="4000">
              <a:latin typeface="Times New Roman" pitchFamily="18" charset="0"/>
              <a:cs typeface="Times New Roman" pitchFamily="18" charset="0"/>
            </a:endParaRPr>
          </a:p>
          <a:p>
            <a:pPr>
              <a:spcBef>
                <a:spcPts val="600"/>
              </a:spcBef>
              <a:buFontTx/>
              <a:buChar char="-"/>
            </a:pPr>
            <a:r>
              <a:rPr lang="en-US" sz="4000">
                <a:latin typeface="Times New Roman" pitchFamily="18" charset="0"/>
                <a:cs typeface="Times New Roman" pitchFamily="18" charset="0"/>
              </a:rPr>
              <a:t>Nhiều bài viết câu văn còn lủng củng, dùng từ chưa chính </a:t>
            </a:r>
            <a:r>
              <a:rPr lang="en-US" sz="4000" smtClean="0">
                <a:latin typeface="Times New Roman" pitchFamily="18" charset="0"/>
                <a:cs typeface="Times New Roman" pitchFamily="18" charset="0"/>
              </a:rPr>
              <a:t>xác, diễn đạt dài dòng, chưa dùng tốt từ ngữ gợi tả, gợi cảm, biện pháp nghệ thuật so sánh, nhân hóa.</a:t>
            </a:r>
            <a:endParaRPr lang="en-US" sz="4000">
              <a:latin typeface="Times New Roman" pitchFamily="18" charset="0"/>
              <a:cs typeface="Times New Roman" pitchFamily="18" charset="0"/>
            </a:endParaRPr>
          </a:p>
          <a:p>
            <a:pPr>
              <a:spcBef>
                <a:spcPts val="600"/>
              </a:spcBef>
              <a:buFontTx/>
              <a:buChar char="-"/>
            </a:pPr>
            <a:r>
              <a:rPr lang="en-US" sz="4000">
                <a:latin typeface="Times New Roman" pitchFamily="18" charset="0"/>
                <a:cs typeface="Times New Roman" pitchFamily="18" charset="0"/>
              </a:rPr>
              <a:t>Nội dung viết chưa phong phú.</a:t>
            </a:r>
          </a:p>
        </p:txBody>
      </p:sp>
    </p:spTree>
    <p:extLst>
      <p:ext uri="{BB962C8B-B14F-4D97-AF65-F5344CB8AC3E}">
        <p14:creationId xmlns:p14="http://schemas.microsoft.com/office/powerpoint/2010/main" val="41455755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806566" y="304800"/>
            <a:ext cx="527013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b="1">
                <a:solidFill>
                  <a:srgbClr val="FF0000"/>
                </a:solidFill>
                <a:cs typeface="Times New Roman" pitchFamily="18" charset="0"/>
              </a:rPr>
              <a:t>2. Hướng dẫn chữa lỗi.</a:t>
            </a:r>
          </a:p>
        </p:txBody>
      </p:sp>
      <p:sp>
        <p:nvSpPr>
          <p:cNvPr id="7" name="Text Box 4"/>
          <p:cNvSpPr txBox="1">
            <a:spLocks noChangeArrowheads="1"/>
          </p:cNvSpPr>
          <p:nvPr/>
        </p:nvSpPr>
        <p:spPr bwMode="auto">
          <a:xfrm>
            <a:off x="878718" y="1012686"/>
            <a:ext cx="352051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b="1">
                <a:solidFill>
                  <a:srgbClr val="1F05BB"/>
                </a:solidFill>
                <a:cs typeface="Times New Roman" pitchFamily="18" charset="0"/>
              </a:rPr>
              <a:t>a. Lỗi chính tả:</a:t>
            </a:r>
          </a:p>
        </p:txBody>
      </p:sp>
      <p:sp>
        <p:nvSpPr>
          <p:cNvPr id="8" name="Text Box 5"/>
          <p:cNvSpPr txBox="1">
            <a:spLocks noChangeArrowheads="1"/>
          </p:cNvSpPr>
          <p:nvPr/>
        </p:nvSpPr>
        <p:spPr bwMode="auto">
          <a:xfrm>
            <a:off x="7080501" y="1758281"/>
            <a:ext cx="138211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b="1" u="sng" smtClean="0">
                <a:solidFill>
                  <a:srgbClr val="1F05BB"/>
                </a:solidFill>
                <a:cs typeface="Times New Roman" pitchFamily="18" charset="0"/>
              </a:rPr>
              <a:t>Đúng</a:t>
            </a:r>
            <a:endParaRPr lang="en-US" sz="4000" b="1" u="sng">
              <a:solidFill>
                <a:srgbClr val="1F05BB"/>
              </a:solidFill>
              <a:cs typeface="Times New Roman" pitchFamily="18" charset="0"/>
            </a:endParaRPr>
          </a:p>
        </p:txBody>
      </p:sp>
      <p:sp>
        <p:nvSpPr>
          <p:cNvPr id="9" name="Text Box 6"/>
          <p:cNvSpPr txBox="1">
            <a:spLocks noChangeArrowheads="1"/>
          </p:cNvSpPr>
          <p:nvPr/>
        </p:nvSpPr>
        <p:spPr bwMode="auto">
          <a:xfrm>
            <a:off x="1750625" y="1731685"/>
            <a:ext cx="143366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b="1" u="sng" smtClean="0">
                <a:solidFill>
                  <a:srgbClr val="1F05BB"/>
                </a:solidFill>
                <a:cs typeface="Times New Roman" pitchFamily="18" charset="0"/>
              </a:rPr>
              <a:t>Sai</a:t>
            </a:r>
            <a:endParaRPr lang="en-US" sz="4000" b="1" u="sng">
              <a:solidFill>
                <a:srgbClr val="1F05BB"/>
              </a:solidFill>
              <a:cs typeface="Times New Roman" pitchFamily="18" charset="0"/>
            </a:endParaRPr>
          </a:p>
        </p:txBody>
      </p:sp>
      <p:sp>
        <p:nvSpPr>
          <p:cNvPr id="10" name="Line 7"/>
          <p:cNvSpPr>
            <a:spLocks noChangeShapeType="1"/>
          </p:cNvSpPr>
          <p:nvPr/>
        </p:nvSpPr>
        <p:spPr bwMode="auto">
          <a:xfrm>
            <a:off x="6083031" y="2003286"/>
            <a:ext cx="0" cy="4626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11" name="Text Box 8"/>
          <p:cNvSpPr txBox="1">
            <a:spLocks noChangeArrowheads="1"/>
          </p:cNvSpPr>
          <p:nvPr/>
        </p:nvSpPr>
        <p:spPr bwMode="auto">
          <a:xfrm>
            <a:off x="6521109" y="2447966"/>
            <a:ext cx="243236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buFontTx/>
              <a:buChar char="-"/>
            </a:pPr>
            <a:r>
              <a:rPr lang="en-US" sz="4000">
                <a:cs typeface="Times New Roman" pitchFamily="18" charset="0"/>
              </a:rPr>
              <a:t> </a:t>
            </a:r>
            <a:r>
              <a:rPr lang="en-US" sz="4000">
                <a:solidFill>
                  <a:srgbClr val="FF0000"/>
                </a:solidFill>
                <a:cs typeface="Times New Roman" pitchFamily="18" charset="0"/>
              </a:rPr>
              <a:t>trốn</a:t>
            </a:r>
            <a:r>
              <a:rPr lang="en-US" sz="4000">
                <a:solidFill>
                  <a:srgbClr val="0016FF"/>
                </a:solidFill>
                <a:cs typeface="Times New Roman" pitchFamily="18" charset="0"/>
              </a:rPr>
              <a:t> </a:t>
            </a:r>
            <a:r>
              <a:rPr lang="en-US" sz="4000">
                <a:cs typeface="Times New Roman" pitchFamily="18" charset="0"/>
              </a:rPr>
              <a:t>tìm</a:t>
            </a:r>
          </a:p>
        </p:txBody>
      </p:sp>
      <p:sp>
        <p:nvSpPr>
          <p:cNvPr id="12" name="Text Box 9"/>
          <p:cNvSpPr txBox="1">
            <a:spLocks noChangeArrowheads="1"/>
          </p:cNvSpPr>
          <p:nvPr/>
        </p:nvSpPr>
        <p:spPr bwMode="auto">
          <a:xfrm>
            <a:off x="878718" y="2426612"/>
            <a:ext cx="276380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buFontTx/>
              <a:buChar char="-"/>
            </a:pPr>
            <a:r>
              <a:rPr lang="en-US" sz="4000">
                <a:cs typeface="Times New Roman" pitchFamily="18" charset="0"/>
              </a:rPr>
              <a:t> chốn tìm</a:t>
            </a:r>
          </a:p>
        </p:txBody>
      </p:sp>
      <p:sp>
        <p:nvSpPr>
          <p:cNvPr id="13" name="Text Box 10"/>
          <p:cNvSpPr txBox="1">
            <a:spLocks noChangeArrowheads="1"/>
          </p:cNvSpPr>
          <p:nvPr/>
        </p:nvSpPr>
        <p:spPr bwMode="auto">
          <a:xfrm>
            <a:off x="842462" y="3276601"/>
            <a:ext cx="452690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a:cs typeface="Times New Roman" pitchFamily="18" charset="0"/>
              </a:rPr>
              <a:t>- xanh thẩm</a:t>
            </a:r>
          </a:p>
        </p:txBody>
      </p:sp>
      <p:sp>
        <p:nvSpPr>
          <p:cNvPr id="14" name="Text Box 11"/>
          <p:cNvSpPr txBox="1">
            <a:spLocks noChangeArrowheads="1"/>
          </p:cNvSpPr>
          <p:nvPr/>
        </p:nvSpPr>
        <p:spPr bwMode="auto">
          <a:xfrm>
            <a:off x="825393" y="4011543"/>
            <a:ext cx="405394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a:cs typeface="Times New Roman" pitchFamily="18" charset="0"/>
              </a:rPr>
              <a:t>- vuôi đùa</a:t>
            </a:r>
          </a:p>
        </p:txBody>
      </p:sp>
      <p:sp>
        <p:nvSpPr>
          <p:cNvPr id="15" name="Text Box 12"/>
          <p:cNvSpPr txBox="1">
            <a:spLocks noChangeArrowheads="1"/>
          </p:cNvSpPr>
          <p:nvPr/>
        </p:nvSpPr>
        <p:spPr bwMode="auto">
          <a:xfrm>
            <a:off x="812901" y="4702314"/>
            <a:ext cx="503941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a:cs typeface="Times New Roman" pitchFamily="18" charset="0"/>
              </a:rPr>
              <a:t>- con ông, ông bướm</a:t>
            </a:r>
          </a:p>
        </p:txBody>
      </p:sp>
      <p:sp>
        <p:nvSpPr>
          <p:cNvPr id="16" name="Text Box 13"/>
          <p:cNvSpPr txBox="1">
            <a:spLocks noChangeArrowheads="1"/>
          </p:cNvSpPr>
          <p:nvPr/>
        </p:nvSpPr>
        <p:spPr bwMode="auto">
          <a:xfrm>
            <a:off x="806565" y="5401075"/>
            <a:ext cx="527013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a:cs typeface="Times New Roman" pitchFamily="18" charset="0"/>
              </a:rPr>
              <a:t>- góc cây</a:t>
            </a:r>
          </a:p>
        </p:txBody>
      </p:sp>
      <p:sp>
        <p:nvSpPr>
          <p:cNvPr id="17" name="Line 14"/>
          <p:cNvSpPr>
            <a:spLocks noChangeShapeType="1"/>
          </p:cNvSpPr>
          <p:nvPr/>
        </p:nvSpPr>
        <p:spPr bwMode="auto">
          <a:xfrm>
            <a:off x="1242607" y="3048000"/>
            <a:ext cx="1018011"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18" name="Line 15"/>
          <p:cNvSpPr>
            <a:spLocks noChangeShapeType="1"/>
          </p:cNvSpPr>
          <p:nvPr/>
        </p:nvSpPr>
        <p:spPr bwMode="auto">
          <a:xfrm>
            <a:off x="2359079" y="3904823"/>
            <a:ext cx="1082551"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19" name="Text Box 16"/>
          <p:cNvSpPr txBox="1">
            <a:spLocks noChangeArrowheads="1"/>
          </p:cNvSpPr>
          <p:nvPr/>
        </p:nvSpPr>
        <p:spPr bwMode="auto">
          <a:xfrm>
            <a:off x="6494785" y="3152510"/>
            <a:ext cx="334450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a:cs typeface="Times New Roman" pitchFamily="18" charset="0"/>
              </a:rPr>
              <a:t>- xanh </a:t>
            </a:r>
            <a:r>
              <a:rPr lang="en-US" sz="4000" smtClean="0">
                <a:solidFill>
                  <a:srgbClr val="FF0000"/>
                </a:solidFill>
                <a:cs typeface="Times New Roman" pitchFamily="18" charset="0"/>
              </a:rPr>
              <a:t>thẫm</a:t>
            </a:r>
            <a:endParaRPr lang="en-US" sz="4000">
              <a:solidFill>
                <a:srgbClr val="FF0000"/>
              </a:solidFill>
              <a:cs typeface="Times New Roman" pitchFamily="18" charset="0"/>
            </a:endParaRPr>
          </a:p>
        </p:txBody>
      </p:sp>
      <p:sp>
        <p:nvSpPr>
          <p:cNvPr id="21" name="Text Box 18"/>
          <p:cNvSpPr txBox="1">
            <a:spLocks noChangeArrowheads="1"/>
          </p:cNvSpPr>
          <p:nvPr/>
        </p:nvSpPr>
        <p:spPr bwMode="auto">
          <a:xfrm>
            <a:off x="6465379" y="3929722"/>
            <a:ext cx="395259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a:cs typeface="Times New Roman" pitchFamily="18" charset="0"/>
              </a:rPr>
              <a:t>- </a:t>
            </a:r>
            <a:r>
              <a:rPr lang="en-US" sz="4000">
                <a:solidFill>
                  <a:srgbClr val="FF0000"/>
                </a:solidFill>
                <a:cs typeface="Times New Roman" pitchFamily="18" charset="0"/>
              </a:rPr>
              <a:t>vui</a:t>
            </a:r>
            <a:r>
              <a:rPr lang="en-US" sz="4000">
                <a:solidFill>
                  <a:srgbClr val="0016FF"/>
                </a:solidFill>
                <a:cs typeface="Times New Roman" pitchFamily="18" charset="0"/>
              </a:rPr>
              <a:t> </a:t>
            </a:r>
            <a:r>
              <a:rPr lang="en-US" sz="4000">
                <a:cs typeface="Times New Roman" pitchFamily="18" charset="0"/>
              </a:rPr>
              <a:t>đùa</a:t>
            </a:r>
          </a:p>
        </p:txBody>
      </p:sp>
      <p:sp>
        <p:nvSpPr>
          <p:cNvPr id="22" name="Line 19"/>
          <p:cNvSpPr>
            <a:spLocks noChangeShapeType="1"/>
          </p:cNvSpPr>
          <p:nvPr/>
        </p:nvSpPr>
        <p:spPr bwMode="auto">
          <a:xfrm>
            <a:off x="1328090" y="4648200"/>
            <a:ext cx="6080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23" name="Text Box 21"/>
          <p:cNvSpPr txBox="1">
            <a:spLocks noChangeArrowheads="1"/>
          </p:cNvSpPr>
          <p:nvPr/>
        </p:nvSpPr>
        <p:spPr bwMode="auto">
          <a:xfrm>
            <a:off x="6465379" y="4669556"/>
            <a:ext cx="476338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a:cs typeface="Times New Roman" pitchFamily="18" charset="0"/>
              </a:rPr>
              <a:t>- con </a:t>
            </a:r>
            <a:r>
              <a:rPr lang="en-US" sz="4000">
                <a:solidFill>
                  <a:srgbClr val="FF0000"/>
                </a:solidFill>
                <a:cs typeface="Times New Roman" pitchFamily="18" charset="0"/>
              </a:rPr>
              <a:t>ong, ong </a:t>
            </a:r>
            <a:r>
              <a:rPr lang="en-US" sz="4000">
                <a:cs typeface="Times New Roman" pitchFamily="18" charset="0"/>
              </a:rPr>
              <a:t>bướm</a:t>
            </a:r>
          </a:p>
        </p:txBody>
      </p:sp>
      <p:sp>
        <p:nvSpPr>
          <p:cNvPr id="24" name="Line 22"/>
          <p:cNvSpPr>
            <a:spLocks noChangeShapeType="1"/>
          </p:cNvSpPr>
          <p:nvPr/>
        </p:nvSpPr>
        <p:spPr bwMode="auto">
          <a:xfrm>
            <a:off x="2163410" y="5383144"/>
            <a:ext cx="6080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25" name="Line 23"/>
          <p:cNvSpPr>
            <a:spLocks noChangeShapeType="1"/>
          </p:cNvSpPr>
          <p:nvPr/>
        </p:nvSpPr>
        <p:spPr bwMode="auto">
          <a:xfrm>
            <a:off x="3105915" y="5331068"/>
            <a:ext cx="6080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26" name="Line 24"/>
          <p:cNvSpPr>
            <a:spLocks noChangeShapeType="1"/>
          </p:cNvSpPr>
          <p:nvPr/>
        </p:nvSpPr>
        <p:spPr bwMode="auto">
          <a:xfrm>
            <a:off x="1262074" y="6073833"/>
            <a:ext cx="533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27" name="Text Box 25"/>
          <p:cNvSpPr txBox="1">
            <a:spLocks noChangeArrowheads="1"/>
          </p:cNvSpPr>
          <p:nvPr/>
        </p:nvSpPr>
        <p:spPr bwMode="auto">
          <a:xfrm>
            <a:off x="6486313" y="5444756"/>
            <a:ext cx="395259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a:cs typeface="Times New Roman" pitchFamily="18" charset="0"/>
              </a:rPr>
              <a:t>-</a:t>
            </a:r>
            <a:r>
              <a:rPr lang="en-US" sz="4000">
                <a:solidFill>
                  <a:srgbClr val="0016FF"/>
                </a:solidFill>
                <a:cs typeface="Times New Roman" pitchFamily="18" charset="0"/>
              </a:rPr>
              <a:t> </a:t>
            </a:r>
            <a:r>
              <a:rPr lang="en-US" sz="4000">
                <a:solidFill>
                  <a:srgbClr val="FF0000"/>
                </a:solidFill>
                <a:cs typeface="Times New Roman" pitchFamily="18" charset="0"/>
              </a:rPr>
              <a:t>gốc</a:t>
            </a:r>
            <a:r>
              <a:rPr lang="en-US" sz="4000">
                <a:solidFill>
                  <a:srgbClr val="0016FF"/>
                </a:solidFill>
                <a:cs typeface="Times New Roman" pitchFamily="18" charset="0"/>
              </a:rPr>
              <a:t> </a:t>
            </a:r>
            <a:r>
              <a:rPr lang="en-US" sz="4000">
                <a:cs typeface="Times New Roman" pitchFamily="18" charset="0"/>
              </a:rPr>
              <a:t>cây</a:t>
            </a:r>
          </a:p>
        </p:txBody>
      </p:sp>
      <p:sp>
        <p:nvSpPr>
          <p:cNvPr id="28" name="Text Box 13"/>
          <p:cNvSpPr txBox="1">
            <a:spLocks noChangeArrowheads="1"/>
          </p:cNvSpPr>
          <p:nvPr/>
        </p:nvSpPr>
        <p:spPr bwMode="auto">
          <a:xfrm>
            <a:off x="806565" y="6082719"/>
            <a:ext cx="29074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a:cs typeface="Times New Roman" pitchFamily="18" charset="0"/>
              </a:rPr>
              <a:t>- </a:t>
            </a:r>
            <a:r>
              <a:rPr lang="en-US" sz="4000" smtClean="0">
                <a:cs typeface="Times New Roman" pitchFamily="18" charset="0"/>
              </a:rPr>
              <a:t>chỗ chú</a:t>
            </a:r>
            <a:endParaRPr lang="en-US" sz="4000">
              <a:cs typeface="Times New Roman" pitchFamily="18" charset="0"/>
            </a:endParaRPr>
          </a:p>
        </p:txBody>
      </p:sp>
      <p:sp>
        <p:nvSpPr>
          <p:cNvPr id="29" name="Text Box 13"/>
          <p:cNvSpPr txBox="1">
            <a:spLocks noChangeArrowheads="1"/>
          </p:cNvSpPr>
          <p:nvPr/>
        </p:nvSpPr>
        <p:spPr bwMode="auto">
          <a:xfrm>
            <a:off x="6547848" y="6090138"/>
            <a:ext cx="296207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a:cs typeface="Times New Roman" pitchFamily="18" charset="0"/>
              </a:rPr>
              <a:t>- </a:t>
            </a:r>
            <a:r>
              <a:rPr lang="en-US" sz="4000" smtClean="0">
                <a:cs typeface="Times New Roman" pitchFamily="18" charset="0"/>
              </a:rPr>
              <a:t>chỗ </a:t>
            </a:r>
            <a:r>
              <a:rPr lang="en-US" sz="4000" smtClean="0">
                <a:solidFill>
                  <a:srgbClr val="FF0000"/>
                </a:solidFill>
                <a:cs typeface="Times New Roman" pitchFamily="18" charset="0"/>
              </a:rPr>
              <a:t>trú</a:t>
            </a:r>
            <a:endParaRPr lang="en-US" sz="4000">
              <a:solidFill>
                <a:srgbClr val="FF0000"/>
              </a:solidFill>
              <a:cs typeface="Times New Roman" pitchFamily="18" charset="0"/>
            </a:endParaRPr>
          </a:p>
        </p:txBody>
      </p:sp>
      <p:sp>
        <p:nvSpPr>
          <p:cNvPr id="30" name="Line 23"/>
          <p:cNvSpPr>
            <a:spLocks noChangeShapeType="1"/>
          </p:cNvSpPr>
          <p:nvPr/>
        </p:nvSpPr>
        <p:spPr bwMode="auto">
          <a:xfrm>
            <a:off x="2055033" y="6768277"/>
            <a:ext cx="6080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6675576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par>
                          <p:cTn id="23" fill="hold">
                            <p:stCondLst>
                              <p:cond delay="1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arn(inVertical)">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barn(inVertical)">
                                      <p:cBhvr>
                                        <p:cTn id="70" dur="500"/>
                                        <p:tgtEl>
                                          <p:spTgt spid="25"/>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barn(inVertical)">
                                      <p:cBhvr>
                                        <p:cTn id="73" dur="500"/>
                                        <p:tgtEl>
                                          <p:spTgt spid="24"/>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barn(inVertical)">
                                      <p:cBhvr>
                                        <p:cTn id="76" dur="5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barn(inVertical)">
                                      <p:cBhvr>
                                        <p:cTn id="81" dur="500"/>
                                        <p:tgtEl>
                                          <p:spTgt spid="23"/>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barn(inVertical)">
                                      <p:cBhvr>
                                        <p:cTn id="86" dur="500"/>
                                        <p:tgtEl>
                                          <p:spTgt spid="26"/>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barn(inVertical)">
                                      <p:cBhvr>
                                        <p:cTn id="89" dur="500"/>
                                        <p:tgtEl>
                                          <p:spTgt spid="16"/>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barn(inVertical)">
                                      <p:cBhvr>
                                        <p:cTn id="94" dur="500"/>
                                        <p:tgtEl>
                                          <p:spTgt spid="27"/>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barn(inVertical)">
                                      <p:cBhvr>
                                        <p:cTn id="99" dur="500"/>
                                        <p:tgtEl>
                                          <p:spTgt spid="30"/>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barn(inVertical)">
                                      <p:cBhvr>
                                        <p:cTn id="102" dur="5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inVertical)">
                                      <p:cBhvr>
                                        <p:cTn id="10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p:bldP spid="12" grpId="0"/>
      <p:bldP spid="13" grpId="0"/>
      <p:bldP spid="14" grpId="0"/>
      <p:bldP spid="15" grpId="0"/>
      <p:bldP spid="16" grpId="0"/>
      <p:bldP spid="17" grpId="0" animBg="1"/>
      <p:bldP spid="18" grpId="0" animBg="1"/>
      <p:bldP spid="19" grpId="0"/>
      <p:bldP spid="21" grpId="0"/>
      <p:bldP spid="22" grpId="0" animBg="1"/>
      <p:bldP spid="23" grpId="0"/>
      <p:bldP spid="24" grpId="0" animBg="1"/>
      <p:bldP spid="25" grpId="0" animBg="1"/>
      <p:bldP spid="26" grpId="0" animBg="1"/>
      <p:bldP spid="27" grpId="0"/>
      <p:bldP spid="28" grpId="0"/>
      <p:bldP spid="29" grpId="0"/>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Text Box 4"/>
          <p:cNvSpPr txBox="1">
            <a:spLocks noChangeArrowheads="1"/>
          </p:cNvSpPr>
          <p:nvPr/>
        </p:nvSpPr>
        <p:spPr bwMode="auto">
          <a:xfrm>
            <a:off x="741276" y="0"/>
            <a:ext cx="27029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b="1">
                <a:solidFill>
                  <a:srgbClr val="1F05BB"/>
                </a:solidFill>
                <a:cs typeface="Times New Roman" pitchFamily="18" charset="0"/>
              </a:rPr>
              <a:t>b. Dùng từ:</a:t>
            </a:r>
          </a:p>
        </p:txBody>
      </p:sp>
      <p:sp>
        <p:nvSpPr>
          <p:cNvPr id="30" name="Text Box 5"/>
          <p:cNvSpPr txBox="1">
            <a:spLocks noChangeArrowheads="1"/>
          </p:cNvSpPr>
          <p:nvPr/>
        </p:nvSpPr>
        <p:spPr bwMode="auto">
          <a:xfrm>
            <a:off x="7266783" y="711783"/>
            <a:ext cx="138211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b="1" u="sng" smtClean="0">
                <a:solidFill>
                  <a:srgbClr val="1F05BB"/>
                </a:solidFill>
                <a:cs typeface="Times New Roman" pitchFamily="18" charset="0"/>
              </a:rPr>
              <a:t>Đúng</a:t>
            </a:r>
            <a:endParaRPr lang="en-US" sz="4000" b="1" u="sng">
              <a:solidFill>
                <a:srgbClr val="1F05BB"/>
              </a:solidFill>
              <a:cs typeface="Times New Roman" pitchFamily="18" charset="0"/>
            </a:endParaRPr>
          </a:p>
        </p:txBody>
      </p:sp>
      <p:sp>
        <p:nvSpPr>
          <p:cNvPr id="31" name="Text Box 6"/>
          <p:cNvSpPr txBox="1">
            <a:spLocks noChangeArrowheads="1"/>
          </p:cNvSpPr>
          <p:nvPr/>
        </p:nvSpPr>
        <p:spPr bwMode="auto">
          <a:xfrm>
            <a:off x="1852904" y="707546"/>
            <a:ext cx="11412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b="1" u="sng" smtClean="0">
                <a:solidFill>
                  <a:srgbClr val="1F05BB"/>
                </a:solidFill>
                <a:cs typeface="Times New Roman" pitchFamily="18" charset="0"/>
              </a:rPr>
              <a:t>Sai</a:t>
            </a:r>
            <a:endParaRPr lang="en-US" sz="4000" b="1" u="sng">
              <a:solidFill>
                <a:srgbClr val="1F05BB"/>
              </a:solidFill>
              <a:cs typeface="Times New Roman" pitchFamily="18" charset="0"/>
            </a:endParaRPr>
          </a:p>
        </p:txBody>
      </p:sp>
      <p:sp>
        <p:nvSpPr>
          <p:cNvPr id="32" name="Line 7"/>
          <p:cNvSpPr>
            <a:spLocks noChangeShapeType="1"/>
          </p:cNvSpPr>
          <p:nvPr/>
        </p:nvSpPr>
        <p:spPr bwMode="auto">
          <a:xfrm>
            <a:off x="5167006" y="1676400"/>
            <a:ext cx="0" cy="5057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33" name="Text Box 8"/>
          <p:cNvSpPr txBox="1">
            <a:spLocks noChangeArrowheads="1"/>
          </p:cNvSpPr>
          <p:nvPr/>
        </p:nvSpPr>
        <p:spPr bwMode="auto">
          <a:xfrm>
            <a:off x="5181600" y="2252561"/>
            <a:ext cx="691911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a:cs typeface="Times New Roman" pitchFamily="18" charset="0"/>
              </a:rPr>
              <a:t>- Nh</a:t>
            </a:r>
            <a:r>
              <a:rPr lang="vi-VN" sz="4000">
                <a:cs typeface="Times New Roman" pitchFamily="18" charset="0"/>
              </a:rPr>
              <a:t>ững </a:t>
            </a:r>
            <a:r>
              <a:rPr lang="en-US" sz="4000">
                <a:solidFill>
                  <a:srgbClr val="FF0000"/>
                </a:solidFill>
                <a:cs typeface="Times New Roman" pitchFamily="18" charset="0"/>
              </a:rPr>
              <a:t>giọt</a:t>
            </a:r>
            <a:r>
              <a:rPr lang="vi-VN" sz="4000">
                <a:solidFill>
                  <a:srgbClr val="FF0000"/>
                </a:solidFill>
                <a:cs typeface="Times New Roman" pitchFamily="18" charset="0"/>
              </a:rPr>
              <a:t> </a:t>
            </a:r>
            <a:r>
              <a:rPr lang="en-US" sz="4000">
                <a:cs typeface="Times New Roman" pitchFamily="18" charset="0"/>
              </a:rPr>
              <a:t>sương còn đọng trên lá.</a:t>
            </a:r>
          </a:p>
        </p:txBody>
      </p:sp>
      <p:sp>
        <p:nvSpPr>
          <p:cNvPr id="34" name="Text Box 9"/>
          <p:cNvSpPr txBox="1">
            <a:spLocks noChangeArrowheads="1"/>
          </p:cNvSpPr>
          <p:nvPr/>
        </p:nvSpPr>
        <p:spPr bwMode="auto">
          <a:xfrm>
            <a:off x="5181600" y="1544432"/>
            <a:ext cx="691911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a:cs typeface="Times New Roman" pitchFamily="18" charset="0"/>
              </a:rPr>
              <a:t>- Đàn bò đang </a:t>
            </a:r>
            <a:r>
              <a:rPr lang="en-US" sz="4000" smtClean="0">
                <a:solidFill>
                  <a:srgbClr val="FF0000"/>
                </a:solidFill>
                <a:cs typeface="Times New Roman" pitchFamily="18" charset="0"/>
              </a:rPr>
              <a:t>nhởn nhơ gặm</a:t>
            </a:r>
            <a:r>
              <a:rPr lang="en-US" sz="4000" smtClean="0">
                <a:cs typeface="Times New Roman" pitchFamily="18" charset="0"/>
              </a:rPr>
              <a:t> </a:t>
            </a:r>
            <a:r>
              <a:rPr lang="en-US" sz="4000">
                <a:cs typeface="Times New Roman" pitchFamily="18" charset="0"/>
              </a:rPr>
              <a:t>cỏ.</a:t>
            </a:r>
          </a:p>
        </p:txBody>
      </p:sp>
      <p:sp>
        <p:nvSpPr>
          <p:cNvPr id="35" name="Text Box 10"/>
          <p:cNvSpPr txBox="1">
            <a:spLocks noChangeArrowheads="1"/>
          </p:cNvSpPr>
          <p:nvPr/>
        </p:nvSpPr>
        <p:spPr bwMode="auto">
          <a:xfrm>
            <a:off x="113977" y="1446172"/>
            <a:ext cx="527013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a:cs typeface="Times New Roman" pitchFamily="18" charset="0"/>
              </a:rPr>
              <a:t>- Đàn bò đang ăn cỏ</a:t>
            </a:r>
            <a:r>
              <a:rPr lang="en-US" sz="4000" smtClean="0">
                <a:cs typeface="Times New Roman" pitchFamily="18" charset="0"/>
              </a:rPr>
              <a:t>.</a:t>
            </a:r>
            <a:endParaRPr lang="en-US" sz="4000">
              <a:cs typeface="Times New Roman" pitchFamily="18" charset="0"/>
            </a:endParaRPr>
          </a:p>
        </p:txBody>
      </p:sp>
      <p:sp>
        <p:nvSpPr>
          <p:cNvPr id="36" name="Line 11"/>
          <p:cNvSpPr>
            <a:spLocks noChangeShapeType="1"/>
          </p:cNvSpPr>
          <p:nvPr/>
        </p:nvSpPr>
        <p:spPr bwMode="auto">
          <a:xfrm>
            <a:off x="3038865" y="2124052"/>
            <a:ext cx="810789"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39" name="Text Box 14"/>
          <p:cNvSpPr txBox="1">
            <a:spLocks noChangeArrowheads="1"/>
          </p:cNvSpPr>
          <p:nvPr/>
        </p:nvSpPr>
        <p:spPr bwMode="auto">
          <a:xfrm>
            <a:off x="5256825" y="3488071"/>
            <a:ext cx="676769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a:cs typeface="Times New Roman" pitchFamily="18" charset="0"/>
              </a:rPr>
              <a:t>- Em sẽ bảo vệ cánh đồng và </a:t>
            </a:r>
            <a:r>
              <a:rPr lang="en-US" sz="4000">
                <a:solidFill>
                  <a:srgbClr val="FF0000"/>
                </a:solidFill>
                <a:cs typeface="Times New Roman" pitchFamily="18" charset="0"/>
              </a:rPr>
              <a:t>vận động </a:t>
            </a:r>
            <a:r>
              <a:rPr lang="en-US" sz="4000">
                <a:cs typeface="Times New Roman" pitchFamily="18" charset="0"/>
              </a:rPr>
              <a:t>không cho ai vứt rác,… </a:t>
            </a:r>
          </a:p>
        </p:txBody>
      </p:sp>
      <p:sp>
        <p:nvSpPr>
          <p:cNvPr id="2" name="Rectangle 1"/>
          <p:cNvSpPr/>
          <p:nvPr/>
        </p:nvSpPr>
        <p:spPr>
          <a:xfrm>
            <a:off x="161029" y="5410199"/>
            <a:ext cx="5234090" cy="1323439"/>
          </a:xfrm>
          <a:prstGeom prst="rect">
            <a:avLst/>
          </a:prstGeom>
        </p:spPr>
        <p:txBody>
          <a:bodyPr wrap="square">
            <a:spAutoFit/>
          </a:bodyPr>
          <a:lstStyle/>
          <a:p>
            <a:r>
              <a:rPr lang="da-DK" sz="4000">
                <a:latin typeface="Times New Roman" pitchFamily="18" charset="0"/>
                <a:cs typeface="Times New Roman" pitchFamily="18" charset="0"/>
              </a:rPr>
              <a:t>- Tiếng mưa đập bùng bùng vào lá xoài</a:t>
            </a:r>
            <a:endParaRPr lang="en-US" sz="4000">
              <a:latin typeface="Times New Roman" pitchFamily="18" charset="0"/>
              <a:cs typeface="Times New Roman" pitchFamily="18" charset="0"/>
            </a:endParaRPr>
          </a:p>
        </p:txBody>
      </p:sp>
      <p:sp>
        <p:nvSpPr>
          <p:cNvPr id="15" name="Text Box 10"/>
          <p:cNvSpPr txBox="1">
            <a:spLocks noChangeArrowheads="1"/>
          </p:cNvSpPr>
          <p:nvPr/>
        </p:nvSpPr>
        <p:spPr bwMode="auto">
          <a:xfrm>
            <a:off x="143009" y="2164632"/>
            <a:ext cx="527013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smtClean="0">
                <a:cs typeface="Times New Roman" pitchFamily="18" charset="0"/>
              </a:rPr>
              <a:t>- </a:t>
            </a:r>
            <a:r>
              <a:rPr lang="en-US" sz="4000">
                <a:cs typeface="Times New Roman" pitchFamily="18" charset="0"/>
              </a:rPr>
              <a:t>Nh</a:t>
            </a:r>
            <a:r>
              <a:rPr lang="vi-VN" sz="4000">
                <a:cs typeface="Times New Roman" pitchFamily="18" charset="0"/>
              </a:rPr>
              <a:t>ững h</a:t>
            </a:r>
            <a:r>
              <a:rPr lang="en-US" sz="4000">
                <a:cs typeface="Times New Roman" pitchFamily="18" charset="0"/>
              </a:rPr>
              <a:t>ộ</a:t>
            </a:r>
            <a:r>
              <a:rPr lang="vi-VN" sz="4000">
                <a:cs typeface="Times New Roman" pitchFamily="18" charset="0"/>
              </a:rPr>
              <a:t>t </a:t>
            </a:r>
            <a:r>
              <a:rPr lang="en-US" sz="4000">
                <a:cs typeface="Times New Roman" pitchFamily="18" charset="0"/>
              </a:rPr>
              <a:t>sương còn đọng trên lá</a:t>
            </a:r>
            <a:r>
              <a:rPr lang="en-US" sz="4000" smtClean="0">
                <a:cs typeface="Times New Roman" pitchFamily="18" charset="0"/>
              </a:rPr>
              <a:t>.</a:t>
            </a:r>
            <a:endParaRPr lang="en-US" sz="4000">
              <a:cs typeface="Times New Roman" pitchFamily="18" charset="0"/>
            </a:endParaRPr>
          </a:p>
        </p:txBody>
      </p:sp>
      <p:sp>
        <p:nvSpPr>
          <p:cNvPr id="16" name="Text Box 10"/>
          <p:cNvSpPr txBox="1">
            <a:spLocks noChangeArrowheads="1"/>
          </p:cNvSpPr>
          <p:nvPr/>
        </p:nvSpPr>
        <p:spPr bwMode="auto">
          <a:xfrm>
            <a:off x="233686" y="3471208"/>
            <a:ext cx="500903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smtClean="0">
                <a:cs typeface="Times New Roman" pitchFamily="18" charset="0"/>
              </a:rPr>
              <a:t>- </a:t>
            </a:r>
            <a:r>
              <a:rPr lang="en-US" sz="4000">
                <a:cs typeface="Times New Roman" pitchFamily="18" charset="0"/>
              </a:rPr>
              <a:t>Em sẽ bảo vệ cánh đồng và phát động không cho ai vứt rác,… </a:t>
            </a:r>
          </a:p>
        </p:txBody>
      </p:sp>
      <p:sp>
        <p:nvSpPr>
          <p:cNvPr id="17" name="Line 11"/>
          <p:cNvSpPr>
            <a:spLocks noChangeShapeType="1"/>
          </p:cNvSpPr>
          <p:nvPr/>
        </p:nvSpPr>
        <p:spPr bwMode="auto">
          <a:xfrm>
            <a:off x="1949265" y="2817261"/>
            <a:ext cx="810789"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18" name="Line 11"/>
          <p:cNvSpPr>
            <a:spLocks noChangeShapeType="1"/>
          </p:cNvSpPr>
          <p:nvPr/>
        </p:nvSpPr>
        <p:spPr bwMode="auto">
          <a:xfrm>
            <a:off x="2012619" y="4724400"/>
            <a:ext cx="196303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19" name="Line 11"/>
          <p:cNvSpPr>
            <a:spLocks noChangeShapeType="1"/>
          </p:cNvSpPr>
          <p:nvPr/>
        </p:nvSpPr>
        <p:spPr bwMode="auto">
          <a:xfrm>
            <a:off x="2225672" y="6629400"/>
            <a:ext cx="1536926"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20" name="Rectangle 19"/>
          <p:cNvSpPr/>
          <p:nvPr/>
        </p:nvSpPr>
        <p:spPr>
          <a:xfrm>
            <a:off x="5256338" y="5427063"/>
            <a:ext cx="6691981" cy="1323439"/>
          </a:xfrm>
          <a:prstGeom prst="rect">
            <a:avLst/>
          </a:prstGeom>
        </p:spPr>
        <p:txBody>
          <a:bodyPr wrap="square">
            <a:spAutoFit/>
          </a:bodyPr>
          <a:lstStyle/>
          <a:p>
            <a:r>
              <a:rPr lang="da-DK" sz="4000">
                <a:latin typeface="Times New Roman" pitchFamily="18" charset="0"/>
                <a:cs typeface="Times New Roman" pitchFamily="18" charset="0"/>
              </a:rPr>
              <a:t>- Tiếng mưa đập bùng bùng vào </a:t>
            </a:r>
            <a:r>
              <a:rPr lang="da-DK" sz="4000" smtClean="0">
                <a:solidFill>
                  <a:srgbClr val="FF0000"/>
                </a:solidFill>
                <a:latin typeface="Times New Roman" pitchFamily="18" charset="0"/>
                <a:cs typeface="Times New Roman" pitchFamily="18" charset="0"/>
              </a:rPr>
              <a:t>tàu lá chuối</a:t>
            </a:r>
            <a:r>
              <a:rPr lang="da-DK" sz="4000" smtClean="0">
                <a:latin typeface="Times New Roman" pitchFamily="18" charset="0"/>
                <a:cs typeface="Times New Roman" pitchFamily="18" charset="0"/>
              </a:rPr>
              <a:t>.</a:t>
            </a:r>
            <a:endParaRPr lang="en-US" sz="400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58059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barn(inVertical)">
                                      <p:cBhvr>
                                        <p:cTn id="20" dur="500"/>
                                        <p:tgtEl>
                                          <p:spTgt spid="3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arn(inVertical)">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arn(inVertical)">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barn(inVertical)">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arn(inVertical)">
                                      <p:cBhvr>
                                        <p:cTn id="59" dur="500"/>
                                        <p:tgtEl>
                                          <p:spTgt spid="19"/>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barn(inVertical)">
                                      <p:cBhvr>
                                        <p:cTn id="62" dur="500"/>
                                        <p:tgtEl>
                                          <p:spTgt spid="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arn(inVertical)">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3" grpId="0"/>
      <p:bldP spid="34" grpId="0"/>
      <p:bldP spid="35" grpId="0"/>
      <p:bldP spid="36" grpId="0" animBg="1"/>
      <p:bldP spid="39" grpId="0"/>
      <p:bldP spid="2" grpId="0"/>
      <p:bldP spid="15" grpId="0"/>
      <p:bldP spid="16" grpId="0"/>
      <p:bldP spid="17" grpId="0" animBg="1"/>
      <p:bldP spid="18" grpId="0" animBg="1"/>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4" name="Text Box 4"/>
          <p:cNvSpPr txBox="1">
            <a:spLocks noChangeArrowheads="1"/>
          </p:cNvSpPr>
          <p:nvPr/>
        </p:nvSpPr>
        <p:spPr bwMode="auto">
          <a:xfrm>
            <a:off x="-98418" y="3087861"/>
            <a:ext cx="7094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endParaRPr lang="vi-VN" sz="3600"/>
          </a:p>
        </p:txBody>
      </p:sp>
      <p:sp>
        <p:nvSpPr>
          <p:cNvPr id="15" name="Text Box 5"/>
          <p:cNvSpPr txBox="1">
            <a:spLocks noChangeArrowheads="1"/>
          </p:cNvSpPr>
          <p:nvPr/>
        </p:nvSpPr>
        <p:spPr bwMode="auto">
          <a:xfrm>
            <a:off x="205628" y="-5706"/>
            <a:ext cx="22296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600" b="1">
                <a:solidFill>
                  <a:srgbClr val="1F05BB"/>
                </a:solidFill>
              </a:rPr>
              <a:t>c. Câu:</a:t>
            </a:r>
          </a:p>
        </p:txBody>
      </p:sp>
      <p:sp>
        <p:nvSpPr>
          <p:cNvPr id="16" name="Text Box 7"/>
          <p:cNvSpPr txBox="1">
            <a:spLocks noChangeArrowheads="1"/>
          </p:cNvSpPr>
          <p:nvPr/>
        </p:nvSpPr>
        <p:spPr bwMode="auto">
          <a:xfrm>
            <a:off x="153489" y="1386003"/>
            <a:ext cx="552237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en-US" sz="3600"/>
              <a:t>- Bầu trời lúc này như rộng ra và cao hơn ngoài đồng tiếng hót líu lo của con chim chiền chiện.</a:t>
            </a:r>
          </a:p>
        </p:txBody>
      </p:sp>
      <p:sp>
        <p:nvSpPr>
          <p:cNvPr id="18" name="Text Box 9"/>
          <p:cNvSpPr txBox="1">
            <a:spLocks noChangeArrowheads="1"/>
          </p:cNvSpPr>
          <p:nvPr/>
        </p:nvSpPr>
        <p:spPr bwMode="auto">
          <a:xfrm>
            <a:off x="129616" y="3843278"/>
            <a:ext cx="541790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en-US" sz="3600"/>
              <a:t>- Mặt trời lên hẳn các rặng cây xanh nắng chói chang xuống biển lúa biến màu vàng sậm cánh đồng màu vàng tươi.</a:t>
            </a:r>
          </a:p>
        </p:txBody>
      </p:sp>
      <p:sp>
        <p:nvSpPr>
          <p:cNvPr id="19" name="Text Box 14"/>
          <p:cNvSpPr txBox="1">
            <a:spLocks noChangeArrowheads="1"/>
          </p:cNvSpPr>
          <p:nvPr/>
        </p:nvSpPr>
        <p:spPr bwMode="auto">
          <a:xfrm>
            <a:off x="2042319" y="641944"/>
            <a:ext cx="23310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600" b="1" u="sng" smtClean="0">
                <a:solidFill>
                  <a:srgbClr val="1F05BB"/>
                </a:solidFill>
              </a:rPr>
              <a:t>Sai</a:t>
            </a:r>
            <a:endParaRPr lang="en-US" sz="3600" b="1" u="sng">
              <a:solidFill>
                <a:srgbClr val="1F05BB"/>
              </a:solidFill>
            </a:endParaRPr>
          </a:p>
        </p:txBody>
      </p:sp>
      <p:sp>
        <p:nvSpPr>
          <p:cNvPr id="20" name="Text Box 15"/>
          <p:cNvSpPr txBox="1">
            <a:spLocks noChangeArrowheads="1"/>
          </p:cNvSpPr>
          <p:nvPr/>
        </p:nvSpPr>
        <p:spPr bwMode="auto">
          <a:xfrm>
            <a:off x="8228412" y="623257"/>
            <a:ext cx="12618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600" b="1" u="sng" smtClean="0">
                <a:solidFill>
                  <a:srgbClr val="1F05BB"/>
                </a:solidFill>
              </a:rPr>
              <a:t>Đúng</a:t>
            </a:r>
            <a:endParaRPr lang="en-US" sz="3600" b="1" u="sng">
              <a:solidFill>
                <a:srgbClr val="1F05BB"/>
              </a:solidFill>
            </a:endParaRPr>
          </a:p>
        </p:txBody>
      </p:sp>
      <p:sp>
        <p:nvSpPr>
          <p:cNvPr id="21" name="Line 17"/>
          <p:cNvSpPr>
            <a:spLocks noChangeShapeType="1"/>
          </p:cNvSpPr>
          <p:nvPr/>
        </p:nvSpPr>
        <p:spPr bwMode="auto">
          <a:xfrm>
            <a:off x="5750244" y="806623"/>
            <a:ext cx="0" cy="60309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00"/>
          </a:p>
        </p:txBody>
      </p:sp>
      <p:sp>
        <p:nvSpPr>
          <p:cNvPr id="22" name="Text Box 18"/>
          <p:cNvSpPr txBox="1">
            <a:spLocks noChangeArrowheads="1"/>
          </p:cNvSpPr>
          <p:nvPr/>
        </p:nvSpPr>
        <p:spPr bwMode="auto">
          <a:xfrm>
            <a:off x="5881152" y="1430338"/>
            <a:ext cx="628068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en-US" sz="3600"/>
              <a:t>- Bầu trời lúc này như rộng ra và cao hơn. Ngoài đồng, con chim chiền chiện cất tiếng hót líu lo.</a:t>
            </a:r>
          </a:p>
        </p:txBody>
      </p:sp>
      <p:sp>
        <p:nvSpPr>
          <p:cNvPr id="25" name="Text Box 20"/>
          <p:cNvSpPr txBox="1">
            <a:spLocks noChangeArrowheads="1"/>
          </p:cNvSpPr>
          <p:nvPr/>
        </p:nvSpPr>
        <p:spPr bwMode="auto">
          <a:xfrm>
            <a:off x="5956744" y="3829767"/>
            <a:ext cx="599157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en-US" sz="3600"/>
              <a:t>- Mặt trời lên hẳn </a:t>
            </a:r>
            <a:r>
              <a:rPr lang="en-US" sz="3600" smtClean="0"/>
              <a:t>qua các </a:t>
            </a:r>
            <a:r>
              <a:rPr lang="en-US" sz="3600"/>
              <a:t>rặng cây xanh, ánh nắng chói chang xuống biển lúa biến màu vàng sậm của cánh đồng thành màu vàng tươi.</a:t>
            </a:r>
          </a:p>
        </p:txBody>
      </p:sp>
    </p:spTree>
    <p:custDataLst>
      <p:tags r:id="rId1"/>
    </p:custDataLst>
    <p:extLst>
      <p:ext uri="{BB962C8B-B14F-4D97-AF65-F5344CB8AC3E}">
        <p14:creationId xmlns:p14="http://schemas.microsoft.com/office/powerpoint/2010/main" val="11516603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P spid="22"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14.4"/>
</p:tagLst>
</file>

<file path=ppt/tags/tag2.xml><?xml version="1.0" encoding="utf-8"?>
<p:tagLst xmlns:a="http://schemas.openxmlformats.org/drawingml/2006/main" xmlns:r="http://schemas.openxmlformats.org/officeDocument/2006/relationships" xmlns:p="http://schemas.openxmlformats.org/presentationml/2006/main">
  <p:tag name="TIMING" val="|1.6|2.5|1.5|2.8|1.7|0.8|0.9|1.3|1.3|1.4|6.8|3.3|3.8|0.7"/>
</p:tagLst>
</file>

<file path=ppt/tags/tag3.xml><?xml version="1.0" encoding="utf-8"?>
<p:tagLst xmlns:a="http://schemas.openxmlformats.org/drawingml/2006/main" xmlns:r="http://schemas.openxmlformats.org/officeDocument/2006/relationships" xmlns:p="http://schemas.openxmlformats.org/presentationml/2006/main">
  <p:tag name="TIMING" val="|7.4|8.6|11.8|5.5|7|5.1|3|4.5|3.2|11.7|3|3.6|4.1|7.5"/>
</p:tagLst>
</file>

<file path=ppt/tags/tag4.xml><?xml version="1.0" encoding="utf-8"?>
<p:tagLst xmlns:a="http://schemas.openxmlformats.org/drawingml/2006/main" xmlns:r="http://schemas.openxmlformats.org/officeDocument/2006/relationships" xmlns:p="http://schemas.openxmlformats.org/presentationml/2006/main">
  <p:tag name="TIMING" val="|2.3|18.5|14.6|9.8|3.6|23.2|12.1|10.9"/>
</p:tagLst>
</file>

<file path=ppt/tags/tag5.xml><?xml version="1.0" encoding="utf-8"?>
<p:tagLst xmlns:a="http://schemas.openxmlformats.org/drawingml/2006/main" xmlns:r="http://schemas.openxmlformats.org/officeDocument/2006/relationships" xmlns:p="http://schemas.openxmlformats.org/presentationml/2006/main">
  <p:tag name="TIMING" val="|2.7|19.7|16.2|19.3"/>
</p:tagLst>
</file>

<file path=ppt/tags/tag6.xml><?xml version="1.0" encoding="utf-8"?>
<p:tagLst xmlns:a="http://schemas.openxmlformats.org/drawingml/2006/main" xmlns:r="http://schemas.openxmlformats.org/officeDocument/2006/relationships" xmlns:p="http://schemas.openxmlformats.org/presentationml/2006/main">
  <p:tag name="TIMING" val="|1.4|11.5|15.1|18.6"/>
</p:tagLst>
</file>

<file path=ppt/tags/tag7.xml><?xml version="1.0" encoding="utf-8"?>
<p:tagLst xmlns:a="http://schemas.openxmlformats.org/drawingml/2006/main" xmlns:r="http://schemas.openxmlformats.org/officeDocument/2006/relationships" xmlns:p="http://schemas.openxmlformats.org/presentationml/2006/main">
  <p:tag name="TIMING" val="|3.6|12|12.6"/>
</p:tagLst>
</file>

<file path=ppt/tags/tag8.xml><?xml version="1.0" encoding="utf-8"?>
<p:tagLst xmlns:a="http://schemas.openxmlformats.org/drawingml/2006/main" xmlns:r="http://schemas.openxmlformats.org/officeDocument/2006/relationships" xmlns:p="http://schemas.openxmlformats.org/presentationml/2006/main">
  <p:tag name="TIMING" val="|0.9|11.4|9|8.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1120</TotalTime>
  <Words>1787</Words>
  <Application>Microsoft Office PowerPoint</Application>
  <PresentationFormat>Custom</PresentationFormat>
  <Paragraphs>103</Paragraphs>
  <Slides>22</Slides>
  <Notes>2</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MyPC</cp:lastModifiedBy>
  <cp:revision>41</cp:revision>
  <dcterms:created xsi:type="dcterms:W3CDTF">2021-09-18T06:01:14Z</dcterms:created>
  <dcterms:modified xsi:type="dcterms:W3CDTF">2021-10-15T14:26:07Z</dcterms:modified>
</cp:coreProperties>
</file>