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2" r:id="rId5"/>
    <p:sldId id="263" r:id="rId6"/>
    <p:sldId id="265"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60"/>
  </p:normalViewPr>
  <p:slideViewPr>
    <p:cSldViewPr>
      <p:cViewPr>
        <p:scale>
          <a:sx n="73" d="100"/>
          <a:sy n="73" d="100"/>
        </p:scale>
        <p:origin x="-131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223E778-F3DB-40E5-9F9E-27CBE11BEA6F}" type="datetimeFigureOut">
              <a:rPr lang="en-US" smtClean="0"/>
              <a:t>9/10/2021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23E778-F3DB-40E5-9F9E-27CBE11BEA6F}" type="datetimeFigureOut">
              <a:rPr lang="en-US" smtClean="0"/>
              <a:t>9/10/2021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23E778-F3DB-40E5-9F9E-27CBE11BEA6F}" type="datetimeFigureOut">
              <a:rPr lang="en-US" smtClean="0"/>
              <a:t>9/10/2021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23E778-F3DB-40E5-9F9E-27CBE11BEA6F}" type="datetimeFigureOut">
              <a:rPr lang="en-US" smtClean="0"/>
              <a:t>9/10/2021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23E778-F3DB-40E5-9F9E-27CBE11BEA6F}" type="datetimeFigureOut">
              <a:rPr lang="en-US" smtClean="0"/>
              <a:t>9/10/2021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23E778-F3DB-40E5-9F9E-27CBE11BEA6F}" type="datetimeFigureOut">
              <a:rPr lang="en-US" smtClean="0"/>
              <a:t>9/10/2021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23E778-F3DB-40E5-9F9E-27CBE11BEA6F}" type="datetimeFigureOut">
              <a:rPr lang="en-US" smtClean="0"/>
              <a:t>9/10/2021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23E778-F3DB-40E5-9F9E-27CBE11BEA6F}" type="datetimeFigureOut">
              <a:rPr lang="en-US" smtClean="0"/>
              <a:t>9/10/2021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3E778-F3DB-40E5-9F9E-27CBE11BEA6F}" type="datetimeFigureOut">
              <a:rPr lang="en-US" smtClean="0"/>
              <a:t>9/10/2021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23E778-F3DB-40E5-9F9E-27CBE11BEA6F}" type="datetimeFigureOut">
              <a:rPr lang="en-US" smtClean="0"/>
              <a:t>9/10/2021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23E778-F3DB-40E5-9F9E-27CBE11BEA6F}" type="datetimeFigureOut">
              <a:rPr lang="en-US" smtClean="0"/>
              <a:t>9/10/2021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CA0DA3-C548-4180-9673-C55AD7209B6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23E778-F3DB-40E5-9F9E-27CBE11BEA6F}" type="datetimeFigureOut">
              <a:rPr lang="en-US" smtClean="0"/>
              <a:t>9/10/2021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CA0DA3-C548-4180-9673-C55AD7209B6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Tải +9999 Hình Nền Powerpoint Đẹp Nhất của năm 2017"/>
          <p:cNvPicPr>
            <a:picLocks noChangeAspect="1" noChangeArrowheads="1"/>
          </p:cNvPicPr>
          <p:nvPr/>
        </p:nvPicPr>
        <p:blipFill>
          <a:blip r:embed="rId2"/>
          <a:srcRect/>
          <a:stretch>
            <a:fillRect/>
          </a:stretch>
        </p:blipFill>
        <p:spPr bwMode="auto">
          <a:xfrm>
            <a:off x="-9525" y="0"/>
            <a:ext cx="9144000" cy="6858000"/>
          </a:xfrm>
          <a:prstGeom prst="rect">
            <a:avLst/>
          </a:prstGeom>
          <a:noFill/>
        </p:spPr>
      </p:pic>
      <p:sp>
        <p:nvSpPr>
          <p:cNvPr id="5" name="TextBox 4"/>
          <p:cNvSpPr txBox="1"/>
          <p:nvPr/>
        </p:nvSpPr>
        <p:spPr>
          <a:xfrm>
            <a:off x="1676400" y="914400"/>
            <a:ext cx="7696200" cy="584775"/>
          </a:xfrm>
          <a:prstGeom prst="rect">
            <a:avLst/>
          </a:prstGeom>
          <a:noFill/>
        </p:spPr>
        <p:txBody>
          <a:bodyPr wrap="square" rtlCol="0">
            <a:spAutoFit/>
          </a:bodyPr>
          <a:lstStyle/>
          <a:p>
            <a:r>
              <a:rPr lang="en-US" sz="3200" b="1" dirty="0" smtClean="0">
                <a:latin typeface="HP001 4 hàng" panose="020B0603050302020204" pitchFamily="34" charset="-93"/>
                <a:cs typeface="Times New Roman" pitchFamily="18" charset="0"/>
              </a:rPr>
              <a:t>Thứ ba, ngày </a:t>
            </a:r>
            <a:r>
              <a:rPr lang="vi-VN" sz="3200" b="1" dirty="0" smtClean="0">
                <a:latin typeface="HP001 4 hàng" panose="020B0603050302020204" pitchFamily="34" charset="-93"/>
                <a:cs typeface="Times New Roman" pitchFamily="18" charset="0"/>
              </a:rPr>
              <a:t>21</a:t>
            </a:r>
            <a:r>
              <a:rPr lang="en-US" sz="3200" b="1" dirty="0" smtClean="0">
                <a:latin typeface="HP001 4 hàng" panose="020B0603050302020204" pitchFamily="34" charset="-93"/>
                <a:cs typeface="Times New Roman" pitchFamily="18" charset="0"/>
              </a:rPr>
              <a:t> tháng 9 năm 202</a:t>
            </a:r>
            <a:r>
              <a:rPr lang="vi-VN" sz="3200" b="1" dirty="0" smtClean="0">
                <a:latin typeface="HP001 4 hàng" panose="020B0603050302020204" pitchFamily="34" charset="-93"/>
                <a:cs typeface="Times New Roman" pitchFamily="18" charset="0"/>
              </a:rPr>
              <a:t>1</a:t>
            </a:r>
            <a:endParaRPr lang="en-US" sz="3200" b="1" dirty="0">
              <a:latin typeface="HP001 4 hàng" panose="020B0603050302020204" pitchFamily="34" charset="-93"/>
              <a:cs typeface="Times New Roman" pitchFamily="18" charset="0"/>
            </a:endParaRPr>
          </a:p>
        </p:txBody>
      </p:sp>
      <p:sp>
        <p:nvSpPr>
          <p:cNvPr id="6" name="TextBox 5"/>
          <p:cNvSpPr txBox="1"/>
          <p:nvPr/>
        </p:nvSpPr>
        <p:spPr>
          <a:xfrm>
            <a:off x="1295399" y="1499175"/>
            <a:ext cx="6791325" cy="1077218"/>
          </a:xfrm>
          <a:prstGeom prst="rect">
            <a:avLst/>
          </a:prstGeom>
          <a:noFill/>
        </p:spPr>
        <p:txBody>
          <a:bodyPr wrap="square" rtlCol="0">
            <a:spAutoFit/>
          </a:bodyPr>
          <a:lstStyle/>
          <a:p>
            <a:pPr algn="ctr"/>
            <a:r>
              <a:rPr lang="en-US" sz="3200" b="1" u="sng" dirty="0" smtClean="0">
                <a:latin typeface="HP001 4 hàng" panose="020B0603050302020204" pitchFamily="34" charset="-93"/>
                <a:cs typeface="Times New Roman" pitchFamily="18" charset="0"/>
              </a:rPr>
              <a:t>Chính tả</a:t>
            </a:r>
          </a:p>
          <a:p>
            <a:pPr algn="ctr"/>
            <a:r>
              <a:rPr lang="en-US" sz="3200" b="1" dirty="0" smtClean="0">
                <a:latin typeface="HP001 4 hàng" panose="020B0603050302020204" pitchFamily="34" charset="-93"/>
                <a:cs typeface="Times New Roman" pitchFamily="18" charset="0"/>
              </a:rPr>
              <a:t>Tập chép: Cậu bé thông minh</a:t>
            </a:r>
            <a:endParaRPr lang="en-US" sz="3200" b="1" dirty="0">
              <a:latin typeface="HP001 4 hàng" panose="020B0603050302020204" pitchFamily="34" charset="-93"/>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7000"/>
            <a:lum/>
          </a:blip>
          <a:srcRect/>
          <a:stretch>
            <a:fillRect l="-8000" r="-8000"/>
          </a:stretch>
        </a:blipFill>
        <a:effectLst/>
      </p:bgPr>
    </p:bg>
    <p:spTree>
      <p:nvGrpSpPr>
        <p:cNvPr id="1" name=""/>
        <p:cNvGrpSpPr/>
        <p:nvPr/>
      </p:nvGrpSpPr>
      <p:grpSpPr>
        <a:xfrm>
          <a:off x="0" y="0"/>
          <a:ext cx="0" cy="0"/>
          <a:chOff x="0" y="0"/>
          <a:chExt cx="0" cy="0"/>
        </a:xfrm>
      </p:grpSpPr>
      <p:sp>
        <p:nvSpPr>
          <p:cNvPr id="14340" name="Rectangle 4"/>
          <p:cNvSpPr>
            <a:spLocks noChangeArrowheads="1"/>
          </p:cNvSpPr>
          <p:nvPr/>
        </p:nvSpPr>
        <p:spPr bwMode="auto">
          <a:xfrm>
            <a:off x="152400" y="381000"/>
            <a:ext cx="8839200" cy="58785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ctr" defTabSz="914400" rtl="0" eaLnBrk="1" fontAlgn="base" latinLnBrk="0" hangingPunct="1">
              <a:lnSpc>
                <a:spcPct val="100000"/>
              </a:lnSpc>
              <a:spcBef>
                <a:spcPct val="0"/>
              </a:spcBef>
              <a:spcAft>
                <a:spcPct val="0"/>
              </a:spcAft>
              <a:buClrTx/>
              <a:buSzTx/>
              <a:buFontTx/>
              <a:buNone/>
              <a:tabLst>
                <a:tab pos="1973263" algn="l"/>
              </a:tabLst>
            </a:pPr>
            <a:r>
              <a:rPr lang="en-US" sz="4400" b="1" i="1" smtClean="0">
                <a:solidFill>
                  <a:schemeClr val="bg1"/>
                </a:solidFill>
                <a:latin typeface="Times New Roman" pitchFamily="18" charset="0"/>
                <a:cs typeface="Times New Roman" pitchFamily="18" charset="0"/>
              </a:rPr>
              <a:t>Cậu bé thông minh</a:t>
            </a:r>
            <a:endParaRPr kumimoji="0" lang="en-US" sz="44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342900" algn="l" defTabSz="914400" rtl="0" eaLnBrk="0" fontAlgn="base" latinLnBrk="0" hangingPunct="0">
              <a:lnSpc>
                <a:spcPct val="100000"/>
              </a:lnSpc>
              <a:spcBef>
                <a:spcPct val="0"/>
              </a:spcBef>
              <a:spcAft>
                <a:spcPct val="0"/>
              </a:spcAft>
              <a:buClrTx/>
              <a:buSzTx/>
              <a:buFontTx/>
              <a:buNone/>
              <a:tabLst>
                <a:tab pos="1973263" algn="l"/>
              </a:tabLst>
            </a:pPr>
            <a:r>
              <a:rPr kumimoji="0" lang="en-GB"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endParaRPr kumimoji="0" lang="en-US" sz="2400" b="1" i="0" u="none" strike="noStrike" cap="none" normalizeH="0" baseline="0" dirty="0" smtClean="0">
              <a:ln>
                <a:noFill/>
              </a:ln>
              <a:solidFill>
                <a:schemeClr val="bg1"/>
              </a:solidFill>
              <a:effectLst/>
              <a:latin typeface="Times New Roman" pitchFamily="18" charset="0"/>
              <a:cs typeface="Times New Roman" pitchFamily="18" charset="0"/>
            </a:endParaRPr>
          </a:p>
          <a:p>
            <a:pPr algn="just"/>
            <a:r>
              <a:rPr lang="en-US" sz="4400" b="1" i="1" smtClean="0">
                <a:solidFill>
                  <a:schemeClr val="bg1"/>
                </a:solidFill>
                <a:latin typeface="Times New Roman" panose="02020603050405020304" pitchFamily="18" charset="0"/>
                <a:cs typeface="Times New Roman" panose="02020603050405020304" pitchFamily="18" charset="0"/>
              </a:rPr>
              <a:t>    Hôm sau, nhà vua cho người đem đến một con chim sẻ nhỏ, bảo cậu bé làm ba mâm cỗ. Cậu bé đưa cho sứ giả một chiếc kim khâu, nói:</a:t>
            </a:r>
          </a:p>
          <a:p>
            <a:pPr algn="just"/>
            <a:r>
              <a:rPr lang="en-US" sz="4400" b="1" i="1" smtClean="0">
                <a:solidFill>
                  <a:schemeClr val="bg1"/>
                </a:solidFill>
                <a:latin typeface="Times New Roman" panose="02020603050405020304" pitchFamily="18" charset="0"/>
                <a:cs typeface="Times New Roman" panose="02020603050405020304" pitchFamily="18" charset="0"/>
              </a:rPr>
              <a:t>   - Xin ông về tâu Đức Vua rèn cho tôi chiếc kim này thành một con dao thật sắc để xẻ thịt chim.</a:t>
            </a:r>
            <a:endParaRPr lang="vi-VN" sz="4400" b="1">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extBox 1"/>
          <p:cNvSpPr txBox="1"/>
          <p:nvPr/>
        </p:nvSpPr>
        <p:spPr>
          <a:xfrm>
            <a:off x="3296478" y="1700959"/>
            <a:ext cx="2438400" cy="83099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sz="4800">
                <a:latin typeface="Times New Roman" panose="02020603050405020304" pitchFamily="18" charset="0"/>
                <a:cs typeface="Times New Roman" panose="02020603050405020304" pitchFamily="18" charset="0"/>
              </a:rPr>
              <a:t>c</a:t>
            </a:r>
            <a:r>
              <a:rPr lang="en-US" sz="4800" smtClean="0">
                <a:latin typeface="Times New Roman" panose="02020603050405020304" pitchFamily="18" charset="0"/>
                <a:cs typeface="Times New Roman" panose="02020603050405020304" pitchFamily="18" charset="0"/>
              </a:rPr>
              <a:t>him sẻ</a:t>
            </a:r>
            <a:endParaRPr lang="vi-VN" sz="4800">
              <a:latin typeface="Times New Roman" panose="02020603050405020304" pitchFamily="18" charset="0"/>
              <a:cs typeface="Times New Roman" panose="02020603050405020304" pitchFamily="18" charset="0"/>
            </a:endParaRPr>
          </a:p>
        </p:txBody>
      </p:sp>
      <p:sp>
        <p:nvSpPr>
          <p:cNvPr id="4" name="TextBox 3"/>
          <p:cNvSpPr txBox="1"/>
          <p:nvPr/>
        </p:nvSpPr>
        <p:spPr>
          <a:xfrm>
            <a:off x="3296478" y="3124200"/>
            <a:ext cx="2438400" cy="83099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4800" smtClean="0">
                <a:latin typeface="Times New Roman" panose="02020603050405020304" pitchFamily="18" charset="0"/>
                <a:cs typeface="Times New Roman" panose="02020603050405020304" pitchFamily="18" charset="0"/>
              </a:rPr>
              <a:t>sắc</a:t>
            </a:r>
            <a:endParaRPr lang="vi-VN" sz="4800">
              <a:latin typeface="Times New Roman" panose="02020603050405020304" pitchFamily="18" charset="0"/>
              <a:cs typeface="Times New Roman" panose="02020603050405020304" pitchFamily="18" charset="0"/>
            </a:endParaRPr>
          </a:p>
        </p:txBody>
      </p:sp>
      <p:sp>
        <p:nvSpPr>
          <p:cNvPr id="5" name="TextBox 4"/>
          <p:cNvSpPr txBox="1"/>
          <p:nvPr/>
        </p:nvSpPr>
        <p:spPr>
          <a:xfrm>
            <a:off x="3296478" y="4547441"/>
            <a:ext cx="2438400" cy="83099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4800">
                <a:latin typeface="Times New Roman" panose="02020603050405020304" pitchFamily="18" charset="0"/>
                <a:cs typeface="Times New Roman" panose="02020603050405020304" pitchFamily="18" charset="0"/>
              </a:rPr>
              <a:t>x</a:t>
            </a:r>
            <a:r>
              <a:rPr lang="en-US" sz="4800" smtClean="0">
                <a:latin typeface="Times New Roman" panose="02020603050405020304" pitchFamily="18" charset="0"/>
                <a:cs typeface="Times New Roman" panose="02020603050405020304" pitchFamily="18" charset="0"/>
              </a:rPr>
              <a:t>ẻ thịt</a:t>
            </a:r>
            <a:endParaRPr lang="vi-VN" sz="4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4426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200 Hình Nền PowerPoint Thuyết Trình Đẹp - Đề án 2020 - Tổng Hợp ..."/>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19459" name="Rectangle 3"/>
          <p:cNvSpPr>
            <a:spLocks noChangeArrowheads="1"/>
          </p:cNvSpPr>
          <p:nvPr/>
        </p:nvSpPr>
        <p:spPr bwMode="auto">
          <a:xfrm>
            <a:off x="3053402" y="1182469"/>
            <a:ext cx="4038600" cy="646331"/>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marL="457200" marR="0" lvl="0" indent="-45720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tab pos="144463" algn="l"/>
              </a:tabLst>
            </a:pPr>
            <a:r>
              <a:rPr kumimoji="0" lang="en-GB" sz="3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Điền </a:t>
            </a:r>
            <a:r>
              <a:rPr lang="en-GB" sz="3600" b="1">
                <a:solidFill>
                  <a:schemeClr val="tx1"/>
                </a:solidFill>
                <a:latin typeface="Times New Roman" pitchFamily="18" charset="0"/>
                <a:ea typeface="Times New Roman" pitchFamily="18" charset="0"/>
                <a:cs typeface="Times New Roman" pitchFamily="18" charset="0"/>
              </a:rPr>
              <a:t>l</a:t>
            </a:r>
            <a:r>
              <a:rPr kumimoji="0" lang="en-GB" sz="3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hay </a:t>
            </a:r>
            <a:r>
              <a:rPr lang="en-GB" sz="3600" b="1">
                <a:solidFill>
                  <a:schemeClr val="tx1"/>
                </a:solidFill>
                <a:latin typeface="Times New Roman" pitchFamily="18" charset="0"/>
                <a:ea typeface="Times New Roman" pitchFamily="18" charset="0"/>
                <a:cs typeface="Times New Roman" pitchFamily="18" charset="0"/>
              </a:rPr>
              <a:t>n</a:t>
            </a:r>
            <a:r>
              <a:rPr kumimoji="0" lang="en-GB" sz="3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Rounded Rectangle 3"/>
          <p:cNvSpPr/>
          <p:nvPr/>
        </p:nvSpPr>
        <p:spPr>
          <a:xfrm>
            <a:off x="3352800" y="76200"/>
            <a:ext cx="3429000"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200" u="sng" smtClean="0">
                <a:solidFill>
                  <a:schemeClr val="tx1"/>
                </a:solidFill>
                <a:latin typeface="Times New Roman" panose="02020603050405020304" pitchFamily="18" charset="0"/>
                <a:cs typeface="Times New Roman" panose="02020603050405020304" pitchFamily="18" charset="0"/>
              </a:rPr>
              <a:t>BÀI TẬP</a:t>
            </a:r>
            <a:endParaRPr lang="vi-VN" sz="3200" u="sng">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4500558" y="2345634"/>
            <a:ext cx="533400" cy="769441"/>
          </a:xfrm>
          <a:prstGeom prst="rect">
            <a:avLst/>
          </a:prstGeom>
          <a:noFill/>
        </p:spPr>
        <p:txBody>
          <a:bodyPr wrap="square" rtlCol="0">
            <a:spAutoFit/>
          </a:bodyPr>
          <a:lstStyle/>
          <a:p>
            <a:r>
              <a:rPr lang="en-US" sz="4400">
                <a:solidFill>
                  <a:srgbClr val="FF0000"/>
                </a:solidFill>
                <a:latin typeface="Times New Roman" panose="02020603050405020304" pitchFamily="18" charset="0"/>
                <a:cs typeface="Times New Roman" panose="02020603050405020304" pitchFamily="18" charset="0"/>
              </a:rPr>
              <a:t>l</a:t>
            </a:r>
            <a:endParaRPr lang="vi-VN" sz="4400">
              <a:solidFill>
                <a:srgbClr val="FF0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3209916" y="2362200"/>
            <a:ext cx="3114684" cy="769441"/>
          </a:xfrm>
          <a:prstGeom prst="rect">
            <a:avLst/>
          </a:prstGeom>
        </p:spPr>
        <p:txBody>
          <a:bodyPr wrap="square">
            <a:spAutoFit/>
          </a:bodyPr>
          <a:lstStyle/>
          <a:p>
            <a:pPr lvl="0"/>
            <a:r>
              <a:rPr lang="en-US" sz="4400" smtClean="0">
                <a:latin typeface="Times New Roman" panose="02020603050405020304" pitchFamily="18" charset="0"/>
                <a:cs typeface="Times New Roman" panose="02020603050405020304" pitchFamily="18" charset="0"/>
              </a:rPr>
              <a:t>- hạ …ệnh</a:t>
            </a:r>
            <a:endParaRPr lang="vi-VN" sz="4400">
              <a:latin typeface="Times New Roman" panose="02020603050405020304" pitchFamily="18" charset="0"/>
              <a:cs typeface="Times New Roman" panose="02020603050405020304" pitchFamily="18" charset="0"/>
            </a:endParaRPr>
          </a:p>
        </p:txBody>
      </p:sp>
      <p:sp>
        <p:nvSpPr>
          <p:cNvPr id="9" name="TextBox 8"/>
          <p:cNvSpPr txBox="1"/>
          <p:nvPr/>
        </p:nvSpPr>
        <p:spPr>
          <a:xfrm>
            <a:off x="3855554" y="3240751"/>
            <a:ext cx="416615" cy="769441"/>
          </a:xfrm>
          <a:prstGeom prst="rect">
            <a:avLst/>
          </a:prstGeom>
          <a:noFill/>
        </p:spPr>
        <p:txBody>
          <a:bodyPr wrap="square" rtlCol="0">
            <a:spAutoFit/>
          </a:bodyPr>
          <a:lstStyle/>
          <a:p>
            <a:r>
              <a:rPr lang="en-US" sz="4400">
                <a:solidFill>
                  <a:srgbClr val="FF0000"/>
                </a:solidFill>
                <a:latin typeface="Times New Roman" panose="02020603050405020304" pitchFamily="18" charset="0"/>
                <a:cs typeface="Times New Roman" panose="02020603050405020304" pitchFamily="18" charset="0"/>
              </a:rPr>
              <a:t>n</a:t>
            </a:r>
            <a:endParaRPr lang="vi-VN" sz="440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4869023" y="4240121"/>
            <a:ext cx="416615" cy="769441"/>
          </a:xfrm>
          <a:prstGeom prst="rect">
            <a:avLst/>
          </a:prstGeom>
          <a:noFill/>
        </p:spPr>
        <p:txBody>
          <a:bodyPr wrap="square" rtlCol="0">
            <a:spAutoFit/>
          </a:bodyPr>
          <a:lstStyle/>
          <a:p>
            <a:r>
              <a:rPr lang="en-US" sz="4400">
                <a:solidFill>
                  <a:srgbClr val="FF0000"/>
                </a:solidFill>
                <a:latin typeface="Times New Roman" panose="02020603050405020304" pitchFamily="18" charset="0"/>
                <a:cs typeface="Times New Roman" panose="02020603050405020304" pitchFamily="18" charset="0"/>
              </a:rPr>
              <a:t>n</a:t>
            </a:r>
            <a:endParaRPr lang="vi-VN" sz="4400">
              <a:solidFill>
                <a:srgbClr val="FF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3321547" y="4266625"/>
            <a:ext cx="2363147" cy="769441"/>
          </a:xfrm>
          <a:prstGeom prst="rect">
            <a:avLst/>
          </a:prstGeom>
        </p:spPr>
        <p:txBody>
          <a:bodyPr wrap="none">
            <a:spAutoFit/>
          </a:bodyPr>
          <a:lstStyle/>
          <a:p>
            <a:r>
              <a:rPr lang="en-GB" sz="4400" smtClean="0">
                <a:latin typeface="Times New Roman" pitchFamily="18" charset="0"/>
                <a:ea typeface="Times New Roman" pitchFamily="18" charset="0"/>
                <a:cs typeface="Times New Roman" pitchFamily="18" charset="0"/>
              </a:rPr>
              <a:t>- hôm…ọ</a:t>
            </a:r>
            <a:endParaRPr lang="vi-VN" sz="4400"/>
          </a:p>
        </p:txBody>
      </p:sp>
      <p:sp>
        <p:nvSpPr>
          <p:cNvPr id="12" name="Rectangle 11"/>
          <p:cNvSpPr/>
          <p:nvPr/>
        </p:nvSpPr>
        <p:spPr>
          <a:xfrm>
            <a:off x="3298356" y="3240752"/>
            <a:ext cx="3114684" cy="769441"/>
          </a:xfrm>
          <a:prstGeom prst="rect">
            <a:avLst/>
          </a:prstGeom>
        </p:spPr>
        <p:txBody>
          <a:bodyPr wrap="square">
            <a:spAutoFit/>
          </a:bodyPr>
          <a:lstStyle/>
          <a:p>
            <a:pPr lvl="0"/>
            <a:r>
              <a:rPr lang="en-US" sz="4400" smtClean="0">
                <a:latin typeface="Times New Roman" panose="02020603050405020304" pitchFamily="18" charset="0"/>
                <a:cs typeface="Times New Roman" panose="02020603050405020304" pitchFamily="18" charset="0"/>
              </a:rPr>
              <a:t>- …ộp bài</a:t>
            </a:r>
            <a:endParaRPr lang="vi-VN" sz="4400">
              <a:latin typeface="Times New Roman" panose="02020603050405020304" pitchFamily="18" charset="0"/>
              <a:cs typeface="Times New Roman" panose="02020603050405020304"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12">
                                            <p:txEl>
                                              <p:pRg st="0" end="0"/>
                                            </p:txEl>
                                          </p:spTgt>
                                        </p:tgtEl>
                                        <p:attrNameLst>
                                          <p:attrName>style.visibility</p:attrName>
                                        </p:attrNameLst>
                                      </p:cBhvr>
                                      <p:to>
                                        <p:strVal val="visible"/>
                                      </p:to>
                                    </p:set>
                                    <p:animEffect transition="in" filter="barn(inVertical)">
                                      <p:cBhvr>
                                        <p:cTn id="10" dur="500"/>
                                        <p:tgtEl>
                                          <p:spTgt spid="12">
                                            <p:txEl>
                                              <p:pRg st="0" end="0"/>
                                            </p:txEl>
                                          </p:spTgt>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circle(in)">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ircle(in)">
                                      <p:cBhvr>
                                        <p:cTn id="18" dur="75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circle(in)">
                                      <p:cBhvr>
                                        <p:cTn id="23" dur="75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circle(in)">
                                      <p:cBhvr>
                                        <p:cTn id="28"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104041622"/>
              </p:ext>
            </p:extLst>
          </p:nvPr>
        </p:nvGraphicFramePr>
        <p:xfrm>
          <a:off x="152400" y="152400"/>
          <a:ext cx="8839200" cy="6629403"/>
        </p:xfrm>
        <a:graphic>
          <a:graphicData uri="http://schemas.openxmlformats.org/drawingml/2006/table">
            <a:tbl>
              <a:tblPr firstRow="1" bandRow="1">
                <a:tableStyleId>{F5AB1C69-6EDB-4FF4-983F-18BD219EF322}</a:tableStyleId>
              </a:tblPr>
              <a:tblGrid>
                <a:gridCol w="2438400">
                  <a:extLst>
                    <a:ext uri="{9D8B030D-6E8A-4147-A177-3AD203B41FA5}">
                      <a16:colId xmlns="" xmlns:a16="http://schemas.microsoft.com/office/drawing/2014/main" val="20000"/>
                    </a:ext>
                  </a:extLst>
                </a:gridCol>
                <a:gridCol w="2971800">
                  <a:extLst>
                    <a:ext uri="{9D8B030D-6E8A-4147-A177-3AD203B41FA5}">
                      <a16:colId xmlns="" xmlns:a16="http://schemas.microsoft.com/office/drawing/2014/main" val="20001"/>
                    </a:ext>
                  </a:extLst>
                </a:gridCol>
                <a:gridCol w="3429000">
                  <a:extLst>
                    <a:ext uri="{9D8B030D-6E8A-4147-A177-3AD203B41FA5}">
                      <a16:colId xmlns="" xmlns:a16="http://schemas.microsoft.com/office/drawing/2014/main" val="20002"/>
                    </a:ext>
                  </a:extLst>
                </a:gridCol>
              </a:tblGrid>
              <a:tr h="602673">
                <a:tc>
                  <a:txBody>
                    <a:bodyPr/>
                    <a:lstStyle/>
                    <a:p>
                      <a:pPr algn="ctr"/>
                      <a:r>
                        <a:rPr lang="en-US" sz="2800" smtClean="0">
                          <a:solidFill>
                            <a:sysClr val="windowText" lastClr="000000"/>
                          </a:solidFill>
                        </a:rPr>
                        <a:t>Số</a:t>
                      </a:r>
                      <a:r>
                        <a:rPr lang="en-US" sz="2800" baseline="0" smtClean="0">
                          <a:solidFill>
                            <a:sysClr val="windowText" lastClr="000000"/>
                          </a:solidFill>
                        </a:rPr>
                        <a:t> thứ tự</a:t>
                      </a:r>
                      <a:endParaRPr lang="vi-VN" sz="2800">
                        <a:solidFill>
                          <a:sysClr val="windowText" lastClr="000000"/>
                        </a:solidFill>
                        <a:latin typeface="Times New Roman" panose="02020603050405020304" pitchFamily="18" charset="0"/>
                        <a:cs typeface="Times New Roman" panose="02020603050405020304" pitchFamily="18" charset="0"/>
                      </a:endParaRPr>
                    </a:p>
                  </a:txBody>
                  <a:tcPr anchor="ctr"/>
                </a:tc>
                <a:tc>
                  <a:txBody>
                    <a:bodyPr/>
                    <a:lstStyle/>
                    <a:p>
                      <a:pPr algn="ctr"/>
                      <a:r>
                        <a:rPr lang="en-US" sz="2800" smtClean="0">
                          <a:solidFill>
                            <a:sysClr val="windowText" lastClr="000000"/>
                          </a:solidFill>
                        </a:rPr>
                        <a:t>Chữ</a:t>
                      </a:r>
                      <a:endParaRPr lang="vi-VN" sz="2800">
                        <a:solidFill>
                          <a:sysClr val="windowText" lastClr="000000"/>
                        </a:solidFill>
                        <a:latin typeface="Times New Roman" panose="02020603050405020304" pitchFamily="18" charset="0"/>
                        <a:cs typeface="Times New Roman" panose="02020603050405020304" pitchFamily="18" charset="0"/>
                      </a:endParaRPr>
                    </a:p>
                  </a:txBody>
                  <a:tcPr anchor="ctr"/>
                </a:tc>
                <a:tc>
                  <a:txBody>
                    <a:bodyPr/>
                    <a:lstStyle/>
                    <a:p>
                      <a:pPr algn="ctr"/>
                      <a:r>
                        <a:rPr lang="en-US" sz="2800" smtClean="0">
                          <a:solidFill>
                            <a:sysClr val="windowText" lastClr="000000"/>
                          </a:solidFill>
                        </a:rPr>
                        <a:t>Tên</a:t>
                      </a:r>
                      <a:r>
                        <a:rPr lang="en-US" sz="2800" baseline="0" smtClean="0">
                          <a:solidFill>
                            <a:sysClr val="windowText" lastClr="000000"/>
                          </a:solidFill>
                        </a:rPr>
                        <a:t> chữ</a:t>
                      </a:r>
                      <a:endParaRPr lang="vi-VN" sz="2800">
                        <a:solidFill>
                          <a:sysClr val="windowText" lastClr="000000"/>
                        </a:solidFill>
                        <a:latin typeface="Times New Roman" panose="02020603050405020304" pitchFamily="18" charset="0"/>
                        <a:cs typeface="Times New Roman" panose="02020603050405020304" pitchFamily="18" charset="0"/>
                      </a:endParaRPr>
                    </a:p>
                  </a:txBody>
                  <a:tcPr anchor="ctr"/>
                </a:tc>
                <a:extLst>
                  <a:ext uri="{0D108BD9-81ED-4DB2-BD59-A6C34878D82A}">
                    <a16:rowId xmlns="" xmlns:a16="http://schemas.microsoft.com/office/drawing/2014/main" val="10000"/>
                  </a:ext>
                </a:extLst>
              </a:tr>
              <a:tr h="602673">
                <a:tc>
                  <a:txBody>
                    <a:bodyPr/>
                    <a:lstStyle/>
                    <a:p>
                      <a:pPr algn="ctr"/>
                      <a:r>
                        <a:rPr lang="en-US" sz="2800" smtClean="0">
                          <a:solidFill>
                            <a:sysClr val="windowText" lastClr="000000"/>
                          </a:solidFill>
                          <a:latin typeface="Times New Roman" panose="02020603050405020304" pitchFamily="18" charset="0"/>
                          <a:cs typeface="Times New Roman" panose="02020603050405020304" pitchFamily="18" charset="0"/>
                        </a:rPr>
                        <a:t>1</a:t>
                      </a:r>
                      <a:endParaRPr lang="vi-VN" sz="2800">
                        <a:solidFill>
                          <a:sysClr val="windowText" lastClr="000000"/>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ysClr val="windowText" lastClr="000000"/>
                          </a:solidFill>
                          <a:latin typeface="Times New Roman" panose="02020603050405020304" pitchFamily="18" charset="0"/>
                          <a:cs typeface="Times New Roman" panose="02020603050405020304" pitchFamily="18" charset="0"/>
                        </a:rPr>
                        <a:t>a</a:t>
                      </a:r>
                      <a:endParaRPr lang="vi-VN" sz="3200">
                        <a:solidFill>
                          <a:sysClr val="windowText" lastClr="000000"/>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ysClr val="windowText" lastClr="000000"/>
                          </a:solidFill>
                          <a:latin typeface="Times New Roman" panose="02020603050405020304" pitchFamily="18" charset="0"/>
                          <a:cs typeface="Times New Roman" panose="02020603050405020304" pitchFamily="18" charset="0"/>
                        </a:rPr>
                        <a:t>a</a:t>
                      </a:r>
                      <a:endParaRPr lang="vi-VN" sz="3200">
                        <a:solidFill>
                          <a:sysClr val="windowText" lastClr="000000"/>
                        </a:solidFill>
                        <a:latin typeface="Times New Roman" panose="02020603050405020304" pitchFamily="18" charset="0"/>
                        <a:cs typeface="Times New Roman" panose="02020603050405020304" pitchFamily="18" charset="0"/>
                      </a:endParaRPr>
                    </a:p>
                  </a:txBody>
                  <a:tcPr anchor="ctr"/>
                </a:tc>
                <a:extLst>
                  <a:ext uri="{0D108BD9-81ED-4DB2-BD59-A6C34878D82A}">
                    <a16:rowId xmlns="" xmlns:a16="http://schemas.microsoft.com/office/drawing/2014/main" val="10001"/>
                  </a:ext>
                </a:extLst>
              </a:tr>
              <a:tr h="602673">
                <a:tc>
                  <a:txBody>
                    <a:bodyPr/>
                    <a:lstStyle/>
                    <a:p>
                      <a:pPr algn="ctr"/>
                      <a:r>
                        <a:rPr lang="en-US" sz="2800" smtClean="0">
                          <a:solidFill>
                            <a:schemeClr val="tx1"/>
                          </a:solidFill>
                          <a:latin typeface="Times New Roman" panose="02020603050405020304" pitchFamily="18" charset="0"/>
                          <a:cs typeface="Times New Roman" panose="02020603050405020304" pitchFamily="18" charset="0"/>
                        </a:rPr>
                        <a:t>2</a:t>
                      </a:r>
                      <a:endParaRPr lang="vi-VN" sz="28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vi-VN" sz="32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chemeClr val="tx1"/>
                          </a:solidFill>
                          <a:latin typeface="Times New Roman" panose="02020603050405020304" pitchFamily="18" charset="0"/>
                          <a:cs typeface="Times New Roman" panose="02020603050405020304" pitchFamily="18" charset="0"/>
                        </a:rPr>
                        <a:t>á</a:t>
                      </a:r>
                      <a:endParaRPr lang="vi-VN" sz="320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 xmlns:a16="http://schemas.microsoft.com/office/drawing/2014/main" val="10002"/>
                  </a:ext>
                </a:extLst>
              </a:tr>
              <a:tr h="602673">
                <a:tc>
                  <a:txBody>
                    <a:bodyPr/>
                    <a:lstStyle/>
                    <a:p>
                      <a:pPr algn="ctr"/>
                      <a:r>
                        <a:rPr lang="en-US" sz="2800" smtClean="0">
                          <a:solidFill>
                            <a:schemeClr val="tx1"/>
                          </a:solidFill>
                          <a:latin typeface="Times New Roman" panose="02020603050405020304" pitchFamily="18" charset="0"/>
                          <a:cs typeface="Times New Roman" panose="02020603050405020304" pitchFamily="18" charset="0"/>
                        </a:rPr>
                        <a:t>3</a:t>
                      </a:r>
                      <a:endParaRPr lang="vi-VN" sz="28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vi-VN" sz="32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chemeClr val="tx1"/>
                          </a:solidFill>
                          <a:latin typeface="Times New Roman" panose="02020603050405020304" pitchFamily="18" charset="0"/>
                          <a:cs typeface="Times New Roman" panose="02020603050405020304" pitchFamily="18" charset="0"/>
                        </a:rPr>
                        <a:t>ớ</a:t>
                      </a:r>
                      <a:endParaRPr lang="vi-VN" sz="320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 xmlns:a16="http://schemas.microsoft.com/office/drawing/2014/main" val="10003"/>
                  </a:ext>
                </a:extLst>
              </a:tr>
              <a:tr h="602673">
                <a:tc>
                  <a:txBody>
                    <a:bodyPr/>
                    <a:lstStyle/>
                    <a:p>
                      <a:pPr algn="ctr"/>
                      <a:r>
                        <a:rPr lang="en-US" sz="2800" smtClean="0">
                          <a:solidFill>
                            <a:schemeClr val="tx1"/>
                          </a:solidFill>
                          <a:latin typeface="Times New Roman" panose="02020603050405020304" pitchFamily="18" charset="0"/>
                          <a:cs typeface="Times New Roman" panose="02020603050405020304" pitchFamily="18" charset="0"/>
                        </a:rPr>
                        <a:t>4</a:t>
                      </a:r>
                      <a:endParaRPr lang="vi-VN" sz="28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chemeClr val="tx1"/>
                          </a:solidFill>
                          <a:latin typeface="Times New Roman" panose="02020603050405020304" pitchFamily="18" charset="0"/>
                          <a:cs typeface="Times New Roman" panose="02020603050405020304" pitchFamily="18" charset="0"/>
                        </a:rPr>
                        <a:t>b</a:t>
                      </a:r>
                      <a:endParaRPr lang="vi-VN" sz="32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vi-VN" sz="320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 xmlns:a16="http://schemas.microsoft.com/office/drawing/2014/main" val="10004"/>
                  </a:ext>
                </a:extLst>
              </a:tr>
              <a:tr h="602673">
                <a:tc>
                  <a:txBody>
                    <a:bodyPr/>
                    <a:lstStyle/>
                    <a:p>
                      <a:pPr algn="ctr"/>
                      <a:r>
                        <a:rPr lang="en-US" sz="2800" smtClean="0">
                          <a:solidFill>
                            <a:schemeClr val="tx1"/>
                          </a:solidFill>
                          <a:latin typeface="Times New Roman" panose="02020603050405020304" pitchFamily="18" charset="0"/>
                          <a:cs typeface="Times New Roman" panose="02020603050405020304" pitchFamily="18" charset="0"/>
                        </a:rPr>
                        <a:t>5</a:t>
                      </a:r>
                      <a:endParaRPr lang="vi-VN" sz="28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chemeClr val="tx1"/>
                          </a:solidFill>
                          <a:latin typeface="Times New Roman" panose="02020603050405020304" pitchFamily="18" charset="0"/>
                          <a:cs typeface="Times New Roman" panose="02020603050405020304" pitchFamily="18" charset="0"/>
                        </a:rPr>
                        <a:t>c</a:t>
                      </a:r>
                      <a:endParaRPr lang="vi-VN" sz="32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vi-VN" sz="320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 xmlns:a16="http://schemas.microsoft.com/office/drawing/2014/main" val="10005"/>
                  </a:ext>
                </a:extLst>
              </a:tr>
              <a:tr h="602673">
                <a:tc>
                  <a:txBody>
                    <a:bodyPr/>
                    <a:lstStyle/>
                    <a:p>
                      <a:pPr algn="ctr"/>
                      <a:r>
                        <a:rPr lang="en-US" sz="2800" smtClean="0">
                          <a:solidFill>
                            <a:schemeClr val="tx1"/>
                          </a:solidFill>
                          <a:latin typeface="Times New Roman" panose="02020603050405020304" pitchFamily="18" charset="0"/>
                          <a:cs typeface="Times New Roman" panose="02020603050405020304" pitchFamily="18" charset="0"/>
                        </a:rPr>
                        <a:t>6</a:t>
                      </a:r>
                      <a:endParaRPr lang="vi-VN" sz="28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vi-VN" sz="32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chemeClr val="tx1"/>
                          </a:solidFill>
                          <a:latin typeface="Times New Roman" panose="02020603050405020304" pitchFamily="18" charset="0"/>
                          <a:cs typeface="Times New Roman" panose="02020603050405020304" pitchFamily="18" charset="0"/>
                        </a:rPr>
                        <a:t>xê</a:t>
                      </a:r>
                      <a:r>
                        <a:rPr lang="en-US" sz="3200" baseline="0" smtClean="0">
                          <a:solidFill>
                            <a:schemeClr val="tx1"/>
                          </a:solidFill>
                          <a:latin typeface="Times New Roman" panose="02020603050405020304" pitchFamily="18" charset="0"/>
                          <a:cs typeface="Times New Roman" panose="02020603050405020304" pitchFamily="18" charset="0"/>
                        </a:rPr>
                        <a:t> hát</a:t>
                      </a:r>
                      <a:endParaRPr lang="vi-VN" sz="320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 xmlns:a16="http://schemas.microsoft.com/office/drawing/2014/main" val="10006"/>
                  </a:ext>
                </a:extLst>
              </a:tr>
              <a:tr h="602673">
                <a:tc>
                  <a:txBody>
                    <a:bodyPr/>
                    <a:lstStyle/>
                    <a:p>
                      <a:pPr algn="ctr"/>
                      <a:r>
                        <a:rPr lang="en-US" sz="2800" smtClean="0">
                          <a:solidFill>
                            <a:schemeClr val="tx1"/>
                          </a:solidFill>
                          <a:latin typeface="Times New Roman" panose="02020603050405020304" pitchFamily="18" charset="0"/>
                          <a:cs typeface="Times New Roman" panose="02020603050405020304" pitchFamily="18" charset="0"/>
                        </a:rPr>
                        <a:t>7</a:t>
                      </a:r>
                      <a:endParaRPr lang="vi-VN" sz="28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chemeClr val="tx1"/>
                          </a:solidFill>
                          <a:latin typeface="Times New Roman" panose="02020603050405020304" pitchFamily="18" charset="0"/>
                          <a:cs typeface="Times New Roman" panose="02020603050405020304" pitchFamily="18" charset="0"/>
                        </a:rPr>
                        <a:t>d</a:t>
                      </a:r>
                      <a:endParaRPr lang="vi-VN" sz="32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vi-VN" sz="320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 xmlns:a16="http://schemas.microsoft.com/office/drawing/2014/main" val="10007"/>
                  </a:ext>
                </a:extLst>
              </a:tr>
              <a:tr h="602673">
                <a:tc>
                  <a:txBody>
                    <a:bodyPr/>
                    <a:lstStyle/>
                    <a:p>
                      <a:pPr algn="ctr"/>
                      <a:r>
                        <a:rPr lang="en-US" sz="2800" smtClean="0">
                          <a:solidFill>
                            <a:schemeClr val="tx1"/>
                          </a:solidFill>
                          <a:latin typeface="Times New Roman" panose="02020603050405020304" pitchFamily="18" charset="0"/>
                          <a:cs typeface="Times New Roman" panose="02020603050405020304" pitchFamily="18" charset="0"/>
                        </a:rPr>
                        <a:t>8</a:t>
                      </a:r>
                      <a:endParaRPr lang="vi-VN" sz="28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chemeClr val="tx1"/>
                          </a:solidFill>
                          <a:latin typeface="Times New Roman" panose="02020603050405020304" pitchFamily="18" charset="0"/>
                          <a:cs typeface="Times New Roman" panose="02020603050405020304" pitchFamily="18" charset="0"/>
                        </a:rPr>
                        <a:t>đ</a:t>
                      </a:r>
                      <a:endParaRPr lang="vi-VN" sz="32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vi-VN" sz="320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 xmlns:a16="http://schemas.microsoft.com/office/drawing/2014/main" val="10008"/>
                  </a:ext>
                </a:extLst>
              </a:tr>
              <a:tr h="602673">
                <a:tc>
                  <a:txBody>
                    <a:bodyPr/>
                    <a:lstStyle/>
                    <a:p>
                      <a:pPr algn="ctr"/>
                      <a:r>
                        <a:rPr lang="en-US" sz="2800" smtClean="0">
                          <a:solidFill>
                            <a:schemeClr val="tx1"/>
                          </a:solidFill>
                          <a:latin typeface="Times New Roman" panose="02020603050405020304" pitchFamily="18" charset="0"/>
                          <a:cs typeface="Times New Roman" panose="02020603050405020304" pitchFamily="18" charset="0"/>
                        </a:rPr>
                        <a:t>9</a:t>
                      </a:r>
                      <a:endParaRPr lang="vi-VN" sz="28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chemeClr val="tx1"/>
                          </a:solidFill>
                          <a:latin typeface="Times New Roman" panose="02020603050405020304" pitchFamily="18" charset="0"/>
                          <a:cs typeface="Times New Roman" panose="02020603050405020304" pitchFamily="18" charset="0"/>
                        </a:rPr>
                        <a:t>e</a:t>
                      </a:r>
                      <a:endParaRPr lang="vi-VN" sz="32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vi-VN" sz="320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 xmlns:a16="http://schemas.microsoft.com/office/drawing/2014/main" val="10009"/>
                  </a:ext>
                </a:extLst>
              </a:tr>
              <a:tr h="602673">
                <a:tc>
                  <a:txBody>
                    <a:bodyPr/>
                    <a:lstStyle/>
                    <a:p>
                      <a:pPr algn="ctr"/>
                      <a:r>
                        <a:rPr lang="en-US" sz="2800" smtClean="0">
                          <a:solidFill>
                            <a:schemeClr val="tx1"/>
                          </a:solidFill>
                          <a:latin typeface="Times New Roman" panose="02020603050405020304" pitchFamily="18" charset="0"/>
                          <a:cs typeface="Times New Roman" panose="02020603050405020304" pitchFamily="18" charset="0"/>
                        </a:rPr>
                        <a:t>10</a:t>
                      </a:r>
                      <a:endParaRPr lang="vi-VN" sz="28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en-US" sz="3200" smtClean="0">
                          <a:solidFill>
                            <a:schemeClr val="tx1"/>
                          </a:solidFill>
                          <a:latin typeface="Times New Roman" panose="02020603050405020304" pitchFamily="18" charset="0"/>
                          <a:cs typeface="Times New Roman" panose="02020603050405020304" pitchFamily="18" charset="0"/>
                        </a:rPr>
                        <a:t>ê</a:t>
                      </a:r>
                      <a:endParaRPr lang="vi-VN" sz="320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endParaRPr lang="vi-VN" sz="320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 xmlns:a16="http://schemas.microsoft.com/office/drawing/2014/main" val="10010"/>
                  </a:ext>
                </a:extLst>
              </a:tr>
            </a:tbl>
          </a:graphicData>
        </a:graphic>
      </p:graphicFrame>
      <p:sp>
        <p:nvSpPr>
          <p:cNvPr id="9" name="TextBox 8"/>
          <p:cNvSpPr txBox="1"/>
          <p:nvPr/>
        </p:nvSpPr>
        <p:spPr>
          <a:xfrm>
            <a:off x="3886200" y="1307018"/>
            <a:ext cx="1011702" cy="584775"/>
          </a:xfrm>
          <a:prstGeom prst="rect">
            <a:avLst/>
          </a:prstGeom>
          <a:noFill/>
        </p:spPr>
        <p:txBody>
          <a:bodyPr wrap="square" rtlCol="0">
            <a:spAutoFit/>
          </a:bodyPr>
          <a:lstStyle/>
          <a:p>
            <a:r>
              <a:rPr lang="en-US" sz="3200" smtClean="0">
                <a:solidFill>
                  <a:srgbClr val="FF0000"/>
                </a:solidFill>
                <a:latin typeface="Times New Roman" panose="02020603050405020304" pitchFamily="18" charset="0"/>
                <a:cs typeface="Times New Roman" panose="02020603050405020304" pitchFamily="18" charset="0"/>
              </a:rPr>
              <a:t>ă</a:t>
            </a:r>
            <a:endParaRPr lang="vi-VN" sz="320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3886200" y="2021047"/>
            <a:ext cx="1011702" cy="584775"/>
          </a:xfrm>
          <a:prstGeom prst="rect">
            <a:avLst/>
          </a:prstGeom>
          <a:noFill/>
        </p:spPr>
        <p:txBody>
          <a:bodyPr wrap="square" rtlCol="0">
            <a:spAutoFit/>
          </a:bodyPr>
          <a:lstStyle/>
          <a:p>
            <a:r>
              <a:rPr lang="en-US" sz="3200" smtClean="0">
                <a:solidFill>
                  <a:srgbClr val="FF0000"/>
                </a:solidFill>
                <a:latin typeface="Times New Roman" panose="02020603050405020304" pitchFamily="18" charset="0"/>
                <a:cs typeface="Times New Roman" panose="02020603050405020304" pitchFamily="18" charset="0"/>
              </a:rPr>
              <a:t>â</a:t>
            </a:r>
            <a:endParaRPr lang="vi-VN" sz="3200">
              <a:solidFill>
                <a:srgbClr val="FF000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086600" y="2579679"/>
            <a:ext cx="1011702" cy="584775"/>
          </a:xfrm>
          <a:prstGeom prst="rect">
            <a:avLst/>
          </a:prstGeom>
          <a:noFill/>
        </p:spPr>
        <p:txBody>
          <a:bodyPr wrap="square" rtlCol="0">
            <a:spAutoFit/>
          </a:bodyPr>
          <a:lstStyle/>
          <a:p>
            <a:r>
              <a:rPr lang="en-US" sz="3200" smtClean="0">
                <a:solidFill>
                  <a:srgbClr val="FF0000"/>
                </a:solidFill>
                <a:latin typeface="Times New Roman" panose="02020603050405020304" pitchFamily="18" charset="0"/>
                <a:cs typeface="Times New Roman" panose="02020603050405020304" pitchFamily="18" charset="0"/>
              </a:rPr>
              <a:t>bê</a:t>
            </a:r>
            <a:endParaRPr lang="vi-VN" sz="3200">
              <a:solidFill>
                <a:srgbClr val="FF0000"/>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7086600" y="3117930"/>
            <a:ext cx="1011702" cy="584775"/>
          </a:xfrm>
          <a:prstGeom prst="rect">
            <a:avLst/>
          </a:prstGeom>
          <a:noFill/>
        </p:spPr>
        <p:txBody>
          <a:bodyPr wrap="square" rtlCol="0">
            <a:spAutoFit/>
          </a:bodyPr>
          <a:lstStyle/>
          <a:p>
            <a:r>
              <a:rPr lang="en-US" sz="3200" smtClean="0">
                <a:solidFill>
                  <a:srgbClr val="FF0000"/>
                </a:solidFill>
                <a:latin typeface="Times New Roman" panose="02020603050405020304" pitchFamily="18" charset="0"/>
                <a:cs typeface="Times New Roman" panose="02020603050405020304" pitchFamily="18" charset="0"/>
              </a:rPr>
              <a:t>xê</a:t>
            </a:r>
            <a:endParaRPr lang="vi-VN" sz="3200">
              <a:solidFill>
                <a:srgbClr val="FF0000"/>
              </a:solidFill>
              <a:latin typeface="Times New Roman" panose="02020603050405020304" pitchFamily="18" charset="0"/>
              <a:cs typeface="Times New Roman" panose="02020603050405020304" pitchFamily="18" charset="0"/>
            </a:endParaRPr>
          </a:p>
        </p:txBody>
      </p:sp>
      <p:sp>
        <p:nvSpPr>
          <p:cNvPr id="17" name="TextBox 16"/>
          <p:cNvSpPr txBox="1"/>
          <p:nvPr/>
        </p:nvSpPr>
        <p:spPr>
          <a:xfrm>
            <a:off x="3733800" y="3853827"/>
            <a:ext cx="1011702" cy="584775"/>
          </a:xfrm>
          <a:prstGeom prst="rect">
            <a:avLst/>
          </a:prstGeom>
          <a:noFill/>
        </p:spPr>
        <p:txBody>
          <a:bodyPr wrap="square" rtlCol="0">
            <a:spAutoFit/>
          </a:bodyPr>
          <a:lstStyle/>
          <a:p>
            <a:r>
              <a:rPr lang="en-US" sz="3200" smtClean="0">
                <a:solidFill>
                  <a:srgbClr val="FF0000"/>
                </a:solidFill>
                <a:latin typeface="Times New Roman" panose="02020603050405020304" pitchFamily="18" charset="0"/>
                <a:cs typeface="Times New Roman" panose="02020603050405020304" pitchFamily="18" charset="0"/>
              </a:rPr>
              <a:t>ch</a:t>
            </a:r>
            <a:endParaRPr lang="vi-VN" sz="3200">
              <a:solidFill>
                <a:srgbClr val="FF0000"/>
              </a:solidFill>
              <a:latin typeface="Times New Roman" panose="02020603050405020304" pitchFamily="18" charset="0"/>
              <a:cs typeface="Times New Roman" panose="02020603050405020304" pitchFamily="18" charset="0"/>
            </a:endParaRPr>
          </a:p>
        </p:txBody>
      </p:sp>
      <p:sp>
        <p:nvSpPr>
          <p:cNvPr id="18" name="TextBox 17"/>
          <p:cNvSpPr txBox="1"/>
          <p:nvPr/>
        </p:nvSpPr>
        <p:spPr>
          <a:xfrm>
            <a:off x="6883460" y="4317616"/>
            <a:ext cx="1011702" cy="584775"/>
          </a:xfrm>
          <a:prstGeom prst="rect">
            <a:avLst/>
          </a:prstGeom>
          <a:noFill/>
        </p:spPr>
        <p:txBody>
          <a:bodyPr wrap="square" rtlCol="0">
            <a:spAutoFit/>
          </a:bodyPr>
          <a:lstStyle/>
          <a:p>
            <a:r>
              <a:rPr lang="en-US" sz="3200" smtClean="0">
                <a:solidFill>
                  <a:srgbClr val="FF0000"/>
                </a:solidFill>
                <a:latin typeface="Times New Roman" panose="02020603050405020304" pitchFamily="18" charset="0"/>
                <a:cs typeface="Times New Roman" panose="02020603050405020304" pitchFamily="18" charset="0"/>
              </a:rPr>
              <a:t>dê</a:t>
            </a:r>
            <a:endParaRPr lang="vi-VN" sz="3200">
              <a:solidFill>
                <a:srgbClr val="FF0000"/>
              </a:solidFill>
              <a:latin typeface="Times New Roman" panose="02020603050405020304" pitchFamily="18" charset="0"/>
              <a:cs typeface="Times New Roman" panose="02020603050405020304" pitchFamily="18" charset="0"/>
            </a:endParaRPr>
          </a:p>
        </p:txBody>
      </p:sp>
      <p:sp>
        <p:nvSpPr>
          <p:cNvPr id="19" name="TextBox 18"/>
          <p:cNvSpPr txBox="1"/>
          <p:nvPr/>
        </p:nvSpPr>
        <p:spPr>
          <a:xfrm>
            <a:off x="6858000" y="4995148"/>
            <a:ext cx="1011702" cy="584775"/>
          </a:xfrm>
          <a:prstGeom prst="rect">
            <a:avLst/>
          </a:prstGeom>
          <a:noFill/>
        </p:spPr>
        <p:txBody>
          <a:bodyPr wrap="square" rtlCol="0">
            <a:spAutoFit/>
          </a:bodyPr>
          <a:lstStyle/>
          <a:p>
            <a:r>
              <a:rPr lang="en-US" sz="3200" smtClean="0">
                <a:solidFill>
                  <a:srgbClr val="FF0000"/>
                </a:solidFill>
                <a:latin typeface="Times New Roman" panose="02020603050405020304" pitchFamily="18" charset="0"/>
                <a:cs typeface="Times New Roman" panose="02020603050405020304" pitchFamily="18" charset="0"/>
              </a:rPr>
              <a:t>đê</a:t>
            </a:r>
            <a:endParaRPr lang="vi-VN" sz="3200">
              <a:solidFill>
                <a:srgbClr val="FF0000"/>
              </a:solidFill>
              <a:latin typeface="Times New Roman" panose="02020603050405020304" pitchFamily="18" charset="0"/>
              <a:cs typeface="Times New Roman" panose="02020603050405020304" pitchFamily="18" charset="0"/>
            </a:endParaRPr>
          </a:p>
        </p:txBody>
      </p:sp>
      <p:sp>
        <p:nvSpPr>
          <p:cNvPr id="20" name="TextBox 19"/>
          <p:cNvSpPr txBox="1"/>
          <p:nvPr/>
        </p:nvSpPr>
        <p:spPr>
          <a:xfrm>
            <a:off x="6858000" y="5579923"/>
            <a:ext cx="1011702" cy="584775"/>
          </a:xfrm>
          <a:prstGeom prst="rect">
            <a:avLst/>
          </a:prstGeom>
          <a:noFill/>
        </p:spPr>
        <p:txBody>
          <a:bodyPr wrap="square" rtlCol="0">
            <a:spAutoFit/>
          </a:bodyPr>
          <a:lstStyle/>
          <a:p>
            <a:r>
              <a:rPr lang="en-US" sz="3200">
                <a:solidFill>
                  <a:srgbClr val="FF0000"/>
                </a:solidFill>
                <a:latin typeface="Times New Roman" panose="02020603050405020304" pitchFamily="18" charset="0"/>
                <a:cs typeface="Times New Roman" panose="02020603050405020304" pitchFamily="18" charset="0"/>
              </a:rPr>
              <a:t>e</a:t>
            </a:r>
            <a:endParaRPr lang="vi-VN" sz="3200">
              <a:solidFill>
                <a:srgbClr val="FF0000"/>
              </a:solidFill>
              <a:latin typeface="Times New Roman" panose="02020603050405020304" pitchFamily="18" charset="0"/>
              <a:cs typeface="Times New Roman" panose="02020603050405020304" pitchFamily="18" charset="0"/>
            </a:endParaRPr>
          </a:p>
        </p:txBody>
      </p:sp>
      <p:sp>
        <p:nvSpPr>
          <p:cNvPr id="21" name="TextBox 20"/>
          <p:cNvSpPr txBox="1"/>
          <p:nvPr/>
        </p:nvSpPr>
        <p:spPr>
          <a:xfrm>
            <a:off x="6858000" y="6172200"/>
            <a:ext cx="1011702" cy="584775"/>
          </a:xfrm>
          <a:prstGeom prst="rect">
            <a:avLst/>
          </a:prstGeom>
          <a:noFill/>
        </p:spPr>
        <p:txBody>
          <a:bodyPr wrap="square" rtlCol="0">
            <a:spAutoFit/>
          </a:bodyPr>
          <a:lstStyle/>
          <a:p>
            <a:r>
              <a:rPr lang="en-US" sz="3200" smtClean="0">
                <a:solidFill>
                  <a:srgbClr val="FF0000"/>
                </a:solidFill>
                <a:latin typeface="Times New Roman" panose="02020603050405020304" pitchFamily="18" charset="0"/>
                <a:cs typeface="Times New Roman" panose="02020603050405020304" pitchFamily="18" charset="0"/>
              </a:rPr>
              <a:t>ê</a:t>
            </a:r>
            <a:endParaRPr lang="vi-VN" sz="320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75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ircle(in)">
                                      <p:cBhvr>
                                        <p:cTn id="12" dur="75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ircle(in)">
                                      <p:cBhvr>
                                        <p:cTn id="17" dur="75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circle(in)">
                                      <p:cBhvr>
                                        <p:cTn id="22" dur="75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circle(in)">
                                      <p:cBhvr>
                                        <p:cTn id="27" dur="75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circle(in)">
                                      <p:cBhvr>
                                        <p:cTn id="32" dur="75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circle(in)">
                                      <p:cBhvr>
                                        <p:cTn id="37" dur="75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circle(in)">
                                      <p:cBhvr>
                                        <p:cTn id="42" dur="75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circle(in)">
                                      <p:cBhvr>
                                        <p:cTn id="47" dur="75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6" grpId="0"/>
      <p:bldP spid="17" grpId="0"/>
      <p:bldP spid="18" grpId="0"/>
      <p:bldP spid="19" grpId="0"/>
      <p:bldP spid="20"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990600"/>
            <a:ext cx="8153400" cy="2554545"/>
          </a:xfrm>
          <a:prstGeom prst="rect">
            <a:avLst/>
          </a:prstGeom>
          <a:noFill/>
        </p:spPr>
        <p:txBody>
          <a:bodyPr wrap="square" rtlCol="0">
            <a:spAutoFit/>
          </a:bodyPr>
          <a:lstStyle/>
          <a:p>
            <a:r>
              <a:rPr lang="vi-VN" sz="3200" dirty="0" smtClean="0">
                <a:solidFill>
                  <a:srgbClr val="FF0000"/>
                </a:solidFill>
              </a:rPr>
              <a:t>Dặn dò</a:t>
            </a:r>
          </a:p>
          <a:p>
            <a:pPr marL="285750" indent="-285750">
              <a:buFontTx/>
              <a:buChar char="-"/>
            </a:pPr>
            <a:r>
              <a:rPr lang="vi-VN" sz="3200" dirty="0" smtClean="0">
                <a:solidFill>
                  <a:srgbClr val="0070C0"/>
                </a:solidFill>
              </a:rPr>
              <a:t>Học sinh ghi thứ, tựa bài và chép bài chính tả vào vở Tiếng Việt.</a:t>
            </a:r>
          </a:p>
          <a:p>
            <a:pPr marL="285750" indent="-285750">
              <a:buFontTx/>
              <a:buChar char="-"/>
            </a:pPr>
            <a:r>
              <a:rPr lang="vi-VN" sz="3200" dirty="0" smtClean="0">
                <a:solidFill>
                  <a:srgbClr val="0070C0"/>
                </a:solidFill>
              </a:rPr>
              <a:t>Làm bài tâp chính tả vào sách giáo khoa.</a:t>
            </a:r>
          </a:p>
          <a:p>
            <a:pPr marL="285750" indent="-285750">
              <a:buFontTx/>
              <a:buChar char="-"/>
            </a:pPr>
            <a:r>
              <a:rPr lang="vi-VN" sz="3200" dirty="0" smtClean="0">
                <a:solidFill>
                  <a:srgbClr val="0070C0"/>
                </a:solidFill>
              </a:rPr>
              <a:t>Xem trước bài : Nghe viết Ai có lỗi?</a:t>
            </a:r>
            <a:endParaRPr lang="en-US" sz="3200" dirty="0">
              <a:solidFill>
                <a:srgbClr val="0070C0"/>
              </a:solidFill>
            </a:endParaRPr>
          </a:p>
        </p:txBody>
      </p:sp>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462</TotalTime>
  <Words>187</Words>
  <Application>Microsoft Office PowerPoint</Application>
  <PresentationFormat>On-screen Show (4:3)</PresentationFormat>
  <Paragraphs>55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HUY HOANG</dc:creator>
  <cp:lastModifiedBy>Windows User</cp:lastModifiedBy>
  <cp:revision>28</cp:revision>
  <dcterms:created xsi:type="dcterms:W3CDTF">2020-08-24T12:56:43Z</dcterms:created>
  <dcterms:modified xsi:type="dcterms:W3CDTF">2021-09-10T05:04:41Z</dcterms:modified>
</cp:coreProperties>
</file>