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0" r:id="rId4"/>
  </p:sldMasterIdLst>
  <p:notesMasterIdLst>
    <p:notesMasterId r:id="rId38"/>
  </p:notesMasterIdLst>
  <p:sldIdLst>
    <p:sldId id="287" r:id="rId5"/>
    <p:sldId id="259" r:id="rId6"/>
    <p:sldId id="288" r:id="rId7"/>
    <p:sldId id="276" r:id="rId8"/>
    <p:sldId id="289" r:id="rId9"/>
    <p:sldId id="290" r:id="rId10"/>
    <p:sldId id="291" r:id="rId11"/>
    <p:sldId id="292" r:id="rId12"/>
    <p:sldId id="261" r:id="rId13"/>
    <p:sldId id="293" r:id="rId14"/>
    <p:sldId id="295" r:id="rId15"/>
    <p:sldId id="297" r:id="rId16"/>
    <p:sldId id="296" r:id="rId17"/>
    <p:sldId id="299" r:id="rId18"/>
    <p:sldId id="298" r:id="rId19"/>
    <p:sldId id="300" r:id="rId20"/>
    <p:sldId id="280" r:id="rId21"/>
    <p:sldId id="275" r:id="rId22"/>
    <p:sldId id="270" r:id="rId23"/>
    <p:sldId id="301" r:id="rId24"/>
    <p:sldId id="303" r:id="rId25"/>
    <p:sldId id="304" r:id="rId26"/>
    <p:sldId id="305" r:id="rId27"/>
    <p:sldId id="306" r:id="rId28"/>
    <p:sldId id="312" r:id="rId29"/>
    <p:sldId id="313" r:id="rId30"/>
    <p:sldId id="314" r:id="rId31"/>
    <p:sldId id="315" r:id="rId32"/>
    <p:sldId id="320" r:id="rId33"/>
    <p:sldId id="321" r:id="rId34"/>
    <p:sldId id="322" r:id="rId35"/>
    <p:sldId id="317" r:id="rId36"/>
    <p:sldId id="319" r:id="rId37"/>
  </p:sldIdLst>
  <p:sldSz cx="12192000" cy="6858000"/>
  <p:notesSz cx="6858000" cy="9144000"/>
  <p:embeddedFontLst>
    <p:embeddedFont>
      <p:font typeface="Coiny" charset="0"/>
      <p:regular r:id="rId39"/>
    </p:embeddedFont>
    <p:embeddedFont>
      <p:font typeface="宋体" pitchFamily="2" charset="-122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Palace Script MT" pitchFamily="66" charset="0"/>
      <p:italic r:id="rId45"/>
    </p:embeddedFont>
    <p:embeddedFont>
      <p:font typeface="等线" charset="0"/>
      <p:regular r:id="rId46"/>
      <p:bold r:id="rId47"/>
    </p:embeddedFont>
    <p:embeddedFont>
      <p:font typeface="Cambria" pitchFamily="18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74" userDrawn="1">
          <p15:clr>
            <a:srgbClr val="A4A3A4"/>
          </p15:clr>
        </p15:guide>
        <p15:guide id="4" orient="horz" pos="1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8F8"/>
    <a:srgbClr val="FF0066"/>
    <a:srgbClr val="EBFAFF"/>
    <a:srgbClr val="CDF2FF"/>
    <a:srgbClr val="FFFCF3"/>
    <a:srgbClr val="F5F9FD"/>
    <a:srgbClr val="85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720" y="-90"/>
      </p:cViewPr>
      <p:guideLst>
        <p:guide orient="horz" pos="3249"/>
        <p:guide orient="horz" pos="1480"/>
        <p:guide pos="3840"/>
        <p:guide pos="71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2ABF6-3E35-4D32-8AF0-916F041456D1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E2CA6-1AC8-44C5-89F9-C4B5571C2D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69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1225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32</a:t>
            </a:fld>
            <a:endParaRPr lang="zh-CN" altLang="en-US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5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9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76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2CA6-1AC8-44C5-89F9-C4B5571C2D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66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27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3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3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92597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46963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93240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19813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8603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34368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2522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36794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387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87036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3601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79528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3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1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0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5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34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718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5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0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5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36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60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1pPr>
            <a:lvl2pPr marL="425150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2pPr>
            <a:lvl3pPr marL="850301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2754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4pPr>
            <a:lvl5pPr marL="170060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5pPr>
            <a:lvl6pPr marL="21257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6pPr>
            <a:lvl7pPr marL="25509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7pPr>
            <a:lvl8pPr marL="297605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8pPr>
            <a:lvl9pPr marL="34012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40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6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72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51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2976"/>
            </a:lvl1pPr>
            <a:lvl2pPr>
              <a:defRPr sz="2604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5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76"/>
            </a:lvl1pPr>
            <a:lvl2pPr marL="425150" indent="0">
              <a:buNone/>
              <a:defRPr sz="2604"/>
            </a:lvl2pPr>
            <a:lvl3pPr marL="850301" indent="0">
              <a:buNone/>
              <a:defRPr sz="2232"/>
            </a:lvl3pPr>
            <a:lvl4pPr marL="1275451" indent="0">
              <a:buNone/>
              <a:defRPr sz="1860"/>
            </a:lvl4pPr>
            <a:lvl5pPr marL="1700601" indent="0">
              <a:buNone/>
              <a:defRPr sz="1860"/>
            </a:lvl5pPr>
            <a:lvl6pPr marL="2125751" indent="0">
              <a:buNone/>
              <a:defRPr sz="1860"/>
            </a:lvl6pPr>
            <a:lvl7pPr marL="2550902" indent="0">
              <a:buNone/>
              <a:defRPr sz="1860"/>
            </a:lvl7pPr>
            <a:lvl8pPr marL="2976052" indent="0">
              <a:buNone/>
              <a:defRPr sz="1860"/>
            </a:lvl8pPr>
            <a:lvl9pPr marL="3401202" indent="0">
              <a:buNone/>
              <a:defRPr sz="18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56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7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673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8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3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4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45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6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64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3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5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850301" rtl="0" eaLnBrk="1" latinLnBrk="0" hangingPunct="1">
        <a:spcBef>
          <a:spcPct val="0"/>
        </a:spcBef>
        <a:buNone/>
        <a:defRPr sz="40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863" indent="-318863" algn="l" defTabSz="850301" rtl="0" eaLnBrk="1" latinLnBrk="0" hangingPunct="1">
        <a:spcBef>
          <a:spcPct val="20000"/>
        </a:spcBef>
        <a:buFont typeface="Arial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690869" indent="-265719" algn="l" defTabSz="850301" rtl="0" eaLnBrk="1" latinLnBrk="0" hangingPunct="1">
        <a:spcBef>
          <a:spcPct val="20000"/>
        </a:spcBef>
        <a:buFont typeface="Arial" pitchFamily="34" charset="0"/>
        <a:buChar char="–"/>
        <a:defRPr sz="2604" kern="1200">
          <a:solidFill>
            <a:schemeClr val="tx1"/>
          </a:solidFill>
          <a:latin typeface="+mn-lt"/>
          <a:ea typeface="+mn-ea"/>
          <a:cs typeface="+mn-cs"/>
        </a:defRPr>
      </a:lvl2pPr>
      <a:lvl3pPr marL="1062876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488026" indent="-212575" algn="l" defTabSz="850301" rtl="0" eaLnBrk="1" latinLnBrk="0" hangingPunct="1">
        <a:spcBef>
          <a:spcPct val="20000"/>
        </a:spcBef>
        <a:buFont typeface="Arial" pitchFamily="34" charset="0"/>
        <a:buChar char="–"/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913176" indent="-212575" algn="l" defTabSz="850301" rtl="0" eaLnBrk="1" latinLnBrk="0" hangingPunct="1">
        <a:spcBef>
          <a:spcPct val="20000"/>
        </a:spcBef>
        <a:buFont typeface="Arial" pitchFamily="34" charset="0"/>
        <a:buChar char="»"/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383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7634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6137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15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3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4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06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57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09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605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12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gif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5" Type="http://schemas.openxmlformats.org/officeDocument/2006/relationships/slide" Target="slide21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8.wdp"/><Relationship Id="rId5" Type="http://schemas.openxmlformats.org/officeDocument/2006/relationships/image" Target="../media/image76.png"/><Relationship Id="rId4" Type="http://schemas.microsoft.com/office/2007/relationships/hdphoto" Target="../media/hdphoto7.wdp"/><Relationship Id="rId9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725994"/>
            <a:ext cx="6857998" cy="12192001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9"/>
          <a:stretch/>
        </p:blipFill>
        <p:spPr>
          <a:xfrm>
            <a:off x="1472154" y="1504681"/>
            <a:ext cx="2688939" cy="4551992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784" flipH="1">
            <a:off x="22591" y="1230475"/>
            <a:ext cx="2267681" cy="3276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007" y="1631988"/>
            <a:ext cx="896799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60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xmlns="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xmlns="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425841" y="1166083"/>
            <a:ext cx="3709365" cy="646331"/>
            <a:chOff x="4425841" y="1166083"/>
            <a:chExt cx="3709365" cy="646331"/>
          </a:xfrm>
        </p:grpSpPr>
        <p:sp>
          <p:nvSpPr>
            <p:cNvPr id="17" name="Rectangle 16"/>
            <p:cNvSpPr/>
            <p:nvPr/>
          </p:nvSpPr>
          <p:spPr>
            <a:xfrm>
              <a:off x="4769063" y="1166083"/>
              <a:ext cx="33661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altLang="zh-CN" sz="36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altLang="zh-CN" sz="36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lang="zh-CN" alt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75" b="88542" l="2326" r="9883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5841" y="1203271"/>
              <a:ext cx="534980" cy="597187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491636" y="2714627"/>
            <a:ext cx="7208728" cy="160043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“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 nào em chưa hiểu nghĩa</a:t>
            </a:r>
            <a:r>
              <a:rPr kumimoji="0" lang="pt-BR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6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4495" y="323890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Giải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nghĩa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từ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8836" y="391398"/>
            <a:ext cx="511318" cy="51131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58836" y="1674081"/>
            <a:ext cx="2147995" cy="788656"/>
          </a:xfrm>
          <a:prstGeom prst="roundRect">
            <a:avLst/>
          </a:prstGeom>
          <a:solidFill>
            <a:srgbClr val="FFD1C5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r>
              <a:rPr lang="en-US" sz="3600" b="1" kern="0" dirty="0" err="1" smtClean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ưu</a:t>
            </a:r>
            <a:r>
              <a:rPr lang="en-US" sz="3600" b="1" kern="0" dirty="0" smtClean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endParaRPr lang="en-US" sz="3600" b="1" kern="0" dirty="0">
              <a:solidFill>
                <a:srgbClr val="431F5E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34337" y="1415901"/>
            <a:ext cx="7158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à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en-US" sz="3600" b="1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giấy</a:t>
            </a:r>
            <a:r>
              <a:rPr lang="en-US" sz="3600" b="1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nhỏ</a:t>
            </a:r>
            <a:r>
              <a:rPr lang="en-US" sz="3600" b="1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lang="en-US" sz="3600" b="1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tin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r>
              <a:rPr lang="en-US" sz="3600" b="1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mời</a:t>
            </a:r>
            <a:r>
              <a:rPr lang="en-US" sz="3600" b="1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khách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thường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sẵn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gửi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kern="0" dirty="0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endParaRPr lang="vi-VN" kern="0" dirty="0">
              <a:solidFill>
                <a:srgbClr val="E4365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8836" y="4211213"/>
            <a:ext cx="2016666" cy="837676"/>
          </a:xfrm>
          <a:prstGeom prst="roundRect">
            <a:avLst/>
          </a:prstGeom>
          <a:solidFill>
            <a:srgbClr val="D0EBB3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r>
              <a:rPr lang="en-US" sz="3600" b="1" kern="0" dirty="0" err="1" smtClean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ưu</a:t>
            </a:r>
            <a:r>
              <a:rPr lang="en-US" sz="3600" b="1" kern="0" dirty="0" smtClean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431F5E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endParaRPr lang="en-US" sz="3600" b="1" kern="0" dirty="0">
              <a:solidFill>
                <a:srgbClr val="431F5E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34337" y="3913560"/>
            <a:ext cx="4217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chuyên</a:t>
            </a:r>
            <a:r>
              <a:rPr lang="en-US" sz="3600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3600" b="1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tiền</a:t>
            </a:r>
            <a:r>
              <a:rPr lang="en-US" sz="3600" kern="0" dirty="0" smtClean="0">
                <a:solidFill>
                  <a:srgbClr val="009E4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,…</a:t>
            </a:r>
            <a:endParaRPr lang="en-US" kern="0" dirty="0">
              <a:solidFill>
                <a:srgbClr val="009E47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60617">
            <a:off x="10755626" y="1796992"/>
            <a:ext cx="973933" cy="97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350" y="3702751"/>
            <a:ext cx="4193574" cy="269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85761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96772" y="29224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Cùng</a:t>
            </a:r>
            <a:r>
              <a:rPr lang="en-US" altLang="zh-CN" sz="36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tìm</a:t>
            </a:r>
            <a:r>
              <a:rPr lang="en-US" altLang="zh-CN" sz="36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hiểu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27550" y="359754"/>
            <a:ext cx="511318" cy="511318"/>
          </a:xfrm>
          <a:prstGeom prst="rect">
            <a:avLst/>
          </a:prstGeom>
        </p:spPr>
      </p:pic>
      <p:pic>
        <p:nvPicPr>
          <p:cNvPr id="2050" name="Picture 2" descr="Giấy màu thủ công loại có kẻ ô ly, không dán. | Shopee Việt Na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5" y="2029711"/>
            <a:ext cx="2043755" cy="2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19" t="7587" r="2305" b="2384"/>
          <a:stretch/>
        </p:blipFill>
        <p:spPr>
          <a:xfrm>
            <a:off x="3767981" y="2298692"/>
            <a:ext cx="1693705" cy="158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93" t="11406" r="18721" b="4703"/>
          <a:stretch/>
        </p:blipFill>
        <p:spPr>
          <a:xfrm>
            <a:off x="7178606" y="2298692"/>
            <a:ext cx="1094713" cy="1469719"/>
          </a:xfrm>
          <a:prstGeom prst="rect">
            <a:avLst/>
          </a:prstGeom>
        </p:spPr>
      </p:pic>
      <p:pic>
        <p:nvPicPr>
          <p:cNvPr id="2054" name="Picture 6" descr="Kéo an toàn cho bé, kéo thủ công cho bé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47563" r="13713" b="16711"/>
          <a:stretch/>
        </p:blipFill>
        <p:spPr bwMode="auto">
          <a:xfrm rot="18918584">
            <a:off x="10075569" y="2574530"/>
            <a:ext cx="1374745" cy="71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uler Virtual Measuring Tools Games KS1 Illustration - Twink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1" b="33000"/>
          <a:stretch/>
        </p:blipFill>
        <p:spPr bwMode="auto">
          <a:xfrm rot="1577408">
            <a:off x="436793" y="5267756"/>
            <a:ext cx="2206479" cy="3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út lông màu Thiên Long – Colokit FP-01 – Flexoffice.com - Tập đoàn Thiên  Lo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44" y="4435954"/>
            <a:ext cx="2009189" cy="20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4234" y="4282713"/>
            <a:ext cx="2162431" cy="2162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767677">
            <a:off x="9718749" y="4319736"/>
            <a:ext cx="2088383" cy="20883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32392" y="1129715"/>
            <a:ext cx="10127217" cy="646331"/>
            <a:chOff x="734372" y="1129715"/>
            <a:chExt cx="10127217" cy="646331"/>
          </a:xfrm>
        </p:grpSpPr>
        <p:sp>
          <p:nvSpPr>
            <p:cNvPr id="18" name="Rectangle 17"/>
            <p:cNvSpPr/>
            <p:nvPr/>
          </p:nvSpPr>
          <p:spPr>
            <a:xfrm>
              <a:off x="734372" y="1129715"/>
              <a:ext cx="1012721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bưu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thiếp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cần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chuẩn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bị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altLang="zh-CN" sz="3600" kern="0" dirty="0" smtClean="0">
                  <a:solidFill>
                    <a:srgbClr val="7030A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?</a:t>
              </a:r>
              <a:endParaRPr lang="zh-CN" altLang="en-US" sz="3600" kern="0" dirty="0">
                <a:solidFill>
                  <a:srgbClr val="7030A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70581" y="1178560"/>
              <a:ext cx="548640" cy="548640"/>
            </a:xfrm>
            <a:prstGeom prst="ellipse">
              <a:avLst/>
            </a:prstGeom>
            <a:solidFill>
              <a:srgbClr val="F1E8F8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1006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81572" y="625176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Cùng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tìm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hiểu</a:t>
            </a:r>
            <a:endParaRPr lang="zh-CN" altLang="en-US" sz="40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64067" y="716611"/>
            <a:ext cx="511318" cy="5113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4372" y="1949742"/>
            <a:ext cx="9881381" cy="715089"/>
            <a:chOff x="734372" y="1949742"/>
            <a:chExt cx="9881381" cy="715089"/>
          </a:xfrm>
        </p:grpSpPr>
        <p:sp>
          <p:nvSpPr>
            <p:cNvPr id="16" name="Oval 15"/>
            <p:cNvSpPr/>
            <p:nvPr/>
          </p:nvSpPr>
          <p:spPr>
            <a:xfrm>
              <a:off x="734372" y="1998588"/>
              <a:ext cx="548640" cy="548640"/>
            </a:xfrm>
            <a:prstGeom prst="ellipse">
              <a:avLst/>
            </a:prstGeom>
            <a:solidFill>
              <a:srgbClr val="87CC6A">
                <a:lumMod val="40000"/>
                <a:lumOff val="60000"/>
              </a:srgbClr>
            </a:solidFill>
            <a:ln w="12700" cap="flat" cmpd="sng" algn="ctr">
              <a:solidFill>
                <a:srgbClr val="87CC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87CC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7CC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7818" y="1949742"/>
              <a:ext cx="9057935" cy="71508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Nêu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cần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3.</a:t>
              </a:r>
              <a:endParaRPr lang="vi-VN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4373" y="2905406"/>
            <a:ext cx="9881379" cy="1328023"/>
            <a:chOff x="734373" y="2905406"/>
            <a:chExt cx="9881379" cy="1328023"/>
          </a:xfrm>
        </p:grpSpPr>
        <p:sp>
          <p:nvSpPr>
            <p:cNvPr id="25" name="TextBox 24"/>
            <p:cNvSpPr txBox="1"/>
            <p:nvPr/>
          </p:nvSpPr>
          <p:spPr>
            <a:xfrm>
              <a:off x="1557817" y="2905406"/>
              <a:ext cx="9057935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đảo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trật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tự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bước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Vì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4373" y="2954251"/>
              <a:ext cx="548640" cy="548640"/>
            </a:xfrm>
            <a:prstGeom prst="ellipse">
              <a:avLst/>
            </a:prstGeom>
            <a:solidFill>
              <a:srgbClr val="FCDA89">
                <a:lumMod val="60000"/>
                <a:lumOff val="40000"/>
              </a:srgbClr>
            </a:solidFill>
            <a:ln w="12700" cap="flat" cmpd="sng" algn="ctr">
              <a:solidFill>
                <a:srgbClr val="FCDA8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DA8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CDA8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4373" y="4438258"/>
            <a:ext cx="9881379" cy="1328023"/>
            <a:chOff x="734373" y="4438258"/>
            <a:chExt cx="9881379" cy="1328023"/>
          </a:xfrm>
        </p:grpSpPr>
        <p:sp>
          <p:nvSpPr>
            <p:cNvPr id="27" name="TextBox 26"/>
            <p:cNvSpPr txBox="1"/>
            <p:nvPr/>
          </p:nvSpPr>
          <p:spPr>
            <a:xfrm>
              <a:off x="1557818" y="4438258"/>
              <a:ext cx="9057934" cy="132802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Mặt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tấm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bưu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thiếp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gồm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36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3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  <a:endPara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34373" y="4487103"/>
              <a:ext cx="548640" cy="548640"/>
            </a:xfrm>
            <a:prstGeom prst="ellipse">
              <a:avLst/>
            </a:prstGeom>
            <a:solidFill>
              <a:srgbClr val="CDF2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662086" y="-90272"/>
            <a:ext cx="3330974" cy="2014239"/>
            <a:chOff x="8662086" y="-90272"/>
            <a:chExt cx="3330974" cy="201423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400" b="93000" l="600" r="98300">
                          <a14:foregroundMark x1="12200" y1="83400" x2="18000" y2="80900"/>
                          <a14:foregroundMark x1="12600" y1="89800" x2="18800" y2="83000"/>
                          <a14:foregroundMark x1="7300" y1="70800" x2="9000" y2="69500"/>
                          <a14:foregroundMark x1="10300" y1="28900" x2="13400" y2="30300"/>
                          <a14:foregroundMark x1="10200" y1="23900" x2="14200" y2="26800"/>
                          <a14:foregroundMark x1="35300" y1="20200" x2="34500" y2="17700"/>
                          <a14:foregroundMark x1="41700" y1="11900" x2="42300" y2="10600"/>
                          <a14:foregroundMark x1="46300" y1="13700" x2="46500" y2="18300"/>
                          <a14:foregroundMark x1="51000" y1="10500" x2="51000" y2="17000"/>
                          <a14:foregroundMark x1="88100" y1="27800" x2="89500" y2="27400"/>
                          <a14:foregroundMark x1="88100" y1="41200" x2="93500" y2="33700"/>
                          <a14:foregroundMark x1="90200" y1="43800" x2="94500" y2="41200"/>
                          <a14:foregroundMark x1="88600" y1="80400" x2="91300" y2="79900"/>
                          <a14:foregroundMark x1="77400" y1="77200" x2="82500" y2="79900"/>
                          <a14:foregroundMark x1="76900" y1="79300" x2="79100" y2="81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62086" y="-90272"/>
              <a:ext cx="3330974" cy="201423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405686" y="532126"/>
              <a:ext cx="18437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44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  <a:endPara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54176" y="413566"/>
            <a:ext cx="3883648" cy="707886"/>
            <a:chOff x="3564067" y="242116"/>
            <a:chExt cx="3883648" cy="707886"/>
          </a:xfrm>
        </p:grpSpPr>
        <p:sp>
          <p:nvSpPr>
            <p:cNvPr id="11" name="Rectangle 10"/>
            <p:cNvSpPr/>
            <p:nvPr/>
          </p:nvSpPr>
          <p:spPr>
            <a:xfrm>
              <a:off x="4081572" y="242116"/>
              <a:ext cx="33661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altLang="zh-CN" sz="40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altLang="zh-CN" sz="40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564067" y="333551"/>
              <a:ext cx="511318" cy="511318"/>
            </a:xfrm>
            <a:prstGeom prst="rect">
              <a:avLst/>
            </a:prstGeom>
          </p:spPr>
        </p:pic>
      </p:grpSp>
      <p:sp>
        <p:nvSpPr>
          <p:cNvPr id="16" name="Oval 15"/>
          <p:cNvSpPr/>
          <p:nvPr/>
        </p:nvSpPr>
        <p:spPr>
          <a:xfrm>
            <a:off x="511950" y="1422717"/>
            <a:ext cx="548640" cy="548640"/>
          </a:xfrm>
          <a:prstGeom prst="ellipse">
            <a:avLst/>
          </a:prstGeom>
          <a:solidFill>
            <a:srgbClr val="87CC6A">
              <a:lumMod val="40000"/>
              <a:lumOff val="60000"/>
            </a:srgbClr>
          </a:solidFill>
          <a:ln w="12700" cap="flat" cmpd="sng" algn="ctr">
            <a:solidFill>
              <a:srgbClr val="87CC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7CC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87CC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5396" y="1373871"/>
            <a:ext cx="9896896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việc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cần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ở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2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và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  <a:sym typeface="Arial"/>
              </a:rPr>
              <a:t> 3.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021" y="2386756"/>
            <a:ext cx="8741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b="1" i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i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2: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hân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ngoài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4948" t="12725" r="18907" b="11848"/>
          <a:stretch/>
        </p:blipFill>
        <p:spPr>
          <a:xfrm rot="518614">
            <a:off x="9540351" y="2372500"/>
            <a:ext cx="1248034" cy="1676652"/>
          </a:xfrm>
          <a:prstGeom prst="rect">
            <a:avLst/>
          </a:prstGeom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42020" y="4019611"/>
            <a:ext cx="8741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b="1" i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i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3: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húc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29821" b="26390"/>
          <a:stretch/>
        </p:blipFill>
        <p:spPr>
          <a:xfrm>
            <a:off x="4036579" y="4851293"/>
            <a:ext cx="2030589" cy="15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4647" y="-2667001"/>
            <a:ext cx="6857998" cy="12192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54176" y="470716"/>
            <a:ext cx="3883648" cy="707886"/>
            <a:chOff x="3564067" y="242116"/>
            <a:chExt cx="3883648" cy="707886"/>
          </a:xfrm>
        </p:grpSpPr>
        <p:sp>
          <p:nvSpPr>
            <p:cNvPr id="11" name="Rectangle 10"/>
            <p:cNvSpPr/>
            <p:nvPr/>
          </p:nvSpPr>
          <p:spPr>
            <a:xfrm>
              <a:off x="4081572" y="242116"/>
              <a:ext cx="33661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altLang="zh-CN" sz="40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altLang="zh-CN" sz="40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564067" y="333551"/>
              <a:ext cx="511318" cy="5113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4293" y="1533806"/>
            <a:ext cx="928090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đảo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trật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03046" y="1744576"/>
            <a:ext cx="548640" cy="548640"/>
          </a:xfrm>
          <a:prstGeom prst="ellipse">
            <a:avLst/>
          </a:prstGeom>
          <a:solidFill>
            <a:srgbClr val="FCDA89">
              <a:lumMod val="60000"/>
              <a:lumOff val="40000"/>
            </a:srgbClr>
          </a:solidFill>
          <a:ln w="12700" cap="flat" cmpd="sng" algn="ctr">
            <a:solidFill>
              <a:srgbClr val="FCDA8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DA8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CDA8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3217033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đảo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trật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3599" y="4056429"/>
            <a:ext cx="8010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gọn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gàng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0447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54176" y="242116"/>
            <a:ext cx="3883648" cy="707886"/>
            <a:chOff x="3564067" y="242116"/>
            <a:chExt cx="3883648" cy="707886"/>
          </a:xfrm>
        </p:grpSpPr>
        <p:sp>
          <p:nvSpPr>
            <p:cNvPr id="11" name="Rectangle 10"/>
            <p:cNvSpPr/>
            <p:nvPr/>
          </p:nvSpPr>
          <p:spPr>
            <a:xfrm>
              <a:off x="4081572" y="242116"/>
              <a:ext cx="33661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altLang="zh-CN" sz="40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altLang="zh-CN" sz="40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40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hiểu</a:t>
              </a:r>
              <a:endParaRPr lang="zh-CN" altLang="en-US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564067" y="333551"/>
              <a:ext cx="511318" cy="5113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27" y="5292433"/>
            <a:ext cx="2544720" cy="1455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5395" y="1197321"/>
            <a:ext cx="9246879" cy="14642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5776" y="1543363"/>
            <a:ext cx="548640" cy="548640"/>
          </a:xfrm>
          <a:prstGeom prst="ellipse">
            <a:avLst/>
          </a:prstGeom>
          <a:solidFill>
            <a:srgbClr val="CDF2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2908871"/>
            <a:ext cx="8839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bưu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thiếp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4000" dirty="0" smtClean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nhắn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</a:t>
            </a:r>
            <a:endParaRPr lang="en-US" sz="4000" dirty="0" smtClean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Kí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endParaRPr lang="en-US" sz="4000" dirty="0" smtClean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Tx/>
              <a:buChar char="-"/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2835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1"/>
            <a:ext cx="2965158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628EC035-7E0B-492C-A08B-1043A1E1E476}"/>
              </a:ext>
            </a:extLst>
          </p:cNvPr>
          <p:cNvGrpSpPr/>
          <p:nvPr/>
        </p:nvGrpSpPr>
        <p:grpSpPr>
          <a:xfrm>
            <a:off x="10704179" y="589417"/>
            <a:ext cx="2718490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5"/>
            <a:ext cx="1631402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E9E8760-A5C1-415C-90C9-3C6E3DC7DE73}"/>
              </a:ext>
            </a:extLst>
          </p:cNvPr>
          <p:cNvGrpSpPr/>
          <p:nvPr/>
        </p:nvGrpSpPr>
        <p:grpSpPr>
          <a:xfrm>
            <a:off x="1826260" y="2575668"/>
            <a:ext cx="8539480" cy="2935441"/>
            <a:chOff x="3067786" y="3122048"/>
            <a:chExt cx="5611013" cy="1792016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8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9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801428" y="870625"/>
            <a:ext cx="4531087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Nội</a:t>
            </a:r>
            <a:r>
              <a:rPr lang="en-US" altLang="zh-CN" sz="4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dung </a:t>
            </a:r>
            <a:r>
              <a:rPr lang="en-US" altLang="zh-CN" sz="48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zh-CN" sz="4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học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74408" y="3073945"/>
            <a:ext cx="7985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Giới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thiệu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về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công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dụng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và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cách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làm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bưu</a:t>
            </a:r>
            <a:r>
              <a:rPr lang="en-US" altLang="zh-CN" sz="6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thiếp</a:t>
            </a:r>
            <a:endParaRPr lang="zh-CN" altLang="en-US" sz="6000" b="1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7705F4E-D962-4C73-8F67-03A114658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1903171"/>
            <a:ext cx="4160789" cy="46991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1910B4EE-CBB8-4C0B-9908-A061D7832E87}"/>
              </a:ext>
            </a:extLst>
          </p:cNvPr>
          <p:cNvGrpSpPr/>
          <p:nvPr/>
        </p:nvGrpSpPr>
        <p:grpSpPr>
          <a:xfrm>
            <a:off x="4671348" y="2673350"/>
            <a:ext cx="6956620" cy="3267227"/>
            <a:chOff x="5760354" y="1651172"/>
            <a:chExt cx="5916547" cy="3267227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xmlns="" id="{C8ED05B3-C66A-4BDA-A7A2-4B99987D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F087137D-8AAF-4451-8C2B-99490AA819D6}"/>
                </a:ext>
              </a:extLst>
            </p:cNvPr>
            <p:cNvGrpSpPr/>
            <p:nvPr/>
          </p:nvGrpSpPr>
          <p:grpSpPr>
            <a:xfrm>
              <a:off x="5760354" y="1651172"/>
              <a:ext cx="5916547" cy="3267227"/>
              <a:chOff x="5760354" y="1651172"/>
              <a:chExt cx="5916547" cy="3267227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xmlns="" id="{20148728-FA19-4CC0-9C2F-134FEC78C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xmlns="" id="{46946BB8-6F61-4284-8FAE-80994D49C7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0354" y="1651172"/>
                <a:ext cx="3909265" cy="0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xmlns="" id="{200D8C59-76BB-499A-BA19-42E722624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572399" y="773622"/>
            <a:ext cx="504720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hệ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bản</a:t>
            </a:r>
            <a:r>
              <a:rPr lang="zh-CN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4673" y="3348364"/>
            <a:ext cx="6389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Học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được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cách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làm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bưu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thiếp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,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làm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thiệp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gửi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tặng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người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thân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,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bạn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bè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,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thầy</a:t>
            </a:r>
            <a:r>
              <a:rPr lang="en-US" altLang="zh-CN" sz="4000" b="1" kern="0" dirty="0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 smtClean="0"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cô</a:t>
            </a:r>
            <a:endParaRPr lang="zh-CN" altLang="en-US" sz="4000" b="1" kern="0" dirty="0"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1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A3A07DA-427F-4D7A-BA88-23AE9E833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798"/>
            <a:ext cx="4572000" cy="609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ECEFBF6-B31D-4824-B886-F3B31A4C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6D0801A-3BA3-4D2F-864A-E1655470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407308" y="52406"/>
            <a:ext cx="3428185" cy="2524049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7247981" y="192812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03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806" y="2576455"/>
            <a:ext cx="6719804" cy="34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xmlns="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Palace Script MT" panose="030303020206070C0B05" pitchFamily="66" charset="0"/>
                </a:rPr>
                <a:t>Happy Time</a:t>
              </a:r>
              <a:endParaRPr lang="zh-CN" altLang="en-US" sz="4000" b="1" dirty="0">
                <a:solidFill>
                  <a:schemeClr val="bg1"/>
                </a:solidFill>
                <a:latin typeface="Palace Script MT" panose="030303020206070C0B05" pitchFamily="66" charset="0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xmlns="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xmlns="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xmlns="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xmlns="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744" y="2169050"/>
            <a:ext cx="5968501" cy="27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3492" y="1168496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36828" y="289259"/>
            <a:ext cx="3918345" cy="584775"/>
            <a:chOff x="167416" y="289259"/>
            <a:chExt cx="3918345" cy="584775"/>
          </a:xfrm>
        </p:grpSpPr>
        <p:sp>
          <p:nvSpPr>
            <p:cNvPr id="10" name="Rectangle 9"/>
            <p:cNvSpPr/>
            <p:nvPr/>
          </p:nvSpPr>
          <p:spPr>
            <a:xfrm>
              <a:off x="749398" y="289259"/>
              <a:ext cx="33363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67416" y="289259"/>
              <a:ext cx="511318" cy="51131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0674" y="1846909"/>
            <a:ext cx="1163065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20000"/>
              </a:lnSpc>
            </a:pPr>
            <a:r>
              <a:rPr lang="vi-VN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Cách làm: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vẽ hình dạng bưu thiếp theo ý thích, cắt theo đường đã vẽ.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0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r>
              <a:rPr lang="vi-VN" sz="3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trí, viết lời chúc mừng vào mặt trong của tấm bưu thiếp</a:t>
            </a:r>
            <a:r>
              <a:rPr lang="vi-VN" sz="3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indent="354013" algn="just">
              <a:lnSpc>
                <a:spcPct val="120000"/>
              </a:lnSpc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</a:t>
            </a: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767" y="2315816"/>
            <a:ext cx="7163421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281;p36"/>
          <p:cNvSpPr txBox="1">
            <a:spLocks/>
          </p:cNvSpPr>
          <p:nvPr/>
        </p:nvSpPr>
        <p:spPr>
          <a:xfrm>
            <a:off x="1248920" y="2655651"/>
            <a:ext cx="2213372" cy="98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Font typeface="Gloria Hallelujah"/>
              <a:buNone/>
              <a:defRPr sz="10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srgbClr val="FC6460"/>
              </a:buClr>
              <a:defRPr/>
            </a:pPr>
            <a:r>
              <a:rPr lang="en" sz="13800" kern="0" dirty="0" smtClean="0">
                <a:solidFill>
                  <a:srgbClr val="FC6460"/>
                </a:solidFill>
                <a:latin typeface="Coiny" panose="02000903060500060000" pitchFamily="2" charset="0"/>
              </a:rPr>
              <a:t>01</a:t>
            </a:r>
            <a:endParaRPr lang="en" sz="13800" kern="0" dirty="0">
              <a:solidFill>
                <a:srgbClr val="FC6460"/>
              </a:solidFill>
              <a:latin typeface="Coiny" panose="0200090306050006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99" y="2084585"/>
            <a:ext cx="5694158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Clr>
                <a:srgbClr val="000000"/>
              </a:buClr>
            </a:pPr>
            <a:endParaRPr lang="en-US" sz="3200" kern="0" dirty="0">
              <a:solidFill>
                <a:srgbClr val="29486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14000"/>
              </a:lnSpc>
            </a:pP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quên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thẩn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xới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thầm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>
              <a:lnSpc>
                <a:spcPct val="114000"/>
              </a:lnSpc>
            </a:pPr>
            <a:r>
              <a:rPr lang="en-US" sz="3600" dirty="0" err="1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 smtClean="0">
                <a:solidFill>
                  <a:srgbClr val="142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lang="en-US" sz="3600" dirty="0">
              <a:solidFill>
                <a:srgbClr val="1424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8215" y="4579876"/>
            <a:ext cx="10749062" cy="785396"/>
            <a:chOff x="5025957" y="4964691"/>
            <a:chExt cx="10749062" cy="785396"/>
          </a:xfrm>
        </p:grpSpPr>
        <p:sp>
          <p:nvSpPr>
            <p:cNvPr id="9" name="Rounded Rectangle 8"/>
            <p:cNvSpPr/>
            <p:nvPr/>
          </p:nvSpPr>
          <p:spPr>
            <a:xfrm>
              <a:off x="5025957" y="4964691"/>
              <a:ext cx="10749062" cy="7853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quên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600" dirty="0" smtClean="0">
                  <a:solidFill>
                    <a:srgbClr val="FF670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600" dirty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4106" y="4309352"/>
            <a:ext cx="568423" cy="46729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05" y="234862"/>
            <a:ext cx="3029975" cy="12863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8215" y="5526246"/>
            <a:ext cx="10749062" cy="785396"/>
            <a:chOff x="5025957" y="4964691"/>
            <a:chExt cx="10749062" cy="785396"/>
          </a:xfrm>
        </p:grpSpPr>
        <p:sp>
          <p:nvSpPr>
            <p:cNvPr id="17" name="Rounded Rectangle 16"/>
            <p:cNvSpPr/>
            <p:nvPr/>
          </p:nvSpPr>
          <p:spPr>
            <a:xfrm>
              <a:off x="5025957" y="4964691"/>
              <a:ext cx="10749062" cy="785396"/>
            </a:xfrm>
            <a:prstGeom prst="roundRect">
              <a:avLst/>
            </a:prstGeom>
            <a:solidFill>
              <a:srgbClr val="E3F3D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90164" y="5022095"/>
              <a:ext cx="103443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36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ạn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870157" y="2551471"/>
            <a:ext cx="15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841390" y="2551471"/>
            <a:ext cx="136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542262" y="3185652"/>
            <a:ext cx="19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</a:pP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thầm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4000" dirty="0">
              <a:solidFill>
                <a:srgbClr val="A7FF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>
              <a:buClr>
                <a:prstClr val="black"/>
              </a:buClr>
            </a:pPr>
            <a:r>
              <a:rPr lang="vi-VN" sz="36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>
              <a:buClr>
                <a:prstClr val="black"/>
              </a:buClr>
            </a:pPr>
            <a:r>
              <a:rPr lang="vi-VN" sz="3600" b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6968139" y="5621971"/>
            <a:ext cx="2677347" cy="519473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hồ 2 phút</a:t>
            </a:r>
          </a:p>
        </p:txBody>
      </p:sp>
    </p:spTree>
    <p:extLst>
      <p:ext uri="{BB962C8B-B14F-4D97-AF65-F5344CB8AC3E}">
        <p14:creationId xmlns:p14="http://schemas.microsoft.com/office/powerpoint/2010/main" val="21808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9310032" cy="4845968"/>
            <a:chOff x="1335115" y="848412"/>
            <a:chExt cx="9310032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>
                <a:buClr>
                  <a:srgbClr val="29486D"/>
                </a:buClr>
                <a:defRPr/>
              </a:pPr>
              <a:r>
                <a:rPr lang="vi-VN" sz="4000">
                  <a:solidFill>
                    <a:srgbClr val="A7FF4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 ý về tư thế ngồi viết</a:t>
              </a:r>
              <a:endParaRPr lang="en-US" sz="4000" kern="0" dirty="0">
                <a:solidFill>
                  <a:srgbClr val="A7FF4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378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1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442736" y="3585705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691513" y="3128316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8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18004"/>
            <a:chOff x="4714718" y="955433"/>
            <a:chExt cx="2762565" cy="1418004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Nhìn</a:t>
              </a:r>
              <a:r>
                <a:rPr lang="en-US" sz="3200" b="1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 – </a:t>
              </a:r>
              <a:r>
                <a:rPr lang="en-US" sz="3200" b="1" dirty="0" err="1" smtClean="0">
                  <a:solidFill>
                    <a:srgbClr val="FFFFFF"/>
                  </a:solidFill>
                  <a:latin typeface="Arial" panose="020B0604020202020204" pitchFamily="34" charset="0"/>
                </a:rPr>
                <a:t>viết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55701" y="1665551"/>
              <a:ext cx="19784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FF00"/>
                  </a:solidFill>
                  <a:latin typeface="Arial" panose="020B0604020202020204" pitchFamily="34" charset="0"/>
                </a:rPr>
                <a:t>Ông</a:t>
              </a:r>
              <a:r>
                <a:rPr lang="en-US" sz="4000" b="1" dirty="0" smtClean="0">
                  <a:solidFill>
                    <a:srgbClr val="FFFF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FF00"/>
                  </a:solidFill>
                  <a:latin typeface="Arial" panose="020B0604020202020204" pitchFamily="34" charset="0"/>
                </a:rPr>
                <a:t>tôi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</a:pPr>
              <a:r>
                <a:rPr lang="fi-FI" sz="2800" dirty="0" smtClean="0">
                  <a:solidFill>
                    <a:srgbClr val="142436"/>
                  </a:solidFill>
                  <a:latin typeface="Arial" panose="020B0604020202020204" pitchFamily="34" charset="0"/>
                </a:rPr>
                <a:t>1. Sai </a:t>
              </a:r>
              <a:r>
                <a:rPr lang="fi-FI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không quá </a:t>
              </a:r>
              <a:r>
                <a:rPr lang="fi-FI" sz="28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</a:pPr>
              <a:r>
                <a:rPr lang="en-US" sz="2800" dirty="0" smtClean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800" dirty="0" err="1" smtClean="0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800" dirty="0" smtClean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8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</a:pPr>
              <a:r>
                <a:rPr lang="en-US" sz="2800" dirty="0" smtClean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800" dirty="0" err="1" smtClean="0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800" dirty="0" smtClean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8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64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281;p36"/>
          <p:cNvSpPr txBox="1">
            <a:spLocks/>
          </p:cNvSpPr>
          <p:nvPr/>
        </p:nvSpPr>
        <p:spPr>
          <a:xfrm>
            <a:off x="1364330" y="2655651"/>
            <a:ext cx="2532968" cy="98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Font typeface="Gloria Hallelujah"/>
              <a:buNone/>
              <a:defRPr sz="10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Gloria Hallelujah"/>
              <a:buNone/>
              <a:defRPr sz="12000" b="1" i="0" u="none" strike="noStrike" cap="none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srgbClr val="FC6460"/>
              </a:buClr>
            </a:pPr>
            <a:r>
              <a:rPr lang="en" sz="13800" kern="0" dirty="0" smtClean="0">
                <a:solidFill>
                  <a:srgbClr val="FC6460"/>
                </a:solidFill>
                <a:latin typeface="Coiny" panose="02000903060500060000" pitchFamily="2" charset="0"/>
              </a:rPr>
              <a:t>02</a:t>
            </a:r>
            <a:endParaRPr lang="en" sz="13800" kern="0" dirty="0">
              <a:solidFill>
                <a:srgbClr val="FC6460"/>
              </a:solidFill>
              <a:latin typeface="Coiny" panose="0200090306050006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24" y="1858555"/>
            <a:ext cx="5054022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1099" y="454770"/>
            <a:ext cx="10229156" cy="1396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</a:t>
            </a:r>
            <a:r>
              <a:rPr lang="en-US" sz="3600" dirty="0" smtClean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solidFill>
                <a:srgbClr val="FF67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3774" y="2698289"/>
            <a:ext cx="2912978" cy="2321734"/>
            <a:chOff x="843774" y="2698289"/>
            <a:chExt cx="2912978" cy="2321734"/>
          </a:xfrm>
        </p:grpSpPr>
        <p:sp>
          <p:nvSpPr>
            <p:cNvPr id="15" name="Rounded Rectangle 14"/>
            <p:cNvSpPr/>
            <p:nvPr/>
          </p:nvSpPr>
          <p:spPr>
            <a:xfrm>
              <a:off x="843774" y="2698289"/>
              <a:ext cx="2912978" cy="5194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600" b="1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2600" b="1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00" b="1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thầm</a:t>
              </a:r>
              <a:r>
                <a:rPr lang="en-US" sz="2600" b="1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2600" b="1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2600" b="1" dirty="0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00" b="1" dirty="0" err="1" smtClean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đố</a:t>
              </a:r>
              <a:endParaRPr lang="en-US" sz="26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796" y="3322439"/>
              <a:ext cx="1697584" cy="169758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297248" y="2712874"/>
            <a:ext cx="2912978" cy="2141168"/>
            <a:chOff x="4297248" y="2712874"/>
            <a:chExt cx="2912978" cy="21411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254" y="3488420"/>
              <a:ext cx="1365622" cy="1365622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4297248" y="2712874"/>
              <a:ext cx="2912978" cy="519473"/>
            </a:xfrm>
            <a:prstGeom prst="roundRect">
              <a:avLst/>
            </a:prstGeom>
            <a:solidFill>
              <a:srgbClr val="E5FFC9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6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2600" b="1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đố</a:t>
              </a:r>
              <a:r>
                <a:rPr lang="en-US" sz="2600" b="1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00" b="1" dirty="0" err="1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00" b="1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VBT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968534" y="2712873"/>
            <a:ext cx="2912978" cy="2189802"/>
            <a:chOff x="7968534" y="2712873"/>
            <a:chExt cx="2912978" cy="21898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750" y="3488420"/>
              <a:ext cx="2008547" cy="1414255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968534" y="2712873"/>
              <a:ext cx="2912978" cy="519473"/>
            </a:xfrm>
            <a:prstGeom prst="roundRect">
              <a:avLst/>
            </a:prstGeom>
            <a:solidFill>
              <a:srgbClr val="E8D9F3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Chia </a:t>
              </a:r>
              <a:r>
                <a:rPr lang="en-US" sz="2600" b="1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sẻ</a:t>
              </a:r>
              <a:r>
                <a:rPr lang="en-US" sz="2600" b="1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00" b="1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r>
                <a:rPr lang="en-US" sz="2600" b="1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00" b="1" dirty="0" err="1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đôi</a:t>
              </a:r>
              <a:endParaRPr lang="en-US" sz="2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85" y="3810415"/>
            <a:ext cx="770263" cy="770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26" y="3786099"/>
            <a:ext cx="770263" cy="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1422" y="345756"/>
            <a:ext cx="10229156" cy="1123712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b.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Giải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các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câu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đố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sau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,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biết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rằng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lời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giải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đố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có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tiếng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bắt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đầu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bằng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chữ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FF6709"/>
                </a:solidFill>
                <a:cs typeface="Calibri" panose="020F0502020204030204" pitchFamily="34" charset="0"/>
              </a:rPr>
              <a:t>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hoặc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chữ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FF6709"/>
                </a:solidFill>
                <a:cs typeface="Calibri" panose="020F0502020204030204" pitchFamily="34" charset="0"/>
              </a:rPr>
              <a:t>ngh</a:t>
            </a:r>
            <a:r>
              <a:rPr lang="en-US" sz="3000" b="1" kern="0" dirty="0" smtClean="0">
                <a:solidFill>
                  <a:srgbClr val="FF6709"/>
                </a:solidFill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84311" y="1707084"/>
            <a:ext cx="6023378" cy="2712926"/>
            <a:chOff x="2500660" y="1786518"/>
            <a:chExt cx="6023378" cy="2712926"/>
          </a:xfrm>
        </p:grpSpPr>
        <p:sp>
          <p:nvSpPr>
            <p:cNvPr id="6" name="Rounded Rectangle 5"/>
            <p:cNvSpPr/>
            <p:nvPr/>
          </p:nvSpPr>
          <p:spPr>
            <a:xfrm>
              <a:off x="2500660" y="1786518"/>
              <a:ext cx="6023378" cy="2712926"/>
            </a:xfrm>
            <a:prstGeom prst="roundRect">
              <a:avLst>
                <a:gd name="adj" fmla="val 8681"/>
              </a:avLst>
            </a:prstGeom>
            <a:solidFill>
              <a:srgbClr val="E5FFC9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45549" y="1944898"/>
              <a:ext cx="490800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Con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gì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bốn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vó</a:t>
              </a:r>
              <a:endParaRPr lang="en-US" sz="3200" b="1" kern="0" dirty="0" smtClean="0">
                <a:solidFill>
                  <a:srgbClr val="222A35"/>
                </a:solidFill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Ngực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nở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,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bụng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thon</a:t>
              </a:r>
            </a:p>
            <a:p>
              <a:pPr>
                <a:defRPr/>
              </a:pP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Rung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rinh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chiếc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bờm</a:t>
              </a:r>
              <a:endParaRPr lang="en-US" sz="3200" b="1" kern="0" dirty="0" smtClean="0">
                <a:solidFill>
                  <a:srgbClr val="222A35"/>
                </a:solidFill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Phi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nhanh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như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gió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?</a:t>
              </a:r>
            </a:p>
            <a:p>
              <a:pPr algn="r">
                <a:defRPr/>
              </a:pP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(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 con </a:t>
              </a:r>
              <a:r>
                <a:rPr lang="en-US" sz="3200" b="1" kern="0" dirty="0" err="1" smtClean="0">
                  <a:solidFill>
                    <a:srgbClr val="222A35"/>
                  </a:solidFill>
                  <a:cs typeface="Calibri" panose="020F0502020204030204" pitchFamily="34" charset="0"/>
                </a:rPr>
                <a:t>gì</a:t>
              </a:r>
              <a:r>
                <a:rPr lang="en-US" sz="3200" b="1" kern="0" dirty="0" smtClean="0">
                  <a:solidFill>
                    <a:srgbClr val="222A35"/>
                  </a:solidFill>
                  <a:cs typeface="Calibri" panose="020F0502020204030204" pitchFamily="34" charset="0"/>
                </a:rPr>
                <a:t>?)</a:t>
              </a:r>
              <a:endParaRPr lang="en-US" sz="3200" b="1" kern="0" dirty="0" smtClean="0">
                <a:solidFill>
                  <a:srgbClr val="FF6709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2" descr="Mơ thấy con ngựa là điềm báo gì, đánh con số nào may mắn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50" y="4657626"/>
            <a:ext cx="2424962" cy="181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ounded Rectangle 8"/>
          <p:cNvSpPr/>
          <p:nvPr/>
        </p:nvSpPr>
        <p:spPr>
          <a:xfrm>
            <a:off x="3084311" y="4999171"/>
            <a:ext cx="3535958" cy="1135631"/>
          </a:xfrm>
          <a:prstGeom prst="roundRect">
            <a:avLst/>
          </a:prstGeom>
          <a:solidFill>
            <a:srgbClr val="FDF1E9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6000" b="1" kern="0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c</a:t>
            </a:r>
            <a:r>
              <a:rPr lang="en-US" sz="6000" b="1" kern="0" dirty="0" smtClean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on </a:t>
            </a:r>
            <a:r>
              <a:rPr lang="en-US" sz="6000" b="1" kern="0" dirty="0" err="1" smtClean="0">
                <a:solidFill>
                  <a:srgbClr val="FF6709"/>
                </a:solidFill>
                <a:cs typeface="Calibri" panose="020F0502020204030204" pitchFamily="34" charset="0"/>
                <a:sym typeface="Arial"/>
              </a:rPr>
              <a:t>ng</a:t>
            </a:r>
            <a:r>
              <a:rPr lang="en-US" sz="6000" b="1" kern="0" dirty="0" err="1" smtClean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ựa</a:t>
            </a:r>
            <a:endParaRPr lang="en-US" sz="6000" b="1" kern="0" dirty="0" smtClean="0">
              <a:solidFill>
                <a:prstClr val="black"/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42" y="5914102"/>
            <a:ext cx="1230321" cy="7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72599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6" y="205547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175" y="977679"/>
            <a:ext cx="115676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  <a:p>
            <a:pPr indent="354013"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Chuẩn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bị: giấy bìa màu, kéo, thước, bút,...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/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. Cách làm: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• Bước 1: vẽ hình dạng bưu thiếp theo ý thích, cắt theo đường đã vẽ.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• Bước 2: trang trí và viết chữ Chúc mừng hoặc Thân tặng vào mặt ngoài tấm bưu thiếp.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• Bước 3: trang trí, viết lời chúc mừng vào mặt trong của tấm bưu thiếp</a:t>
            </a: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/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thể làm bưu thiếp theo cách của mình.</a:t>
            </a:r>
          </a:p>
          <a:p>
            <a:pPr indent="354013"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</a:t>
            </a: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r">
              <a:spcBef>
                <a:spcPts val="600"/>
              </a:spcBef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Nguyễn Thị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24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41099" y="1824104"/>
            <a:ext cx="6023378" cy="2712926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41099" y="454770"/>
            <a:ext cx="10229156" cy="1123712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b.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Giải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các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câu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đố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sau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,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biết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rằng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lời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giải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đố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có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tiếng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bắt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đầu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bằng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chữ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FF6709"/>
                </a:solidFill>
                <a:cs typeface="Calibri" panose="020F0502020204030204" pitchFamily="34" charset="0"/>
              </a:rPr>
              <a:t>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hoặc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chữ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FF6709"/>
                </a:solidFill>
                <a:cs typeface="Calibri" panose="020F0502020204030204" pitchFamily="34" charset="0"/>
              </a:rPr>
              <a:t>ngh</a:t>
            </a:r>
            <a:r>
              <a:rPr lang="en-US" sz="3000" b="1" kern="0" dirty="0" smtClean="0">
                <a:solidFill>
                  <a:srgbClr val="FF6709"/>
                </a:solidFill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4637" y="1982485"/>
            <a:ext cx="4908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Con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ăn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cỏ</a:t>
            </a:r>
            <a:endParaRPr lang="en-US" sz="3200" b="1" dirty="0" smtClean="0">
              <a:solidFill>
                <a:srgbClr val="222A35"/>
              </a:solidFill>
              <a:cs typeface="Calibri" panose="020F0502020204030204" pitchFamily="34" charset="0"/>
            </a:endParaRPr>
          </a:p>
          <a:p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Đầu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nhỏ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chưa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sừng</a:t>
            </a:r>
            <a:endParaRPr lang="en-US" sz="3200" b="1" dirty="0" smtClean="0">
              <a:solidFill>
                <a:srgbClr val="222A35"/>
              </a:solidFill>
              <a:cs typeface="Calibri" panose="020F0502020204030204" pitchFamily="34" charset="0"/>
            </a:endParaRPr>
          </a:p>
          <a:p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Cày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cấy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chưa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từng</a:t>
            </a:r>
            <a:endParaRPr lang="en-US" sz="3200" b="1" dirty="0" smtClean="0">
              <a:solidFill>
                <a:srgbClr val="222A35"/>
              </a:solidFill>
              <a:cs typeface="Calibri" panose="020F0502020204030204" pitchFamily="34" charset="0"/>
            </a:endParaRPr>
          </a:p>
          <a:p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Đi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theo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trâu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mẹ</a:t>
            </a:r>
            <a:endParaRPr lang="en-US" sz="3200" b="1" dirty="0" smtClean="0">
              <a:solidFill>
                <a:srgbClr val="222A35"/>
              </a:solidFill>
              <a:cs typeface="Calibri" panose="020F0502020204030204" pitchFamily="34" charset="0"/>
            </a:endParaRPr>
          </a:p>
          <a:p>
            <a:pPr algn="r"/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(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?)</a:t>
            </a:r>
            <a:endParaRPr lang="en-US" sz="3200" b="1" dirty="0">
              <a:solidFill>
                <a:srgbClr val="FF6709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2" descr="Nuôi dưỡng và chăm sóc nghé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77" y="4386472"/>
            <a:ext cx="2840908" cy="213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ounded Rectangle 6"/>
          <p:cNvSpPr/>
          <p:nvPr/>
        </p:nvSpPr>
        <p:spPr>
          <a:xfrm>
            <a:off x="2075889" y="4844611"/>
            <a:ext cx="3953798" cy="1214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c</a:t>
            </a:r>
            <a:r>
              <a:rPr lang="en-US" sz="6000" b="1" dirty="0" smtClean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on </a:t>
            </a:r>
            <a:r>
              <a:rPr lang="en-US" sz="6000" b="1" dirty="0" err="1" smtClean="0">
                <a:solidFill>
                  <a:srgbClr val="FF6709"/>
                </a:solidFill>
                <a:cs typeface="Calibri" panose="020F0502020204030204" pitchFamily="34" charset="0"/>
                <a:sym typeface="Arial"/>
              </a:rPr>
              <a:t>ngh</a:t>
            </a:r>
            <a:r>
              <a:rPr lang="en-US" sz="6000" b="1" dirty="0" err="1" smtClean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é</a:t>
            </a:r>
            <a:endParaRPr lang="en-US" sz="6000" b="1" dirty="0" smtClean="0">
              <a:solidFill>
                <a:prstClr val="black"/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42" y="5914102"/>
            <a:ext cx="1230321" cy="767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6129">
            <a:off x="6016108" y="5071771"/>
            <a:ext cx="1196012" cy="5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41098" y="1824104"/>
            <a:ext cx="7129507" cy="2847676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41099" y="454770"/>
            <a:ext cx="10229156" cy="1123712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b.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Giải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các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câu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đố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sau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,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biết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rằng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lời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giải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đố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có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tiếng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bắt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đầu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bằng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chữ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FF6709"/>
                </a:solidFill>
                <a:cs typeface="Calibri" panose="020F0502020204030204" pitchFamily="34" charset="0"/>
              </a:rPr>
              <a:t>ng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hoặc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chữ</a:t>
            </a:r>
            <a:r>
              <a:rPr lang="en-US" sz="3000" b="1" kern="0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FF6709"/>
                </a:solidFill>
                <a:cs typeface="Calibri" panose="020F0502020204030204" pitchFamily="34" charset="0"/>
              </a:rPr>
              <a:t>ngh</a:t>
            </a:r>
            <a:r>
              <a:rPr lang="en-US" sz="3000" b="1" kern="0" dirty="0" smtClean="0">
                <a:solidFill>
                  <a:srgbClr val="FF6709"/>
                </a:solidFill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1084" y="1994555"/>
            <a:ext cx="66652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/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Con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cổ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khá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dài</a:t>
            </a:r>
            <a:endParaRPr lang="en-US" sz="3200" b="1" dirty="0" smtClean="0">
              <a:solidFill>
                <a:srgbClr val="222A35"/>
              </a:solidFill>
              <a:cs typeface="Calibri" panose="020F0502020204030204" pitchFamily="34" charset="0"/>
            </a:endParaRPr>
          </a:p>
          <a:p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Giống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vịt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tài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kêu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to</a:t>
            </a:r>
          </a:p>
          <a:p>
            <a:pPr indent="539750"/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Chân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màng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mắt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tròn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xoe</a:t>
            </a:r>
            <a:endParaRPr lang="en-US" sz="3200" b="1" dirty="0" smtClean="0">
              <a:solidFill>
                <a:srgbClr val="222A35"/>
              </a:solidFill>
              <a:cs typeface="Calibri" panose="020F0502020204030204" pitchFamily="34" charset="0"/>
            </a:endParaRPr>
          </a:p>
          <a:p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Khi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ngã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xuống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nước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chẳng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lo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bị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chìm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?</a:t>
            </a:r>
          </a:p>
          <a:p>
            <a:pPr algn="r"/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(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rgbClr val="222A35"/>
                </a:solidFill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222A35"/>
                </a:solidFill>
                <a:cs typeface="Calibri" panose="020F0502020204030204" pitchFamily="34" charset="0"/>
              </a:rPr>
              <a:t>?)</a:t>
            </a:r>
            <a:endParaRPr lang="en-US" sz="3200" b="1" dirty="0">
              <a:solidFill>
                <a:srgbClr val="FF6709"/>
              </a:solidFill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07726" y="4908843"/>
            <a:ext cx="4396250" cy="11554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c</a:t>
            </a:r>
            <a:r>
              <a:rPr lang="en-US" sz="6000" b="1" dirty="0" smtClean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on </a:t>
            </a:r>
            <a:r>
              <a:rPr lang="en-US" sz="6000" b="1" dirty="0" err="1" smtClean="0">
                <a:solidFill>
                  <a:srgbClr val="FF6709"/>
                </a:solidFill>
                <a:cs typeface="Calibri" panose="020F0502020204030204" pitchFamily="34" charset="0"/>
                <a:sym typeface="Arial"/>
              </a:rPr>
              <a:t>ng</a:t>
            </a:r>
            <a:r>
              <a:rPr lang="en-US" sz="6000" b="1" dirty="0" err="1" smtClean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ỗng</a:t>
            </a:r>
            <a:endParaRPr lang="en-US" sz="6000" b="1" dirty="0" smtClean="0">
              <a:solidFill>
                <a:prstClr val="black"/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2" descr="BẠN BIẾT GÌ VỀ CON NGỖ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92" y="2310801"/>
            <a:ext cx="2350181" cy="3525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42" y="5914102"/>
            <a:ext cx="1230321" cy="7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220913" y="1350109"/>
            <a:ext cx="9867118" cy="2307492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1766" y="1550498"/>
            <a:ext cx="6665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iu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67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20913" y="454770"/>
            <a:ext cx="9750175" cy="715089"/>
            <a:chOff x="2437904" y="454770"/>
            <a:chExt cx="9750175" cy="715089"/>
          </a:xfrm>
        </p:grpSpPr>
        <p:sp>
          <p:nvSpPr>
            <p:cNvPr id="2" name="Rounded Rectangle 1"/>
            <p:cNvSpPr/>
            <p:nvPr/>
          </p:nvSpPr>
          <p:spPr>
            <a:xfrm>
              <a:off x="2437904" y="454770"/>
              <a:ext cx="9750175" cy="715089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vần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dirty="0" smtClean="0">
                  <a:solidFill>
                    <a:srgbClr val="4472C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189215" y="519952"/>
              <a:ext cx="580718" cy="58472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688838" y="2451161"/>
            <a:ext cx="24256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48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mến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153556" y="2280533"/>
            <a:ext cx="999304" cy="911094"/>
            <a:chOff x="2153556" y="2280533"/>
            <a:chExt cx="999304" cy="911094"/>
          </a:xfrm>
        </p:grpSpPr>
        <p:sp>
          <p:nvSpPr>
            <p:cNvPr id="8" name="Rectangle 7"/>
            <p:cNvSpPr/>
            <p:nvPr/>
          </p:nvSpPr>
          <p:spPr>
            <a:xfrm>
              <a:off x="2230813" y="2280533"/>
              <a:ext cx="9220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smtClean="0">
                  <a:solidFill>
                    <a:srgbClr val="222A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`    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53556" y="2579627"/>
              <a:ext cx="612000" cy="612000"/>
              <a:chOff x="1738905" y="2791276"/>
              <a:chExt cx="2895143" cy="291511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403805" y="3653712"/>
                <a:ext cx="1382752" cy="13492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1738905" y="2791276"/>
                <a:ext cx="2895143" cy="2915115"/>
              </a:xfrm>
              <a:prstGeom prst="rect">
                <a:avLst/>
              </a:prstGeom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5291168" y="2416830"/>
            <a:ext cx="2438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8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655527" y="2522994"/>
            <a:ext cx="732063" cy="1097938"/>
            <a:chOff x="5655527" y="2522994"/>
            <a:chExt cx="732063" cy="1097938"/>
          </a:xfrm>
        </p:grpSpPr>
        <p:grpSp>
          <p:nvGrpSpPr>
            <p:cNvPr id="13" name="Group 12"/>
            <p:cNvGrpSpPr/>
            <p:nvPr/>
          </p:nvGrpSpPr>
          <p:grpSpPr>
            <a:xfrm>
              <a:off x="5655527" y="2522994"/>
              <a:ext cx="612000" cy="612000"/>
              <a:chOff x="1738905" y="2791276"/>
              <a:chExt cx="2895143" cy="291511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403805" y="3653712"/>
                <a:ext cx="1382752" cy="13492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1738905" y="2791276"/>
                <a:ext cx="2895143" cy="2915115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768510" y="2789935"/>
              <a:ext cx="61908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smtClean="0">
                  <a:solidFill>
                    <a:srgbClr val="222A3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  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322576" y="2365553"/>
            <a:ext cx="1463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7356" y="2444273"/>
            <a:ext cx="612000" cy="612000"/>
            <a:chOff x="1738905" y="2791276"/>
            <a:chExt cx="2895143" cy="2915115"/>
          </a:xfrm>
        </p:grpSpPr>
        <p:sp>
          <p:nvSpPr>
            <p:cNvPr id="19" name="Oval 18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156868" y="3989845"/>
            <a:ext cx="9867118" cy="2455559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41765" y="4167863"/>
            <a:ext cx="6665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67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33501" y="5176625"/>
            <a:ext cx="2181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4800" dirty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àng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94859" y="5277117"/>
            <a:ext cx="576000" cy="576000"/>
            <a:chOff x="1738905" y="2791276"/>
            <a:chExt cx="2895143" cy="2915115"/>
          </a:xfrm>
        </p:grpSpPr>
        <p:sp>
          <p:nvSpPr>
            <p:cNvPr id="25" name="Oval 24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5776214" y="5167932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ọn</a:t>
            </a:r>
            <a:r>
              <a:rPr lang="en-US" sz="4800" dirty="0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222A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ghẽ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86250" y="5272041"/>
            <a:ext cx="612000" cy="612000"/>
            <a:chOff x="1738905" y="2791276"/>
            <a:chExt cx="2895143" cy="2915115"/>
          </a:xfrm>
        </p:grpSpPr>
        <p:sp>
          <p:nvSpPr>
            <p:cNvPr id="29" name="Oval 28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9141245" y="5022736"/>
            <a:ext cx="15263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íu</a:t>
            </a:r>
            <a:r>
              <a:rPr lang="en-US" sz="4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rít</a:t>
            </a:r>
            <a:endParaRPr lang="en-US" sz="4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788903" y="5246652"/>
            <a:ext cx="612000" cy="612000"/>
            <a:chOff x="1738905" y="2791276"/>
            <a:chExt cx="2895143" cy="2915115"/>
          </a:xfrm>
        </p:grpSpPr>
        <p:sp>
          <p:nvSpPr>
            <p:cNvPr id="33" name="Oval 32"/>
            <p:cNvSpPr/>
            <p:nvPr/>
          </p:nvSpPr>
          <p:spPr>
            <a:xfrm>
              <a:off x="2403805" y="3653712"/>
              <a:ext cx="1382752" cy="134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738905" y="2791276"/>
              <a:ext cx="2895143" cy="2915115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2123231" y="2451200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ìu</a:t>
            </a:r>
            <a:endParaRPr lang="en-US" sz="2800" b="1" dirty="0">
              <a:solidFill>
                <a:srgbClr val="FF6709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14533" y="2403253"/>
            <a:ext cx="665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ịu</a:t>
            </a:r>
            <a:endParaRPr lang="en-US" sz="2800" b="1" dirty="0">
              <a:solidFill>
                <a:srgbClr val="FF6709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34943" y="2367374"/>
            <a:ext cx="9140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90933" y="5178574"/>
            <a:ext cx="476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67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81756" y="5177803"/>
            <a:ext cx="404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087150" y="5181951"/>
            <a:ext cx="404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3" name="5-Point Star 42">
            <a:hlinkClick r:id="rId9" action="ppaction://hlinksldjump"/>
          </p:cNvPr>
          <p:cNvSpPr/>
          <p:nvPr/>
        </p:nvSpPr>
        <p:spPr>
          <a:xfrm>
            <a:off x="10706968" y="1152624"/>
            <a:ext cx="531418" cy="494907"/>
          </a:xfrm>
          <a:prstGeom prst="star5">
            <a:avLst>
              <a:gd name="adj" fmla="val 27712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52371C"/>
                </a:solidFill>
              </a:rPr>
              <a:t>1</a:t>
            </a:r>
            <a:endParaRPr lang="en-US" sz="2800" dirty="0">
              <a:solidFill>
                <a:srgbClr val="52371C"/>
              </a:solidFill>
            </a:endParaRPr>
          </a:p>
        </p:txBody>
      </p:sp>
      <p:sp>
        <p:nvSpPr>
          <p:cNvPr id="44" name="5-Point Star 43">
            <a:hlinkClick r:id="rId9" action="ppaction://hlinksldjump"/>
          </p:cNvPr>
          <p:cNvSpPr/>
          <p:nvPr/>
        </p:nvSpPr>
        <p:spPr>
          <a:xfrm>
            <a:off x="10667625" y="3866143"/>
            <a:ext cx="531418" cy="494907"/>
          </a:xfrm>
          <a:prstGeom prst="star5">
            <a:avLst>
              <a:gd name="adj" fmla="val 27712"/>
              <a:gd name="hf" fmla="val 105146"/>
              <a:gd name="vf" fmla="val 1105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2371C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35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12" grpId="0"/>
      <p:bldP spid="17" grpId="0"/>
      <p:bldP spid="21" grpId="0" animBg="1"/>
      <p:bldP spid="22" grpId="0"/>
      <p:bldP spid="23" grpId="0"/>
      <p:bldP spid="27" grpId="0"/>
      <p:bldP spid="31" grpId="0"/>
      <p:bldP spid="35" grpId="0"/>
      <p:bldP spid="36" grpId="0"/>
      <p:bldP spid="37" grpId="0"/>
      <p:bldP spid="40" grpId="0"/>
      <p:bldP spid="41" grpId="0"/>
      <p:bldP spid="42" grpId="0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423233" y="2900928"/>
            <a:ext cx="4768767" cy="3957072"/>
            <a:chOff x="6003472" y="1622550"/>
            <a:chExt cx="6213231" cy="528471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D5D7E054-7E82-4F00-917E-817EA5924FAA}"/>
                </a:ext>
              </a:extLst>
            </p:cNvPr>
            <p:cNvGrpSpPr/>
            <p:nvPr/>
          </p:nvGrpSpPr>
          <p:grpSpPr>
            <a:xfrm>
              <a:off x="6598156" y="1622550"/>
              <a:ext cx="5168835" cy="4879842"/>
              <a:chOff x="6598156" y="1622550"/>
              <a:chExt cx="5168835" cy="4879842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C5E661F0-5929-4406-9E71-47E2623D5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8156" y="1622550"/>
                <a:ext cx="5168835" cy="4879842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xmlns="" id="{8DCFC6CC-19FE-45E8-80A6-0F3FC08D0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20527" y="2807155"/>
                <a:ext cx="1048603" cy="469433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xmlns="" id="{86F95B70-7F61-43DD-A821-A007FE1E7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1966" y="2908060"/>
                <a:ext cx="1111092" cy="538565"/>
              </a:xfrm>
              <a:prstGeom prst="rect">
                <a:avLst/>
              </a:prstGeom>
            </p:spPr>
          </p:pic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F2DC2976-5501-4A8F-88BC-D3FBE767F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3970" y="4362227"/>
              <a:ext cx="4493141" cy="1810669"/>
            </a:xfrm>
            <a:prstGeom prst="rect">
              <a:avLst/>
            </a:prstGeom>
          </p:spPr>
        </p:pic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xmlns="" id="{CA2A5DA5-47E4-4AFE-9A4C-BFC65C8C3A5E}"/>
                </a:ext>
              </a:extLst>
            </p:cNvPr>
            <p:cNvGrpSpPr/>
            <p:nvPr/>
          </p:nvGrpSpPr>
          <p:grpSpPr>
            <a:xfrm>
              <a:off x="6003472" y="5104812"/>
              <a:ext cx="6213231" cy="1802452"/>
              <a:chOff x="6296269" y="5376694"/>
              <a:chExt cx="5968501" cy="1531158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82A1DEE6-67F4-444B-9E4A-DAD92EF03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6269" y="6176269"/>
                <a:ext cx="5968501" cy="731583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C4B10DAF-2F89-4262-8BB9-F12F7A815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8924" y="6065195"/>
                <a:ext cx="902286" cy="548688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AF3B7D41-FE30-49B6-83B9-3E10538BD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72230" y="6194518"/>
                <a:ext cx="1213209" cy="615749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57CA2EB0-3A96-4519-804A-8ABE195EB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81421" y="6152333"/>
                <a:ext cx="713294" cy="646232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90AABCE6-8628-44D6-8A23-56A5372E0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65233" y="5376694"/>
                <a:ext cx="3993226" cy="1261981"/>
              </a:xfrm>
              <a:prstGeom prst="rect">
                <a:avLst/>
              </a:prstGeom>
            </p:spPr>
          </p:pic>
        </p:grp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C4946A7-E788-4929-A78F-F4B7B0369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925" y="1977337"/>
            <a:ext cx="7115270" cy="39726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995751" y="868967"/>
            <a:ext cx="4477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600" b="1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600" b="1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dirty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E436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endParaRPr lang="en-US" sz="3600" b="1" dirty="0">
              <a:solidFill>
                <a:srgbClr val="E4365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3280794" y="857090"/>
            <a:ext cx="647628" cy="6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6" y="281137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912" y="976670"/>
            <a:ext cx="11028178" cy="5822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  <a:p>
            <a:pPr indent="354013" algn="just">
              <a:lnSpc>
                <a:spcPct val="120000"/>
              </a:lnSpc>
            </a:pP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Chuẩn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: giấy bìa màu, kéo, thước, bút,...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>
              <a:lnSpc>
                <a:spcPct val="120000"/>
              </a:lnSpc>
            </a:pPr>
            <a:r>
              <a:rPr lang="vi-V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Cách làm: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Bước 1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: vẽ hình dạng bưu thiếp theo ý thích, cắt theo đường đã vẽ.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trang trí, viết lời chúc mừng vào mặt trong của tấm bưu thiếp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just">
              <a:lnSpc>
                <a:spcPct val="120000"/>
              </a:lnSpc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có thể làm bưu thiếp theo cách của mình.</a:t>
            </a:r>
          </a:p>
          <a:p>
            <a:pPr indent="354013" algn="just">
              <a:lnSpc>
                <a:spcPct val="12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54013" algn="r">
              <a:lnSpc>
                <a:spcPct val="120000"/>
              </a:lnSpc>
              <a:spcBef>
                <a:spcPts val="600"/>
              </a:spcBef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Nguyễn Thị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1789" y="1020931"/>
            <a:ext cx="11089819" cy="996617"/>
          </a:xfrm>
          <a:prstGeom prst="roundRect">
            <a:avLst>
              <a:gd name="adj" fmla="val 16645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 smtClean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ardrop 7"/>
          <p:cNvSpPr/>
          <p:nvPr/>
        </p:nvSpPr>
        <p:spPr>
          <a:xfrm>
            <a:off x="364374" y="93772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7" y="2056492"/>
            <a:ext cx="11089501" cy="3062844"/>
          </a:xfrm>
          <a:prstGeom prst="roundRect">
            <a:avLst>
              <a:gd name="adj" fmla="val 7443"/>
            </a:avLst>
          </a:prstGeom>
          <a:noFill/>
          <a:ln w="28575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 smtClean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ardrop 10"/>
          <p:cNvSpPr/>
          <p:nvPr/>
        </p:nvSpPr>
        <p:spPr>
          <a:xfrm>
            <a:off x="274625" y="2057635"/>
            <a:ext cx="468000" cy="432000"/>
          </a:xfrm>
          <a:prstGeom prst="teardrop">
            <a:avLst/>
          </a:prstGeom>
          <a:solidFill>
            <a:srgbClr val="F8D35C">
              <a:lumMod val="75000"/>
            </a:srgb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88" y="5154435"/>
            <a:ext cx="11089820" cy="1039410"/>
          </a:xfrm>
          <a:prstGeom prst="roundRect">
            <a:avLst>
              <a:gd name="adj" fmla="val 19010"/>
            </a:avLst>
          </a:prstGeom>
          <a:noFill/>
          <a:ln w="28575" cap="flat" cmpd="sng" algn="ctr">
            <a:solidFill>
              <a:srgbClr val="6DAA2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 smtClean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296687" y="5181330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35" y="117258"/>
            <a:ext cx="2792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 </a:t>
            </a:r>
            <a:r>
              <a:rPr 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7417" y="14519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3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7" y="1605313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Teardrop 6"/>
          <p:cNvSpPr/>
          <p:nvPr/>
        </p:nvSpPr>
        <p:spPr>
          <a:xfrm>
            <a:off x="327108" y="2464151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735" y="2356574"/>
            <a:ext cx="10678021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just">
              <a:lnSpc>
                <a:spcPct val="12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thể tự làm bưu thiếp gửi tặng người thân nhân dịp sinh nhật hoặc nhân ngày lễ, tết theo hướng dẫn dưới đây: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44858" y="3053306"/>
            <a:ext cx="212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678735" y="226186"/>
            <a:ext cx="4280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8277" y="262914"/>
            <a:ext cx="511318" cy="511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702" y="168320"/>
            <a:ext cx="3766051" cy="143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504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3492" y="1418015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88278" y="4120703"/>
            <a:ext cx="122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697874" y="280515"/>
            <a:ext cx="4280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7416" y="289259"/>
            <a:ext cx="511318" cy="511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702" y="168320"/>
            <a:ext cx="3766051" cy="14369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012" y="2053385"/>
            <a:ext cx="1173771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just">
              <a:lnSpc>
                <a:spcPct val="120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giấy bìa màu, kéo, thước, bút,...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354013" algn="just">
              <a:lnSpc>
                <a:spcPct val="12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Cách làm:</a:t>
            </a:r>
          </a:p>
          <a:p>
            <a:pPr lvl="0" indent="354013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vẽ hình dạng bưu thiếp theo ý thích, cắt theo đường đã vẽ.</a:t>
            </a:r>
          </a:p>
          <a:p>
            <a:pPr lvl="0" indent="354013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  <a:p>
            <a:pPr lvl="0" indent="354013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r>
              <a:rPr lang="vi-VN" sz="28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trí, viết lời chúc mừng vào mặt trong của tấm bưu thiếp.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73761" y="3600026"/>
            <a:ext cx="1512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344100" y="5434123"/>
            <a:ext cx="115038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4013" algn="just">
              <a:lnSpc>
                <a:spcPct val="120000"/>
              </a:lnSpc>
            </a:pPr>
            <a:r>
              <a:rPr lang="vi-VN" sz="2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r>
              <a:rPr lang="vi-VN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trang trí và viết chữ Chúc mừng hoặc Thân tặng vào mặt ngoài tấm bưu thiếp.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652526" y="5548910"/>
            <a:ext cx="53074" cy="39465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5" name="Teardrop 14"/>
          <p:cNvSpPr/>
          <p:nvPr/>
        </p:nvSpPr>
        <p:spPr>
          <a:xfrm>
            <a:off x="167416" y="1771958"/>
            <a:ext cx="468000" cy="432000"/>
          </a:xfrm>
          <a:prstGeom prst="teardrop">
            <a:avLst/>
          </a:prstGeom>
          <a:solidFill>
            <a:srgbClr val="F8D35C">
              <a:lumMod val="75000"/>
            </a:srgb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4717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627" y="1972623"/>
            <a:ext cx="2792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Bưu</a:t>
            </a:r>
            <a:r>
              <a:rPr lang="en-US" sz="4000" kern="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Coiny" panose="02000903060500060000" pitchFamily="2" charset="0"/>
              </a:rPr>
              <a:t>thiếp</a:t>
            </a:r>
            <a:endParaRPr lang="en-US" sz="4000" kern="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735" y="2723884"/>
            <a:ext cx="10678021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có thể làm bưu thiếp theo cách của mình.</a:t>
            </a:r>
          </a:p>
          <a:p>
            <a:pPr indent="354013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Nếu người thân ở xa, em có thể gửi bưu thiếp qua đường bưu điện.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168458" y="4899793"/>
            <a:ext cx="1872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759927" y="345365"/>
            <a:ext cx="4280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9469" y="329395"/>
            <a:ext cx="511318" cy="511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702" y="168320"/>
            <a:ext cx="3766051" cy="1436993"/>
          </a:xfrm>
          <a:prstGeom prst="rect">
            <a:avLst/>
          </a:prstGeom>
        </p:spPr>
      </p:pic>
      <p:sp>
        <p:nvSpPr>
          <p:cNvPr id="13" name="Teardrop 12"/>
          <p:cNvSpPr/>
          <p:nvPr/>
        </p:nvSpPr>
        <p:spPr>
          <a:xfrm>
            <a:off x="332546" y="2680509"/>
            <a:ext cx="469229" cy="445491"/>
          </a:xfrm>
          <a:prstGeom prst="teardrop">
            <a:avLst/>
          </a:prstGeom>
          <a:solidFill>
            <a:srgbClr val="92D050"/>
          </a:solidFill>
          <a:ln w="12700" cap="flat" cmpd="sng" algn="ctr">
            <a:solidFill>
              <a:srgbClr val="6DA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1519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64C8457-6C7B-4F57-826A-210806BB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2889" y="531202"/>
            <a:ext cx="2965158" cy="120654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C9554F4F-2356-42BB-88E3-20624315C540}"/>
              </a:ext>
            </a:extLst>
          </p:cNvPr>
          <p:cNvGrpSpPr/>
          <p:nvPr/>
        </p:nvGrpSpPr>
        <p:grpSpPr>
          <a:xfrm>
            <a:off x="10472242" y="782288"/>
            <a:ext cx="2352248" cy="1496818"/>
            <a:chOff x="10472242" y="782288"/>
            <a:chExt cx="2352248" cy="149681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F87D4AD4-623C-4A6A-B992-E97AC046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72242" y="1321960"/>
              <a:ext cx="2352248" cy="95714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07AF83B7-565D-4791-BFAD-7448A2BC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3F45CB4-6A7C-4B20-90C9-1DCEDED09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6" t="30550" r="2450" b="44079"/>
          <a:stretch/>
        </p:blipFill>
        <p:spPr>
          <a:xfrm flipH="1">
            <a:off x="1015267" y="2158901"/>
            <a:ext cx="1434005" cy="1087525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A0CD747E-BA94-4906-8ABE-E86D2FAB5E18}"/>
              </a:ext>
            </a:extLst>
          </p:cNvPr>
          <p:cNvGrpSpPr/>
          <p:nvPr/>
        </p:nvGrpSpPr>
        <p:grpSpPr>
          <a:xfrm>
            <a:off x="0" y="3465239"/>
            <a:ext cx="12216704" cy="3516131"/>
            <a:chOff x="6296269" y="5376694"/>
            <a:chExt cx="5968501" cy="153115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2DF3C4E-DC71-4BF3-A33E-283911EA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017056E-4CC8-487F-A4F3-4617B450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26F3F9C6-ACF9-4C01-9333-5353F2AC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9D95BC87-7196-44BE-AC4E-C406C860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9FE09014-E81B-4CA0-BF22-BAEAE452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2F4DC9A-F408-4283-BB4E-1F7150FE9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15" name="文本框 18"/>
          <p:cNvSpPr txBox="1"/>
          <p:nvPr/>
        </p:nvSpPr>
        <p:spPr>
          <a:xfrm>
            <a:off x="4904037" y="761037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576" y="1457095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窃读记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1337</Words>
  <Application>Microsoft Office PowerPoint</Application>
  <PresentationFormat>Custom</PresentationFormat>
  <Paragraphs>181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Coiny</vt:lpstr>
      <vt:lpstr>宋体</vt:lpstr>
      <vt:lpstr>等线 Light</vt:lpstr>
      <vt:lpstr>Calibri</vt:lpstr>
      <vt:lpstr>Gloria Hallelujah</vt:lpstr>
      <vt:lpstr>Palace Script MT</vt:lpstr>
      <vt:lpstr>inpin heiti</vt:lpstr>
      <vt:lpstr>等线</vt:lpstr>
      <vt:lpstr>字魂70号-灵悦黑体</vt:lpstr>
      <vt:lpstr>站酷快乐体2016修订版</vt:lpstr>
      <vt:lpstr>Cambria</vt:lpstr>
      <vt:lpstr>Office 主题​​</vt:lpstr>
      <vt:lpstr>1_Office 主题​​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窃读记</dc:title>
  <dc:creator>lenovo</dc:creator>
  <cp:lastModifiedBy>Windows User</cp:lastModifiedBy>
  <cp:revision>504</cp:revision>
  <dcterms:created xsi:type="dcterms:W3CDTF">2017-08-04T00:30:12Z</dcterms:created>
  <dcterms:modified xsi:type="dcterms:W3CDTF">2021-10-29T04:49:21Z</dcterms:modified>
</cp:coreProperties>
</file>