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7" r:id="rId2"/>
    <p:sldId id="285" r:id="rId3"/>
    <p:sldId id="267" r:id="rId4"/>
    <p:sldId id="305" r:id="rId5"/>
    <p:sldId id="306" r:id="rId6"/>
    <p:sldId id="313" r:id="rId7"/>
    <p:sldId id="314" r:id="rId8"/>
    <p:sldId id="315" r:id="rId9"/>
    <p:sldId id="27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719A9"/>
    <a:srgbClr val="FF99CC"/>
    <a:srgbClr val="FF9966"/>
    <a:srgbClr val="FFCCCC"/>
    <a:srgbClr val="FFFF99"/>
    <a:srgbClr val="CCCCFF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76" y="66"/>
      </p:cViewPr>
      <p:guideLst>
        <p:guide orient="horz" pos="2136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2ED46-FFF8-4A26-8CE5-986A7789B76B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1E54B-5BDD-4401-816A-10CE912DA06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EC297550-8885-453D-9AD3-343D5CEF3595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967105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anose="020F0502020204030204" pitchFamily="34" charset="0"/>
                <a:ea typeface="SimSun" panose="02010600030101010101" pitchFamily="2" charset="-122"/>
              </a:rPr>
              <a:t>9</a:t>
            </a:fld>
            <a:endParaRPr lang="zh-CN" altLang="en-US" sz="120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7A0943B-EE0D-4391-81F5-60B596CD8B2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5BA97-A6FE-451B-B120-FC013039BBE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5.emf"/><Relationship Id="rId5" Type="http://schemas.openxmlformats.org/officeDocument/2006/relationships/audio" Target="../media/audio1.wav"/><Relationship Id="rId15" Type="http://schemas.openxmlformats.org/officeDocument/2006/relationships/image" Target="../media/image9.png"/><Relationship Id="rId10" Type="http://schemas.openxmlformats.org/officeDocument/2006/relationships/image" Target="../media/image4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2889"/>
            <a:ext cx="12192000" cy="91687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31" y="4155900"/>
            <a:ext cx="12709500" cy="38932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45" y="4487983"/>
            <a:ext cx="3121267" cy="2507728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1445" y="3042491"/>
            <a:ext cx="708025" cy="442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20568" y="2998784"/>
            <a:ext cx="696967" cy="225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21"/>
          <p:cNvPicPr>
            <a:picLocks noChangeAspect="1"/>
          </p:cNvPicPr>
          <p:nvPr/>
        </p:nvPicPr>
        <p:blipFill rotWithShape="1">
          <a:blip r:embed="rId12" cstate="print"/>
          <a:srcRect/>
          <a:stretch>
            <a:fillRect/>
          </a:stretch>
        </p:blipFill>
        <p:spPr>
          <a:xfrm flipH="1">
            <a:off x="633248" y="4155781"/>
            <a:ext cx="3493413" cy="38715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6131" y="1758479"/>
            <a:ext cx="8863459" cy="1474470"/>
          </a:xfrm>
          <a:prstGeom prst="rect">
            <a:avLst/>
          </a:prstGeom>
          <a:noFill/>
        </p:spPr>
        <p:txBody>
          <a:bodyPr wrap="square" lIns="121546" tIns="60834" rIns="121546" bIns="60834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68389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8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1026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669408" y="-702184"/>
            <a:ext cx="3991171" cy="532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585735" y="-2422113"/>
            <a:ext cx="351698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28157" y="584776"/>
            <a:ext cx="609601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5" name="chimes.wav"/>
          </p:stSnd>
        </p:sndAc>
      </p:transition>
    </mc:Choice>
    <mc:Fallback xmlns="">
      <p:transition spd="slow">
        <p:dissolv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2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7"/>
          <a:stretch>
            <a:fillRect/>
          </a:stretch>
        </p:blipFill>
        <p:spPr bwMode="auto">
          <a:xfrm>
            <a:off x="0" y="-1143000"/>
            <a:ext cx="12001500" cy="898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12041" y="2456015"/>
            <a:ext cx="3390900" cy="132334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5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KỂM TRA</a:t>
            </a:r>
            <a:endParaRPr lang="en-US" sz="5335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95325" y="116205"/>
            <a:ext cx="11138535" cy="67024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99515" y="2172335"/>
            <a:ext cx="1971675" cy="583565"/>
            <a:chOff x="3250" y="5049"/>
            <a:chExt cx="3105" cy="919"/>
          </a:xfrm>
        </p:grpSpPr>
        <p:sp>
          <p:nvSpPr>
            <p:cNvPr id="17" name="Rounded Rectangle 16"/>
            <p:cNvSpPr/>
            <p:nvPr/>
          </p:nvSpPr>
          <p:spPr>
            <a:xfrm>
              <a:off x="3364" y="5110"/>
              <a:ext cx="2865" cy="794"/>
            </a:xfrm>
            <a:prstGeom prst="roundRect">
              <a:avLst/>
            </a:prstGeom>
            <a:solidFill>
              <a:srgbClr val="FFCCCC"/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 Box 17"/>
            <p:cNvSpPr txBox="1"/>
            <p:nvPr/>
          </p:nvSpPr>
          <p:spPr>
            <a:xfrm>
              <a:off x="3250" y="5049"/>
              <a:ext cx="310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/>
                <a:t>A. 7000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4008120" y="2211705"/>
            <a:ext cx="2003425" cy="504190"/>
          </a:xfrm>
          <a:prstGeom prst="roundRect">
            <a:avLst/>
          </a:prstGeom>
          <a:solidFill>
            <a:srgbClr val="FFCCCC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21"/>
          <p:cNvSpPr txBox="1"/>
          <p:nvPr/>
        </p:nvSpPr>
        <p:spPr>
          <a:xfrm>
            <a:off x="4008120" y="2172335"/>
            <a:ext cx="2004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B. 7 999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744335" y="2132965"/>
            <a:ext cx="2353310" cy="583565"/>
            <a:chOff x="3364" y="5048"/>
            <a:chExt cx="3706" cy="919"/>
          </a:xfrm>
        </p:grpSpPr>
        <p:sp>
          <p:nvSpPr>
            <p:cNvPr id="24" name="Rounded Rectangle 23"/>
            <p:cNvSpPr/>
            <p:nvPr/>
          </p:nvSpPr>
          <p:spPr>
            <a:xfrm>
              <a:off x="3364" y="5110"/>
              <a:ext cx="3706" cy="794"/>
            </a:xfrm>
            <a:prstGeom prst="roundRect">
              <a:avLst/>
            </a:prstGeom>
            <a:solidFill>
              <a:srgbClr val="FFCCCC"/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4"/>
            <p:cNvSpPr txBox="1"/>
            <p:nvPr/>
          </p:nvSpPr>
          <p:spPr>
            <a:xfrm>
              <a:off x="3364" y="5048"/>
              <a:ext cx="358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/>
                <a:t>C. 8001</a:t>
              </a:r>
            </a:p>
          </p:txBody>
        </p:sp>
      </p:grpSp>
      <p:sp>
        <p:nvSpPr>
          <p:cNvPr id="50" name="Rounded Rectangle 49"/>
          <p:cNvSpPr/>
          <p:nvPr/>
        </p:nvSpPr>
        <p:spPr>
          <a:xfrm>
            <a:off x="1055370" y="3317240"/>
            <a:ext cx="3081655" cy="504190"/>
          </a:xfrm>
          <a:prstGeom prst="roundRect">
            <a:avLst/>
          </a:prstGeom>
          <a:solidFill>
            <a:srgbClr val="FFCCCC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Box 50"/>
          <p:cNvSpPr txBox="1"/>
          <p:nvPr/>
        </p:nvSpPr>
        <p:spPr>
          <a:xfrm>
            <a:off x="1055370" y="3277870"/>
            <a:ext cx="2969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A. 4, 6, 9, 11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511675" y="3269615"/>
            <a:ext cx="3156585" cy="583565"/>
            <a:chOff x="3364" y="5048"/>
            <a:chExt cx="3539" cy="919"/>
          </a:xfrm>
        </p:grpSpPr>
        <p:sp>
          <p:nvSpPr>
            <p:cNvPr id="53" name="Rounded Rectangle 52"/>
            <p:cNvSpPr/>
            <p:nvPr/>
          </p:nvSpPr>
          <p:spPr>
            <a:xfrm>
              <a:off x="3364" y="5110"/>
              <a:ext cx="3539" cy="794"/>
            </a:xfrm>
            <a:prstGeom prst="roundRect">
              <a:avLst/>
            </a:prstGeom>
            <a:solidFill>
              <a:srgbClr val="FFCCCC"/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 Box 53"/>
            <p:cNvSpPr txBox="1"/>
            <p:nvPr/>
          </p:nvSpPr>
          <p:spPr>
            <a:xfrm>
              <a:off x="3364" y="5048"/>
              <a:ext cx="345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/>
                <a:t>B. 2, 4, 6, 9, 11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126356" y="3299460"/>
            <a:ext cx="3618604" cy="583565"/>
            <a:chOff x="3364" y="5032"/>
            <a:chExt cx="3167" cy="919"/>
          </a:xfrm>
        </p:grpSpPr>
        <p:sp>
          <p:nvSpPr>
            <p:cNvPr id="56" name="Rounded Rectangle 55"/>
            <p:cNvSpPr/>
            <p:nvPr/>
          </p:nvSpPr>
          <p:spPr>
            <a:xfrm>
              <a:off x="3364" y="5110"/>
              <a:ext cx="3167" cy="794"/>
            </a:xfrm>
            <a:prstGeom prst="roundRect">
              <a:avLst/>
            </a:prstGeom>
            <a:solidFill>
              <a:srgbClr val="FFCCCC"/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 Box 56"/>
            <p:cNvSpPr txBox="1"/>
            <p:nvPr/>
          </p:nvSpPr>
          <p:spPr>
            <a:xfrm>
              <a:off x="3372" y="5032"/>
              <a:ext cx="315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/>
                <a:t>C. 1, 3, 5, 7, 8, 10, 12</a:t>
              </a: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20" y="283845"/>
            <a:ext cx="2439035" cy="2995930"/>
          </a:xfrm>
          <a:prstGeom prst="rect">
            <a:avLst/>
          </a:prstGeom>
        </p:spPr>
      </p:pic>
      <p:sp>
        <p:nvSpPr>
          <p:cNvPr id="31" name="Text Box 30"/>
          <p:cNvSpPr txBox="1"/>
          <p:nvPr/>
        </p:nvSpPr>
        <p:spPr>
          <a:xfrm>
            <a:off x="983615" y="2715895"/>
            <a:ext cx="10795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b. Các tháng có 30 ngày là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1415415" y="1412875"/>
            <a:ext cx="6111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a.Số liền trước của 8000 là: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67715" y="3861858"/>
            <a:ext cx="9075420" cy="948267"/>
            <a:chOff x="304800" y="596900"/>
            <a:chExt cx="6806565" cy="711200"/>
          </a:xfrm>
        </p:grpSpPr>
        <p:sp>
          <p:nvSpPr>
            <p:cNvPr id="34" name="Oval 33"/>
            <p:cNvSpPr/>
            <p:nvPr/>
          </p:nvSpPr>
          <p:spPr>
            <a:xfrm>
              <a:off x="304800" y="596900"/>
              <a:ext cx="609600" cy="711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031240" y="666750"/>
              <a:ext cx="6080125" cy="5715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0"/>
              <a:r>
                <a:rPr lang="en-US" sz="3200" b="1">
                  <a:solidFill>
                    <a:srgbClr val="000000"/>
                  </a:solidFill>
                  <a:latin typeface="Times New Roman" panose="02020603050405020304" pitchFamily="18" charset="0"/>
                  <a:sym typeface="+mn-ea"/>
                </a:rPr>
                <a:t> Sắp xếp các số sau theo thứ tự từ bé đến lớn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 Box 35"/>
          <p:cNvSpPr txBox="1"/>
          <p:nvPr/>
        </p:nvSpPr>
        <p:spPr>
          <a:xfrm>
            <a:off x="839470" y="4941570"/>
            <a:ext cx="107950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2 809; 908; 8 090; 8 900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............................................................................................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83615" y="404283"/>
            <a:ext cx="9075420" cy="948267"/>
            <a:chOff x="304800" y="596900"/>
            <a:chExt cx="6806565" cy="711200"/>
          </a:xfrm>
        </p:grpSpPr>
        <p:sp>
          <p:nvSpPr>
            <p:cNvPr id="5" name="Oval 4"/>
            <p:cNvSpPr/>
            <p:nvPr/>
          </p:nvSpPr>
          <p:spPr>
            <a:xfrm>
              <a:off x="304800" y="596900"/>
              <a:ext cx="609600" cy="711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031240" y="666750"/>
              <a:ext cx="6080125" cy="5715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0"/>
              <a:r>
                <a:rPr lang="en-US" sz="3200" b="1">
                  <a:solidFill>
                    <a:srgbClr val="000000"/>
                  </a:solidFill>
                  <a:latin typeface="Times New Roman" panose="02020603050405020304" pitchFamily="18" charset="0"/>
                  <a:sym typeface="+mn-ea"/>
                </a:rPr>
                <a:t> Khoanh vào chữ cái trước ý trả lời đúng.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Oval 36"/>
          <p:cNvSpPr/>
          <p:nvPr/>
        </p:nvSpPr>
        <p:spPr>
          <a:xfrm>
            <a:off x="4255135" y="2253615"/>
            <a:ext cx="431800" cy="43243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415415" y="3356610"/>
            <a:ext cx="431800" cy="43243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s 40"/>
          <p:cNvSpPr/>
          <p:nvPr/>
        </p:nvSpPr>
        <p:spPr>
          <a:xfrm>
            <a:off x="3863975" y="5589270"/>
            <a:ext cx="4896485" cy="526415"/>
          </a:xfrm>
          <a:prstGeom prst="rect">
            <a:avLst/>
          </a:prstGeom>
          <a:solidFill>
            <a:srgbClr val="FFCC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908; 2 809; 8 090; 8 900</a:t>
            </a:r>
          </a:p>
        </p:txBody>
      </p:sp>
      <p:pic>
        <p:nvPicPr>
          <p:cNvPr id="37894" name="图片 37893" descr="1-2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84175" y="4220845"/>
            <a:ext cx="3159760" cy="28568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719A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719A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719A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719A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50" grpId="1" animBg="1"/>
      <p:bldP spid="51" grpId="0"/>
      <p:bldP spid="51" grpId="1"/>
      <p:bldP spid="37" grpId="0" bldLvl="0" animBg="1"/>
      <p:bldP spid="40" grpId="0" bldLvl="0" animBg="1"/>
      <p:bldP spid="4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32740" y="167640"/>
            <a:ext cx="11370945" cy="65182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5">
              <a:latin typeface="Times New Roman" panose="02020603050405020304" pitchFamily="18" charset="0"/>
              <a:sym typeface="+mn-ea"/>
            </a:endParaRPr>
          </a:p>
          <a:p>
            <a:pPr algn="ctr"/>
            <a:endParaRPr lang="en-US" sz="4265">
              <a:latin typeface="Times New Roman" panose="02020603050405020304" pitchFamily="18" charset="0"/>
              <a:sym typeface="+mn-ea"/>
            </a:endParaRPr>
          </a:p>
          <a:p>
            <a:pPr algn="ctr"/>
            <a:endParaRPr lang="en-US" sz="426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559560" y="1994535"/>
            <a:ext cx="3404235" cy="504190"/>
          </a:xfrm>
          <a:prstGeom prst="roundRect">
            <a:avLst/>
          </a:prstGeom>
          <a:solidFill>
            <a:srgbClr val="FFCCCC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1487170" y="1955800"/>
            <a:ext cx="347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a. 7000g = .......kg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089140" y="1995170"/>
            <a:ext cx="3501390" cy="504190"/>
          </a:xfrm>
          <a:prstGeom prst="roundRect">
            <a:avLst/>
          </a:prstGeom>
          <a:solidFill>
            <a:srgbClr val="FFCCCC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21"/>
          <p:cNvSpPr txBox="1"/>
          <p:nvPr/>
        </p:nvSpPr>
        <p:spPr>
          <a:xfrm>
            <a:off x="7018020" y="1955800"/>
            <a:ext cx="3071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b. 8</a:t>
            </a:r>
            <a:r>
              <a:rPr lang="en-US" sz="3200">
                <a:latin typeface="Bahnschrift" panose="020B0502040204020203" charset="0"/>
                <a:ea typeface="HP001 4H" panose="020B0603050302020204" charset="-122"/>
                <a:cs typeface="Bahnschrift" panose="020B0502040204020203" charset="0"/>
              </a:rPr>
              <a:t>l = .......... ml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295" y="0"/>
            <a:ext cx="2439035" cy="22142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2420" y="3140710"/>
            <a:ext cx="4687570" cy="363537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2935" y="692573"/>
            <a:ext cx="6941185" cy="948267"/>
            <a:chOff x="304800" y="596900"/>
            <a:chExt cx="5205889" cy="711200"/>
          </a:xfrm>
        </p:grpSpPr>
        <p:sp>
          <p:nvSpPr>
            <p:cNvPr id="5" name="Oval 4"/>
            <p:cNvSpPr/>
            <p:nvPr/>
          </p:nvSpPr>
          <p:spPr>
            <a:xfrm>
              <a:off x="304800" y="596900"/>
              <a:ext cx="609600" cy="711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031081" y="666909"/>
              <a:ext cx="4479608" cy="5715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0"/>
              <a:r>
                <a:rPr lang="en-US" sz="3200" b="1">
                  <a:solidFill>
                    <a:srgbClr val="000000"/>
                  </a:solidFill>
                  <a:latin typeface="Times New Roman" panose="02020603050405020304" pitchFamily="18" charset="0"/>
                  <a:sym typeface="+mn-ea"/>
                </a:rPr>
                <a:t> Điền số thích hợp vào chỗ chấm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631360" y="3970655"/>
            <a:ext cx="9103185" cy="583565"/>
            <a:chOff x="3310" y="4040"/>
            <a:chExt cx="6669" cy="919"/>
          </a:xfrm>
        </p:grpSpPr>
        <p:grpSp>
          <p:nvGrpSpPr>
            <p:cNvPr id="26" name="Group 25"/>
            <p:cNvGrpSpPr/>
            <p:nvPr/>
          </p:nvGrpSpPr>
          <p:grpSpPr>
            <a:xfrm>
              <a:off x="3310" y="4040"/>
              <a:ext cx="2547" cy="919"/>
              <a:chOff x="3311" y="5049"/>
              <a:chExt cx="2547" cy="919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3364" y="5110"/>
                <a:ext cx="2494" cy="794"/>
              </a:xfrm>
              <a:prstGeom prst="roundRect">
                <a:avLst/>
              </a:prstGeom>
              <a:solidFill>
                <a:srgbClr val="FFCCCC"/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/>
              </a:p>
            </p:txBody>
          </p:sp>
          <p:sp>
            <p:nvSpPr>
              <p:cNvPr id="28" name="Text Box 27"/>
              <p:cNvSpPr txBox="1"/>
              <p:nvPr/>
            </p:nvSpPr>
            <p:spPr>
              <a:xfrm>
                <a:off x="3311" y="5049"/>
                <a:ext cx="2547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3200"/>
                  <a:t>a.         x 6 = 1206 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7362" y="4040"/>
              <a:ext cx="2617" cy="919"/>
              <a:chOff x="3054" y="5048"/>
              <a:chExt cx="2617" cy="91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106" y="5110"/>
                <a:ext cx="2565" cy="794"/>
              </a:xfrm>
              <a:prstGeom prst="roundRect">
                <a:avLst/>
              </a:prstGeom>
              <a:solidFill>
                <a:srgbClr val="FFCCCC"/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/>
              </a:p>
            </p:txBody>
          </p:sp>
          <p:sp>
            <p:nvSpPr>
              <p:cNvPr id="32" name="Text Box 31"/>
              <p:cNvSpPr txBox="1"/>
              <p:nvPr/>
            </p:nvSpPr>
            <p:spPr>
              <a:xfrm>
                <a:off x="3054" y="5048"/>
                <a:ext cx="2250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3200"/>
                  <a:t>b.         : 3 = 3000</a:t>
                </a:r>
                <a:endParaRPr lang="en-US" sz="3200">
                  <a:latin typeface="Bahnschrift" panose="020B0502040204020203" charset="0"/>
                  <a:ea typeface="HP001 4H" panose="020B0603050302020204" charset="-122"/>
                  <a:cs typeface="Bahnschrift" panose="020B0502040204020203" charset="0"/>
                </a:endParaRPr>
              </a:p>
            </p:txBody>
          </p:sp>
        </p:grpSp>
      </p:grpSp>
      <p:sp>
        <p:nvSpPr>
          <p:cNvPr id="12" name="5-Point Star 11"/>
          <p:cNvSpPr/>
          <p:nvPr/>
        </p:nvSpPr>
        <p:spPr>
          <a:xfrm>
            <a:off x="2207260" y="4000500"/>
            <a:ext cx="504190" cy="431800"/>
          </a:xfrm>
          <a:prstGeom prst="star5">
            <a:avLst/>
          </a:prstGeom>
          <a:solidFill>
            <a:schemeClr val="bg1"/>
          </a:solidFill>
          <a:ln>
            <a:solidFill>
              <a:srgbClr val="A719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631360" y="4796790"/>
            <a:ext cx="9103185" cy="583565"/>
            <a:chOff x="3310" y="4040"/>
            <a:chExt cx="6669" cy="919"/>
          </a:xfrm>
        </p:grpSpPr>
        <p:grpSp>
          <p:nvGrpSpPr>
            <p:cNvPr id="34" name="Group 33"/>
            <p:cNvGrpSpPr/>
            <p:nvPr/>
          </p:nvGrpSpPr>
          <p:grpSpPr>
            <a:xfrm>
              <a:off x="3310" y="4040"/>
              <a:ext cx="2547" cy="919"/>
              <a:chOff x="3311" y="5049"/>
              <a:chExt cx="2547" cy="919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3364" y="5110"/>
                <a:ext cx="2494" cy="794"/>
              </a:xfrm>
              <a:prstGeom prst="roundRect">
                <a:avLst/>
              </a:prstGeom>
              <a:solidFill>
                <a:srgbClr val="FFCCCC"/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/>
              </a:p>
            </p:txBody>
          </p:sp>
          <p:sp>
            <p:nvSpPr>
              <p:cNvPr id="36" name="Text Box 35"/>
              <p:cNvSpPr txBox="1"/>
              <p:nvPr/>
            </p:nvSpPr>
            <p:spPr>
              <a:xfrm>
                <a:off x="3311" y="5049"/>
                <a:ext cx="2547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3200"/>
                  <a:t>          = 201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362" y="4040"/>
              <a:ext cx="2617" cy="919"/>
              <a:chOff x="3054" y="5048"/>
              <a:chExt cx="2617" cy="919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106" y="5110"/>
                <a:ext cx="2565" cy="794"/>
              </a:xfrm>
              <a:prstGeom prst="roundRect">
                <a:avLst/>
              </a:prstGeom>
              <a:solidFill>
                <a:srgbClr val="FFCCCC"/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/>
              </a:p>
            </p:txBody>
          </p:sp>
          <p:sp>
            <p:nvSpPr>
              <p:cNvPr id="39" name="Text Box 38"/>
              <p:cNvSpPr txBox="1"/>
              <p:nvPr/>
            </p:nvSpPr>
            <p:spPr>
              <a:xfrm>
                <a:off x="3054" y="5048"/>
                <a:ext cx="2250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3200"/>
                  <a:t>            = 1000</a:t>
                </a:r>
                <a:endParaRPr lang="en-US" sz="3200">
                  <a:latin typeface="Bahnschrift" panose="020B0502040204020203" charset="0"/>
                  <a:ea typeface="HP001 4H" panose="020B0603050302020204" charset="-122"/>
                  <a:cs typeface="Bahnschrift" panose="020B0502040204020203" charset="0"/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1631360" y="5622925"/>
            <a:ext cx="9103185" cy="583565"/>
            <a:chOff x="3310" y="4040"/>
            <a:chExt cx="6669" cy="919"/>
          </a:xfrm>
        </p:grpSpPr>
        <p:grpSp>
          <p:nvGrpSpPr>
            <p:cNvPr id="41" name="Group 40"/>
            <p:cNvGrpSpPr/>
            <p:nvPr/>
          </p:nvGrpSpPr>
          <p:grpSpPr>
            <a:xfrm>
              <a:off x="3310" y="4040"/>
              <a:ext cx="2547" cy="919"/>
              <a:chOff x="3311" y="5049"/>
              <a:chExt cx="2547" cy="919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364" y="5110"/>
                <a:ext cx="2494" cy="794"/>
              </a:xfrm>
              <a:prstGeom prst="roundRect">
                <a:avLst/>
              </a:prstGeom>
              <a:solidFill>
                <a:srgbClr val="FFCCCC"/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/>
              </a:p>
            </p:txBody>
          </p:sp>
          <p:sp>
            <p:nvSpPr>
              <p:cNvPr id="43" name="Text Box 42"/>
              <p:cNvSpPr txBox="1"/>
              <p:nvPr/>
            </p:nvSpPr>
            <p:spPr>
              <a:xfrm>
                <a:off x="3311" y="5049"/>
                <a:ext cx="2547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3200"/>
                  <a:t>          = 7236  </a:t>
                </a: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7362" y="4040"/>
              <a:ext cx="2617" cy="919"/>
              <a:chOff x="3054" y="5048"/>
              <a:chExt cx="2617" cy="919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3106" y="5110"/>
                <a:ext cx="2565" cy="794"/>
              </a:xfrm>
              <a:prstGeom prst="roundRect">
                <a:avLst/>
              </a:prstGeom>
              <a:solidFill>
                <a:srgbClr val="FFCCCC"/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en-US"/>
              </a:p>
            </p:txBody>
          </p:sp>
          <p:sp>
            <p:nvSpPr>
              <p:cNvPr id="46" name="Text Box 45"/>
              <p:cNvSpPr txBox="1"/>
              <p:nvPr/>
            </p:nvSpPr>
            <p:spPr>
              <a:xfrm>
                <a:off x="3054" y="5048"/>
                <a:ext cx="2250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3200">
                    <a:latin typeface="+mj-lt"/>
                    <a:ea typeface="HP001 4H" panose="020B0603050302020204" charset="-122"/>
                    <a:cs typeface="+mj-lt"/>
                  </a:rPr>
                  <a:t>           = 9000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551180" y="2780665"/>
            <a:ext cx="6940550" cy="947420"/>
            <a:chOff x="868" y="4379"/>
            <a:chExt cx="10930" cy="1492"/>
          </a:xfrm>
        </p:grpSpPr>
        <p:grpSp>
          <p:nvGrpSpPr>
            <p:cNvPr id="7" name="Group 6"/>
            <p:cNvGrpSpPr/>
            <p:nvPr/>
          </p:nvGrpSpPr>
          <p:grpSpPr>
            <a:xfrm>
              <a:off x="868" y="4379"/>
              <a:ext cx="10931" cy="1493"/>
              <a:chOff x="304800" y="596900"/>
              <a:chExt cx="5205889" cy="7112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304800" y="596900"/>
                <a:ext cx="609600" cy="711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031081" y="666909"/>
                <a:ext cx="4479608" cy="57150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indent="0"/>
                <a:r>
                  <a:rPr lang="en-US" sz="3200" b="1">
                    <a:solidFill>
                      <a:srgbClr val="000000"/>
                    </a:solidFill>
                    <a:latin typeface="Times New Roman" panose="02020603050405020304" pitchFamily="18" charset="0"/>
                    <a:sym typeface="+mn-ea"/>
                  </a:rPr>
                  <a:t> Đúng ghi Đ, sai ghi S vào </a:t>
                </a:r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" name="Rectangles 46"/>
            <p:cNvSpPr/>
            <p:nvPr/>
          </p:nvSpPr>
          <p:spPr>
            <a:xfrm>
              <a:off x="9940" y="4843"/>
              <a:ext cx="567" cy="5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5-Point Star 47"/>
          <p:cNvSpPr/>
          <p:nvPr/>
        </p:nvSpPr>
        <p:spPr>
          <a:xfrm>
            <a:off x="2063115" y="4796790"/>
            <a:ext cx="504190" cy="431800"/>
          </a:xfrm>
          <a:prstGeom prst="star5">
            <a:avLst/>
          </a:prstGeom>
          <a:solidFill>
            <a:schemeClr val="bg1"/>
          </a:solidFill>
          <a:ln>
            <a:solidFill>
              <a:srgbClr val="A719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s 48"/>
          <p:cNvSpPr/>
          <p:nvPr/>
        </p:nvSpPr>
        <p:spPr>
          <a:xfrm>
            <a:off x="3935730" y="4920615"/>
            <a:ext cx="36004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s 49"/>
          <p:cNvSpPr/>
          <p:nvPr/>
        </p:nvSpPr>
        <p:spPr>
          <a:xfrm>
            <a:off x="3935730" y="5744845"/>
            <a:ext cx="36004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/>
          <p:cNvSpPr/>
          <p:nvPr/>
        </p:nvSpPr>
        <p:spPr>
          <a:xfrm>
            <a:off x="2063115" y="5661660"/>
            <a:ext cx="504190" cy="431800"/>
          </a:xfrm>
          <a:prstGeom prst="star5">
            <a:avLst/>
          </a:prstGeom>
          <a:solidFill>
            <a:schemeClr val="bg1"/>
          </a:solidFill>
          <a:ln>
            <a:solidFill>
              <a:srgbClr val="A719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5-Point Star 51"/>
          <p:cNvSpPr/>
          <p:nvPr/>
        </p:nvSpPr>
        <p:spPr>
          <a:xfrm>
            <a:off x="7752080" y="4045585"/>
            <a:ext cx="504190" cy="431800"/>
          </a:xfrm>
          <a:prstGeom prst="star5">
            <a:avLst/>
          </a:prstGeom>
          <a:solidFill>
            <a:schemeClr val="bg1"/>
          </a:solidFill>
          <a:ln>
            <a:solidFill>
              <a:srgbClr val="A719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-Point Star 52"/>
          <p:cNvSpPr/>
          <p:nvPr/>
        </p:nvSpPr>
        <p:spPr>
          <a:xfrm>
            <a:off x="7607935" y="4841875"/>
            <a:ext cx="504190" cy="431800"/>
          </a:xfrm>
          <a:prstGeom prst="star5">
            <a:avLst/>
          </a:prstGeom>
          <a:solidFill>
            <a:schemeClr val="bg1"/>
          </a:solidFill>
          <a:ln>
            <a:solidFill>
              <a:srgbClr val="A719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-Point Star 53"/>
          <p:cNvSpPr/>
          <p:nvPr/>
        </p:nvSpPr>
        <p:spPr>
          <a:xfrm>
            <a:off x="7607935" y="5706745"/>
            <a:ext cx="504190" cy="431800"/>
          </a:xfrm>
          <a:prstGeom prst="star5">
            <a:avLst/>
          </a:prstGeom>
          <a:solidFill>
            <a:schemeClr val="bg1"/>
          </a:solidFill>
          <a:ln>
            <a:solidFill>
              <a:srgbClr val="A719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s 54"/>
          <p:cNvSpPr/>
          <p:nvPr/>
        </p:nvSpPr>
        <p:spPr>
          <a:xfrm>
            <a:off x="10056495" y="4908550"/>
            <a:ext cx="36004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s 55"/>
          <p:cNvSpPr/>
          <p:nvPr/>
        </p:nvSpPr>
        <p:spPr>
          <a:xfrm>
            <a:off x="10056495" y="5732780"/>
            <a:ext cx="36004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 Box 60"/>
          <p:cNvSpPr txBox="1"/>
          <p:nvPr/>
        </p:nvSpPr>
        <p:spPr>
          <a:xfrm>
            <a:off x="1519555" y="1955800"/>
            <a:ext cx="347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a. 7000g = 7kg</a:t>
            </a:r>
          </a:p>
        </p:txBody>
      </p:sp>
      <p:sp>
        <p:nvSpPr>
          <p:cNvPr id="62" name="Text Box 61"/>
          <p:cNvSpPr txBox="1"/>
          <p:nvPr/>
        </p:nvSpPr>
        <p:spPr>
          <a:xfrm>
            <a:off x="6960235" y="1997710"/>
            <a:ext cx="3071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b. 8</a:t>
            </a:r>
            <a:r>
              <a:rPr lang="en-US" sz="3200">
                <a:solidFill>
                  <a:srgbClr val="FF0000"/>
                </a:solidFill>
                <a:latin typeface="Bahnschrift" panose="020B0502040204020203" charset="0"/>
                <a:ea typeface="HP001 4H" panose="020B0603050302020204" charset="-122"/>
                <a:cs typeface="Bahnschrift" panose="020B0502040204020203" charset="0"/>
              </a:rPr>
              <a:t>l = </a:t>
            </a: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HP001 4H" panose="020B0603050302020204" charset="-122"/>
                <a:cs typeface="Calibri" panose="020F0502020204030204" pitchFamily="34" charset="0"/>
              </a:rPr>
              <a:t>8000</a:t>
            </a:r>
            <a:r>
              <a:rPr lang="en-US" sz="3200">
                <a:solidFill>
                  <a:srgbClr val="FF0000"/>
                </a:solidFill>
                <a:latin typeface="Bahnschrift" panose="020B0502040204020203" charset="0"/>
                <a:ea typeface="HP001 4H" panose="020B0603050302020204" charset="-122"/>
                <a:cs typeface="Bahnschrift" panose="020B0502040204020203" charset="0"/>
              </a:rPr>
              <a:t> ml</a:t>
            </a:r>
          </a:p>
        </p:txBody>
      </p:sp>
      <p:sp>
        <p:nvSpPr>
          <p:cNvPr id="63" name="Rectangles 62"/>
          <p:cNvSpPr/>
          <p:nvPr/>
        </p:nvSpPr>
        <p:spPr>
          <a:xfrm>
            <a:off x="3935730" y="4920615"/>
            <a:ext cx="36004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68" name="Rectangles 67"/>
          <p:cNvSpPr/>
          <p:nvPr/>
        </p:nvSpPr>
        <p:spPr>
          <a:xfrm>
            <a:off x="3935730" y="5744845"/>
            <a:ext cx="36004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69" name="Rectangles 68"/>
          <p:cNvSpPr/>
          <p:nvPr/>
        </p:nvSpPr>
        <p:spPr>
          <a:xfrm>
            <a:off x="10056495" y="4925060"/>
            <a:ext cx="36004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70" name="Rectangles 69"/>
          <p:cNvSpPr/>
          <p:nvPr/>
        </p:nvSpPr>
        <p:spPr>
          <a:xfrm>
            <a:off x="10056495" y="5723890"/>
            <a:ext cx="36004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9" grpId="0" animBg="1"/>
      <p:bldP spid="50" grpId="0" animBg="1"/>
      <p:bldP spid="55" grpId="0" animBg="1"/>
      <p:bldP spid="56" grpId="0" animBg="1"/>
      <p:bldP spid="61" grpId="0"/>
      <p:bldP spid="61" grpId="1"/>
      <p:bldP spid="62" grpId="0"/>
      <p:bldP spid="62" grpId="1"/>
      <p:bldP spid="63" grpId="0" bldLvl="0" animBg="1"/>
      <p:bldP spid="68" grpId="0" bldLvl="0" animBg="1"/>
      <p:bldP spid="69" grpId="0" bldLvl="0" animBg="1"/>
      <p:bldP spid="7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9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475" y="3716499"/>
            <a:ext cx="3245975" cy="3027555"/>
          </a:xfrm>
          <a:prstGeom prst="rect">
            <a:avLst/>
          </a:prstGeom>
        </p:spPr>
      </p:pic>
      <p:pic>
        <p:nvPicPr>
          <p:cNvPr id="19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55" y="-171472"/>
            <a:ext cx="1571241" cy="21944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18795" y="383963"/>
            <a:ext cx="5872480" cy="948267"/>
            <a:chOff x="304800" y="596900"/>
            <a:chExt cx="4404360" cy="711200"/>
          </a:xfrm>
        </p:grpSpPr>
        <p:sp>
          <p:nvSpPr>
            <p:cNvPr id="5" name="Oval 4"/>
            <p:cNvSpPr/>
            <p:nvPr/>
          </p:nvSpPr>
          <p:spPr>
            <a:xfrm>
              <a:off x="304800" y="596900"/>
              <a:ext cx="609600" cy="711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031240" y="666750"/>
              <a:ext cx="3677920" cy="5715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tính rồi tính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703705" y="1484630"/>
            <a:ext cx="3586480" cy="255333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ym typeface="+mn-ea"/>
              </a:rPr>
              <a:t>a) 7366 + 2528</a:t>
            </a:r>
          </a:p>
          <a:p>
            <a:pPr algn="ctr"/>
            <a:endParaRPr lang="en-US" sz="3200">
              <a:sym typeface="+mn-ea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VNI-Avo"/>
              <a:sym typeface="+mn-ea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VNI-Avo"/>
              <a:sym typeface="+mn-ea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VNI-Avo"/>
              </a:rPr>
              <a:t>      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7248525" y="4204335"/>
            <a:ext cx="4059555" cy="25533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3200">
                <a:sym typeface="+mn-ea"/>
              </a:rPr>
              <a:t>          d)6057 : 3</a:t>
            </a:r>
          </a:p>
          <a:p>
            <a:pPr algn="ctr"/>
            <a:r>
              <a:rPr lang="en-US" sz="3200">
                <a:sym typeface="+mn-ea"/>
              </a:rPr>
              <a:t> 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VNI-Avo"/>
              <a:sym typeface="+mn-ea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VNI-Avo"/>
              <a:sym typeface="+mn-ea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VNI-Avo"/>
              </a:rPr>
              <a:t>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48525" y="1484630"/>
            <a:ext cx="4032885" cy="25533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ym typeface="+mn-ea"/>
              </a:rPr>
              <a:t>b) 6132 - 4728</a:t>
            </a:r>
          </a:p>
          <a:p>
            <a:pPr algn="ctr"/>
            <a:endParaRPr lang="en-US" sz="3200">
              <a:sym typeface="+mn-ea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VNI-Avo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VNI-Avo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VNI-Av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03705" y="4191000"/>
            <a:ext cx="3642995" cy="255333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ym typeface="+mn-ea"/>
              </a:rPr>
              <a:t>c) 4635 x 2</a:t>
            </a:r>
          </a:p>
          <a:p>
            <a:pPr algn="ctr"/>
            <a:endParaRPr lang="en-US" sz="3200">
              <a:sym typeface="+mn-ea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VNI-Avo"/>
              <a:sym typeface="+mn-ea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VNI-Avo"/>
              <a:sym typeface="+mn-ea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VNI-Avo"/>
              </a:rPr>
              <a:t>  </a:t>
            </a:r>
          </a:p>
        </p:txBody>
      </p:sp>
      <p:pic>
        <p:nvPicPr>
          <p:cNvPr id="20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298" y="117013"/>
            <a:ext cx="785621" cy="1097236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2567940" y="1993265"/>
            <a:ext cx="1654810" cy="1075690"/>
            <a:chOff x="3250" y="3186"/>
            <a:chExt cx="2606" cy="1694"/>
          </a:xfrm>
        </p:grpSpPr>
        <p:grpSp>
          <p:nvGrpSpPr>
            <p:cNvPr id="43" name="Group 42"/>
            <p:cNvGrpSpPr/>
            <p:nvPr/>
          </p:nvGrpSpPr>
          <p:grpSpPr>
            <a:xfrm>
              <a:off x="3250" y="3186"/>
              <a:ext cx="2606" cy="1694"/>
              <a:chOff x="3250" y="3186"/>
              <a:chExt cx="2606" cy="1694"/>
            </a:xfrm>
          </p:grpSpPr>
          <p:sp>
            <p:nvSpPr>
              <p:cNvPr id="25" name="Text Box 24"/>
              <p:cNvSpPr txBox="1"/>
              <p:nvPr/>
            </p:nvSpPr>
            <p:spPr>
              <a:xfrm>
                <a:off x="3704" y="3186"/>
                <a:ext cx="2152" cy="1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3200">
                    <a:solidFill>
                      <a:schemeClr val="bg1"/>
                    </a:solidFill>
                  </a:rPr>
                  <a:t> 7633</a:t>
                </a:r>
              </a:p>
              <a:p>
                <a:pPr algn="l"/>
                <a:r>
                  <a:rPr lang="en-US" sz="3200">
                    <a:solidFill>
                      <a:schemeClr val="bg1"/>
                    </a:solidFill>
                  </a:rPr>
                  <a:t> 2528</a:t>
                </a:r>
              </a:p>
            </p:txBody>
          </p:sp>
          <p:sp>
            <p:nvSpPr>
              <p:cNvPr id="28" name="Text Box 27"/>
              <p:cNvSpPr txBox="1"/>
              <p:nvPr/>
            </p:nvSpPr>
            <p:spPr>
              <a:xfrm>
                <a:off x="3250" y="3472"/>
                <a:ext cx="625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cxnSp>
          <p:nvCxnSpPr>
            <p:cNvPr id="32" name="Straight Connector 31"/>
            <p:cNvCxnSpPr/>
            <p:nvPr/>
          </p:nvCxnSpPr>
          <p:spPr>
            <a:xfrm flipH="1">
              <a:off x="3477" y="4833"/>
              <a:ext cx="1928" cy="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8760460" y="2023110"/>
            <a:ext cx="1654810" cy="1075690"/>
            <a:chOff x="13796" y="3186"/>
            <a:chExt cx="2606" cy="1694"/>
          </a:xfrm>
        </p:grpSpPr>
        <p:grpSp>
          <p:nvGrpSpPr>
            <p:cNvPr id="44" name="Group 43"/>
            <p:cNvGrpSpPr/>
            <p:nvPr/>
          </p:nvGrpSpPr>
          <p:grpSpPr>
            <a:xfrm>
              <a:off x="13796" y="3186"/>
              <a:ext cx="2606" cy="1694"/>
              <a:chOff x="13796" y="3186"/>
              <a:chExt cx="2606" cy="1694"/>
            </a:xfrm>
          </p:grpSpPr>
          <p:sp>
            <p:nvSpPr>
              <p:cNvPr id="26" name="Text Box 25"/>
              <p:cNvSpPr txBox="1"/>
              <p:nvPr/>
            </p:nvSpPr>
            <p:spPr>
              <a:xfrm>
                <a:off x="14250" y="3186"/>
                <a:ext cx="2152" cy="1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3200">
                    <a:solidFill>
                      <a:schemeClr val="bg1"/>
                    </a:solidFill>
                  </a:rPr>
                  <a:t> 6132</a:t>
                </a:r>
              </a:p>
              <a:p>
                <a:pPr algn="l"/>
                <a:r>
                  <a:rPr lang="en-US" sz="3200">
                    <a:solidFill>
                      <a:schemeClr val="bg1"/>
                    </a:solidFill>
                  </a:rPr>
                  <a:t> 4728</a:t>
                </a:r>
              </a:p>
            </p:txBody>
          </p:sp>
          <p:sp>
            <p:nvSpPr>
              <p:cNvPr id="29" name="Text Box 28"/>
              <p:cNvSpPr txBox="1"/>
              <p:nvPr/>
            </p:nvSpPr>
            <p:spPr>
              <a:xfrm>
                <a:off x="13796" y="3585"/>
                <a:ext cx="625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</a:rPr>
                  <a:t>-</a:t>
                </a:r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 flipH="1">
              <a:off x="14249" y="4828"/>
              <a:ext cx="1928" cy="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2730500" y="4796790"/>
            <a:ext cx="1368425" cy="1075690"/>
            <a:chOff x="3590" y="7441"/>
            <a:chExt cx="2155" cy="1694"/>
          </a:xfrm>
        </p:grpSpPr>
        <p:sp>
          <p:nvSpPr>
            <p:cNvPr id="27" name="Text Box 26"/>
            <p:cNvSpPr txBox="1"/>
            <p:nvPr/>
          </p:nvSpPr>
          <p:spPr>
            <a:xfrm>
              <a:off x="3703" y="7441"/>
              <a:ext cx="2039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>
                  <a:solidFill>
                    <a:schemeClr val="bg1"/>
                  </a:solidFill>
                </a:rPr>
                <a:t>   4635</a:t>
              </a:r>
            </a:p>
            <a:p>
              <a:pPr algn="l"/>
              <a:r>
                <a:rPr lang="en-US" sz="3200">
                  <a:solidFill>
                    <a:schemeClr val="bg1"/>
                  </a:solidFill>
                </a:rPr>
                <a:t>         2        </a:t>
              </a:r>
            </a:p>
          </p:txBody>
        </p:sp>
        <p:sp>
          <p:nvSpPr>
            <p:cNvPr id="30" name="Text Box 29"/>
            <p:cNvSpPr txBox="1"/>
            <p:nvPr/>
          </p:nvSpPr>
          <p:spPr>
            <a:xfrm>
              <a:off x="3590" y="7829"/>
              <a:ext cx="62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</a:rPr>
                <a:t>x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3817" y="9131"/>
              <a:ext cx="1928" cy="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8319135" y="4725035"/>
            <a:ext cx="2169795" cy="1440180"/>
            <a:chOff x="13101" y="7441"/>
            <a:chExt cx="3417" cy="2268"/>
          </a:xfrm>
        </p:grpSpPr>
        <p:grpSp>
          <p:nvGrpSpPr>
            <p:cNvPr id="37" name="Group 36"/>
            <p:cNvGrpSpPr/>
            <p:nvPr/>
          </p:nvGrpSpPr>
          <p:grpSpPr>
            <a:xfrm>
              <a:off x="14930" y="7554"/>
              <a:ext cx="1588" cy="2155"/>
              <a:chOff x="15384" y="7441"/>
              <a:chExt cx="1588" cy="2155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 flipH="1">
                <a:off x="15384" y="8121"/>
                <a:ext cx="1588" cy="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384" y="7441"/>
                <a:ext cx="0" cy="21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 Box 40"/>
            <p:cNvSpPr txBox="1"/>
            <p:nvPr/>
          </p:nvSpPr>
          <p:spPr>
            <a:xfrm>
              <a:off x="13101" y="7441"/>
              <a:ext cx="164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sym typeface="+mn-ea"/>
                </a:rPr>
                <a:t>6057</a:t>
              </a:r>
            </a:p>
          </p:txBody>
        </p:sp>
        <p:sp>
          <p:nvSpPr>
            <p:cNvPr id="42" name="Text Box 41"/>
            <p:cNvSpPr txBox="1"/>
            <p:nvPr/>
          </p:nvSpPr>
          <p:spPr>
            <a:xfrm>
              <a:off x="14930" y="7441"/>
              <a:ext cx="158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sym typeface="+mn-ea"/>
                </a:rPr>
                <a:t>3</a:t>
              </a:r>
            </a:p>
          </p:txBody>
        </p:sp>
      </p:grpSp>
      <p:sp>
        <p:nvSpPr>
          <p:cNvPr id="49" name="Text Box 48"/>
          <p:cNvSpPr txBox="1"/>
          <p:nvPr/>
        </p:nvSpPr>
        <p:spPr>
          <a:xfrm>
            <a:off x="2712085" y="3042285"/>
            <a:ext cx="1386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sym typeface="+mn-ea"/>
              </a:rPr>
              <a:t>10161</a:t>
            </a:r>
          </a:p>
        </p:txBody>
      </p:sp>
      <p:sp>
        <p:nvSpPr>
          <p:cNvPr id="50" name="Text Box 49"/>
          <p:cNvSpPr txBox="1"/>
          <p:nvPr/>
        </p:nvSpPr>
        <p:spPr>
          <a:xfrm>
            <a:off x="8966835" y="3099435"/>
            <a:ext cx="1386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+mn-ea"/>
              </a:rPr>
              <a:t>  1404</a:t>
            </a:r>
          </a:p>
        </p:txBody>
      </p:sp>
      <p:sp>
        <p:nvSpPr>
          <p:cNvPr id="51" name="Text Box 50"/>
          <p:cNvSpPr txBox="1"/>
          <p:nvPr/>
        </p:nvSpPr>
        <p:spPr>
          <a:xfrm>
            <a:off x="2802890" y="5876925"/>
            <a:ext cx="1386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sym typeface="+mn-ea"/>
              </a:rPr>
              <a:t>  2970</a:t>
            </a:r>
          </a:p>
        </p:txBody>
      </p:sp>
      <p:sp>
        <p:nvSpPr>
          <p:cNvPr id="52" name="Text Box 51"/>
          <p:cNvSpPr txBox="1"/>
          <p:nvPr/>
        </p:nvSpPr>
        <p:spPr>
          <a:xfrm>
            <a:off x="8185150" y="5156835"/>
            <a:ext cx="5213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+mn-ea"/>
              </a:rPr>
              <a:t> 0</a:t>
            </a:r>
          </a:p>
        </p:txBody>
      </p:sp>
      <p:sp>
        <p:nvSpPr>
          <p:cNvPr id="53" name="Text Box 52"/>
          <p:cNvSpPr txBox="1"/>
          <p:nvPr/>
        </p:nvSpPr>
        <p:spPr>
          <a:xfrm>
            <a:off x="9552940" y="5231765"/>
            <a:ext cx="389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+mn-ea"/>
              </a:rPr>
              <a:t>2</a:t>
            </a:r>
          </a:p>
        </p:txBody>
      </p:sp>
      <p:sp>
        <p:nvSpPr>
          <p:cNvPr id="54" name="Text Box 53"/>
          <p:cNvSpPr txBox="1"/>
          <p:nvPr/>
        </p:nvSpPr>
        <p:spPr>
          <a:xfrm>
            <a:off x="8418830" y="5156835"/>
            <a:ext cx="5213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+mn-ea"/>
              </a:rPr>
              <a:t> 0</a:t>
            </a:r>
          </a:p>
        </p:txBody>
      </p:sp>
      <p:sp>
        <p:nvSpPr>
          <p:cNvPr id="55" name="Text Box 54"/>
          <p:cNvSpPr txBox="1"/>
          <p:nvPr/>
        </p:nvSpPr>
        <p:spPr>
          <a:xfrm>
            <a:off x="9723755" y="5231765"/>
            <a:ext cx="5213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+mn-ea"/>
              </a:rPr>
              <a:t>0</a:t>
            </a:r>
          </a:p>
        </p:txBody>
      </p:sp>
      <p:sp>
        <p:nvSpPr>
          <p:cNvPr id="56" name="Text Box 55"/>
          <p:cNvSpPr txBox="1"/>
          <p:nvPr/>
        </p:nvSpPr>
        <p:spPr>
          <a:xfrm>
            <a:off x="8400415" y="5516880"/>
            <a:ext cx="5213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+mn-ea"/>
              </a:rPr>
              <a:t> 0</a:t>
            </a:r>
          </a:p>
        </p:txBody>
      </p:sp>
      <p:sp>
        <p:nvSpPr>
          <p:cNvPr id="57" name="Text Box 56"/>
          <p:cNvSpPr txBox="1"/>
          <p:nvPr/>
        </p:nvSpPr>
        <p:spPr>
          <a:xfrm>
            <a:off x="8668385" y="5507990"/>
            <a:ext cx="5213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+mn-ea"/>
              </a:rPr>
              <a:t> 5</a:t>
            </a:r>
          </a:p>
        </p:txBody>
      </p:sp>
      <p:sp>
        <p:nvSpPr>
          <p:cNvPr id="58" name="Text Box 57"/>
          <p:cNvSpPr txBox="1"/>
          <p:nvPr/>
        </p:nvSpPr>
        <p:spPr>
          <a:xfrm>
            <a:off x="9912985" y="5231765"/>
            <a:ext cx="6521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+mn-ea"/>
              </a:rPr>
              <a:t>1</a:t>
            </a:r>
          </a:p>
        </p:txBody>
      </p:sp>
      <p:sp>
        <p:nvSpPr>
          <p:cNvPr id="59" name="Text Box 58"/>
          <p:cNvSpPr txBox="1"/>
          <p:nvPr/>
        </p:nvSpPr>
        <p:spPr>
          <a:xfrm>
            <a:off x="8747125" y="5815330"/>
            <a:ext cx="5213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+mn-ea"/>
              </a:rPr>
              <a:t>2</a:t>
            </a:r>
          </a:p>
        </p:txBody>
      </p:sp>
      <p:sp>
        <p:nvSpPr>
          <p:cNvPr id="60" name="Text Box 59"/>
          <p:cNvSpPr txBox="1"/>
          <p:nvPr/>
        </p:nvSpPr>
        <p:spPr>
          <a:xfrm>
            <a:off x="10130790" y="5214620"/>
            <a:ext cx="5213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+mn-ea"/>
              </a:rPr>
              <a:t>9</a:t>
            </a:r>
          </a:p>
        </p:txBody>
      </p:sp>
      <p:sp>
        <p:nvSpPr>
          <p:cNvPr id="61" name="Text Box 60"/>
          <p:cNvSpPr txBox="1"/>
          <p:nvPr/>
        </p:nvSpPr>
        <p:spPr>
          <a:xfrm>
            <a:off x="8940165" y="5815330"/>
            <a:ext cx="5213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+mn-ea"/>
              </a:rPr>
              <a:t>7</a:t>
            </a:r>
          </a:p>
        </p:txBody>
      </p:sp>
      <p:sp>
        <p:nvSpPr>
          <p:cNvPr id="62" name="Text Box 61"/>
          <p:cNvSpPr txBox="1"/>
          <p:nvPr/>
        </p:nvSpPr>
        <p:spPr>
          <a:xfrm>
            <a:off x="8926830" y="6160770"/>
            <a:ext cx="5213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+mn-ea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9" dur="2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14" dur="2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9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35915" y="169545"/>
            <a:ext cx="11370945" cy="65182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5">
              <a:latin typeface="Times New Roman" panose="02020603050405020304" pitchFamily="18" charset="0"/>
              <a:sym typeface="+mn-ea"/>
            </a:endParaRPr>
          </a:p>
          <a:p>
            <a:pPr algn="ctr"/>
            <a:endParaRPr lang="en-US" sz="4265">
              <a:latin typeface="Times New Roman" panose="02020603050405020304" pitchFamily="18" charset="0"/>
              <a:sym typeface="+mn-ea"/>
            </a:endParaRPr>
          </a:p>
          <a:p>
            <a:pPr algn="ctr"/>
            <a:endParaRPr lang="en-US" sz="426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1" name="图片 9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300" y="3718404"/>
            <a:ext cx="3245975" cy="3027555"/>
          </a:xfrm>
          <a:prstGeom prst="rect">
            <a:avLst/>
          </a:prstGeom>
        </p:spPr>
      </p:pic>
      <p:pic>
        <p:nvPicPr>
          <p:cNvPr id="19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10" y="1417933"/>
            <a:ext cx="1571241" cy="219447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21970" y="386080"/>
            <a:ext cx="810260" cy="9480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0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678" y="173"/>
            <a:ext cx="785621" cy="1097236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601470" y="685165"/>
            <a:ext cx="100164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Trong đợt quyên góp ủng hộ các bạn nghèo mái ấm tình thương học sinh khối 3 trường em đã quyên góp sau theo số liệu thông kê sau: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1856740" y="1988820"/>
            <a:ext cx="8853805" cy="1395485"/>
            <a:chOff x="1552" y="3018"/>
            <a:chExt cx="13943" cy="136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3" name="Rectangles 12"/>
            <p:cNvSpPr/>
            <p:nvPr/>
          </p:nvSpPr>
          <p:spPr>
            <a:xfrm>
              <a:off x="1552" y="3018"/>
              <a:ext cx="3059" cy="68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s 13"/>
            <p:cNvSpPr/>
            <p:nvPr/>
          </p:nvSpPr>
          <p:spPr>
            <a:xfrm>
              <a:off x="4611" y="3018"/>
              <a:ext cx="1814" cy="68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s 14"/>
            <p:cNvSpPr/>
            <p:nvPr/>
          </p:nvSpPr>
          <p:spPr>
            <a:xfrm>
              <a:off x="6425" y="3018"/>
              <a:ext cx="1814" cy="68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s 15"/>
            <p:cNvSpPr/>
            <p:nvPr/>
          </p:nvSpPr>
          <p:spPr>
            <a:xfrm>
              <a:off x="8239" y="3018"/>
              <a:ext cx="1814" cy="68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s 16"/>
            <p:cNvSpPr/>
            <p:nvPr/>
          </p:nvSpPr>
          <p:spPr>
            <a:xfrm>
              <a:off x="10053" y="3018"/>
              <a:ext cx="1814" cy="68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s 17"/>
            <p:cNvSpPr/>
            <p:nvPr/>
          </p:nvSpPr>
          <p:spPr>
            <a:xfrm>
              <a:off x="11867" y="3018"/>
              <a:ext cx="1814" cy="68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s 21"/>
            <p:cNvSpPr/>
            <p:nvPr/>
          </p:nvSpPr>
          <p:spPr>
            <a:xfrm>
              <a:off x="13681" y="3018"/>
              <a:ext cx="1814" cy="68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s 39"/>
            <p:cNvSpPr/>
            <p:nvPr/>
          </p:nvSpPr>
          <p:spPr>
            <a:xfrm>
              <a:off x="1552" y="3699"/>
              <a:ext cx="3059" cy="68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s 62"/>
            <p:cNvSpPr/>
            <p:nvPr/>
          </p:nvSpPr>
          <p:spPr>
            <a:xfrm>
              <a:off x="4611" y="3699"/>
              <a:ext cx="1814" cy="6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s 63"/>
            <p:cNvSpPr/>
            <p:nvPr/>
          </p:nvSpPr>
          <p:spPr>
            <a:xfrm>
              <a:off x="6425" y="3699"/>
              <a:ext cx="1814" cy="6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s 64"/>
            <p:cNvSpPr/>
            <p:nvPr/>
          </p:nvSpPr>
          <p:spPr>
            <a:xfrm>
              <a:off x="8239" y="3699"/>
              <a:ext cx="1814" cy="6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s 65"/>
            <p:cNvSpPr/>
            <p:nvPr/>
          </p:nvSpPr>
          <p:spPr>
            <a:xfrm>
              <a:off x="10053" y="3699"/>
              <a:ext cx="1814" cy="6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s 66"/>
            <p:cNvSpPr/>
            <p:nvPr/>
          </p:nvSpPr>
          <p:spPr>
            <a:xfrm>
              <a:off x="11867" y="3699"/>
              <a:ext cx="1814" cy="6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s 67"/>
            <p:cNvSpPr/>
            <p:nvPr/>
          </p:nvSpPr>
          <p:spPr>
            <a:xfrm>
              <a:off x="13681" y="3699"/>
              <a:ext cx="1814" cy="6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 Box 70"/>
          <p:cNvSpPr txBox="1"/>
          <p:nvPr/>
        </p:nvSpPr>
        <p:spPr>
          <a:xfrm>
            <a:off x="1848485" y="2045335"/>
            <a:ext cx="1878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Lớp</a:t>
            </a:r>
          </a:p>
        </p:txBody>
      </p:sp>
      <p:sp>
        <p:nvSpPr>
          <p:cNvPr id="72" name="Text Box 71"/>
          <p:cNvSpPr txBox="1"/>
          <p:nvPr/>
        </p:nvSpPr>
        <p:spPr>
          <a:xfrm>
            <a:off x="3832860" y="2076450"/>
            <a:ext cx="1111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3/1</a:t>
            </a:r>
          </a:p>
        </p:txBody>
      </p:sp>
      <p:sp>
        <p:nvSpPr>
          <p:cNvPr id="73" name="Text Box 72"/>
          <p:cNvSpPr txBox="1"/>
          <p:nvPr/>
        </p:nvSpPr>
        <p:spPr>
          <a:xfrm>
            <a:off x="4978400" y="2077085"/>
            <a:ext cx="1007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3/2</a:t>
            </a:r>
          </a:p>
        </p:txBody>
      </p:sp>
      <p:sp>
        <p:nvSpPr>
          <p:cNvPr id="74" name="Text Box 73"/>
          <p:cNvSpPr txBox="1"/>
          <p:nvPr/>
        </p:nvSpPr>
        <p:spPr>
          <a:xfrm>
            <a:off x="6175375" y="2076450"/>
            <a:ext cx="1007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3/3</a:t>
            </a:r>
          </a:p>
        </p:txBody>
      </p:sp>
      <p:sp>
        <p:nvSpPr>
          <p:cNvPr id="75" name="Text Box 74"/>
          <p:cNvSpPr txBox="1"/>
          <p:nvPr/>
        </p:nvSpPr>
        <p:spPr>
          <a:xfrm>
            <a:off x="7327265" y="2060575"/>
            <a:ext cx="1007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3/4</a:t>
            </a:r>
          </a:p>
        </p:txBody>
      </p:sp>
      <p:sp>
        <p:nvSpPr>
          <p:cNvPr id="76" name="Text Box 75"/>
          <p:cNvSpPr txBox="1"/>
          <p:nvPr/>
        </p:nvSpPr>
        <p:spPr>
          <a:xfrm>
            <a:off x="8479155" y="2077085"/>
            <a:ext cx="1007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3/5</a:t>
            </a:r>
          </a:p>
        </p:txBody>
      </p:sp>
      <p:sp>
        <p:nvSpPr>
          <p:cNvPr id="77" name="Text Box 76"/>
          <p:cNvSpPr txBox="1"/>
          <p:nvPr/>
        </p:nvSpPr>
        <p:spPr>
          <a:xfrm>
            <a:off x="9631045" y="2076450"/>
            <a:ext cx="1007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3/6</a:t>
            </a:r>
          </a:p>
        </p:txBody>
      </p:sp>
      <p:sp>
        <p:nvSpPr>
          <p:cNvPr id="78" name="Text Box 77"/>
          <p:cNvSpPr txBox="1"/>
          <p:nvPr/>
        </p:nvSpPr>
        <p:spPr>
          <a:xfrm>
            <a:off x="1919605" y="2708910"/>
            <a:ext cx="187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Số hôp sữa</a:t>
            </a:r>
          </a:p>
        </p:txBody>
      </p:sp>
      <p:sp>
        <p:nvSpPr>
          <p:cNvPr id="79" name="Text Box 78"/>
          <p:cNvSpPr txBox="1"/>
          <p:nvPr/>
        </p:nvSpPr>
        <p:spPr>
          <a:xfrm>
            <a:off x="3863975" y="2780665"/>
            <a:ext cx="1007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36</a:t>
            </a:r>
          </a:p>
        </p:txBody>
      </p:sp>
      <p:sp>
        <p:nvSpPr>
          <p:cNvPr id="81" name="Text Box 80"/>
          <p:cNvSpPr txBox="1"/>
          <p:nvPr/>
        </p:nvSpPr>
        <p:spPr>
          <a:xfrm>
            <a:off x="5015865" y="2774950"/>
            <a:ext cx="1007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40</a:t>
            </a:r>
          </a:p>
        </p:txBody>
      </p:sp>
      <p:sp>
        <p:nvSpPr>
          <p:cNvPr id="82" name="Text Box 81"/>
          <p:cNvSpPr txBox="1"/>
          <p:nvPr/>
        </p:nvSpPr>
        <p:spPr>
          <a:xfrm>
            <a:off x="6175375" y="2780665"/>
            <a:ext cx="1007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56</a:t>
            </a:r>
          </a:p>
        </p:txBody>
      </p:sp>
      <p:sp>
        <p:nvSpPr>
          <p:cNvPr id="83" name="Text Box 82"/>
          <p:cNvSpPr txBox="1"/>
          <p:nvPr/>
        </p:nvSpPr>
        <p:spPr>
          <a:xfrm>
            <a:off x="7327265" y="2780665"/>
            <a:ext cx="1007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35</a:t>
            </a:r>
          </a:p>
        </p:txBody>
      </p:sp>
      <p:sp>
        <p:nvSpPr>
          <p:cNvPr id="84" name="Text Box 83"/>
          <p:cNvSpPr txBox="1"/>
          <p:nvPr/>
        </p:nvSpPr>
        <p:spPr>
          <a:xfrm>
            <a:off x="8479155" y="2780665"/>
            <a:ext cx="1007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28</a:t>
            </a:r>
          </a:p>
        </p:txBody>
      </p:sp>
      <p:sp>
        <p:nvSpPr>
          <p:cNvPr id="85" name="Text Box 84"/>
          <p:cNvSpPr txBox="1"/>
          <p:nvPr/>
        </p:nvSpPr>
        <p:spPr>
          <a:xfrm>
            <a:off x="9631045" y="2780665"/>
            <a:ext cx="1007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36</a:t>
            </a:r>
          </a:p>
        </p:txBody>
      </p:sp>
      <p:sp>
        <p:nvSpPr>
          <p:cNvPr id="86" name="Text Box 85"/>
          <p:cNvSpPr txBox="1"/>
          <p:nvPr/>
        </p:nvSpPr>
        <p:spPr>
          <a:xfrm>
            <a:off x="1754505" y="3887470"/>
            <a:ext cx="9670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Hãy viết vào chỗ chấm cho phù hợp</a:t>
            </a:r>
          </a:p>
        </p:txBody>
      </p:sp>
      <p:sp>
        <p:nvSpPr>
          <p:cNvPr id="87" name="Text Box 86"/>
          <p:cNvSpPr txBox="1"/>
          <p:nvPr/>
        </p:nvSpPr>
        <p:spPr>
          <a:xfrm>
            <a:off x="1238885" y="4436745"/>
            <a:ext cx="1028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a) Hai lớp có số hộp sữa quyên góp bằng nhau là lớp          và lớp   </a:t>
            </a:r>
          </a:p>
        </p:txBody>
      </p:sp>
      <p:sp>
        <p:nvSpPr>
          <p:cNvPr id="88" name="Text Box 87"/>
          <p:cNvSpPr txBox="1"/>
          <p:nvPr/>
        </p:nvSpPr>
        <p:spPr>
          <a:xfrm>
            <a:off x="8926195" y="4411980"/>
            <a:ext cx="632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......</a:t>
            </a:r>
          </a:p>
        </p:txBody>
      </p:sp>
      <p:sp>
        <p:nvSpPr>
          <p:cNvPr id="89" name="Text Box 88"/>
          <p:cNvSpPr txBox="1"/>
          <p:nvPr/>
        </p:nvSpPr>
        <p:spPr>
          <a:xfrm>
            <a:off x="10632440" y="4403725"/>
            <a:ext cx="632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......</a:t>
            </a:r>
          </a:p>
        </p:txBody>
      </p:sp>
      <p:sp>
        <p:nvSpPr>
          <p:cNvPr id="91" name="Text Box 90"/>
          <p:cNvSpPr txBox="1"/>
          <p:nvPr/>
        </p:nvSpPr>
        <p:spPr>
          <a:xfrm>
            <a:off x="10273030" y="5019040"/>
            <a:ext cx="632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......</a:t>
            </a:r>
          </a:p>
        </p:txBody>
      </p:sp>
      <p:sp>
        <p:nvSpPr>
          <p:cNvPr id="93" name="Text Box 92"/>
          <p:cNvSpPr txBox="1"/>
          <p:nvPr/>
        </p:nvSpPr>
        <p:spPr>
          <a:xfrm>
            <a:off x="8926195" y="4436745"/>
            <a:ext cx="767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3/1</a:t>
            </a:r>
          </a:p>
        </p:txBody>
      </p:sp>
      <p:sp>
        <p:nvSpPr>
          <p:cNvPr id="94" name="Text Box 93"/>
          <p:cNvSpPr txBox="1"/>
          <p:nvPr/>
        </p:nvSpPr>
        <p:spPr>
          <a:xfrm>
            <a:off x="10638790" y="4411980"/>
            <a:ext cx="810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3/6</a:t>
            </a:r>
          </a:p>
        </p:txBody>
      </p:sp>
      <p:sp>
        <p:nvSpPr>
          <p:cNvPr id="95" name="Text Box 94"/>
          <p:cNvSpPr txBox="1"/>
          <p:nvPr/>
        </p:nvSpPr>
        <p:spPr>
          <a:xfrm>
            <a:off x="10344785" y="5019040"/>
            <a:ext cx="632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28</a:t>
            </a:r>
          </a:p>
        </p:txBody>
      </p:sp>
      <p:pic>
        <p:nvPicPr>
          <p:cNvPr id="37896" name="图片 37895" descr="1-2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768840" y="4257040"/>
            <a:ext cx="3122295" cy="2862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0" name="Text Box 89"/>
          <p:cNvSpPr txBox="1"/>
          <p:nvPr/>
        </p:nvSpPr>
        <p:spPr>
          <a:xfrm>
            <a:off x="1223010" y="5019040"/>
            <a:ext cx="10483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b) Lớp quyên góp nhiều nhất hơn lớp quyên góp sữa ít nhất là         hộp.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493e-05 0.0150438 L 0.250793 0.0438641 C 0.303202 0.0503486 0.381817 0.0539512 0.464174 0.0539512 C 0.557763 0.0539512 0.632634 0.0503486 0.685044 0.0438641 L 0.935861 0.0150438 " pathEditMode="relative" rAng="0" ptsTypes="">
                                      <p:cBhvr>
                                        <p:cTn id="15" dur="2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0" y="19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20" dur="2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1" grpId="0"/>
      <p:bldP spid="93" grpId="0"/>
      <p:bldP spid="94" grpId="0"/>
      <p:bldP spid="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9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35915" y="169545"/>
            <a:ext cx="11370945" cy="65182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5">
              <a:latin typeface="Times New Roman" panose="02020603050405020304" pitchFamily="18" charset="0"/>
              <a:sym typeface="+mn-ea"/>
            </a:endParaRPr>
          </a:p>
          <a:p>
            <a:pPr algn="ctr"/>
            <a:endParaRPr lang="en-US" sz="4265">
              <a:latin typeface="Times New Roman" panose="02020603050405020304" pitchFamily="18" charset="0"/>
              <a:sym typeface="+mn-ea"/>
            </a:endParaRPr>
          </a:p>
          <a:p>
            <a:pPr algn="ctr"/>
            <a:endParaRPr lang="en-US" sz="426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1" name="图片 9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750" y="3659984"/>
            <a:ext cx="3245975" cy="3027555"/>
          </a:xfrm>
          <a:prstGeom prst="rect">
            <a:avLst/>
          </a:prstGeom>
        </p:spPr>
      </p:pic>
      <p:pic>
        <p:nvPicPr>
          <p:cNvPr id="19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0" y="1196318"/>
            <a:ext cx="1571241" cy="219447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21970" y="386080"/>
            <a:ext cx="810260" cy="9480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20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678" y="173"/>
            <a:ext cx="785621" cy="1097236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847850" y="387985"/>
            <a:ext cx="9432925" cy="953135"/>
          </a:xfrm>
          <a:prstGeom prst="rect">
            <a:avLst/>
          </a:prstGeom>
          <a:solidFill>
            <a:srgbClr val="FFCCCC"/>
          </a:solidFill>
          <a:ln>
            <a:solidFill>
              <a:srgbClr val="FF99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Xe thứ nhất chở được 108 thùng hàng, xe thứ hai chở được gấp đôi xem thứ nhất. Hỏi cả hai xe chở được bao nhiêu thùng hàng?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12085" y="1659255"/>
            <a:ext cx="7056755" cy="43192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4224020" y="1916430"/>
            <a:ext cx="4541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>
                <a:solidFill>
                  <a:srgbClr val="FF0000"/>
                </a:solidFill>
              </a:rPr>
              <a:t>Bài giải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148965" y="2510790"/>
            <a:ext cx="6401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Xe thứ hai chở được số thùng hàng là: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655820" y="3105150"/>
            <a:ext cx="4267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108 x 2 = 216 ( thùng)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3116580" y="3627120"/>
            <a:ext cx="6401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Cả hai xe chở được số thùng hàng là: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4799965" y="4159250"/>
            <a:ext cx="4267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108 + 216 = 324 ( thùng)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5015865" y="4743450"/>
            <a:ext cx="4267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Đáp số:</a:t>
            </a:r>
            <a:r>
              <a:rPr lang="en-US" sz="2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324 thùng</a:t>
            </a:r>
          </a:p>
        </p:txBody>
      </p:sp>
      <p:pic>
        <p:nvPicPr>
          <p:cNvPr id="37896" name="图片 37895" descr="1-2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811260" y="3378835"/>
            <a:ext cx="4079875" cy="37407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0439 0.045315 L 0.265418 0.303014 C 0.313763 0.36099 0.386283 0.393204 0.462257 0.393204 C 0.548591 0.393204 0.617658 0.36099 0.666004 0.303014 L 0.897377 0.045315 " pathEditMode="relative" rAng="0" ptsTypes="">
                                      <p:cBhvr>
                                        <p:cTn id="15" dur="2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0" y="174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20" dur="2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9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35915" y="169545"/>
            <a:ext cx="11370945" cy="65182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5">
              <a:latin typeface="Times New Roman" panose="02020603050405020304" pitchFamily="18" charset="0"/>
              <a:sym typeface="+mn-ea"/>
            </a:endParaRPr>
          </a:p>
          <a:p>
            <a:pPr algn="ctr"/>
            <a:endParaRPr lang="en-US" sz="4265">
              <a:latin typeface="Times New Roman" panose="02020603050405020304" pitchFamily="18" charset="0"/>
              <a:sym typeface="+mn-ea"/>
            </a:endParaRPr>
          </a:p>
          <a:p>
            <a:pPr algn="ctr"/>
            <a:endParaRPr lang="en-US" sz="426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1" name="图片 9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750" y="3659984"/>
            <a:ext cx="3245975" cy="30275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39470" y="248285"/>
            <a:ext cx="810260" cy="9480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20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43" y="1181273"/>
            <a:ext cx="785621" cy="1097236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847850" y="387985"/>
            <a:ext cx="9432925" cy="521970"/>
          </a:xfrm>
          <a:prstGeom prst="rect">
            <a:avLst/>
          </a:prstGeom>
          <a:solidFill>
            <a:srgbClr val="FFCCCC"/>
          </a:solidFill>
          <a:ln>
            <a:solidFill>
              <a:srgbClr val="FF99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Quan sát hình vẽ dưới đay, viết số thích hợp vào chỗ chấm</a:t>
            </a:r>
          </a:p>
        </p:txBody>
      </p:sp>
      <p:pic>
        <p:nvPicPr>
          <p:cNvPr id="37896" name="图片 37895" descr="1-2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11260" y="3378835"/>
            <a:ext cx="4079875" cy="3740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Rounded Rectangle 26"/>
          <p:cNvSpPr/>
          <p:nvPr/>
        </p:nvSpPr>
        <p:spPr>
          <a:xfrm>
            <a:off x="2856230" y="4509135"/>
            <a:ext cx="6386195" cy="914400"/>
          </a:xfrm>
          <a:prstGeom prst="roundRect">
            <a:avLst/>
          </a:prstGeom>
          <a:solidFill>
            <a:srgbClr val="FF99CC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2902585" y="5516880"/>
            <a:ext cx="6386195" cy="914400"/>
          </a:xfrm>
          <a:prstGeom prst="roundRect">
            <a:avLst/>
          </a:prstGeom>
          <a:solidFill>
            <a:srgbClr val="FF99CC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28"/>
          <p:cNvSpPr txBox="1"/>
          <p:nvPr/>
        </p:nvSpPr>
        <p:spPr>
          <a:xfrm>
            <a:off x="2983230" y="4693285"/>
            <a:ext cx="5921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Chu vi hình vuông AHKD là: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7032625" y="4705350"/>
            <a:ext cx="1451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.....cm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2999740" y="5622290"/>
            <a:ext cx="5921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Chu vi chữ nhật ABCD là: 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6672580" y="5622290"/>
            <a:ext cx="1451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.....cm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6960235" y="4705350"/>
            <a:ext cx="1451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16 cm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6600190" y="5622290"/>
            <a:ext cx="1451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20 cm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070225" y="1052195"/>
            <a:ext cx="6574790" cy="3404870"/>
            <a:chOff x="4835" y="1657"/>
            <a:chExt cx="10354" cy="5362"/>
          </a:xfrm>
        </p:grpSpPr>
        <p:grpSp>
          <p:nvGrpSpPr>
            <p:cNvPr id="26" name="Group 25"/>
            <p:cNvGrpSpPr/>
            <p:nvPr/>
          </p:nvGrpSpPr>
          <p:grpSpPr>
            <a:xfrm>
              <a:off x="4835" y="1747"/>
              <a:ext cx="10354" cy="5272"/>
              <a:chOff x="4838" y="1771"/>
              <a:chExt cx="10354" cy="527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405" y="2565"/>
                <a:ext cx="9153" cy="3742"/>
                <a:chOff x="5859" y="3018"/>
                <a:chExt cx="9153" cy="3742"/>
              </a:xfrm>
            </p:grpSpPr>
            <p:sp>
              <p:nvSpPr>
                <p:cNvPr id="6" name="Rectangles 5"/>
                <p:cNvSpPr/>
                <p:nvPr/>
              </p:nvSpPr>
              <p:spPr>
                <a:xfrm>
                  <a:off x="5859" y="3018"/>
                  <a:ext cx="9153" cy="37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9828" y="3018"/>
                  <a:ext cx="0" cy="374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 Box 13"/>
              <p:cNvSpPr txBox="1"/>
              <p:nvPr/>
            </p:nvSpPr>
            <p:spPr>
              <a:xfrm>
                <a:off x="4838" y="1884"/>
                <a:ext cx="82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A</a:t>
                </a:r>
              </a:p>
            </p:txBody>
          </p:sp>
          <p:sp>
            <p:nvSpPr>
              <p:cNvPr id="15" name="Text Box 14"/>
              <p:cNvSpPr txBox="1"/>
              <p:nvPr/>
            </p:nvSpPr>
            <p:spPr>
              <a:xfrm>
                <a:off x="8960" y="1884"/>
                <a:ext cx="82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/>
                  <a:t>H</a:t>
                </a:r>
              </a:p>
            </p:txBody>
          </p:sp>
          <p:sp>
            <p:nvSpPr>
              <p:cNvPr id="16" name="Text Box 15"/>
              <p:cNvSpPr txBox="1"/>
              <p:nvPr/>
            </p:nvSpPr>
            <p:spPr>
              <a:xfrm>
                <a:off x="14363" y="1771"/>
                <a:ext cx="82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/>
                  <a:t>B</a:t>
                </a:r>
              </a:p>
            </p:txBody>
          </p:sp>
          <p:sp>
            <p:nvSpPr>
              <p:cNvPr id="17" name="Text Box 16"/>
              <p:cNvSpPr txBox="1"/>
              <p:nvPr/>
            </p:nvSpPr>
            <p:spPr>
              <a:xfrm>
                <a:off x="4838" y="6221"/>
                <a:ext cx="82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D</a:t>
                </a:r>
              </a:p>
            </p:txBody>
          </p:sp>
          <p:sp>
            <p:nvSpPr>
              <p:cNvPr id="18" name="Text Box 17"/>
              <p:cNvSpPr txBox="1"/>
              <p:nvPr/>
            </p:nvSpPr>
            <p:spPr>
              <a:xfrm>
                <a:off x="8920" y="6193"/>
                <a:ext cx="82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/>
                  <a:t>K</a:t>
                </a:r>
              </a:p>
            </p:txBody>
          </p:sp>
          <p:sp>
            <p:nvSpPr>
              <p:cNvPr id="22" name="Text Box 21"/>
              <p:cNvSpPr txBox="1"/>
              <p:nvPr/>
            </p:nvSpPr>
            <p:spPr>
              <a:xfrm>
                <a:off x="14250" y="6080"/>
                <a:ext cx="82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/>
                  <a:t>C</a:t>
                </a:r>
              </a:p>
            </p:txBody>
          </p:sp>
        </p:grpSp>
        <p:sp>
          <p:nvSpPr>
            <p:cNvPr id="37" name="Text Box 36"/>
            <p:cNvSpPr txBox="1"/>
            <p:nvPr/>
          </p:nvSpPr>
          <p:spPr>
            <a:xfrm>
              <a:off x="6425" y="1657"/>
              <a:ext cx="203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4 cm</a:t>
              </a:r>
            </a:p>
          </p:txBody>
        </p:sp>
        <p:sp>
          <p:nvSpPr>
            <p:cNvPr id="38" name="Text Box 37"/>
            <p:cNvSpPr txBox="1"/>
            <p:nvPr/>
          </p:nvSpPr>
          <p:spPr>
            <a:xfrm>
              <a:off x="10760" y="1719"/>
              <a:ext cx="203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6 cm</a:t>
              </a:r>
            </a:p>
          </p:txBody>
        </p:sp>
      </p:grpSp>
      <p:pic>
        <p:nvPicPr>
          <p:cNvPr id="44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18" y="1916603"/>
            <a:ext cx="785621" cy="1097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14" dur="2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19" dur="2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2725"/>
            <a:ext cx="12192000" cy="914345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>
            <a:fillRect/>
          </a:stretch>
        </p:blipFill>
        <p:spPr>
          <a:xfrm>
            <a:off x="0" y="832007"/>
            <a:ext cx="12192000" cy="7168720"/>
          </a:xfrm>
          <a:prstGeom prst="rect">
            <a:avLst/>
          </a:prstGeom>
        </p:spPr>
      </p:pic>
      <p:grpSp>
        <p:nvGrpSpPr>
          <p:cNvPr id="11" name="Group 550"/>
          <p:cNvGrpSpPr/>
          <p:nvPr/>
        </p:nvGrpSpPr>
        <p:grpSpPr bwMode="auto">
          <a:xfrm>
            <a:off x="2913551" y="-1510448"/>
            <a:ext cx="2725692" cy="3560005"/>
            <a:chOff x="295" y="3475"/>
            <a:chExt cx="1407" cy="1407"/>
          </a:xfrm>
        </p:grpSpPr>
        <p:sp>
          <p:nvSpPr>
            <p:cNvPr id="12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8000" b="0">
                <a:ea typeface="华文彩云" pitchFamily="2" charset="-122"/>
              </a:endParaRPr>
            </a:p>
          </p:txBody>
        </p:sp>
        <p:grpSp>
          <p:nvGrpSpPr>
            <p:cNvPr id="13" name="Group 552"/>
            <p:cNvGrpSpPr/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4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8000" b="0">
                  <a:ea typeface="华文彩云" pitchFamily="2" charset="-122"/>
                </a:endParaRPr>
              </a:p>
            </p:txBody>
          </p:sp>
          <p:grpSp>
            <p:nvGrpSpPr>
              <p:cNvPr id="17" name="Group 554"/>
              <p:cNvGrpSpPr/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8" name="Group 555"/>
                <p:cNvGrpSpPr/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8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8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8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8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8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8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8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8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" name="Group 570"/>
                <p:cNvGrpSpPr/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2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8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8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8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8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8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8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8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8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451" y="310712"/>
            <a:ext cx="3515397" cy="50438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0337" y="310712"/>
            <a:ext cx="2730792" cy="57109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4112" y="11880"/>
            <a:ext cx="3367556" cy="48251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7936" y="1758107"/>
            <a:ext cx="2675709" cy="49432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0337" y="327004"/>
            <a:ext cx="2730792" cy="57109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4112" y="28172"/>
            <a:ext cx="3367556" cy="48251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7936" y="1774399"/>
            <a:ext cx="2675709" cy="49432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451" y="327003"/>
            <a:ext cx="3515397" cy="50438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2"/>
          <p:cNvSpPr txBox="1">
            <a:spLocks noChangeArrowheads="1"/>
          </p:cNvSpPr>
          <p:nvPr/>
        </p:nvSpPr>
        <p:spPr bwMode="auto">
          <a:xfrm>
            <a:off x="0" y="5365704"/>
            <a:ext cx="12210129" cy="1030605"/>
          </a:xfrm>
          <a:prstGeom prst="rect">
            <a:avLst/>
          </a:prstGeom>
          <a:solidFill>
            <a:srgbClr val="006DF0">
              <a:alpha val="85098"/>
            </a:srgbClr>
          </a:solidFill>
          <a:ln>
            <a:noFill/>
          </a:ln>
        </p:spPr>
        <p:txBody>
          <a:bodyPr wrap="square" lIns="129040" tIns="64520" rIns="129040" bIns="645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96710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zh-CN" sz="5865" b="1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</a:t>
            </a:r>
            <a:r>
              <a:rPr lang="en-US" altLang="zh-CN" sz="5865" b="1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altLang="zh-CN" sz="5865" b="1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tạm</a:t>
            </a:r>
            <a:r>
              <a:rPr lang="en-US" altLang="zh-CN" sz="5865" b="1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altLang="zh-CN" sz="5865" b="1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biệt</a:t>
            </a:r>
            <a:r>
              <a:rPr lang="en-US" altLang="zh-CN" sz="5865" b="1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8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4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4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473</Words>
  <PresentationFormat>Widescreen</PresentationFormat>
  <Paragraphs>136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等线</vt:lpstr>
      <vt:lpstr>Arial</vt:lpstr>
      <vt:lpstr>Bahnschrift</vt:lpstr>
      <vt:lpstr>Calibri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2021-07-28T08:48:00Z</dcterms:created>
  <dcterms:modified xsi:type="dcterms:W3CDTF">2023-02-16T01:10:44Z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F97C98C1AFA14EC3AA1E890B932821F3</vt:lpwstr>
  </property>
  <property fmtid="{D5CDD505-2E9C-101B-9397-08002B2CF9AE}" pid="3" name="KSOProductBuildVer">
    <vt:lpwstr>1033-11.2.0.11191</vt:lpwstr>
  </property>
</Properties>
</file>