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340" r:id="rId4"/>
    <p:sldId id="329" r:id="rId5"/>
    <p:sldId id="339" r:id="rId6"/>
    <p:sldId id="311" r:id="rId7"/>
    <p:sldId id="328" r:id="rId8"/>
    <p:sldId id="313" r:id="rId9"/>
    <p:sldId id="314" r:id="rId10"/>
    <p:sldId id="338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34A3AB"/>
    <a:srgbClr val="9966FF"/>
    <a:srgbClr val="FF3399"/>
    <a:srgbClr val="CC6600"/>
    <a:srgbClr val="FF6600"/>
    <a:srgbClr val="CCCC00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4640"/>
  </p:normalViewPr>
  <p:slideViewPr>
    <p:cSldViewPr snapToGrid="0">
      <p:cViewPr varScale="1">
        <p:scale>
          <a:sx n="102" d="100"/>
          <a:sy n="102" d="100"/>
        </p:scale>
        <p:origin x="9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FD537-D7A3-451D-9797-B13439179D8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789B-4E47-4C41-9E34-601B93076B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8F99-6D45-48B4-A690-9706AA3BE2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8F99-6D45-48B4-A690-9706AA3BE21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21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2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8767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7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6083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98336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88F99-6D45-48B4-A690-9706AA3BE21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9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2689F-F4A5-4D43-A55F-5D831525C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4127D1-27A0-462D-B458-2E1FCDEB9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C8FCA2-0285-4281-925B-03E5E37D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9E4EE-F030-42D5-BC8A-029E6E5D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C8223-383B-4DBD-9489-3456E580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3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F79D1-BB02-420E-AD0B-DCFC326E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6494FA-4D83-457B-BD76-084E663B3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F6CF52-BC9B-49D8-853B-BCEFE2374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9DF57B-9A9C-4B7F-8263-B31C7944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C5449-3A7E-44DB-A8AB-A7E47151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A67389-0C5D-4EA9-B731-26355E7D2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93E3A4-1004-4CDC-AD2D-C44C9262C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31CA7-02D1-46BF-AB39-AADA5C53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B9BEC-1CB0-41EA-8F3F-7983EADD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4D8355-624A-45B9-8B0E-0FB4E579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4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2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9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465891-C712-466D-A73B-515CC827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C690B-1835-4C28-BAED-BC898E34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62E20A-EE53-4183-8869-BC1E8BEC4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D5B5D1-4952-435D-BD1D-CB99A01B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8FA9F7-3F6B-4F61-B482-E838F406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B029E-6FD2-4490-AAB7-39775739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5A0D95-F2AF-495F-A158-D3BA874F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8DF02-6419-41B5-AB08-3B690319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189F5-B48A-4648-A96C-075DD369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04DA9-7C1E-467F-B1F4-B9E07CD7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4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24645-8543-4067-A4CB-0C6223F2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EBD106-8BAF-402A-80A2-834D8DD0B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BAEC59-93EC-4FB8-8F1A-B123EB322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59D2D8-AC47-47E0-BB9F-96813862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219B44-D419-4B30-B157-595858C9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4E6332-BB4C-4603-A89A-B0DF320C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9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A8CF6-07CE-409E-A0EE-67532BFE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071FE-E68D-42D6-A12F-7DEA5BA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8FF593-740D-4B84-83DF-0301898F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2D06DB-7521-4BEC-AF02-1E213DB44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91E724-8EC5-4766-96CA-9C22551FA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A5C4F37-B696-4CE1-A3AE-0F41E4C2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9843FF-F322-4EC2-A8F9-CF3F6981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D65FFF8-3BEE-465B-BB7E-56F055B5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5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6E7D83-527A-47AB-8287-3DF7F0DF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B101D5-8FCF-461F-BE98-596CD69B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631BBC-FB07-4CDB-995A-294F5FF7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09690B-A710-4380-9787-4E17D228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6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32B1AE-CD06-4C37-A37C-C10DDD70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D88D3-54D8-433D-9FAC-D8DF1F07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0AC14C-7055-4E1E-A0FF-9B219A1E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2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4A095-1BF2-4F24-A6B1-27F8F1BD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5A9D2D-621D-4319-95DC-7B0F7176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288049-4003-4AA6-A8B1-FB607ADE1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5FC930-7ED9-444D-AE8C-0002B5F1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4C2904-16AE-4C53-9834-EDF26530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3BE0DD-FAA6-4D14-AE89-0D113489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7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55C36-5CAC-4FB2-B1B7-5A4C8B00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462BF1-6354-4DF3-A7A0-6A0A7D4D6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955B99-7308-4B67-BE16-56951738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34729-932F-4D33-9703-B55ECE7C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8321E-71BC-4A3A-9AC8-BCE9DC7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EC7C4F-8E87-46FA-B3E7-2D9DE738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801E075-6DB5-4F6C-A7FA-89250BD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57511D-6E50-47F8-B0CD-120161B50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A8F088-6B73-4F83-9B20-4FB3F7071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C6AA-B90A-4C31-AE03-7AC2E4A1BD1C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865010-F404-4819-86C2-7F873BFBF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4B87BB-469E-405F-910E-65C708E32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53AA-4D3F-48B1-B7DC-DB4EA9C2C4A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30500AA-E250-4D5E-B1A1-2228D8EA6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9648"/>
          <a:stretch/>
        </p:blipFill>
        <p:spPr>
          <a:xfrm>
            <a:off x="0" y="0"/>
            <a:ext cx="12192000" cy="683882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361A134-0E07-42C1-A61E-4748A9A6C3E2}"/>
              </a:ext>
            </a:extLst>
          </p:cNvPr>
          <p:cNvSpPr/>
          <p:nvPr userDrawn="1"/>
        </p:nvSpPr>
        <p:spPr>
          <a:xfrm>
            <a:off x="535577" y="556053"/>
            <a:ext cx="11190985" cy="5936821"/>
          </a:xfrm>
          <a:prstGeom prst="round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48E2C6-20A1-4722-AED1-EAB7AA2CE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9648"/>
          <a:stretch/>
        </p:blipFill>
        <p:spPr>
          <a:xfrm>
            <a:off x="0" y="0"/>
            <a:ext cx="12192000" cy="6838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FD9620-036A-43C6-A2C3-018649C9A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4283" b="22667"/>
          <a:stretch/>
        </p:blipFill>
        <p:spPr>
          <a:xfrm>
            <a:off x="2901831" y="-342724"/>
            <a:ext cx="8150814" cy="6651383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 rot="474170">
            <a:off x="4775155" y="1886126"/>
            <a:ext cx="612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+mn-lt"/>
              </a:rPr>
              <a:t>MÔN TOÁN</a:t>
            </a:r>
            <a:endParaRPr lang="zh-CN" altLang="zh-C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36592" y="5984288"/>
            <a:ext cx="4293638" cy="58639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  <a:sym typeface="+mn-lt"/>
              </a:rPr>
              <a:t>TUẦN 28 TRANG 73</a:t>
            </a:r>
            <a:endParaRPr lang="zh-CN" altLang="en-US" sz="3200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4B936B-4EBF-41EF-8C01-4C1D66130DC2}"/>
              </a:ext>
            </a:extLst>
          </p:cNvPr>
          <p:cNvSpPr txBox="1"/>
          <p:nvPr/>
        </p:nvSpPr>
        <p:spPr>
          <a:xfrm rot="516692">
            <a:off x="5516534" y="2620024"/>
            <a:ext cx="425265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EM LÀM</a:t>
            </a:r>
            <a:r>
              <a:rPr kumimoji="0" lang="en-US" altLang="zh-CN" sz="40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ĐƯỢC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 GÌ?</a:t>
            </a:r>
            <a:endParaRPr kumimoji="0" lang="en-US" altLang="zh-CN" sz="40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581FC2B-A560-4AD7-AA24-6726C5493C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0" r="61731"/>
          <a:stretch/>
        </p:blipFill>
        <p:spPr>
          <a:xfrm>
            <a:off x="601265" y="-2162418"/>
            <a:ext cx="6670340" cy="9020418"/>
          </a:xfrm>
          <a:prstGeom prst="rect">
            <a:avLst/>
          </a:prstGeom>
        </p:spPr>
      </p:pic>
      <p:sp>
        <p:nvSpPr>
          <p:cNvPr id="10" name="文本框 3"/>
          <p:cNvSpPr txBox="1"/>
          <p:nvPr/>
        </p:nvSpPr>
        <p:spPr>
          <a:xfrm>
            <a:off x="4493218" y="5844787"/>
            <a:ext cx="3160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+mn-lt"/>
              </a:rPr>
              <a:t>(TIẾT 1)</a:t>
            </a:r>
            <a:endParaRPr lang="zh-CN" altLang="zh-CN" sz="3200" b="1" dirty="0">
              <a:solidFill>
                <a:srgbClr val="FF3399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49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F48E2C6-20A1-4722-AED1-EAB7AA2CE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9648"/>
          <a:stretch/>
        </p:blipFill>
        <p:spPr>
          <a:xfrm>
            <a:off x="0" y="0"/>
            <a:ext cx="12192000" cy="683882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FD9620-036A-43C6-A2C3-018649C9A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2" t="4283" b="22667"/>
          <a:stretch/>
        </p:blipFill>
        <p:spPr>
          <a:xfrm>
            <a:off x="2901831" y="-342724"/>
            <a:ext cx="8150814" cy="6651383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 rot="474170">
            <a:off x="4855699" y="2225122"/>
            <a:ext cx="6122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+mn-lt"/>
              </a:rPr>
              <a:t>CHÀO TẠM BIỆT! </a:t>
            </a:r>
            <a:endParaRPr lang="zh-CN" altLang="zh-CN" sz="4000" b="1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4B936B-4EBF-41EF-8C01-4C1D66130DC2}"/>
              </a:ext>
            </a:extLst>
          </p:cNvPr>
          <p:cNvSpPr txBox="1"/>
          <p:nvPr/>
        </p:nvSpPr>
        <p:spPr>
          <a:xfrm rot="529050">
            <a:off x="5222982" y="3033950"/>
            <a:ext cx="47444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CHÚC</a:t>
            </a:r>
            <a:r>
              <a:rPr kumimoji="0" lang="en-US" altLang="zh-CN" sz="28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CHĂM</a:t>
            </a:r>
            <a:r>
              <a:rPr lang="en-US" altLang="zh-CN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 NGOAN, HỌC GIỎI</a:t>
            </a:r>
            <a:endParaRPr kumimoji="0" lang="en-US" altLang="zh-CN" sz="28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581FC2B-A560-4AD7-AA24-6726C5493C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0" r="61731"/>
          <a:stretch/>
        </p:blipFill>
        <p:spPr>
          <a:xfrm>
            <a:off x="601265" y="-2162418"/>
            <a:ext cx="6670340" cy="90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8918940-78FD-4064-B46F-D508BACCA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9648"/>
          <a:stretch/>
        </p:blipFill>
        <p:spPr>
          <a:xfrm>
            <a:off x="0" y="0"/>
            <a:ext cx="12192000" cy="683882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6019085-9F8B-4108-A888-6C9D5B3457D7}"/>
              </a:ext>
            </a:extLst>
          </p:cNvPr>
          <p:cNvSpPr/>
          <p:nvPr/>
        </p:nvSpPr>
        <p:spPr>
          <a:xfrm>
            <a:off x="655399" y="2007852"/>
            <a:ext cx="11416939" cy="3683726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899897" y="161193"/>
            <a:ext cx="1894750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1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051543" y="1923551"/>
            <a:ext cx="55802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  <a:sym typeface="+mn-lt"/>
              </a:rPr>
              <a:t>KHỞI ĐỘNG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5653376" y="3323223"/>
            <a:ext cx="4397386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600" dirty="0">
                <a:solidFill>
                  <a:srgbClr val="00B050"/>
                </a:solidFill>
                <a:cs typeface="+mn-ea"/>
                <a:sym typeface="+mn-lt"/>
              </a:rPr>
              <a:t>TRÒ CHƠI</a:t>
            </a:r>
          </a:p>
          <a:p>
            <a:pPr algn="ctr">
              <a:lnSpc>
                <a:spcPct val="110000"/>
              </a:lnSpc>
            </a:pPr>
            <a:r>
              <a:rPr lang="en-US" altLang="zh-CN" sz="6600" dirty="0">
                <a:solidFill>
                  <a:srgbClr val="00B050"/>
                </a:solidFill>
                <a:cs typeface="+mn-ea"/>
                <a:sym typeface="+mn-lt"/>
              </a:rPr>
              <a:t>“ĐỐ BẠN”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2C5FDC-BBF4-4BDB-8F5F-160074DD03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7" r="61731"/>
          <a:stretch/>
        </p:blipFill>
        <p:spPr>
          <a:xfrm>
            <a:off x="601265" y="734184"/>
            <a:ext cx="6670340" cy="61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6.25E-7 0.0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48918940-78FD-4064-B46F-D508BACCA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8" b="19648"/>
          <a:stretch/>
        </p:blipFill>
        <p:spPr>
          <a:xfrm>
            <a:off x="0" y="0"/>
            <a:ext cx="12192000" cy="6838824"/>
          </a:xfrm>
          <a:prstGeom prst="rect">
            <a:avLst/>
          </a:prstGeom>
        </p:spPr>
      </p:pic>
      <p:sp>
        <p:nvSpPr>
          <p:cNvPr id="3" name="矩形: 圆角 9">
            <a:extLst>
              <a:ext uri="{FF2B5EF4-FFF2-40B4-BE49-F238E27FC236}">
                <a16:creationId xmlns:a16="http://schemas.microsoft.com/office/drawing/2014/main" id="{16019085-9F8B-4108-A888-6C9D5B3457D7}"/>
              </a:ext>
            </a:extLst>
          </p:cNvPr>
          <p:cNvSpPr/>
          <p:nvPr/>
        </p:nvSpPr>
        <p:spPr>
          <a:xfrm>
            <a:off x="655399" y="2007852"/>
            <a:ext cx="11416939" cy="3683726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TextBox 20"/>
          <p:cNvSpPr txBox="1"/>
          <p:nvPr/>
        </p:nvSpPr>
        <p:spPr>
          <a:xfrm>
            <a:off x="9991269" y="161193"/>
            <a:ext cx="1712007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1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051543" y="1923551"/>
            <a:ext cx="55802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n-ea"/>
                <a:cs typeface="Arial" pitchFamily="34" charset="0"/>
                <a:sym typeface="+mn-lt"/>
              </a:rPr>
              <a:t>LUYỆN TẬP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4805842" y="3577920"/>
            <a:ext cx="6049900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66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+mn-lt"/>
              </a:rPr>
              <a:t>TRANG 73, 74 </a:t>
            </a: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0D2C5FDC-BBF4-4BDB-8F5F-160074DD0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7" r="61731"/>
          <a:stretch/>
        </p:blipFill>
        <p:spPr>
          <a:xfrm>
            <a:off x="601265" y="734184"/>
            <a:ext cx="6670340" cy="612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6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6.25E-7 0.0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3593513" y="208793"/>
            <a:ext cx="7503978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hình ảnh phù hợp với số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33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249979" y="260523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1 TRANG 73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1027" name="Picture 3" descr="C:\Users\Administrator\Desktop\qqqqqqqqqq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36" y="1113983"/>
            <a:ext cx="3043260" cy="16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wwwwwwwww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9" y="2959037"/>
            <a:ext cx="3043260" cy="15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eeeeeeeee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36" y="4710547"/>
            <a:ext cx="3043260" cy="17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iiiiiiiiiiiiiiii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5" y="4543200"/>
            <a:ext cx="1664277" cy="19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rrrrrrrrrrrrrrr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75" y="1121993"/>
            <a:ext cx="1664277" cy="1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yyyyyyyyyyy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89" y="2959037"/>
            <a:ext cx="1631373" cy="18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9975274" y="2219310"/>
            <a:ext cx="2057400" cy="30636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340009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3593513" y="208793"/>
            <a:ext cx="7503978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Tìm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hình ảnh phù hợp với số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3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249979" y="260523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1 TRANG 73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pic>
        <p:nvPicPr>
          <p:cNvPr id="4" name="Picture 3" descr="C:\Users\Administrator\Desktop\qqqqqqqqqq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83" y="1113983"/>
            <a:ext cx="3043260" cy="16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wwwwwwwwwww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17" y="2959037"/>
            <a:ext cx="3043260" cy="15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esktop\eeeeeeeee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83" y="4710547"/>
            <a:ext cx="3043260" cy="176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istrator\Desktop\iiiiiiiiiiiiiiii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11" y="4927663"/>
            <a:ext cx="1664277" cy="19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\Desktop\rrrrrrrrrrrrrrr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34" y="981957"/>
            <a:ext cx="1664277" cy="1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\Desktop\yyyyyyyyyyy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925" y="3000603"/>
            <a:ext cx="1631373" cy="18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5" idx="3"/>
          </p:cNvCxnSpPr>
          <p:nvPr/>
        </p:nvCxnSpPr>
        <p:spPr>
          <a:xfrm flipV="1">
            <a:off x="4598177" y="2317173"/>
            <a:ext cx="3236568" cy="14339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15143" y="3928027"/>
            <a:ext cx="3638329" cy="166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15142" y="1966582"/>
            <a:ext cx="2946469" cy="410170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4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41628" y="1062406"/>
            <a:ext cx="3186086" cy="1424442"/>
            <a:chOff x="6278686" y="1246786"/>
            <a:chExt cx="2121411" cy="643977"/>
          </a:xfrm>
        </p:grpSpPr>
        <p:sp>
          <p:nvSpPr>
            <p:cNvPr id="38" name="Flowchart: Data 37"/>
            <p:cNvSpPr/>
            <p:nvPr/>
          </p:nvSpPr>
          <p:spPr>
            <a:xfrm rot="16200000" flipH="1" flipV="1">
              <a:off x="6065634" y="1459838"/>
              <a:ext cx="640080" cy="213975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22">
                <a:cs typeface="+mn-ea"/>
                <a:sym typeface="+mn-lt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6492662" y="1377539"/>
              <a:ext cx="1907435" cy="51322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  <a:sym typeface="+mn-lt"/>
                </a:rPr>
                <a:t>Mẫu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96391" y="3826238"/>
            <a:ext cx="246274" cy="414923"/>
          </a:xfrm>
          <a:prstGeom prst="rect">
            <a:avLst/>
          </a:prstGeom>
        </p:spPr>
        <p:txBody>
          <a:bodyPr wrap="none" lIns="121900" tIns="60949" rIns="121900" bIns="60949">
            <a:spAutoFit/>
          </a:bodyPr>
          <a:lstStyle/>
          <a:p>
            <a:endParaRPr lang="en-US" sz="1896" dirty="0">
              <a:cs typeface="+mn-ea"/>
              <a:sym typeface="+mn-lt"/>
            </a:endParaRPr>
          </a:p>
        </p:txBody>
      </p:sp>
      <p:sp>
        <p:nvSpPr>
          <p:cNvPr id="37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2930236" y="260297"/>
            <a:ext cx="9261764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số thành tổng các trăm, chục, đơn vị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88380" y="322868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TRANG 73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04558" y="1062407"/>
            <a:ext cx="1766454" cy="8624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 trăm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93130" y="1050021"/>
            <a:ext cx="1766454" cy="86244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 chục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012876" y="1062406"/>
            <a:ext cx="2171700" cy="86244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 đơn vị</a:t>
            </a:r>
          </a:p>
        </p:txBody>
      </p:sp>
      <p:sp>
        <p:nvSpPr>
          <p:cNvPr id="51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6266317" y="2778265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ctr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+mn-lt"/>
              </a:rPr>
              <a:t>574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cxnSp>
        <p:nvCxnSpPr>
          <p:cNvPr id="4" name="Straight Arrow Connector 3"/>
          <p:cNvCxnSpPr>
            <a:endCxn id="2" idx="2"/>
          </p:cNvCxnSpPr>
          <p:nvPr/>
        </p:nvCxnSpPr>
        <p:spPr>
          <a:xfrm flipH="1" flipV="1">
            <a:off x="5687785" y="1924852"/>
            <a:ext cx="1682338" cy="10089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874327" y="1912467"/>
            <a:ext cx="1" cy="853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458694" y="1912468"/>
            <a:ext cx="1640033" cy="10213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5334494" y="3635827"/>
            <a:ext cx="5290457" cy="86244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574 = 500 + 70 + 4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59322" y="4965535"/>
            <a:ext cx="4942714" cy="86244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a) 286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619010" y="4965534"/>
            <a:ext cx="4977246" cy="86244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</a:rPr>
              <a:t>b) 434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49037" y="5888841"/>
            <a:ext cx="4392880" cy="8624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c) 790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92490" y="5888841"/>
            <a:ext cx="4392880" cy="862445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</a:rPr>
              <a:t>d) 805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0" y="2710542"/>
            <a:ext cx="4267200" cy="1850571"/>
          </a:xfrm>
          <a:prstGeom prst="cloudCallout">
            <a:avLst>
              <a:gd name="adj1" fmla="val 37640"/>
              <a:gd name="adj2" fmla="val 538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127896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2" grpId="0" animBg="1"/>
      <p:bldP spid="48" grpId="0" animBg="1"/>
      <p:bldP spid="49" grpId="0" animBg="1"/>
      <p:bldP spid="51" grpId="0"/>
      <p:bldP spid="55" grpId="0" animBg="1"/>
      <p:bldP spid="56" grpId="0" animBg="1"/>
      <p:bldP spid="57" grpId="0" animBg="1"/>
      <p:bldP spid="65" grpId="0" animBg="1"/>
      <p:bldP spid="6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2930236" y="260297"/>
            <a:ext cx="9261764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số thành tổng các trăm, chục, đơn vị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42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88380" y="322868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TRANG 73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4237" y="1351477"/>
            <a:ext cx="4942714" cy="86244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a) 286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26971" y="2766619"/>
            <a:ext cx="4977246" cy="86244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b) 434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44237" y="4153805"/>
            <a:ext cx="4959980" cy="8624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c) 790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44237" y="5584042"/>
            <a:ext cx="4959980" cy="862445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d) 805 =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.?.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642265" y="1351476"/>
            <a:ext cx="4942714" cy="86244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a) 286 = </a:t>
            </a:r>
            <a:r>
              <a:rPr lang="en-US" sz="3600" b="1" dirty="0">
                <a:solidFill>
                  <a:srgbClr val="0070C0"/>
                </a:solidFill>
              </a:rPr>
              <a:t>200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80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6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624999" y="2766618"/>
            <a:ext cx="4977246" cy="862445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b) 434 = </a:t>
            </a:r>
            <a:r>
              <a:rPr lang="en-US" sz="3600" b="1" dirty="0">
                <a:solidFill>
                  <a:srgbClr val="0070C0"/>
                </a:solidFill>
              </a:rPr>
              <a:t>400 </a:t>
            </a:r>
            <a:r>
              <a:rPr lang="en-US" sz="3600" b="1" dirty="0">
                <a:solidFill>
                  <a:schemeClr val="tx1"/>
                </a:solidFill>
              </a:rPr>
              <a:t>+ </a:t>
            </a:r>
            <a:r>
              <a:rPr lang="en-US" sz="3600" b="1" dirty="0">
                <a:solidFill>
                  <a:srgbClr val="0070C0"/>
                </a:solidFill>
              </a:rPr>
              <a:t>30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4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42265" y="4153804"/>
            <a:ext cx="4959980" cy="8624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c) 790 = </a:t>
            </a:r>
            <a:r>
              <a:rPr lang="en-US" sz="3600" b="1" dirty="0">
                <a:solidFill>
                  <a:srgbClr val="0070C0"/>
                </a:solidFill>
              </a:rPr>
              <a:t>700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90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42265" y="5584041"/>
            <a:ext cx="4959980" cy="862445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d) 805 = </a:t>
            </a:r>
            <a:r>
              <a:rPr lang="en-US" sz="3600" b="1" dirty="0">
                <a:solidFill>
                  <a:srgbClr val="0070C0"/>
                </a:solidFill>
              </a:rPr>
              <a:t>800</a:t>
            </a:r>
            <a:r>
              <a:rPr lang="en-US" sz="3600" b="1" dirty="0">
                <a:solidFill>
                  <a:schemeClr val="tx1"/>
                </a:solidFill>
              </a:rPr>
              <a:t> + </a:t>
            </a:r>
            <a:r>
              <a:rPr lang="en-US" sz="3600" b="1" dirty="0">
                <a:solidFill>
                  <a:srgbClr val="0070C0"/>
                </a:solidFill>
              </a:rPr>
              <a:t>5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" name="Striped Right Arrow 1"/>
          <p:cNvSpPr/>
          <p:nvPr/>
        </p:nvSpPr>
        <p:spPr>
          <a:xfrm>
            <a:off x="5812971" y="1508496"/>
            <a:ext cx="685800" cy="613721"/>
          </a:xfrm>
          <a:prstGeom prst="stripedRightArrow">
            <a:avLst/>
          </a:prstGeom>
          <a:solidFill>
            <a:srgbClr val="FF66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triped Right Arrow 50"/>
          <p:cNvSpPr/>
          <p:nvPr/>
        </p:nvSpPr>
        <p:spPr>
          <a:xfrm>
            <a:off x="5812971" y="2890979"/>
            <a:ext cx="685800" cy="613721"/>
          </a:xfrm>
          <a:prstGeom prst="striped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riped Right Arrow 51"/>
          <p:cNvSpPr/>
          <p:nvPr/>
        </p:nvSpPr>
        <p:spPr>
          <a:xfrm>
            <a:off x="5812971" y="4278165"/>
            <a:ext cx="685800" cy="613721"/>
          </a:xfrm>
          <a:prstGeom prst="stripedRightArrow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triped Right Arrow 52"/>
          <p:cNvSpPr/>
          <p:nvPr/>
        </p:nvSpPr>
        <p:spPr>
          <a:xfrm>
            <a:off x="5812971" y="5708403"/>
            <a:ext cx="685800" cy="613721"/>
          </a:xfrm>
          <a:prstGeom prst="stripedRightArrow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2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2930236" y="260297"/>
            <a:ext cx="3873335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Đọc số, viết 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28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88380" y="322868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+mn-lt"/>
              </a:rPr>
              <a:t>3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TRANG 74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35803"/>
              </p:ext>
            </p:extLst>
          </p:nvPr>
        </p:nvGraphicFramePr>
        <p:xfrm>
          <a:off x="359230" y="1372809"/>
          <a:ext cx="11549742" cy="4222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1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.?.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.?.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.?.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Đọc số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.?.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.?.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tám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tám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trăm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2930236" y="5236029"/>
            <a:ext cx="7596250" cy="1436913"/>
          </a:xfrm>
          <a:prstGeom prst="cloudCallou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22847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išľíďè">
            <a:extLst>
              <a:ext uri="{FF2B5EF4-FFF2-40B4-BE49-F238E27FC236}">
                <a16:creationId xmlns:a16="http://schemas.microsoft.com/office/drawing/2014/main" id="{BF02E933-FC86-4596-BDC1-A17313873730}"/>
              </a:ext>
            </a:extLst>
          </p:cNvPr>
          <p:cNvSpPr/>
          <p:nvPr/>
        </p:nvSpPr>
        <p:spPr bwMode="auto">
          <a:xfrm>
            <a:off x="2930236" y="260297"/>
            <a:ext cx="3873335" cy="9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+mn-lt"/>
              </a:rPr>
              <a:t>Đọc số, viết số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47" name="iSlíďè">
            <a:extLst>
              <a:ext uri="{FF2B5EF4-FFF2-40B4-BE49-F238E27FC236}">
                <a16:creationId xmlns:a16="http://schemas.microsoft.com/office/drawing/2014/main" id="{3815BE9E-9623-48E3-9C4B-DD5D2D47DF45}"/>
              </a:ext>
            </a:extLst>
          </p:cNvPr>
          <p:cNvSpPr txBox="1"/>
          <p:nvPr/>
        </p:nvSpPr>
        <p:spPr bwMode="auto">
          <a:xfrm>
            <a:off x="88380" y="322868"/>
            <a:ext cx="3216022" cy="6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+mn-lt"/>
              </a:rPr>
              <a:t>3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+mn-lt"/>
              </a:rPr>
              <a:t> TRANG 74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+mn-lt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56972"/>
              </p:ext>
            </p:extLst>
          </p:nvPr>
        </p:nvGraphicFramePr>
        <p:xfrm>
          <a:off x="359230" y="1372809"/>
          <a:ext cx="11549742" cy="4222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4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41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34A3AB"/>
                          </a:solidFill>
                          <a:latin typeface="Arial" pitchFamily="34" charset="0"/>
                          <a:cs typeface="Arial" pitchFamily="34" charset="0"/>
                        </a:rPr>
                        <a:t>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8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Đọc số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solidFill>
                            <a:srgbClr val="FF3399"/>
                          </a:solidFill>
                          <a:latin typeface="Arial" pitchFamily="34" charset="0"/>
                          <a:cs typeface="Arial" pitchFamily="34" charset="0"/>
                        </a:rPr>
                        <a:t>sáu</a:t>
                      </a:r>
                      <a:endParaRPr lang="en-US" sz="2800" dirty="0">
                        <a:solidFill>
                          <a:srgbClr val="FF33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sáu</a:t>
                      </a:r>
                      <a:endParaRPr lang="en-US" sz="28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tám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bảy trăm</a:t>
                      </a:r>
                    </a:p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mươi</a:t>
                      </a:r>
                    </a:p>
                    <a:p>
                      <a:pPr algn="ctr"/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chín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tám</a:t>
                      </a:r>
                      <a:r>
                        <a:rPr lang="en-US" sz="2800" baseline="0" dirty="0">
                          <a:latin typeface="Arial" pitchFamily="34" charset="0"/>
                          <a:cs typeface="Arial" pitchFamily="34" charset="0"/>
                        </a:rPr>
                        <a:t> trăm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2340428" y="3341914"/>
            <a:ext cx="1741715" cy="2079172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6357257" y="1752599"/>
            <a:ext cx="1524000" cy="1099457"/>
          </a:xfrm>
          <a:prstGeom prst="star7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7-Point Star 50"/>
          <p:cNvSpPr/>
          <p:nvPr/>
        </p:nvSpPr>
        <p:spPr>
          <a:xfrm>
            <a:off x="8240486" y="1752599"/>
            <a:ext cx="1524000" cy="1099457"/>
          </a:xfrm>
          <a:prstGeom prst="star7">
            <a:avLst/>
          </a:prstGeom>
          <a:solidFill>
            <a:srgbClr val="34A3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7-Point Star 51"/>
          <p:cNvSpPr/>
          <p:nvPr/>
        </p:nvSpPr>
        <p:spPr>
          <a:xfrm>
            <a:off x="10178144" y="1752599"/>
            <a:ext cx="1524000" cy="1099457"/>
          </a:xfrm>
          <a:prstGeom prst="star7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loud 64"/>
          <p:cNvSpPr/>
          <p:nvPr/>
        </p:nvSpPr>
        <p:spPr>
          <a:xfrm>
            <a:off x="4278085" y="3341914"/>
            <a:ext cx="1741715" cy="2079172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1" grpId="0" animBg="1"/>
      <p:bldP spid="52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2"/>
</p:tagLst>
</file>

<file path=ppt/theme/theme1.xml><?xml version="1.0" encoding="utf-8"?>
<a:theme xmlns:a="http://schemas.openxmlformats.org/drawingml/2006/main" name="千图网海量PPT模板www.58pic.com ">
  <a:themeElements>
    <a:clrScheme name="自定义 45">
      <a:dk1>
        <a:sysClr val="windowText" lastClr="000000"/>
      </a:dk1>
      <a:lt1>
        <a:sysClr val="window" lastClr="FFFFFF"/>
      </a:lt1>
      <a:dk2>
        <a:srgbClr val="17406D"/>
      </a:dk2>
      <a:lt2>
        <a:srgbClr val="4FD1FF"/>
      </a:lt2>
      <a:accent1>
        <a:srgbClr val="DBCBAE"/>
      </a:accent1>
      <a:accent2>
        <a:srgbClr val="E9DFCD"/>
      </a:accent2>
      <a:accent3>
        <a:srgbClr val="DBCBAE"/>
      </a:accent3>
      <a:accent4>
        <a:srgbClr val="E9DFCD"/>
      </a:accent4>
      <a:accent5>
        <a:srgbClr val="DBCBAE"/>
      </a:accent5>
      <a:accent6>
        <a:srgbClr val="E9DFCD"/>
      </a:accent6>
      <a:hlink>
        <a:srgbClr val="113051"/>
      </a:hlink>
      <a:folHlink>
        <a:srgbClr val="85DFD0"/>
      </a:folHlink>
    </a:clrScheme>
    <a:fontScheme name="vxafqwqy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300</Words>
  <Application>Microsoft Macintosh PowerPoint</Application>
  <PresentationFormat>Widescreen</PresentationFormat>
  <Paragraphs>92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等线</vt:lpstr>
      <vt:lpstr>Arial</vt:lpstr>
      <vt:lpstr>字魂37号-波纹乖乖体</vt:lpstr>
      <vt:lpstr>千图网海量PPT模板www.58pic.com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92</dc:title>
  <dc:creator>asus</dc:creator>
  <cp:lastModifiedBy>Le Thi Ngoc Quy</cp:lastModifiedBy>
  <cp:revision>45</cp:revision>
  <dcterms:created xsi:type="dcterms:W3CDTF">2018-01-29T04:46:23Z</dcterms:created>
  <dcterms:modified xsi:type="dcterms:W3CDTF">2023-03-29T02:32:22Z</dcterms:modified>
</cp:coreProperties>
</file>