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80" r:id="rId4"/>
    <p:sldId id="2643" r:id="rId5"/>
    <p:sldId id="2646" r:id="rId6"/>
    <p:sldId id="2644" r:id="rId7"/>
    <p:sldId id="281" r:id="rId8"/>
    <p:sldId id="282" r:id="rId9"/>
    <p:sldId id="2651" r:id="rId10"/>
    <p:sldId id="285" r:id="rId11"/>
    <p:sldId id="2648" r:id="rId12"/>
    <p:sldId id="2649" r:id="rId13"/>
    <p:sldId id="2650" r:id="rId14"/>
    <p:sldId id="290" r:id="rId15"/>
    <p:sldId id="2645" r:id="rId16"/>
    <p:sldId id="2652" r:id="rId17"/>
    <p:sldId id="295" r:id="rId18"/>
    <p:sldId id="2654" r:id="rId19"/>
    <p:sldId id="2655" r:id="rId20"/>
    <p:sldId id="299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0000"/>
    <a:srgbClr val="1C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3" autoAdjust="0"/>
    <p:restoredTop sz="85634" autoAdjust="0"/>
  </p:normalViewPr>
  <p:slideViewPr>
    <p:cSldViewPr>
      <p:cViewPr varScale="1">
        <p:scale>
          <a:sx n="43" d="100"/>
          <a:sy n="43" d="100"/>
        </p:scale>
        <p:origin x="7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6881-8005-42DA-9780-C763E23962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F11-3837-402F-B5F7-C2B8921EE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6DD98A-C8EF-4F14-9CA8-06279FF1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07F2B-C95C-4E8E-909E-BC60B713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DA5DE-EC59-4195-A473-07920FE03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1634F-903D-4F88-BC3A-1EAB9E0A771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74D8F-215F-4846-8B07-AC883B8139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65BE5-FA3D-47FE-B6D6-3FEB973257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D4023-24D6-47F5-B12E-A02C51CA0B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21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1.png"/><Relationship Id="rId10" Type="http://schemas.openxmlformats.org/officeDocument/2006/relationships/image" Target="../media/image14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14.svg"/><Relationship Id="rId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21.sv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gif"/><Relationship Id="rId5" Type="http://schemas.openxmlformats.org/officeDocument/2006/relationships/image" Target="../media/image21.sv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14.sv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2.sv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21.sv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2.sv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2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2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4.sv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21.sv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22.gif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1.svg"/><Relationship Id="rId15" Type="http://schemas.openxmlformats.org/officeDocument/2006/relationships/image" Target="../media/image25.png"/><Relationship Id="rId10" Type="http://schemas.openxmlformats.org/officeDocument/2006/relationships/image" Target="../media/image14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341859"/>
            <a:ext cx="9469795" cy="10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52">
            <a:extLst>
              <a:ext uri="{FF2B5EF4-FFF2-40B4-BE49-F238E27FC236}">
                <a16:creationId xmlns:a16="http://schemas.microsoft.com/office/drawing/2014/main" id="{B93C8D1F-1BDE-4644-A602-18D500449A90}"/>
              </a:ext>
            </a:extLst>
          </p:cNvPr>
          <p:cNvSpPr/>
          <p:nvPr/>
        </p:nvSpPr>
        <p:spPr>
          <a:xfrm>
            <a:off x="8077468" y="443350"/>
            <a:ext cx="9829800" cy="3581400"/>
          </a:xfrm>
          <a:prstGeom prst="roundRect">
            <a:avLst>
              <a:gd name="adj" fmla="val 37182"/>
            </a:avLst>
          </a:prstGeom>
          <a:solidFill>
            <a:srgbClr val="FB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rgbClr val="2A5474"/>
              </a:solidFill>
              <a:latin typeface="#9Slide03 Neutr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473" y="4476466"/>
            <a:ext cx="5334000" cy="5334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432" y="4476466"/>
            <a:ext cx="6577296" cy="6577296"/>
          </a:xfrm>
          <a:prstGeom prst="rect">
            <a:avLst/>
          </a:prstGeom>
        </p:spPr>
      </p:pic>
      <p:sp>
        <p:nvSpPr>
          <p:cNvPr id="13" name="TextBox 23"/>
          <p:cNvSpPr txBox="1"/>
          <p:nvPr/>
        </p:nvSpPr>
        <p:spPr>
          <a:xfrm>
            <a:off x="10003442" y="926586"/>
            <a:ext cx="5977855" cy="62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7200" spc="295" dirty="0" err="1">
                <a:solidFill>
                  <a:srgbClr val="C00000"/>
                </a:solidFill>
                <a:latin typeface="Bryndan Write"/>
              </a:rPr>
              <a:t>Toán</a:t>
            </a:r>
            <a:endParaRPr lang="en-US" sz="7200" spc="295" dirty="0">
              <a:solidFill>
                <a:srgbClr val="C00000"/>
              </a:solidFill>
              <a:latin typeface="Bryndan Writ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F29B5-A5BF-49F5-92DB-96C1F324D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368" y="1553104"/>
            <a:ext cx="976054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7091372" y="-839169"/>
            <a:ext cx="2393257" cy="22757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5241" y="8699646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609007" y="8585983"/>
            <a:ext cx="1816189" cy="172703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703214" y="928996"/>
            <a:ext cx="15758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 b="1">
                <a:solidFill>
                  <a:sysClr val="windowText" lastClr="000000"/>
                </a:solidFill>
                <a:ea typeface="思源黑体 CN"/>
                <a:cs typeface="Arial" panose="020B0604020202020204" pitchFamily="34" charset="0"/>
              </a:rPr>
              <a:t>Tổ 1 trồng được 8 cây, tổ 2 trồng được nhiều hơn tổ 1 là 4 cây. Hỏi cả hai tổ trồng được bao nhiêu cây ?</a:t>
            </a:r>
            <a:endParaRPr lang="vi-VN" sz="4800" b="1" dirty="0" err="1">
              <a:solidFill>
                <a:sysClr val="windowText" lastClr="000000"/>
              </a:solidFill>
              <a:ea typeface="思源黑体 CN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2004FE-662D-4F45-9747-B0A68F6D17E6}"/>
              </a:ext>
            </a:extLst>
          </p:cNvPr>
          <p:cNvCxnSpPr>
            <a:cxnSpLocks/>
          </p:cNvCxnSpPr>
          <p:nvPr/>
        </p:nvCxnSpPr>
        <p:spPr>
          <a:xfrm>
            <a:off x="1703214" y="1617894"/>
            <a:ext cx="6556749" cy="9526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CE48AD-9368-4811-995C-6C7629316536}"/>
              </a:ext>
            </a:extLst>
          </p:cNvPr>
          <p:cNvCxnSpPr>
            <a:cxnSpLocks/>
          </p:cNvCxnSpPr>
          <p:nvPr/>
        </p:nvCxnSpPr>
        <p:spPr>
          <a:xfrm flipV="1">
            <a:off x="8625550" y="1607623"/>
            <a:ext cx="8587913" cy="35401"/>
          </a:xfrm>
          <a:prstGeom prst="line">
            <a:avLst/>
          </a:prstGeom>
          <a:ln cmpd="sng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B7F609-147D-4B25-9D2B-BD69D484AAF3}"/>
              </a:ext>
            </a:extLst>
          </p:cNvPr>
          <p:cNvCxnSpPr>
            <a:cxnSpLocks/>
          </p:cNvCxnSpPr>
          <p:nvPr/>
        </p:nvCxnSpPr>
        <p:spPr>
          <a:xfrm flipV="1">
            <a:off x="1703214" y="2475825"/>
            <a:ext cx="2670549" cy="1"/>
          </a:xfrm>
          <a:prstGeom prst="line">
            <a:avLst/>
          </a:prstGeom>
          <a:ln cmpd="sng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B3362A-BA4B-4697-B483-790BC879C578}"/>
              </a:ext>
            </a:extLst>
          </p:cNvPr>
          <p:cNvCxnSpPr>
            <a:cxnSpLocks/>
          </p:cNvCxnSpPr>
          <p:nvPr/>
        </p:nvCxnSpPr>
        <p:spPr>
          <a:xfrm>
            <a:off x="5925760" y="2471062"/>
            <a:ext cx="9814027" cy="0"/>
          </a:xfrm>
          <a:prstGeom prst="line">
            <a:avLst/>
          </a:prstGeom>
          <a:ln cmpd="sng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E28DF8D-65C0-4D7B-94CE-AE65F6C29784}"/>
              </a:ext>
            </a:extLst>
          </p:cNvPr>
          <p:cNvSpPr txBox="1"/>
          <p:nvPr/>
        </p:nvSpPr>
        <p:spPr>
          <a:xfrm>
            <a:off x="8035928" y="2604253"/>
            <a:ext cx="283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8B327F-B244-4B99-8825-A89A1C15892D}"/>
              </a:ext>
            </a:extLst>
          </p:cNvPr>
          <p:cNvSpPr txBox="1"/>
          <p:nvPr/>
        </p:nvSpPr>
        <p:spPr>
          <a:xfrm>
            <a:off x="2216552" y="3700227"/>
            <a:ext cx="257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1: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CB3A18-1348-4FF0-A9C3-A1CF44C707BA}"/>
              </a:ext>
            </a:extLst>
          </p:cNvPr>
          <p:cNvSpPr txBox="1"/>
          <p:nvPr/>
        </p:nvSpPr>
        <p:spPr>
          <a:xfrm>
            <a:off x="2246833" y="4546547"/>
            <a:ext cx="257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2: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8367F6-2D4F-4118-BDB5-597E498436B2}"/>
              </a:ext>
            </a:extLst>
          </p:cNvPr>
          <p:cNvSpPr txBox="1"/>
          <p:nvPr/>
        </p:nvSpPr>
        <p:spPr>
          <a:xfrm>
            <a:off x="5816603" y="3310349"/>
            <a:ext cx="467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cây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0156BB-7092-4430-A618-DDC2572C9EAC}"/>
              </a:ext>
            </a:extLst>
          </p:cNvPr>
          <p:cNvGrpSpPr/>
          <p:nvPr/>
        </p:nvGrpSpPr>
        <p:grpSpPr>
          <a:xfrm>
            <a:off x="4073525" y="3996951"/>
            <a:ext cx="5181600" cy="340752"/>
            <a:chOff x="1600200" y="3130456"/>
            <a:chExt cx="2590800" cy="17037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BD9F20-CF48-452A-88C1-30FFD643E4EE}"/>
                </a:ext>
              </a:extLst>
            </p:cNvPr>
            <p:cNvCxnSpPr/>
            <p:nvPr/>
          </p:nvCxnSpPr>
          <p:spPr>
            <a:xfrm>
              <a:off x="1600200" y="3130456"/>
              <a:ext cx="0" cy="16085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5732C3-D07B-4019-98EF-EE1DE83BD50F}"/>
                </a:ext>
              </a:extLst>
            </p:cNvPr>
            <p:cNvCxnSpPr/>
            <p:nvPr/>
          </p:nvCxnSpPr>
          <p:spPr>
            <a:xfrm>
              <a:off x="1600200" y="3224212"/>
              <a:ext cx="25908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235CBF-B217-4B57-875B-5D24E81C3547}"/>
                </a:ext>
              </a:extLst>
            </p:cNvPr>
            <p:cNvCxnSpPr/>
            <p:nvPr/>
          </p:nvCxnSpPr>
          <p:spPr>
            <a:xfrm>
              <a:off x="4191000" y="3130456"/>
              <a:ext cx="0" cy="1703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368EAE-75B1-4573-80B4-7642A18C2C21}"/>
              </a:ext>
            </a:extLst>
          </p:cNvPr>
          <p:cNvCxnSpPr/>
          <p:nvPr/>
        </p:nvCxnSpPr>
        <p:spPr>
          <a:xfrm>
            <a:off x="9283701" y="4202936"/>
            <a:ext cx="0" cy="81028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5B49D8B-54DC-4913-875D-027BA8B6679A}"/>
              </a:ext>
            </a:extLst>
          </p:cNvPr>
          <p:cNvGrpSpPr/>
          <p:nvPr/>
        </p:nvGrpSpPr>
        <p:grpSpPr>
          <a:xfrm>
            <a:off x="4044952" y="4490108"/>
            <a:ext cx="7715250" cy="599308"/>
            <a:chOff x="1266825" y="2710993"/>
            <a:chExt cx="3857625" cy="299654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D9DF29F-2737-418C-B8F5-20EB04D9E136}"/>
                </a:ext>
              </a:extLst>
            </p:cNvPr>
            <p:cNvCxnSpPr/>
            <p:nvPr/>
          </p:nvCxnSpPr>
          <p:spPr>
            <a:xfrm>
              <a:off x="5105401" y="2876634"/>
              <a:ext cx="0" cy="1244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410AFF5-EC43-43E8-A13D-BB6DFE913CD6}"/>
                </a:ext>
              </a:extLst>
            </p:cNvPr>
            <p:cNvGrpSpPr/>
            <p:nvPr/>
          </p:nvGrpSpPr>
          <p:grpSpPr>
            <a:xfrm>
              <a:off x="1266825" y="2848059"/>
              <a:ext cx="3857625" cy="162588"/>
              <a:chOff x="1590675" y="3657684"/>
              <a:chExt cx="3857625" cy="162588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E209BFD-0CC9-4FBA-BBF3-7FD3B35F9624}"/>
                  </a:ext>
                </a:extLst>
              </p:cNvPr>
              <p:cNvCxnSpPr/>
              <p:nvPr/>
            </p:nvCxnSpPr>
            <p:spPr>
              <a:xfrm>
                <a:off x="1600200" y="3729784"/>
                <a:ext cx="3848100" cy="476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4B312C0-530B-47F9-828A-BC5584E4801C}"/>
                  </a:ext>
                </a:extLst>
              </p:cNvPr>
              <p:cNvCxnSpPr/>
              <p:nvPr/>
            </p:nvCxnSpPr>
            <p:spPr>
              <a:xfrm>
                <a:off x="1590675" y="3686922"/>
                <a:ext cx="9525" cy="13335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29A27B0-039D-4692-BD71-E66B33C6CB86}"/>
                  </a:ext>
                </a:extLst>
              </p:cNvPr>
              <p:cNvCxnSpPr/>
              <p:nvPr/>
            </p:nvCxnSpPr>
            <p:spPr>
              <a:xfrm>
                <a:off x="4200527" y="3657684"/>
                <a:ext cx="0" cy="15306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Right Brace 69">
              <a:extLst>
                <a:ext uri="{FF2B5EF4-FFF2-40B4-BE49-F238E27FC236}">
                  <a16:creationId xmlns:a16="http://schemas.microsoft.com/office/drawing/2014/main" id="{4976213C-D7BD-45C5-BEEF-6A00A98700E7}"/>
                </a:ext>
              </a:extLst>
            </p:cNvPr>
            <p:cNvSpPr/>
            <p:nvPr/>
          </p:nvSpPr>
          <p:spPr>
            <a:xfrm rot="16200000">
              <a:off x="4393931" y="2193738"/>
              <a:ext cx="194215" cy="1228725"/>
            </a:xfrm>
            <a:prstGeom prst="rightBrace">
              <a:avLst>
                <a:gd name="adj1" fmla="val 53455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3681CF4-94E3-4CC3-A442-0634F2E4E832}"/>
              </a:ext>
            </a:extLst>
          </p:cNvPr>
          <p:cNvSpPr txBox="1"/>
          <p:nvPr/>
        </p:nvSpPr>
        <p:spPr>
          <a:xfrm>
            <a:off x="9620553" y="3597589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cây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EE3CFC7-141E-441C-ADC2-650C0A267855}"/>
              </a:ext>
            </a:extLst>
          </p:cNvPr>
          <p:cNvCxnSpPr/>
          <p:nvPr/>
        </p:nvCxnSpPr>
        <p:spPr>
          <a:xfrm flipH="1">
            <a:off x="4044945" y="4242466"/>
            <a:ext cx="19052" cy="84838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ight Brace 75">
            <a:extLst>
              <a:ext uri="{FF2B5EF4-FFF2-40B4-BE49-F238E27FC236}">
                <a16:creationId xmlns:a16="http://schemas.microsoft.com/office/drawing/2014/main" id="{1250C16D-29A8-4EF6-BFA8-FE1B1A7C674D}"/>
              </a:ext>
            </a:extLst>
          </p:cNvPr>
          <p:cNvSpPr/>
          <p:nvPr/>
        </p:nvSpPr>
        <p:spPr>
          <a:xfrm>
            <a:off x="11855453" y="3727996"/>
            <a:ext cx="266696" cy="1302776"/>
          </a:xfrm>
          <a:prstGeom prst="rightBrace">
            <a:avLst>
              <a:gd name="adj1" fmla="val 4300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4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5E8C77-C351-4AC6-A3E5-6C3254EC0358}"/>
              </a:ext>
            </a:extLst>
          </p:cNvPr>
          <p:cNvSpPr txBox="1"/>
          <p:nvPr/>
        </p:nvSpPr>
        <p:spPr>
          <a:xfrm>
            <a:off x="12426952" y="3923872"/>
            <a:ext cx="226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cây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1FF717-D734-427F-B667-622DFD342AE4}"/>
              </a:ext>
            </a:extLst>
          </p:cNvPr>
          <p:cNvSpPr txBox="1"/>
          <p:nvPr/>
        </p:nvSpPr>
        <p:spPr>
          <a:xfrm>
            <a:off x="7409899" y="5174972"/>
            <a:ext cx="342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60DEA1-AEF3-48FD-81BE-3FC677CF0D4C}"/>
              </a:ext>
            </a:extLst>
          </p:cNvPr>
          <p:cNvSpPr txBox="1"/>
          <p:nvPr/>
        </p:nvSpPr>
        <p:spPr>
          <a:xfrm>
            <a:off x="5114841" y="5970753"/>
            <a:ext cx="9277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Số cây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tổ .</a:t>
            </a:r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.?..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trồng được là: </a:t>
            </a:r>
          </a:p>
          <a:p>
            <a:pPr algn="ctr" defTabSz="1371600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......................?...............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cây ..?..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trồng được là: </a:t>
            </a:r>
          </a:p>
          <a:p>
            <a:pPr algn="ctr" defTabSz="1371600"/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......................?...............</a:t>
            </a:r>
          </a:p>
          <a:p>
            <a:pPr algn="ctr" defTabSz="1371600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			Đáp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 ...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1E5980-A0F6-4CAB-9B9C-B67ED1FBF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" y="6906389"/>
            <a:ext cx="5589756" cy="25431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02" y="6154732"/>
            <a:ext cx="4671018" cy="43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74" grpId="0"/>
      <p:bldP spid="76" grpId="0" animBg="1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B5D06AF-097B-4CF8-9EA1-AD29AA9A37FF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6790114" y="-717819"/>
            <a:ext cx="2393257" cy="2275770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402457" y="7026471"/>
            <a:ext cx="1816189" cy="1727031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516132" y="3343707"/>
            <a:ext cx="5105400" cy="637179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200828" y="2963697"/>
            <a:ext cx="12305941" cy="1286613"/>
            <a:chOff x="1011350" y="7817691"/>
            <a:chExt cx="25116100" cy="1758575"/>
          </a:xfrm>
        </p:grpSpPr>
        <p:sp>
          <p:nvSpPr>
            <p:cNvPr id="26" name="Speech Bubble: Rectangle with Corners Rounded 6">
              <a:extLst>
                <a:ext uri="{FF2B5EF4-FFF2-40B4-BE49-F238E27FC236}">
                  <a16:creationId xmlns:a16="http://schemas.microsoft.com/office/drawing/2014/main" id="{B9388779-80E8-4258-A350-D089AFC0049E}"/>
                </a:ext>
              </a:extLst>
            </p:cNvPr>
            <p:cNvSpPr/>
            <p:nvPr/>
          </p:nvSpPr>
          <p:spPr>
            <a:xfrm flipH="1">
              <a:off x="1011350" y="7817691"/>
              <a:ext cx="25116100" cy="1758575"/>
            </a:xfrm>
            <a:prstGeom prst="wedgeRoundRectCallout">
              <a:avLst>
                <a:gd name="adj1" fmla="val 42178"/>
                <a:gd name="adj2" fmla="val -734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94147" y="8040403"/>
              <a:ext cx="24149628" cy="1388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D4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  <a:r>
                <a:rPr kumimoji="0" lang="vi-VN" sz="6000" b="1" i="0" u="none" strike="noStrike" kern="1200" cap="none" spc="0" normalizeH="0" baseline="0" noProof="0">
                  <a:ln>
                    <a:noFill/>
                  </a:ln>
                  <a:solidFill>
                    <a:srgbClr val="D4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ả hai tổ trồng được bao nhiêu cây ?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9784" y="934213"/>
            <a:ext cx="8177199" cy="1530182"/>
            <a:chOff x="955933" y="982362"/>
            <a:chExt cx="20092338" cy="892950"/>
          </a:xfrm>
        </p:grpSpPr>
        <p:grpSp>
          <p:nvGrpSpPr>
            <p:cNvPr id="32" name="Group 6"/>
            <p:cNvGrpSpPr/>
            <p:nvPr/>
          </p:nvGrpSpPr>
          <p:grpSpPr>
            <a:xfrm>
              <a:off x="955933" y="982362"/>
              <a:ext cx="16417667" cy="892950"/>
              <a:chOff x="0" y="0"/>
              <a:chExt cx="29527031" cy="193929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2700" y="12700"/>
                <a:ext cx="2950163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</p:sp>
          <p:sp>
            <p:nvSpPr>
              <p:cNvPr id="34" name="Freeform 8"/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  <p:sp>
          <p:nvSpPr>
            <p:cNvPr id="35" name="TextBox 13"/>
            <p:cNvSpPr txBox="1"/>
            <p:nvPr/>
          </p:nvSpPr>
          <p:spPr>
            <a:xfrm>
              <a:off x="3670610" y="1292178"/>
              <a:ext cx="17377661" cy="3374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 toán hỏi gì?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89268" y="4592871"/>
            <a:ext cx="8552279" cy="2056357"/>
            <a:chOff x="8407531" y="7961864"/>
            <a:chExt cx="11730719" cy="2810680"/>
          </a:xfrm>
        </p:grpSpPr>
        <p:sp>
          <p:nvSpPr>
            <p:cNvPr id="41" name="Speech Bubble: Rectangle with Corners Rounded 6">
              <a:extLst>
                <a:ext uri="{FF2B5EF4-FFF2-40B4-BE49-F238E27FC236}">
                  <a16:creationId xmlns:a16="http://schemas.microsoft.com/office/drawing/2014/main" id="{B9388779-80E8-4258-A350-D089AFC0049E}"/>
                </a:ext>
              </a:extLst>
            </p:cNvPr>
            <p:cNvSpPr/>
            <p:nvPr/>
          </p:nvSpPr>
          <p:spPr>
            <a:xfrm flipH="1">
              <a:off x="8407531" y="7961864"/>
              <a:ext cx="11730719" cy="2810680"/>
            </a:xfrm>
            <a:prstGeom prst="wedgeRoundRectCallout">
              <a:avLst>
                <a:gd name="adj1" fmla="val 59436"/>
                <a:gd name="adj2" fmla="val 1366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735746" y="8457337"/>
              <a:ext cx="11043712" cy="1262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 1 trồng được mấy cây?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51" name="Freeform 7">
            <a:extLst>
              <a:ext uri="{FF2B5EF4-FFF2-40B4-BE49-F238E27FC236}">
                <a16:creationId xmlns:a16="http://schemas.microsoft.com/office/drawing/2014/main" id="{743E39B8-F82C-4865-9276-AA231BE914C2}"/>
              </a:ext>
            </a:extLst>
          </p:cNvPr>
          <p:cNvSpPr/>
          <p:nvPr/>
        </p:nvSpPr>
        <p:spPr>
          <a:xfrm>
            <a:off x="13408648" y="4807419"/>
            <a:ext cx="2995150" cy="1510140"/>
          </a:xfrm>
          <a:custGeom>
            <a:avLst/>
            <a:gdLst/>
            <a:ahLst/>
            <a:cxnLst/>
            <a:rect l="l" t="t" r="r" b="b"/>
            <a:pathLst>
              <a:path w="29501632" h="1913890">
                <a:moveTo>
                  <a:pt x="28544686" y="1913890"/>
                </a:moveTo>
                <a:lnTo>
                  <a:pt x="956945" y="1913890"/>
                </a:lnTo>
                <a:cubicBezTo>
                  <a:pt x="428371" y="1913890"/>
                  <a:pt x="0" y="1485392"/>
                  <a:pt x="0" y="956945"/>
                </a:cubicBezTo>
                <a:lnTo>
                  <a:pt x="0" y="956945"/>
                </a:lnTo>
                <a:cubicBezTo>
                  <a:pt x="0" y="428371"/>
                  <a:pt x="428371" y="0"/>
                  <a:pt x="956945" y="0"/>
                </a:cubicBezTo>
                <a:lnTo>
                  <a:pt x="28544686" y="0"/>
                </a:lnTo>
                <a:cubicBezTo>
                  <a:pt x="29073134" y="0"/>
                  <a:pt x="29501632" y="428371"/>
                  <a:pt x="29501632" y="956945"/>
                </a:cubicBezTo>
                <a:lnTo>
                  <a:pt x="29501632" y="956945"/>
                </a:lnTo>
                <a:cubicBezTo>
                  <a:pt x="29501632" y="1485392"/>
                  <a:pt x="29073134" y="1913890"/>
                  <a:pt x="28544686" y="1913890"/>
                </a:cubicBezTo>
                <a:close/>
              </a:path>
            </a:pathLst>
          </a:custGeom>
          <a:solidFill>
            <a:srgbClr val="D8EBB6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sz="8000"/>
              <a:t>8 cây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C8653F-3CFE-4221-96C1-7B74180E9FAD}"/>
              </a:ext>
            </a:extLst>
          </p:cNvPr>
          <p:cNvGrpSpPr/>
          <p:nvPr/>
        </p:nvGrpSpPr>
        <p:grpSpPr>
          <a:xfrm>
            <a:off x="4722818" y="7044603"/>
            <a:ext cx="8552279" cy="2056357"/>
            <a:chOff x="8407531" y="7961864"/>
            <a:chExt cx="11730719" cy="2810680"/>
          </a:xfrm>
        </p:grpSpPr>
        <p:sp>
          <p:nvSpPr>
            <p:cNvPr id="54" name="Speech Bubble: Rectangle with Corners Rounded 6">
              <a:extLst>
                <a:ext uri="{FF2B5EF4-FFF2-40B4-BE49-F238E27FC236}">
                  <a16:creationId xmlns:a16="http://schemas.microsoft.com/office/drawing/2014/main" id="{800A8B90-2813-483E-B756-42655B07B389}"/>
                </a:ext>
              </a:extLst>
            </p:cNvPr>
            <p:cNvSpPr/>
            <p:nvPr/>
          </p:nvSpPr>
          <p:spPr>
            <a:xfrm flipH="1">
              <a:off x="8407531" y="7961864"/>
              <a:ext cx="11730719" cy="2810680"/>
            </a:xfrm>
            <a:prstGeom prst="wedgeRoundRectCallout">
              <a:avLst>
                <a:gd name="adj1" fmla="val 59436"/>
                <a:gd name="adj2" fmla="val 1366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B79F7A4-3F22-44CD-86BC-7563C8FD004D}"/>
                </a:ext>
              </a:extLst>
            </p:cNvPr>
            <p:cNvSpPr/>
            <p:nvPr/>
          </p:nvSpPr>
          <p:spPr>
            <a:xfrm>
              <a:off x="8735746" y="8457337"/>
              <a:ext cx="11043712" cy="1262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 2 trồng được mấy cây?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6" name="Freeform 7">
            <a:extLst>
              <a:ext uri="{FF2B5EF4-FFF2-40B4-BE49-F238E27FC236}">
                <a16:creationId xmlns:a16="http://schemas.microsoft.com/office/drawing/2014/main" id="{B210CFB4-FEE0-4887-817A-BBFE1B6F351F}"/>
              </a:ext>
            </a:extLst>
          </p:cNvPr>
          <p:cNvSpPr/>
          <p:nvPr/>
        </p:nvSpPr>
        <p:spPr>
          <a:xfrm>
            <a:off x="13529652" y="7227442"/>
            <a:ext cx="3526012" cy="1510140"/>
          </a:xfrm>
          <a:custGeom>
            <a:avLst/>
            <a:gdLst/>
            <a:ahLst/>
            <a:cxnLst/>
            <a:rect l="l" t="t" r="r" b="b"/>
            <a:pathLst>
              <a:path w="29501632" h="1913890">
                <a:moveTo>
                  <a:pt x="28544686" y="1913890"/>
                </a:moveTo>
                <a:lnTo>
                  <a:pt x="956945" y="1913890"/>
                </a:lnTo>
                <a:cubicBezTo>
                  <a:pt x="428371" y="1913890"/>
                  <a:pt x="0" y="1485392"/>
                  <a:pt x="0" y="956945"/>
                </a:cubicBezTo>
                <a:lnTo>
                  <a:pt x="0" y="956945"/>
                </a:lnTo>
                <a:cubicBezTo>
                  <a:pt x="0" y="428371"/>
                  <a:pt x="428371" y="0"/>
                  <a:pt x="956945" y="0"/>
                </a:cubicBezTo>
                <a:lnTo>
                  <a:pt x="28544686" y="0"/>
                </a:lnTo>
                <a:cubicBezTo>
                  <a:pt x="29073134" y="0"/>
                  <a:pt x="29501632" y="428371"/>
                  <a:pt x="29501632" y="956945"/>
                </a:cubicBezTo>
                <a:lnTo>
                  <a:pt x="29501632" y="956945"/>
                </a:lnTo>
                <a:cubicBezTo>
                  <a:pt x="29501632" y="1485392"/>
                  <a:pt x="29073134" y="1913890"/>
                  <a:pt x="28544686" y="1913890"/>
                </a:cubicBezTo>
                <a:close/>
              </a:path>
            </a:pathLst>
          </a:custGeom>
          <a:solidFill>
            <a:srgbClr val="D8EBB6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sz="8000"/>
              <a:t>Chưa rõ</a:t>
            </a:r>
          </a:p>
        </p:txBody>
      </p:sp>
    </p:spTree>
    <p:extLst>
      <p:ext uri="{BB962C8B-B14F-4D97-AF65-F5344CB8AC3E}">
        <p14:creationId xmlns:p14="http://schemas.microsoft.com/office/powerpoint/2010/main" val="28719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19FE8F2-4416-43A9-9373-2D662FA4A3C8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6790114" y="-717819"/>
            <a:ext cx="2393257" cy="2275770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402457" y="7026471"/>
            <a:ext cx="1816189" cy="1727031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516132" y="3343707"/>
            <a:ext cx="5105400" cy="637179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59657" y="1136453"/>
            <a:ext cx="12305941" cy="2408403"/>
            <a:chOff x="1011348" y="7817691"/>
            <a:chExt cx="25116100" cy="3291866"/>
          </a:xfrm>
        </p:grpSpPr>
        <p:sp>
          <p:nvSpPr>
            <p:cNvPr id="26" name="Speech Bubble: Rectangle with Corners Rounded 6">
              <a:extLst>
                <a:ext uri="{FF2B5EF4-FFF2-40B4-BE49-F238E27FC236}">
                  <a16:creationId xmlns:a16="http://schemas.microsoft.com/office/drawing/2014/main" id="{B9388779-80E8-4258-A350-D089AFC0049E}"/>
                </a:ext>
              </a:extLst>
            </p:cNvPr>
            <p:cNvSpPr/>
            <p:nvPr/>
          </p:nvSpPr>
          <p:spPr>
            <a:xfrm flipH="1">
              <a:off x="1011348" y="7817691"/>
              <a:ext cx="25116100" cy="3291866"/>
            </a:xfrm>
            <a:prstGeom prst="wedgeRoundRectCallout">
              <a:avLst>
                <a:gd name="adj1" fmla="val 56799"/>
                <a:gd name="adj2" fmla="val 4779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90963" y="8040403"/>
              <a:ext cx="22556053" cy="265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D4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Nếu ta thêm 4 vào số cây của tổ 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D4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thì sẽ tìm được số cây của tổ 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8EF6F6-BBD6-479A-9DA2-8A27F389BAB7}"/>
              </a:ext>
            </a:extLst>
          </p:cNvPr>
          <p:cNvGrpSpPr/>
          <p:nvPr/>
        </p:nvGrpSpPr>
        <p:grpSpPr>
          <a:xfrm>
            <a:off x="6726268" y="5257686"/>
            <a:ext cx="6381145" cy="4660254"/>
            <a:chOff x="8369953" y="6331731"/>
            <a:chExt cx="3647132" cy="228499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DC9F50B-3198-439B-9ED0-5435FADB6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700DC9-4BA1-4250-8920-EFF5539D889E}"/>
                </a:ext>
              </a:extLst>
            </p:cNvPr>
            <p:cNvSpPr txBox="1"/>
            <p:nvPr/>
          </p:nvSpPr>
          <p:spPr>
            <a:xfrm>
              <a:off x="8369953" y="8269641"/>
              <a:ext cx="3647132" cy="34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THẢO LUẬN NHÓM ĐÔI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87143" y="3958292"/>
            <a:ext cx="10380580" cy="2116825"/>
            <a:chOff x="8407530" y="7961863"/>
            <a:chExt cx="14238505" cy="2893330"/>
          </a:xfrm>
        </p:grpSpPr>
        <p:sp>
          <p:nvSpPr>
            <p:cNvPr id="41" name="Speech Bubble: Rectangle with Corners Rounded 6">
              <a:extLst>
                <a:ext uri="{FF2B5EF4-FFF2-40B4-BE49-F238E27FC236}">
                  <a16:creationId xmlns:a16="http://schemas.microsoft.com/office/drawing/2014/main" id="{B9388779-80E8-4258-A350-D089AFC0049E}"/>
                </a:ext>
              </a:extLst>
            </p:cNvPr>
            <p:cNvSpPr/>
            <p:nvPr/>
          </p:nvSpPr>
          <p:spPr>
            <a:xfrm flipH="1">
              <a:off x="8407530" y="7961863"/>
              <a:ext cx="14238505" cy="2893330"/>
            </a:xfrm>
            <a:prstGeom prst="wedgeRoundRectCallout">
              <a:avLst>
                <a:gd name="adj1" fmla="val 59436"/>
                <a:gd name="adj2" fmla="val 1366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797966" y="8209599"/>
              <a:ext cx="13324650" cy="2397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Gộp số cây của hai tổ lại sẽ tìm được số cây cả hai tổ trồng được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750" y="9360948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91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7091372" y="-839169"/>
            <a:ext cx="2393257" cy="22757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5241" y="8699646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6390590" y="8488388"/>
            <a:ext cx="1816189" cy="172703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703214" y="928996"/>
            <a:ext cx="15758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Tổ 1 trồng được 8 cây, tổ 2 trồng được nhiều hơn tổ 1 là 4 cây. Hỏi cả hai tổ trồng được bao nhiêu cây ?</a:t>
            </a:r>
            <a:endParaRPr kumimoji="0" lang="vi-VN" sz="4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1FF717-D734-427F-B667-622DFD342AE4}"/>
              </a:ext>
            </a:extLst>
          </p:cNvPr>
          <p:cNvSpPr txBox="1"/>
          <p:nvPr/>
        </p:nvSpPr>
        <p:spPr>
          <a:xfrm>
            <a:off x="7389008" y="2754017"/>
            <a:ext cx="342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60DEA1-AEF3-48FD-81BE-3FC677CF0D4C}"/>
              </a:ext>
            </a:extLst>
          </p:cNvPr>
          <p:cNvSpPr txBox="1"/>
          <p:nvPr/>
        </p:nvSpPr>
        <p:spPr>
          <a:xfrm>
            <a:off x="4171080" y="3520265"/>
            <a:ext cx="927735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cây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 .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.?..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 được là: </a:t>
            </a: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......................?...............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 ..?..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 được là: </a:t>
            </a: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......................?...............</a:t>
            </a:r>
          </a:p>
          <a:p>
            <a:pPr marL="0" marR="0" lvl="0" indent="0" algn="ctr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Đáp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..? ...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590" y="6161124"/>
            <a:ext cx="4671018" cy="4363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932B7-4613-4555-A253-863BBA7BE1D7}"/>
              </a:ext>
            </a:extLst>
          </p:cNvPr>
          <p:cNvSpPr/>
          <p:nvPr/>
        </p:nvSpPr>
        <p:spPr>
          <a:xfrm>
            <a:off x="7423421" y="3775609"/>
            <a:ext cx="1297792" cy="82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4E8293-C007-4951-AA17-FBAB1A60F9B8}"/>
              </a:ext>
            </a:extLst>
          </p:cNvPr>
          <p:cNvSpPr/>
          <p:nvPr/>
        </p:nvSpPr>
        <p:spPr>
          <a:xfrm>
            <a:off x="5650224" y="4795323"/>
            <a:ext cx="6922776" cy="82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+ 4 =  12 (cây)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C0B26A-6629-4F13-8E40-6313B15C1D8C}"/>
              </a:ext>
            </a:extLst>
          </p:cNvPr>
          <p:cNvSpPr/>
          <p:nvPr/>
        </p:nvSpPr>
        <p:spPr>
          <a:xfrm>
            <a:off x="4125243" y="5885627"/>
            <a:ext cx="10802132" cy="82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cây </a:t>
            </a: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hai tổ</a:t>
            </a: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trồng được là: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E49945-49F4-43EA-AC62-A9886AB3F7A8}"/>
              </a:ext>
            </a:extLst>
          </p:cNvPr>
          <p:cNvSpPr/>
          <p:nvPr/>
        </p:nvSpPr>
        <p:spPr>
          <a:xfrm>
            <a:off x="5327950" y="7164248"/>
            <a:ext cx="7844043" cy="82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+ 12 =  20 (cây)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A2B87E-08BD-411E-895B-428DCA228ED8}"/>
              </a:ext>
            </a:extLst>
          </p:cNvPr>
          <p:cNvSpPr/>
          <p:nvPr/>
        </p:nvSpPr>
        <p:spPr>
          <a:xfrm>
            <a:off x="11350754" y="8223762"/>
            <a:ext cx="2571992" cy="82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cây.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538569" y="8662007"/>
            <a:ext cx="1017295" cy="1033918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D9FE91-000E-476B-A490-59C8C31B2EA4}"/>
              </a:ext>
            </a:extLst>
          </p:cNvPr>
          <p:cNvGrpSpPr/>
          <p:nvPr/>
        </p:nvGrpSpPr>
        <p:grpSpPr>
          <a:xfrm>
            <a:off x="7078324" y="8597941"/>
            <a:ext cx="1163845" cy="1035581"/>
            <a:chOff x="3710343" y="1046605"/>
            <a:chExt cx="5007462" cy="501690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5115894-F7DC-4936-A821-B9D2DD2C0D2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6C3CB25-74E5-49BD-B824-6350F26C6B4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3D3F7FD-8704-4EBD-9569-5317DD7D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2" name="Graphic 16">
              <a:extLst>
                <a:ext uri="{FF2B5EF4-FFF2-40B4-BE49-F238E27FC236}">
                  <a16:creationId xmlns:a16="http://schemas.microsoft.com/office/drawing/2014/main" id="{3B146165-B1B3-4BEE-8532-EF031401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5722397" y="8574894"/>
            <a:ext cx="1281633" cy="1163089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505638" y="571500"/>
            <a:ext cx="17276724" cy="9075965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6344420" y="-191685"/>
            <a:ext cx="2393257" cy="2275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0" y="3394754"/>
            <a:ext cx="9845942" cy="16959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350503" y="3551532"/>
            <a:ext cx="1816189" cy="1727031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5197105" y="6841308"/>
            <a:ext cx="1659557" cy="1578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7359" y="7251531"/>
            <a:ext cx="3403886" cy="1557354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0" y="6972300"/>
            <a:ext cx="3520270" cy="35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59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ABD47-A243-4B32-B6AD-659DA1701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3" y="1625120"/>
            <a:ext cx="15552114" cy="277073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36DE12-7822-4E70-8938-BD827B47401C}"/>
              </a:ext>
            </a:extLst>
          </p:cNvPr>
          <p:cNvGrpSpPr/>
          <p:nvPr/>
        </p:nvGrpSpPr>
        <p:grpSpPr>
          <a:xfrm>
            <a:off x="1518324" y="583203"/>
            <a:ext cx="1267858" cy="1257929"/>
            <a:chOff x="1637071" y="383459"/>
            <a:chExt cx="818536" cy="838619"/>
          </a:xfrm>
        </p:grpSpPr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3A4908AC-5785-40CA-908F-AAD58C71AE90}"/>
                </a:ext>
              </a:extLst>
            </p:cNvPr>
            <p:cNvSpPr/>
            <p:nvPr/>
          </p:nvSpPr>
          <p:spPr>
            <a:xfrm>
              <a:off x="1637071" y="383459"/>
              <a:ext cx="818536" cy="767584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7200" b="1" dirty="0">
                <a:solidFill>
                  <a:prstClr val="white"/>
                </a:solidFill>
                <a:latin typeface="Times New Roman" panose="0202060305040502030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39B80CF-1A87-481A-BBA9-0CFBF85C1C80}"/>
                </a:ext>
              </a:extLst>
            </p:cNvPr>
            <p:cNvSpPr txBox="1"/>
            <p:nvPr/>
          </p:nvSpPr>
          <p:spPr>
            <a:xfrm>
              <a:off x="1836061" y="421859"/>
              <a:ext cx="52736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7200" b="1" dirty="0">
                  <a:solidFill>
                    <a:prstClr val="white"/>
                  </a:solidFill>
                  <a:latin typeface="Times New Roman" panose="02020603050405020304"/>
                </a:rPr>
                <a:t>1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9F2FBE6E-0BA1-4C75-B469-68FCB2625F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37" y="7064973"/>
            <a:ext cx="4381500" cy="324033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C3B86B3-7DA7-4F36-AF63-1051FA3BFCBB}"/>
              </a:ext>
            </a:extLst>
          </p:cNvPr>
          <p:cNvSpPr txBox="1"/>
          <p:nvPr/>
        </p:nvSpPr>
        <p:spPr>
          <a:xfrm>
            <a:off x="2796300" y="1035368"/>
            <a:ext cx="1334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tóm tắt và bài giải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EFA006-E427-49D3-9F6E-04C40F3E7393}"/>
              </a:ext>
            </a:extLst>
          </p:cNvPr>
          <p:cNvSpPr txBox="1"/>
          <p:nvPr/>
        </p:nvSpPr>
        <p:spPr>
          <a:xfrm>
            <a:off x="3468270" y="2001928"/>
            <a:ext cx="133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A3C6341-101C-4A1D-9F33-07E2D79C6EB7}"/>
              </a:ext>
            </a:extLst>
          </p:cNvPr>
          <p:cNvSpPr txBox="1"/>
          <p:nvPr/>
        </p:nvSpPr>
        <p:spPr>
          <a:xfrm>
            <a:off x="2112003" y="2000008"/>
            <a:ext cx="894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 cắt được 14 lá cờ. Thu cắt được ít hơn Tuấn 5 lá cờ. Hỏi cả hai bạn cắt được bao nhiêu lá cờ?</a:t>
            </a:r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476604D7-DD5F-44C7-B290-D8E9DCE3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059" y="2217739"/>
            <a:ext cx="4818875" cy="2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3BE8BCA-779C-4040-8FCE-130867E3F9A8}"/>
              </a:ext>
            </a:extLst>
          </p:cNvPr>
          <p:cNvCxnSpPr>
            <a:cxnSpLocks/>
          </p:cNvCxnSpPr>
          <p:nvPr/>
        </p:nvCxnSpPr>
        <p:spPr>
          <a:xfrm>
            <a:off x="2234974" y="2628900"/>
            <a:ext cx="6155048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8042B2B-0A33-4EB2-AE8D-9A88514E5755}"/>
              </a:ext>
            </a:extLst>
          </p:cNvPr>
          <p:cNvSpPr txBox="1"/>
          <p:nvPr/>
        </p:nvSpPr>
        <p:spPr>
          <a:xfrm>
            <a:off x="3118977" y="4762501"/>
            <a:ext cx="2703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ADD8B9-A19B-40F5-876C-4D521B18D270}"/>
              </a:ext>
            </a:extLst>
          </p:cNvPr>
          <p:cNvSpPr txBox="1"/>
          <p:nvPr/>
        </p:nvSpPr>
        <p:spPr>
          <a:xfrm>
            <a:off x="10530057" y="4697580"/>
            <a:ext cx="2703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EF9D277-5A00-4C9E-825C-8EFDC3683C6E}"/>
              </a:ext>
            </a:extLst>
          </p:cNvPr>
          <p:cNvSpPr txBox="1"/>
          <p:nvPr/>
        </p:nvSpPr>
        <p:spPr>
          <a:xfrm>
            <a:off x="8390022" y="5649150"/>
            <a:ext cx="7116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lá cờ………?................</a:t>
            </a:r>
          </a:p>
          <a:p>
            <a:pPr algn="ctr"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………..?..............</a:t>
            </a:r>
          </a:p>
          <a:p>
            <a:pPr algn="ctr"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lá cờ ..........?.................</a:t>
            </a:r>
          </a:p>
          <a:p>
            <a:pPr algn="ctr"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………..?..............</a:t>
            </a:r>
          </a:p>
          <a:p>
            <a:pPr algn="ctr"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số:.?.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F463632-0591-46FF-B66A-1B91228CDAF9}"/>
              </a:ext>
            </a:extLst>
          </p:cNvPr>
          <p:cNvCxnSpPr/>
          <p:nvPr/>
        </p:nvCxnSpPr>
        <p:spPr>
          <a:xfrm>
            <a:off x="8154320" y="5162610"/>
            <a:ext cx="0" cy="3814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8638610-6EFE-4888-A61D-3B5CE467CFD8}"/>
              </a:ext>
            </a:extLst>
          </p:cNvPr>
          <p:cNvSpPr txBox="1"/>
          <p:nvPr/>
        </p:nvSpPr>
        <p:spPr>
          <a:xfrm>
            <a:off x="15022331" y="6443345"/>
            <a:ext cx="29527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71600"/>
            <a:r>
              <a:rPr lang="en-US" sz="4000" dirty="0">
                <a:solidFill>
                  <a:srgbClr val="00B0F0"/>
                </a:solidFill>
                <a:latin typeface="Times New Roman"/>
              </a:rPr>
              <a:t>Thảo luận nhóm đôi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91AC1-4E0E-4960-9CCE-68135D5361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42" y="5846993"/>
            <a:ext cx="6732926" cy="1656113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2FD7003-7E79-43BB-ADC4-D98B049A62C7}"/>
              </a:ext>
            </a:extLst>
          </p:cNvPr>
          <p:cNvCxnSpPr>
            <a:cxnSpLocks/>
          </p:cNvCxnSpPr>
          <p:nvPr/>
        </p:nvCxnSpPr>
        <p:spPr>
          <a:xfrm>
            <a:off x="8991600" y="2628900"/>
            <a:ext cx="2064069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0F6463D-1B8D-448F-907F-788CFC9AC941}"/>
              </a:ext>
            </a:extLst>
          </p:cNvPr>
          <p:cNvCxnSpPr>
            <a:cxnSpLocks/>
          </p:cNvCxnSpPr>
          <p:nvPr/>
        </p:nvCxnSpPr>
        <p:spPr>
          <a:xfrm>
            <a:off x="3673675" y="3314700"/>
            <a:ext cx="4928482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EB86070-3258-4D98-9891-2D1C8D99F2E1}"/>
              </a:ext>
            </a:extLst>
          </p:cNvPr>
          <p:cNvCxnSpPr>
            <a:cxnSpLocks/>
          </p:cNvCxnSpPr>
          <p:nvPr/>
        </p:nvCxnSpPr>
        <p:spPr>
          <a:xfrm>
            <a:off x="2234974" y="4000500"/>
            <a:ext cx="8052026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59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9781" y="8329789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5D20210-1813-4ADF-ADE1-3D6496468B92}"/>
              </a:ext>
            </a:extLst>
          </p:cNvPr>
          <p:cNvSpPr txBox="1"/>
          <p:nvPr/>
        </p:nvSpPr>
        <p:spPr>
          <a:xfrm>
            <a:off x="3137680" y="3782370"/>
            <a:ext cx="270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F5851B-C98A-4697-B6EB-950DD02BE3B5}"/>
              </a:ext>
            </a:extLst>
          </p:cNvPr>
          <p:cNvSpPr txBox="1"/>
          <p:nvPr/>
        </p:nvSpPr>
        <p:spPr>
          <a:xfrm>
            <a:off x="12373550" y="4201352"/>
            <a:ext cx="270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4BD64A-59A6-414D-B5CF-7E65F0C560EC}"/>
              </a:ext>
            </a:extLst>
          </p:cNvPr>
          <p:cNvSpPr txBox="1"/>
          <p:nvPr/>
        </p:nvSpPr>
        <p:spPr>
          <a:xfrm>
            <a:off x="9414726" y="5039672"/>
            <a:ext cx="8129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lá cờ Thu cắt được là: </a:t>
            </a:r>
          </a:p>
          <a:p>
            <a:pPr algn="ctr"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14 – 5 = 9 (lá cờ)</a:t>
            </a:r>
          </a:p>
          <a:p>
            <a:pPr algn="ctr"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lá cờ cả hai bạn cắt được là:</a:t>
            </a:r>
          </a:p>
          <a:p>
            <a:pPr algn="ctr" defTabSz="1371600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+ 9 = 23 (lá cờ)</a:t>
            </a:r>
          </a:p>
          <a:p>
            <a:pPr algn="ctr" defTabSz="1371600"/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Đáp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số: 23 lá cờ.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3F3EBA-F8F8-41C4-BB74-AC434D6EB958}"/>
              </a:ext>
            </a:extLst>
          </p:cNvPr>
          <p:cNvCxnSpPr>
            <a:cxnSpLocks/>
          </p:cNvCxnSpPr>
          <p:nvPr/>
        </p:nvCxnSpPr>
        <p:spPr>
          <a:xfrm>
            <a:off x="9414726" y="4589885"/>
            <a:ext cx="0" cy="3717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CB6F308-B571-460A-857E-E4BA9FE35FBA}"/>
              </a:ext>
            </a:extLst>
          </p:cNvPr>
          <p:cNvSpPr txBox="1"/>
          <p:nvPr/>
        </p:nvSpPr>
        <p:spPr>
          <a:xfrm>
            <a:off x="412341" y="5341434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FDF094-5A02-4154-91F2-E5D927CD6E0C}"/>
              </a:ext>
            </a:extLst>
          </p:cNvPr>
          <p:cNvSpPr txBox="1"/>
          <p:nvPr/>
        </p:nvSpPr>
        <p:spPr>
          <a:xfrm>
            <a:off x="677652" y="6049320"/>
            <a:ext cx="155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pic>
        <p:nvPicPr>
          <p:cNvPr id="55" name="Picture 5">
            <a:extLst>
              <a:ext uri="{FF2B5EF4-FFF2-40B4-BE49-F238E27FC236}">
                <a16:creationId xmlns:a16="http://schemas.microsoft.com/office/drawing/2014/main" id="{FEEB0633-45B5-4FF2-A826-D0FAC19E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30" y="5001569"/>
            <a:ext cx="645384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C9BB35E-C608-403A-BB77-2DD7C8FA345A}"/>
              </a:ext>
            </a:extLst>
          </p:cNvPr>
          <p:cNvSpPr txBox="1"/>
          <p:nvPr/>
        </p:nvSpPr>
        <p:spPr>
          <a:xfrm>
            <a:off x="5940642" y="5935140"/>
            <a:ext cx="242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lá cờ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CA8C49-A64A-4DC0-9D4B-02BE4B191AF5}"/>
              </a:ext>
            </a:extLst>
          </p:cNvPr>
          <p:cNvSpPr txBox="1"/>
          <p:nvPr/>
        </p:nvSpPr>
        <p:spPr>
          <a:xfrm>
            <a:off x="2854542" y="4677839"/>
            <a:ext cx="242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lá cờ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3" y="593942"/>
            <a:ext cx="15552114" cy="277073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3468270" y="970750"/>
            <a:ext cx="133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2112003" y="968830"/>
            <a:ext cx="894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 cắt được 14 lá cờ. Thu cắt được ít hơn Tuấn 5 lá cờ. Hỏi cả hai bạn cắt được bao nhiêu lá cờ?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0A61A92D-DDBA-4464-B157-AB8EAD2A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059" y="1186561"/>
            <a:ext cx="4818875" cy="2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08B9B5F-06AC-4C8F-98A6-1C1CE03E8BE2}"/>
              </a:ext>
            </a:extLst>
          </p:cNvPr>
          <p:cNvSpPr txBox="1"/>
          <p:nvPr/>
        </p:nvSpPr>
        <p:spPr>
          <a:xfrm>
            <a:off x="8214640" y="5473359"/>
            <a:ext cx="10623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7352" y="6811183"/>
            <a:ext cx="3664380" cy="3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/>
      <p:bldP spid="56" grpId="0"/>
      <p:bldP spid="57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2019300"/>
            <a:ext cx="18288000" cy="830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288000" cy="20193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200" y="571500"/>
            <a:ext cx="10582300" cy="4730704"/>
          </a:xfrm>
          <a:prstGeom prst="rect">
            <a:avLst/>
          </a:prstGeom>
        </p:spPr>
      </p:pic>
      <p:sp>
        <p:nvSpPr>
          <p:cNvPr id="4" name="TextBox 20"/>
          <p:cNvSpPr txBox="1"/>
          <p:nvPr/>
        </p:nvSpPr>
        <p:spPr>
          <a:xfrm>
            <a:off x="6602701" y="3685445"/>
            <a:ext cx="5149298" cy="128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Củng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465462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cố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465462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-1104900"/>
            <a:ext cx="18297099" cy="10292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682259"/>
            <a:ext cx="11763442" cy="19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59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9781" y="8329789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3" y="593942"/>
            <a:ext cx="15552114" cy="454955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3468270" y="970750"/>
            <a:ext cx="133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2266873" y="1304951"/>
            <a:ext cx="13966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sáng bạn Mai trồng được 15 cây hoa. Buổi chiều bạn mai trồng được ít hơn buổi sáng 6 cây hoa. Hỏi cả hai buổi bạn Mai trồng được bao nhiêu cây hoa.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88117"/>
            <a:ext cx="4657757" cy="4657757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22" y="6326511"/>
            <a:ext cx="4657757" cy="4657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CCE86-5D30-4594-B54B-6C4F01624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3273" y="5988117"/>
            <a:ext cx="10193395" cy="3023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02CC0-348D-4056-B140-BD38D734C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7302" y="5935875"/>
            <a:ext cx="1019339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59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743240" y="571500"/>
            <a:ext cx="17013465" cy="9332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9781" y="8329789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3" y="593942"/>
            <a:ext cx="15910060" cy="336654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3468270" y="970750"/>
            <a:ext cx="133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776161" y="1214356"/>
            <a:ext cx="15011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Buổi sáng bạn Mai trồng được 15 cây hoa. Buổi chiều bạn mai trồng được ít hơn buổi sáng 6 cây hoa. Hỏi cả hai buổi bạn Mai trồng được bao nhiêu cây hoa.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7437" y="5988629"/>
            <a:ext cx="4657757" cy="4657757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22" y="6326511"/>
            <a:ext cx="4657757" cy="46577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69CE2F-7E9E-4207-AAE2-A1039E3CA0A0}"/>
              </a:ext>
            </a:extLst>
          </p:cNvPr>
          <p:cNvSpPr txBox="1"/>
          <p:nvPr/>
        </p:nvSpPr>
        <p:spPr>
          <a:xfrm>
            <a:off x="7977131" y="4122636"/>
            <a:ext cx="2703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9ADB49-1A15-46E0-87D7-5E206043DA30}"/>
              </a:ext>
            </a:extLst>
          </p:cNvPr>
          <p:cNvSpPr txBox="1"/>
          <p:nvPr/>
        </p:nvSpPr>
        <p:spPr>
          <a:xfrm>
            <a:off x="3200400" y="4920448"/>
            <a:ext cx="129461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chiều bạn mai trồng được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cây hoa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  15 – 6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(cây hoa)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 hai buổi bạn Mai trồng được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cây hoa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 defTabSz="1371600"/>
            <a:r>
              <a:rPr lang="vi-V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 (cây hoa)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Đáp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cây hoa.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19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-1104900"/>
            <a:ext cx="18297099" cy="1029211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4113375" y="322616"/>
            <a:ext cx="9983625" cy="9983625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294" y="-170930"/>
            <a:ext cx="9469795" cy="10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26" y="-806286"/>
            <a:ext cx="9469795" cy="10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4191000" y="3498732"/>
            <a:ext cx="10208047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2A5474"/>
                </a:solidFill>
                <a:latin typeface="+mj-lt"/>
              </a:rPr>
              <a:t>Thứ</a:t>
            </a:r>
            <a:r>
              <a:rPr lang="en-US" sz="5000" dirty="0">
                <a:solidFill>
                  <a:srgbClr val="2A5474"/>
                </a:solidFill>
                <a:latin typeface="+mj-lt"/>
              </a:rPr>
              <a:t> ... </a:t>
            </a:r>
            <a:r>
              <a:rPr lang="en-US" sz="5000" dirty="0" err="1">
                <a:solidFill>
                  <a:srgbClr val="2A5474"/>
                </a:solidFill>
                <a:latin typeface="+mj-lt"/>
              </a:rPr>
              <a:t>ngày</a:t>
            </a:r>
            <a:r>
              <a:rPr lang="en-US" sz="5000" dirty="0">
                <a:solidFill>
                  <a:srgbClr val="2A5474"/>
                </a:solidFill>
                <a:latin typeface="+mj-lt"/>
              </a:rPr>
              <a:t> ... </a:t>
            </a:r>
            <a:r>
              <a:rPr lang="en-US" sz="5000" dirty="0" err="1">
                <a:solidFill>
                  <a:srgbClr val="2A5474"/>
                </a:solidFill>
                <a:latin typeface="+mj-lt"/>
              </a:rPr>
              <a:t>tháng</a:t>
            </a:r>
            <a:r>
              <a:rPr lang="en-US" sz="5000" dirty="0">
                <a:solidFill>
                  <a:srgbClr val="2A5474"/>
                </a:solidFill>
                <a:latin typeface="+mj-lt"/>
              </a:rPr>
              <a:t> ... </a:t>
            </a:r>
            <a:r>
              <a:rPr lang="en-US" sz="5000" dirty="0" err="1">
                <a:solidFill>
                  <a:srgbClr val="2A5474"/>
                </a:solidFill>
                <a:latin typeface="+mj-lt"/>
              </a:rPr>
              <a:t>năm</a:t>
            </a:r>
            <a:r>
              <a:rPr lang="en-US" sz="5000" dirty="0">
                <a:solidFill>
                  <a:srgbClr val="2A5474"/>
                </a:solidFill>
                <a:latin typeface="+mj-lt"/>
              </a:rPr>
              <a:t> ....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A5474"/>
                </a:solidFill>
              </a:rPr>
              <a:t>Toán</a:t>
            </a:r>
            <a:endParaRPr lang="en-US" sz="5000" dirty="0">
              <a:solidFill>
                <a:srgbClr val="2A547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6034087"/>
            <a:ext cx="4722645" cy="4722645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432" y="4476466"/>
            <a:ext cx="6577296" cy="657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0C0FF-3350-4D18-9F0C-167BDB641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3910" y="5457251"/>
            <a:ext cx="681591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-1104900"/>
            <a:ext cx="18297099" cy="1029211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4113375" y="322616"/>
            <a:ext cx="9983625" cy="9983625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294" y="-170930"/>
            <a:ext cx="9469795" cy="10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26" y="-806286"/>
            <a:ext cx="9469795" cy="10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6034087"/>
            <a:ext cx="4722645" cy="4722645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432" y="4476466"/>
            <a:ext cx="6577296" cy="657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649" y="4914900"/>
            <a:ext cx="1020558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2019300"/>
            <a:ext cx="18288000" cy="830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288000" cy="20193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200" y="571500"/>
            <a:ext cx="10582300" cy="473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45" y="3203425"/>
            <a:ext cx="6303810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-816207"/>
            <a:ext cx="18297099" cy="102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766" y="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505638" y="571500"/>
            <a:ext cx="17276724" cy="9075965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4367998" y="1268988"/>
            <a:ext cx="932798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Trò 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“ Ai nhanh hơn” </a:t>
            </a:r>
          </a:p>
        </p:txBody>
      </p:sp>
      <p:sp>
        <p:nvSpPr>
          <p:cNvPr id="65" name="Rounded Rectangle 2">
            <a:extLst>
              <a:ext uri="{FF2B5EF4-FFF2-40B4-BE49-F238E27FC236}">
                <a16:creationId xmlns:a16="http://schemas.microsoft.com/office/drawing/2014/main" id="{1BB8DB62-5E71-4D7B-94E2-115C8A6A345C}"/>
              </a:ext>
            </a:extLst>
          </p:cNvPr>
          <p:cNvSpPr/>
          <p:nvPr/>
        </p:nvSpPr>
        <p:spPr>
          <a:xfrm>
            <a:off x="2685016" y="3463019"/>
            <a:ext cx="2801384" cy="121555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giải </a:t>
            </a:r>
          </a:p>
        </p:txBody>
      </p:sp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BEEEF834-1359-43B6-919F-C61834DD91EC}"/>
              </a:ext>
            </a:extLst>
          </p:cNvPr>
          <p:cNvSpPr/>
          <p:nvPr/>
        </p:nvSpPr>
        <p:spPr>
          <a:xfrm rot="19327501">
            <a:off x="5521664" y="3975402"/>
            <a:ext cx="3412960" cy="14881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</a:t>
            </a:r>
          </a:p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giải </a:t>
            </a: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ADE69AA2-1569-48C3-AF0A-1802BE363875}"/>
              </a:ext>
            </a:extLst>
          </p:cNvPr>
          <p:cNvSpPr/>
          <p:nvPr/>
        </p:nvSpPr>
        <p:spPr>
          <a:xfrm>
            <a:off x="9193634" y="4560703"/>
            <a:ext cx="2573446" cy="121555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 </a:t>
            </a:r>
          </a:p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</a:t>
            </a: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F15BB26C-5D6C-4F2B-B5FF-2E8D7B6DD3E5}"/>
              </a:ext>
            </a:extLst>
          </p:cNvPr>
          <p:cNvSpPr/>
          <p:nvPr/>
        </p:nvSpPr>
        <p:spPr>
          <a:xfrm rot="3449492">
            <a:off x="12283427" y="4092842"/>
            <a:ext cx="2640891" cy="1597776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</a:t>
            </a:r>
          </a:p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giải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4275886" y="6611285"/>
            <a:ext cx="9327986" cy="2798143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Sắp xếp các thẻ từ cho đúng thứ tự  các bước giải bài toán.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766" y="0"/>
            <a:ext cx="18288000" cy="103251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505638" y="571500"/>
            <a:ext cx="17276724" cy="9075965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3D86C2CC-728B-4E71-843A-37206F85B60B}"/>
              </a:ext>
            </a:extLst>
          </p:cNvPr>
          <p:cNvSpPr/>
          <p:nvPr/>
        </p:nvSpPr>
        <p:spPr>
          <a:xfrm>
            <a:off x="6198634" y="3138704"/>
            <a:ext cx="5145371" cy="164370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5400" b="1" dirty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5400" dirty="0">
                <a:solidFill>
                  <a:sysClr val="windowText" lastClr="000000"/>
                </a:solidFill>
                <a:latin typeface="Times New Roman"/>
              </a:rPr>
              <a:t>. Tìm </a:t>
            </a:r>
          </a:p>
          <a:p>
            <a:pPr algn="ctr" defTabSz="1371600"/>
            <a:r>
              <a:rPr lang="en-US" sz="5400" b="1" dirty="0">
                <a:solidFill>
                  <a:sysClr val="windowText" lastClr="000000"/>
                </a:solidFill>
                <a:latin typeface="Times New Roman"/>
              </a:rPr>
              <a:t>cách giải </a:t>
            </a: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71D046F1-FCDA-4CE9-8AC3-81166DC31D70}"/>
              </a:ext>
            </a:extLst>
          </p:cNvPr>
          <p:cNvSpPr/>
          <p:nvPr/>
        </p:nvSpPr>
        <p:spPr>
          <a:xfrm>
            <a:off x="6307399" y="7552860"/>
            <a:ext cx="5153427" cy="178156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5400" b="1" dirty="0">
                <a:solidFill>
                  <a:sysClr val="windowText" lastClr="000000"/>
                </a:solidFill>
                <a:latin typeface="Times New Roman"/>
              </a:rPr>
              <a:t>4. Kiểm tra </a:t>
            </a:r>
          </a:p>
          <a:p>
            <a:pPr algn="ctr" defTabSz="1371600"/>
            <a:r>
              <a:rPr lang="en-US" sz="5400" dirty="0">
                <a:solidFill>
                  <a:sysClr val="windowText" lastClr="000000"/>
                </a:solidFill>
                <a:latin typeface="Times New Roman"/>
              </a:rPr>
              <a:t>các bước giải 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6096002" y="963968"/>
            <a:ext cx="5350636" cy="164370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5400" b="1" dirty="0">
                <a:solidFill>
                  <a:sysClr val="windowText" lastClr="000000"/>
                </a:solidFill>
                <a:latin typeface="Times New Roman"/>
              </a:rPr>
              <a:t>1. Tìm hiểu  </a:t>
            </a:r>
          </a:p>
          <a:p>
            <a:pPr algn="ctr" defTabSz="1371600"/>
            <a:r>
              <a:rPr lang="en-US" sz="5400" dirty="0">
                <a:solidFill>
                  <a:sysClr val="windowText" lastClr="000000"/>
                </a:solidFill>
                <a:latin typeface="Times New Roman"/>
              </a:rPr>
              <a:t>bài toán </a:t>
            </a:r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50A0E04F-D12A-4E58-ADF4-C104D2DB7AE7}"/>
              </a:ext>
            </a:extLst>
          </p:cNvPr>
          <p:cNvSpPr/>
          <p:nvPr/>
        </p:nvSpPr>
        <p:spPr>
          <a:xfrm>
            <a:off x="6285628" y="5289765"/>
            <a:ext cx="5134354" cy="1780124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5400" b="1" dirty="0">
                <a:solidFill>
                  <a:sysClr val="windowText" lastClr="000000"/>
                </a:solidFill>
                <a:latin typeface="Times New Roman"/>
              </a:rPr>
              <a:t>3. Trình bày</a:t>
            </a:r>
          </a:p>
          <a:p>
            <a:pPr algn="ctr" defTabSz="1371600"/>
            <a:r>
              <a:rPr lang="en-US" sz="5400" dirty="0">
                <a:solidFill>
                  <a:sysClr val="windowText" lastClr="000000"/>
                </a:solidFill>
                <a:latin typeface="Times New Roman"/>
              </a:rPr>
              <a:t> bài giải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21CF0B-E03B-4289-AF6F-107DC9D0B325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>
            <a:off x="8771320" y="2607674"/>
            <a:ext cx="0" cy="5310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735105-C71C-4066-B18D-C3F1B2F54295}"/>
              </a:ext>
            </a:extLst>
          </p:cNvPr>
          <p:cNvCxnSpPr/>
          <p:nvPr/>
        </p:nvCxnSpPr>
        <p:spPr>
          <a:xfrm flipH="1">
            <a:off x="8791254" y="4786337"/>
            <a:ext cx="5718" cy="523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ACFF1A-A2E4-4CBB-A87C-1BB72351A407}"/>
              </a:ext>
            </a:extLst>
          </p:cNvPr>
          <p:cNvCxnSpPr/>
          <p:nvPr/>
        </p:nvCxnSpPr>
        <p:spPr>
          <a:xfrm>
            <a:off x="8796336" y="6857462"/>
            <a:ext cx="0" cy="591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1929" y="6082317"/>
            <a:ext cx="4722645" cy="4722645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043" y="4517969"/>
            <a:ext cx="6577296" cy="65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2019300"/>
            <a:ext cx="18288000" cy="830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288000" cy="20193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9099" y="-33693"/>
            <a:ext cx="18297099" cy="4567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86200" y="571500"/>
            <a:ext cx="10582300" cy="473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C2D9B-C7C5-45C9-9640-9C981D796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990" y="3390963"/>
            <a:ext cx="1015072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2019300"/>
            <a:ext cx="18288000" cy="830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288000" cy="20193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11062381" y="138243"/>
            <a:ext cx="8229600" cy="1012390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4143" y="5530013"/>
            <a:ext cx="9448800" cy="3429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6" y="6024690"/>
              <a:ext cx="877419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0841"/>
            <a:ext cx="11174937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505638" y="571500"/>
            <a:ext cx="17276724" cy="9075965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6344420" y="-191685"/>
            <a:ext cx="2393257" cy="2275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3" y="1070442"/>
            <a:ext cx="12772113" cy="170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3" y="3763552"/>
            <a:ext cx="9845942" cy="1695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9" y="6389009"/>
            <a:ext cx="11572985" cy="19162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350503" y="3551532"/>
            <a:ext cx="1816189" cy="1727031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5197105" y="6841308"/>
            <a:ext cx="1659557" cy="1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8288000" cy="103251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505638" y="571500"/>
            <a:ext cx="17276724" cy="9075965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6344420" y="-191685"/>
            <a:ext cx="2393257" cy="2275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91" y="1196590"/>
            <a:ext cx="12772113" cy="17040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078" y="9005120"/>
            <a:ext cx="17479550" cy="956704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-350503" y="3551532"/>
            <a:ext cx="1816189" cy="1727031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5197105" y="6841308"/>
            <a:ext cx="1659557" cy="15780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2887205" y="6659151"/>
            <a:ext cx="2325596" cy="2363597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7063848" y="6677398"/>
            <a:ext cx="2556587" cy="2274682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11783864" y="6750886"/>
            <a:ext cx="2482625" cy="2209022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2757194" y="3589512"/>
            <a:ext cx="2588182" cy="2630474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11522948" y="3619858"/>
            <a:ext cx="2795295" cy="2444846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7024152" y="3630530"/>
            <a:ext cx="2596283" cy="235614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739</TotalTime>
  <Words>572</Words>
  <Application>Microsoft Office PowerPoint</Application>
  <PresentationFormat>Custom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Neutra</vt:lpstr>
      <vt:lpstr>#9Slide05 Brannboll Ny</vt:lpstr>
      <vt:lpstr>Arial</vt:lpstr>
      <vt:lpstr>Bryndan Write</vt:lpstr>
      <vt:lpstr>Calibri</vt:lpstr>
      <vt:lpstr>iCiel Cadena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Dilu Computer</cp:lastModifiedBy>
  <cp:revision>1</cp:revision>
  <dcterms:created xsi:type="dcterms:W3CDTF">2006-08-16T00:00:00Z</dcterms:created>
  <dcterms:modified xsi:type="dcterms:W3CDTF">2022-09-12T16:24:59Z</dcterms:modified>
  <dc:identifier>DAE3i5EIp-0</dc:identifier>
</cp:coreProperties>
</file>