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44"/>
  </p:notesMasterIdLst>
  <p:sldIdLst>
    <p:sldId id="364" r:id="rId2"/>
    <p:sldId id="319" r:id="rId3"/>
    <p:sldId id="344" r:id="rId4"/>
    <p:sldId id="341" r:id="rId5"/>
    <p:sldId id="273" r:id="rId6"/>
    <p:sldId id="342" r:id="rId7"/>
    <p:sldId id="343" r:id="rId8"/>
    <p:sldId id="400"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9" r:id="rId30"/>
    <p:sldId id="390" r:id="rId31"/>
    <p:sldId id="391" r:id="rId32"/>
    <p:sldId id="392" r:id="rId33"/>
    <p:sldId id="393" r:id="rId34"/>
    <p:sldId id="395" r:id="rId35"/>
    <p:sldId id="396" r:id="rId36"/>
    <p:sldId id="397" r:id="rId37"/>
    <p:sldId id="398" r:id="rId38"/>
    <p:sldId id="350" r:id="rId39"/>
    <p:sldId id="354" r:id="rId40"/>
    <p:sldId id="569" r:id="rId41"/>
    <p:sldId id="362" r:id="rId42"/>
    <p:sldId id="56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4C00"/>
    <a:srgbClr val="FF0066"/>
    <a:srgbClr val="0099FF"/>
    <a:srgbClr val="FF3300"/>
    <a:srgbClr val="CC0000"/>
    <a:srgbClr val="FFFF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90256" autoAdjust="0"/>
  </p:normalViewPr>
  <p:slideViewPr>
    <p:cSldViewPr showGuides="1">
      <p:cViewPr varScale="1">
        <p:scale>
          <a:sx n="74" d="100"/>
          <a:sy n="74" d="100"/>
        </p:scale>
        <p:origin x="974" y="43"/>
      </p:cViewPr>
      <p:guideLst>
        <p:guide orient="horz" pos="2172"/>
        <p:guide pos="38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sz="1200" b="0">
                <a:solidFill>
                  <a:schemeClr val="tx1"/>
                </a:solidFill>
                <a:latin typeface="Arial" panose="020B0604020202020204" pitchFamily="34"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b="0">
                <a:solidFill>
                  <a:schemeClr val="tx1"/>
                </a:solidFill>
                <a:latin typeface="Arial" panose="020B0604020202020204" pitchFamily="34"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sz="1200" b="0">
                <a:solidFill>
                  <a:schemeClr val="tx1"/>
                </a:solidFill>
                <a:latin typeface="Arial" panose="020B0604020202020204" pitchFamily="34"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7F965276-7663-4929-A233-4EA8C0F9FF5B}"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341930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305363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24686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5"/>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0482C1B-8EE4-482C-82C1-8E2DB947DF84}" type="slidenum">
              <a:rPr lang="en-US" altLang="en-US"/>
              <a:t>‹#›</a:t>
            </a:fld>
            <a:endParaRPr lang="en-US" altLang="en-US"/>
          </a:p>
        </p:txBody>
      </p:sp>
    </p:spTree>
    <p:extLst>
      <p:ext uri="{BB962C8B-B14F-4D97-AF65-F5344CB8AC3E}">
        <p14:creationId xmlns:p14="http://schemas.microsoft.com/office/powerpoint/2010/main" val="2364689889"/>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8CB828-9538-4F90-8677-A6B2DCFEC6C2}" type="slidenum">
              <a:rPr lang="en-US" altLang="en-US" smtClean="0"/>
              <a:t>‹#›</a:t>
            </a:fld>
            <a:endParaRPr lang="en-US" altLang="en-US"/>
          </a:p>
        </p:txBody>
      </p:sp>
    </p:spTree>
    <p:extLst>
      <p:ext uri="{BB962C8B-B14F-4D97-AF65-F5344CB8AC3E}">
        <p14:creationId xmlns:p14="http://schemas.microsoft.com/office/powerpoint/2010/main" val="289887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400987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164838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212601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9166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406935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311042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268454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3634D-7B06-4CAD-84FD-66E4FFC02531}" type="slidenum">
              <a:rPr lang="en-US" altLang="en-US" smtClean="0"/>
              <a:t>‹#›</a:t>
            </a:fld>
            <a:endParaRPr lang="en-US" altLang="en-US"/>
          </a:p>
        </p:txBody>
      </p:sp>
    </p:spTree>
    <p:extLst>
      <p:ext uri="{BB962C8B-B14F-4D97-AF65-F5344CB8AC3E}">
        <p14:creationId xmlns:p14="http://schemas.microsoft.com/office/powerpoint/2010/main" val="25683752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slide" Target="slide14.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slide" Target="slide5.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slide" Target="slide14.xml"/></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
          <p:cNvGrpSpPr/>
          <p:nvPr/>
        </p:nvGrpSpPr>
        <p:grpSpPr bwMode="auto">
          <a:xfrm>
            <a:off x="0" y="0"/>
            <a:ext cx="12192000" cy="6858000"/>
            <a:chOff x="8" y="0"/>
            <a:chExt cx="5760" cy="4320"/>
          </a:xfrm>
        </p:grpSpPr>
        <p:pic>
          <p:nvPicPr>
            <p:cNvPr id="4102"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8"/>
            <p:cNvGrpSpPr/>
            <p:nvPr/>
          </p:nvGrpSpPr>
          <p:grpSpPr bwMode="auto">
            <a:xfrm>
              <a:off x="8" y="0"/>
              <a:ext cx="5760" cy="4320"/>
              <a:chOff x="672" y="0"/>
              <a:chExt cx="5760" cy="4320"/>
            </a:xfrm>
          </p:grpSpPr>
          <p:pic>
            <p:nvPicPr>
              <p:cNvPr id="4105"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6"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7"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8"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4100" name="Picture 3" descr="ringwrlmed2_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257800"/>
            <a:ext cx="236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
          <p:cNvSpPr>
            <a:spLocks noChangeArrowheads="1"/>
          </p:cNvSpPr>
          <p:nvPr/>
        </p:nvSpPr>
        <p:spPr bwMode="auto">
          <a:xfrm>
            <a:off x="1905000" y="2057400"/>
            <a:ext cx="879094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lnSpc>
                <a:spcPct val="100000"/>
              </a:lnSpc>
              <a:spcBef>
                <a:spcPct val="50000"/>
              </a:spcBef>
            </a:pP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a:t>
            </a:r>
            <a:r>
              <a:rPr lang="vi-VN" altLang="en-US" sz="4000" dirty="0" err="1">
                <a:solidFill>
                  <a:srgbClr val="FF0000"/>
                </a:solidFill>
                <a:latin typeface="Times New Roman" panose="02020603050405020304" pitchFamily="18" charset="0"/>
                <a:cs typeface="Times New Roman" panose="02020603050405020304" pitchFamily="18" charset="0"/>
              </a:rPr>
              <a:t>à</a:t>
            </a:r>
            <a:r>
              <a:rPr lang="en-US" altLang="en-US" sz="4000" dirty="0" err="1">
                <a:solidFill>
                  <a:srgbClr val="FF0000"/>
                </a:solidFill>
                <a:latin typeface="Times New Roman" panose="02020603050405020304" pitchFamily="18" charset="0"/>
                <a:cs typeface="Times New Roman" panose="02020603050405020304" pitchFamily="18" charset="0"/>
              </a:rPr>
              <a:t>i</a:t>
            </a:r>
            <a:r>
              <a:rPr lang="en-US" altLang="en-US" sz="4000" dirty="0">
                <a:solidFill>
                  <a:srgbClr val="FF0000"/>
                </a:solidFill>
                <a:latin typeface="Times New Roman" panose="02020603050405020304" pitchFamily="18" charset="0"/>
                <a:cs typeface="Times New Roman" panose="02020603050405020304" pitchFamily="18" charset="0"/>
              </a:rPr>
              <a:t> 12: </a:t>
            </a:r>
            <a:r>
              <a:rPr lang="en-US" altLang="en-US" sz="4400" dirty="0" err="1">
                <a:solidFill>
                  <a:srgbClr val="FF0000"/>
                </a:solidFill>
                <a:latin typeface="Times New Roman" panose="02020603050405020304" pitchFamily="18" charset="0"/>
                <a:cs typeface="Times New Roman" panose="02020603050405020304" pitchFamily="18" charset="0"/>
              </a:rPr>
              <a:t>Tích</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cực</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tham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gia</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các</a:t>
            </a:r>
            <a:r>
              <a:rPr lang="en-US" altLang="en-US" sz="4400" dirty="0">
                <a:solidFill>
                  <a:srgbClr val="FF0000"/>
                </a:solidFill>
                <a:latin typeface="Times New Roman" panose="02020603050405020304" pitchFamily="18" charset="0"/>
                <a:cs typeface="Times New Roman" panose="02020603050405020304" pitchFamily="18" charset="0"/>
              </a:rPr>
              <a:t> </a:t>
            </a:r>
          </a:p>
          <a:p>
            <a:pPr algn="ctr" eaLnBrk="1" hangingPunct="1">
              <a:lnSpc>
                <a:spcPct val="100000"/>
              </a:lnSpc>
              <a:spcBef>
                <a:spcPct val="50000"/>
              </a:spcBef>
            </a:pPr>
            <a:r>
              <a:rPr lang="en-US" altLang="en-US" sz="4400" dirty="0" err="1">
                <a:solidFill>
                  <a:srgbClr val="FF0000"/>
                </a:solidFill>
                <a:latin typeface="Times New Roman" panose="02020603050405020304" pitchFamily="18" charset="0"/>
                <a:cs typeface="Times New Roman" panose="02020603050405020304" pitchFamily="18" charset="0"/>
              </a:rPr>
              <a:t>hoạt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động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nhân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đạo</a:t>
            </a:r>
            <a:r>
              <a:rPr lang="vi-VN" altLang="en-US" sz="4000" dirty="0" err="1">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err="1">
                <a:solidFill>
                  <a:srgbClr val="FF0000"/>
                </a:solidFill>
                <a:latin typeface="Times New Roman" panose="02020603050405020304" pitchFamily="18" charset="0"/>
                <a:cs typeface="Times New Roman" panose="02020603050405020304" pitchFamily="18" charset="0"/>
              </a:rPr>
              <a:t>Tiết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2</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2" name="Text Box 1"/>
          <p:cNvSpPr txBox="1"/>
          <p:nvPr/>
        </p:nvSpPr>
        <p:spPr>
          <a:xfrm>
            <a:off x="3200400" y="789941"/>
            <a:ext cx="6682740" cy="1076325"/>
          </a:xfrm>
          <a:prstGeom prst="rect">
            <a:avLst/>
          </a:prstGeom>
          <a:noFill/>
        </p:spPr>
        <p:txBody>
          <a:bodyPr wrap="square" rtlCol="0" anchor="t">
            <a:spAutoFit/>
          </a:bodyPr>
          <a:lstStyle/>
          <a:p>
            <a:pPr algn="ctr"/>
            <a:r>
              <a:rPr lang="vi-VN" altLang="en-US" sz="3200" dirty="0">
                <a:solidFill>
                  <a:srgbClr val="00CC00"/>
                </a:solidFill>
                <a:latin typeface="Times New Roman" panose="02020603050405020304" pitchFamily="18" charset="0"/>
                <a:cs typeface="Times New Roman" panose="02020603050405020304" pitchFamily="18" charset="0"/>
                <a:sym typeface="+mn-ea"/>
              </a:rPr>
              <a:t>Thứ hai </a:t>
            </a:r>
            <a:r>
              <a:rPr lang="vi-VN" altLang="en-US" sz="3200">
                <a:solidFill>
                  <a:srgbClr val="00CC00"/>
                </a:solidFill>
                <a:latin typeface="Times New Roman" panose="02020603050405020304" pitchFamily="18" charset="0"/>
                <a:cs typeface="Times New Roman" panose="02020603050405020304" pitchFamily="18" charset="0"/>
                <a:sym typeface="+mn-ea"/>
              </a:rPr>
              <a:t>ngày 20 tháng 3 </a:t>
            </a:r>
            <a:r>
              <a:rPr lang="vi-VN" altLang="en-US" sz="3200" dirty="0">
                <a:solidFill>
                  <a:srgbClr val="00CC00"/>
                </a:solidFill>
                <a:latin typeface="Times New Roman" panose="02020603050405020304" pitchFamily="18" charset="0"/>
                <a:cs typeface="Times New Roman" panose="02020603050405020304" pitchFamily="18" charset="0"/>
                <a:sym typeface="+mn-ea"/>
              </a:rPr>
              <a:t>năm 2023</a:t>
            </a:r>
          </a:p>
          <a:p>
            <a:pPr algn="ctr"/>
            <a:r>
              <a:rPr lang="vi-VN" altLang="en-US" sz="3200" u="sng" dirty="0">
                <a:solidFill>
                  <a:srgbClr val="00CC00"/>
                </a:solidFill>
                <a:latin typeface="Times New Roman" panose="02020603050405020304" pitchFamily="18" charset="0"/>
                <a:cs typeface="Times New Roman" panose="02020603050405020304" pitchFamily="18" charset="0"/>
                <a:sym typeface="+mn-ea"/>
              </a:rPr>
              <a:t>Đạo đức</a:t>
            </a:r>
            <a:endParaRPr lang="en-US" sz="3200"/>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ph type="tbl" idx="1"/>
            <p:extLst>
              <p:ext uri="{D42A27DB-BD31-4B8C-83A1-F6EECF244321}">
                <p14:modId xmlns:p14="http://schemas.microsoft.com/office/powerpoint/2010/main" val="2269902193"/>
              </p:ext>
            </p:extLst>
          </p:nvPr>
        </p:nvGraphicFramePr>
        <p:xfrm>
          <a:off x="0" y="742951"/>
          <a:ext cx="12192000" cy="6089649"/>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974725">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Tình huống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Những công việc các em có thể giúp đỡ</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1033463">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rPr>
                        <a:t>Nếu trong lớp em có bạn khuyết tật</a:t>
                      </a: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2) </a:t>
                      </a:r>
                      <a:r>
                        <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rPr>
                        <a:t>Nếu gần nơi em ở có cụ già sống cô đơn, không nơi nương tựa</a:t>
                      </a: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84261">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3) Nếu lớp em có một bạn gia đình gặp khó khăn.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4) Nếu lớp em tổ chức quyên góp tiền ủng hộ các nạn nhân chất độc màu da cam.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25622" name="Text Box 40"/>
          <p:cNvSpPr txBox="1">
            <a:spLocks noChangeArrowheads="1"/>
          </p:cNvSpPr>
          <p:nvPr/>
        </p:nvSpPr>
        <p:spPr bwMode="auto">
          <a:xfrm>
            <a:off x="1600200" y="152400"/>
            <a:ext cx="8879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Xử lý tình huống và trình bày kết quả vào phiếu học tập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ph type="tbl" idx="1"/>
            <p:extLst>
              <p:ext uri="{D42A27DB-BD31-4B8C-83A1-F6EECF244321}">
                <p14:modId xmlns:p14="http://schemas.microsoft.com/office/powerpoint/2010/main" val="1913258342"/>
              </p:ext>
            </p:extLst>
          </p:nvPr>
        </p:nvGraphicFramePr>
        <p:xfrm>
          <a:off x="0" y="381005"/>
          <a:ext cx="12192000" cy="6476996"/>
        </p:xfrm>
        <a:graphic>
          <a:graphicData uri="http://schemas.openxmlformats.org/drawingml/2006/table">
            <a:tbl>
              <a:tblPr/>
              <a:tblGrid>
                <a:gridCol w="6185647">
                  <a:extLst>
                    <a:ext uri="{9D8B030D-6E8A-4147-A177-3AD203B41FA5}">
                      <a16:colId xmlns:a16="http://schemas.microsoft.com/office/drawing/2014/main" val="20000"/>
                    </a:ext>
                  </a:extLst>
                </a:gridCol>
                <a:gridCol w="6006353">
                  <a:extLst>
                    <a:ext uri="{9D8B030D-6E8A-4147-A177-3AD203B41FA5}">
                      <a16:colId xmlns:a16="http://schemas.microsoft.com/office/drawing/2014/main" val="20001"/>
                    </a:ext>
                  </a:extLst>
                </a:gridCol>
              </a:tblGrid>
              <a:tr h="1215571">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Tình huống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Những công việc các em </a:t>
                      </a:r>
                    </a:p>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có thể giúp đỡ</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1075376">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556986">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72077">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556986">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26646" name="Text Box 40"/>
          <p:cNvSpPr txBox="1">
            <a:spLocks noChangeArrowheads="1"/>
          </p:cNvSpPr>
          <p:nvPr/>
        </p:nvSpPr>
        <p:spPr bwMode="auto">
          <a:xfrm>
            <a:off x="2082805" y="198120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26647" name="Text Box 41"/>
          <p:cNvSpPr txBox="1">
            <a:spLocks noChangeArrowheads="1"/>
          </p:cNvSpPr>
          <p:nvPr/>
        </p:nvSpPr>
        <p:spPr bwMode="auto">
          <a:xfrm>
            <a:off x="2228850" y="228605"/>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endParaRPr lang="vi-VN" altLang="en-US"/>
          </a:p>
        </p:txBody>
      </p:sp>
      <p:sp>
        <p:nvSpPr>
          <p:cNvPr id="26648" name="Text Box 42"/>
          <p:cNvSpPr txBox="1">
            <a:spLocks noChangeArrowheads="1"/>
          </p:cNvSpPr>
          <p:nvPr/>
        </p:nvSpPr>
        <p:spPr bwMode="auto">
          <a:xfrm>
            <a:off x="3105155" y="4762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26649" name="Text Box 43"/>
          <p:cNvSpPr txBox="1">
            <a:spLocks noChangeArrowheads="1"/>
          </p:cNvSpPr>
          <p:nvPr/>
        </p:nvSpPr>
        <p:spPr bwMode="auto">
          <a:xfrm>
            <a:off x="3554418" y="43497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26650" name="Text Box 44"/>
          <p:cNvSpPr txBox="1">
            <a:spLocks noChangeArrowheads="1"/>
          </p:cNvSpPr>
          <p:nvPr/>
        </p:nvSpPr>
        <p:spPr bwMode="auto">
          <a:xfrm>
            <a:off x="1724030" y="1973268"/>
            <a:ext cx="269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9261" name="Text Box 45"/>
          <p:cNvSpPr txBox="1">
            <a:spLocks noChangeArrowheads="1"/>
          </p:cNvSpPr>
          <p:nvPr/>
        </p:nvSpPr>
        <p:spPr bwMode="auto">
          <a:xfrm>
            <a:off x="1600200" y="1524005"/>
            <a:ext cx="4343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1) Nếu trong lớp em có bạn khuyết tật.</a:t>
            </a: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2" name="Text Box 46"/>
          <p:cNvSpPr txBox="1">
            <a:spLocks noChangeArrowheads="1"/>
          </p:cNvSpPr>
          <p:nvPr/>
        </p:nvSpPr>
        <p:spPr bwMode="auto">
          <a:xfrm>
            <a:off x="6019800" y="1524005"/>
            <a:ext cx="46497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có thể giúp bạn đi học hoặc cõng bạn đi học.</a:t>
            </a:r>
          </a:p>
        </p:txBody>
      </p:sp>
      <p:sp>
        <p:nvSpPr>
          <p:cNvPr id="9263" name="Text Box 47"/>
          <p:cNvSpPr txBox="1">
            <a:spLocks noChangeArrowheads="1"/>
          </p:cNvSpPr>
          <p:nvPr/>
        </p:nvSpPr>
        <p:spPr bwMode="auto">
          <a:xfrm>
            <a:off x="1524000" y="2590800"/>
            <a:ext cx="441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2) Nếu gần nơi em ở có cụ già sống cô đơn, không nơi nương tựa.</a:t>
            </a: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4" name="Text Box 48"/>
          <p:cNvSpPr txBox="1">
            <a:spLocks noChangeArrowheads="1"/>
          </p:cNvSpPr>
          <p:nvPr/>
        </p:nvSpPr>
        <p:spPr bwMode="auto">
          <a:xfrm>
            <a:off x="6096000" y="2590800"/>
            <a:ext cx="46497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sẽ thường xuyên đến nhà thăm hỏi, trò chuyện với các cụ.</a:t>
            </a: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5" name="Text Box 49"/>
          <p:cNvSpPr txBox="1">
            <a:spLocks noChangeArrowheads="1"/>
          </p:cNvSpPr>
          <p:nvPr/>
        </p:nvSpPr>
        <p:spPr bwMode="auto">
          <a:xfrm>
            <a:off x="1449390" y="4114805"/>
            <a:ext cx="44180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3) Nếu lớp em có một bạn gia đình gặp khó khăn.</a:t>
            </a: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6" name="Text Box 50"/>
          <p:cNvSpPr txBox="1">
            <a:spLocks noChangeArrowheads="1"/>
          </p:cNvSpPr>
          <p:nvPr/>
        </p:nvSpPr>
        <p:spPr bwMode="auto">
          <a:xfrm>
            <a:off x="6096000" y="5257805"/>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sẽ tham gia quyên góp, vận động gia đình tham gia. </a:t>
            </a: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7" name="Text Box 51"/>
          <p:cNvSpPr txBox="1">
            <a:spLocks noChangeArrowheads="1"/>
          </p:cNvSpPr>
          <p:nvPr/>
        </p:nvSpPr>
        <p:spPr bwMode="auto">
          <a:xfrm>
            <a:off x="5943600" y="4114805"/>
            <a:ext cx="426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sẽ động viên, quyên góp, hỗ trợ bạn. </a:t>
            </a: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8" name="Text Box 52"/>
          <p:cNvSpPr txBox="1">
            <a:spLocks noChangeArrowheads="1"/>
          </p:cNvSpPr>
          <p:nvPr/>
        </p:nvSpPr>
        <p:spPr bwMode="auto">
          <a:xfrm>
            <a:off x="1600200" y="5105405"/>
            <a:ext cx="44973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4) Nếu lớp em tổ chức quyên góp tiền ủng hộ các nạn nhân chất độc màu da cam.</a:t>
            </a:r>
          </a:p>
          <a:p>
            <a:pPr eaLnBrk="1" hangingPunct="1"/>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61"/>
                                        </p:tgtEl>
                                        <p:attrNameLst>
                                          <p:attrName>style.visibility</p:attrName>
                                        </p:attrNameLst>
                                      </p:cBhvr>
                                      <p:to>
                                        <p:strVal val="visible"/>
                                      </p:to>
                                    </p:set>
                                    <p:animEffect transition="in" filter="box(in)">
                                      <p:cBhvr>
                                        <p:cTn id="12" dur="500"/>
                                        <p:tgtEl>
                                          <p:spTgt spid="92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62"/>
                                        </p:tgtEl>
                                        <p:attrNameLst>
                                          <p:attrName>style.visibility</p:attrName>
                                        </p:attrNameLst>
                                      </p:cBhvr>
                                      <p:to>
                                        <p:strVal val="visible"/>
                                      </p:to>
                                    </p:set>
                                    <p:animEffect transition="in" filter="box(in)">
                                      <p:cBhvr>
                                        <p:cTn id="17" dur="500"/>
                                        <p:tgtEl>
                                          <p:spTgt spid="92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63"/>
                                        </p:tgtEl>
                                        <p:attrNameLst>
                                          <p:attrName>style.visibility</p:attrName>
                                        </p:attrNameLst>
                                      </p:cBhvr>
                                      <p:to>
                                        <p:strVal val="visible"/>
                                      </p:to>
                                    </p:set>
                                    <p:animEffect transition="in" filter="box(in)">
                                      <p:cBhvr>
                                        <p:cTn id="22" dur="500"/>
                                        <p:tgtEl>
                                          <p:spTgt spid="926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64"/>
                                        </p:tgtEl>
                                        <p:attrNameLst>
                                          <p:attrName>style.visibility</p:attrName>
                                        </p:attrNameLst>
                                      </p:cBhvr>
                                      <p:to>
                                        <p:strVal val="visible"/>
                                      </p:to>
                                    </p:set>
                                    <p:animEffect transition="in" filter="box(in)">
                                      <p:cBhvr>
                                        <p:cTn id="27" dur="500"/>
                                        <p:tgtEl>
                                          <p:spTgt spid="926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65"/>
                                        </p:tgtEl>
                                        <p:attrNameLst>
                                          <p:attrName>style.visibility</p:attrName>
                                        </p:attrNameLst>
                                      </p:cBhvr>
                                      <p:to>
                                        <p:strVal val="visible"/>
                                      </p:to>
                                    </p:set>
                                    <p:animEffect transition="in" filter="box(in)">
                                      <p:cBhvr>
                                        <p:cTn id="32" dur="500"/>
                                        <p:tgtEl>
                                          <p:spTgt spid="926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67"/>
                                        </p:tgtEl>
                                        <p:attrNameLst>
                                          <p:attrName>style.visibility</p:attrName>
                                        </p:attrNameLst>
                                      </p:cBhvr>
                                      <p:to>
                                        <p:strVal val="visible"/>
                                      </p:to>
                                    </p:set>
                                    <p:animEffect transition="in" filter="box(in)">
                                      <p:cBhvr>
                                        <p:cTn id="37" dur="500"/>
                                        <p:tgtEl>
                                          <p:spTgt spid="926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68"/>
                                        </p:tgtEl>
                                        <p:attrNameLst>
                                          <p:attrName>style.visibility</p:attrName>
                                        </p:attrNameLst>
                                      </p:cBhvr>
                                      <p:to>
                                        <p:strVal val="visible"/>
                                      </p:to>
                                    </p:set>
                                    <p:animEffect transition="in" filter="box(in)">
                                      <p:cBhvr>
                                        <p:cTn id="42" dur="500"/>
                                        <p:tgtEl>
                                          <p:spTgt spid="926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266"/>
                                        </p:tgtEl>
                                        <p:attrNameLst>
                                          <p:attrName>style.visibility</p:attrName>
                                        </p:attrNameLst>
                                      </p:cBhvr>
                                      <p:to>
                                        <p:strVal val="visible"/>
                                      </p:to>
                                    </p:set>
                                    <p:animEffect transition="in" filter="box(in)">
                                      <p:cBhvr>
                                        <p:cTn id="47" dur="500"/>
                                        <p:tgtEl>
                                          <p:spTgt spid="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1" grpId="0" bldLvl="0" autoUpdateAnimBg="0"/>
      <p:bldP spid="9262" grpId="0" bldLvl="0" autoUpdateAnimBg="0"/>
      <p:bldP spid="9263" grpId="0" bldLvl="0" autoUpdateAnimBg="0"/>
      <p:bldP spid="9264" grpId="0" bldLvl="0" autoUpdateAnimBg="0"/>
      <p:bldP spid="9265" grpId="0" bldLvl="0" autoUpdateAnimBg="0"/>
      <p:bldP spid="9266" grpId="0" bldLvl="0" autoUpdateAnimBg="0"/>
      <p:bldP spid="9267" grpId="0" bldLvl="0" autoUpdateAnimBg="0"/>
      <p:bldP spid="926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4267200" y="2590805"/>
            <a:ext cx="57165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200" b="0">
                <a:solidFill>
                  <a:srgbClr val="FF3300"/>
                </a:solidFill>
                <a:latin typeface="Times New Roman" panose="02020603050405020304" pitchFamily="18" charset="0"/>
                <a:cs typeface="Times New Roman" panose="02020603050405020304" pitchFamily="18" charset="0"/>
                <a:sym typeface="Times New Roman" panose="02020603050405020304" pitchFamily="18" charset="0"/>
              </a:rPr>
              <a:t>Kết luận:</a:t>
            </a:r>
            <a:r>
              <a:rPr lang="en-US" altLang="en-US" sz="3200" b="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C</a:t>
            </a:r>
            <a:r>
              <a:rPr lang="en-US" altLang="en-US" sz="3200" b="0">
                <a:solidFill>
                  <a:schemeClr val="tx2"/>
                </a:solidFill>
                <a:cs typeface="Times New Roman" panose="02020603050405020304" pitchFamily="18" charset="0"/>
                <a:sym typeface="Times New Roman" panose="02020603050405020304" pitchFamily="18" charset="0"/>
              </a:rPr>
              <a:t>ó</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rất nhiều người c</a:t>
            </a:r>
            <a:r>
              <a:rPr lang="en-US" altLang="en-US" sz="3200" b="0">
                <a:solidFill>
                  <a:schemeClr val="tx2"/>
                </a:solidFill>
                <a:cs typeface="Times New Roman" panose="02020603050405020304" pitchFamily="18" charset="0"/>
                <a:sym typeface="Times New Roman" panose="02020603050405020304" pitchFamily="18" charset="0"/>
              </a:rPr>
              <a:t>ó</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ho</a:t>
            </a:r>
            <a:r>
              <a:rPr lang="en-US" altLang="en-US" sz="3200" b="0">
                <a:solidFill>
                  <a:schemeClr val="tx2"/>
                </a:solidFill>
                <a:cs typeface="Times New Roman" panose="02020603050405020304" pitchFamily="18" charset="0"/>
                <a:sym typeface="Times New Roman" panose="02020603050405020304" pitchFamily="18" charset="0"/>
              </a:rPr>
              <a:t>à</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n cảnh kh</a:t>
            </a:r>
            <a:r>
              <a:rPr lang="en-US" altLang="en-US" sz="3200" b="0">
                <a:solidFill>
                  <a:schemeClr val="tx2"/>
                </a:solidFill>
                <a:cs typeface="Times New Roman" panose="02020603050405020304" pitchFamily="18" charset="0"/>
                <a:sym typeface="Times New Roman" panose="02020603050405020304" pitchFamily="18" charset="0"/>
              </a:rPr>
              <a:t>ó</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khăn hơn ch</a:t>
            </a:r>
            <a:r>
              <a:rPr lang="en-US" altLang="en-US" sz="3200" b="0">
                <a:solidFill>
                  <a:schemeClr val="tx2"/>
                </a:solidFill>
                <a:cs typeface="Times New Roman" panose="02020603050405020304" pitchFamily="18" charset="0"/>
                <a:sym typeface="Times New Roman" panose="02020603050405020304" pitchFamily="18" charset="0"/>
              </a:rPr>
              <a:t>ú</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ng ta. V</a:t>
            </a:r>
            <a:r>
              <a:rPr lang="en-US" altLang="en-US" sz="3200" b="0">
                <a:solidFill>
                  <a:schemeClr val="tx2"/>
                </a:solidFill>
                <a:cs typeface="Times New Roman" panose="02020603050405020304" pitchFamily="18" charset="0"/>
                <a:sym typeface="Times New Roman" panose="02020603050405020304" pitchFamily="18" charset="0"/>
              </a:rPr>
              <a:t>ì</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vậy c</a:t>
            </a:r>
            <a:r>
              <a:rPr lang="en-US" altLang="en-US" sz="3200" b="0">
                <a:solidFill>
                  <a:schemeClr val="tx2"/>
                </a:solidFill>
                <a:cs typeface="Times New Roman" panose="02020603050405020304" pitchFamily="18" charset="0"/>
                <a:sym typeface="Times New Roman" panose="02020603050405020304" pitchFamily="18" charset="0"/>
              </a:rPr>
              <a:t>á</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c em phải biết quan tâm v</a:t>
            </a:r>
            <a:r>
              <a:rPr lang="en-US" altLang="en-US" sz="3200" b="0">
                <a:solidFill>
                  <a:schemeClr val="tx2"/>
                </a:solidFill>
                <a:cs typeface="Times New Roman" panose="02020603050405020304" pitchFamily="18" charset="0"/>
                <a:sym typeface="Times New Roman" panose="02020603050405020304" pitchFamily="18" charset="0"/>
              </a:rPr>
              <a:t>à</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gi</a:t>
            </a:r>
            <a:r>
              <a:rPr lang="en-US" altLang="en-US" sz="3200" b="0">
                <a:solidFill>
                  <a:schemeClr val="tx2"/>
                </a:solidFill>
                <a:cs typeface="Times New Roman" panose="02020603050405020304" pitchFamily="18" charset="0"/>
                <a:sym typeface="Times New Roman" panose="02020603050405020304" pitchFamily="18" charset="0"/>
              </a:rPr>
              <a:t>ú</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p đỡ họ.</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a5_b16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5593" y="0"/>
            <a:ext cx="4338637" cy="4114800"/>
          </a:xfrm>
          <a:noFill/>
        </p:spPr>
      </p:pic>
      <p:pic>
        <p:nvPicPr>
          <p:cNvPr id="11267" name="Picture 3" descr="403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0" y="2057400"/>
            <a:ext cx="4341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905000" y="5257800"/>
            <a:ext cx="325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Giúp bạn đi học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par>
                                <p:cTn id="8" presetID="4" presetClass="entr" presetSubtype="16"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ox(in)">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box(in)">
                                      <p:cBhvr>
                                        <p:cTn id="1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m-dong-tam-long-nhung-em-nho-giup-do-nguoi-gia-neo-d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5" y="76200"/>
            <a:ext cx="4519613" cy="2895600"/>
          </a:xfrm>
          <a:noFill/>
        </p:spPr>
      </p:pic>
      <p:pic>
        <p:nvPicPr>
          <p:cNvPr id="12291" name="Picture 5" descr="IMG_06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3048000"/>
            <a:ext cx="4953000" cy="3714750"/>
          </a:xfrm>
          <a:noFill/>
        </p:spPr>
      </p:pic>
      <p:sp>
        <p:nvSpPr>
          <p:cNvPr id="12292" name="Text Box 4"/>
          <p:cNvSpPr txBox="1">
            <a:spLocks noChangeArrowheads="1"/>
          </p:cNvSpPr>
          <p:nvPr/>
        </p:nvSpPr>
        <p:spPr bwMode="auto">
          <a:xfrm>
            <a:off x="1676400" y="3886200"/>
            <a:ext cx="350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Các bạn học sinh thăm hỏi các cụ già neo đơn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par>
                                <p:cTn id="8" presetID="4" presetClass="entr" presetSubtype="16"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box(in)">
                                      <p:cBhvr>
                                        <p:cTn id="10" dur="500"/>
                                        <p:tgtEl>
                                          <p:spTgt spid="1229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box(in)">
                                      <p:cBhvr>
                                        <p:cTn id="1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9F68C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7400" y="76200"/>
            <a:ext cx="6934200" cy="3048000"/>
          </a:xfrm>
          <a:noFill/>
        </p:spPr>
      </p:pic>
      <p:pic>
        <p:nvPicPr>
          <p:cNvPr id="13315" name="Picture 3" descr="201409290921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1600200" y="3886200"/>
            <a:ext cx="403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Thăm và tặng quà cho nạn nhân chất độc màu da cam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par>
                                <p:cTn id="8" presetID="4"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ox(in)">
                                      <p:cBhvr>
                                        <p:cTn id="10" dur="5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box(in)">
                                      <p:cBhvr>
                                        <p:cTn id="1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nh dao tinh va huyen tặng quà và học bổng cho học sinh người dân tộc khmer trường pan thanh giảng  ( tùng lâm)DSC_0093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76200"/>
            <a:ext cx="4495800" cy="3657600"/>
          </a:xfrm>
          <a:noFill/>
        </p:spPr>
      </p:pic>
      <p:pic>
        <p:nvPicPr>
          <p:cNvPr id="14339" name="Picture 3" descr="IMG0472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3200400"/>
            <a:ext cx="4495800" cy="3511550"/>
          </a:xfrm>
          <a:noFill/>
        </p:spPr>
      </p:pic>
      <p:sp>
        <p:nvSpPr>
          <p:cNvPr id="14340" name="Text Box 4"/>
          <p:cNvSpPr txBox="1">
            <a:spLocks noChangeArrowheads="1"/>
          </p:cNvSpPr>
          <p:nvPr/>
        </p:nvSpPr>
        <p:spPr bwMode="auto">
          <a:xfrm>
            <a:off x="1601788" y="4365625"/>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Tặng quà cho các bạn học sinh có hoàn cảnh khó khăn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par>
                                <p:cTn id="8" presetID="4"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ox(in)">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box(in)">
                                      <p:cBhvr>
                                        <p:cTn id="15"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c-mau-hinh-nen-slide-powerpoint-2013-dep-nhat-theo-chu-de-anh-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3581400" y="2819405"/>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Hoạt động 2: Bày tỏ ý kiến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00200" y="1219205"/>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1) Uống nước ngọt để lấy thưởng. </a:t>
            </a: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2) Góp tiền vào quỹ ủng hộ người nghèo. </a:t>
            </a: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3) Biểu diễn nghệ thuật để quyên góp giúp đỡ những trẻ em khuyết tật. </a:t>
            </a: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4) Góp tiền để thưởng cho đội tuyển bóng đá của trường. </a:t>
            </a: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5) Hiến máu tại các bệnh viện. </a:t>
            </a: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6) Nhịn ăn sáng để đóng góp tiền, ủng hộ các bạn nghèo vượt khó.</a:t>
            </a: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7) Chỉ có hành động nhân đạo với những người ở xung quanh, gần gũi với mình.</a:t>
            </a:r>
          </a:p>
        </p:txBody>
      </p:sp>
      <p:sp>
        <p:nvSpPr>
          <p:cNvPr id="16387" name="Text Box 3"/>
          <p:cNvSpPr txBox="1">
            <a:spLocks noChangeArrowheads="1"/>
          </p:cNvSpPr>
          <p:nvPr/>
        </p:nvSpPr>
        <p:spPr bwMode="auto">
          <a:xfrm>
            <a:off x="1524005" y="152400"/>
            <a:ext cx="9223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Hãy tỏ ý kiến và giải thích lí do về các ý kiến được đưa ra dưới đây:</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ox(in)">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utoUpdateAnimBg="0"/>
      <p:bldP spid="1638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76400" y="228605"/>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1) Uống nước ngọt để lấy thưởng. </a:t>
            </a:r>
          </a:p>
        </p:txBody>
      </p:sp>
      <p:sp>
        <p:nvSpPr>
          <p:cNvPr id="17411" name="Text Box 3"/>
          <p:cNvSpPr txBox="1">
            <a:spLocks noChangeArrowheads="1"/>
          </p:cNvSpPr>
          <p:nvPr/>
        </p:nvSpPr>
        <p:spPr bwMode="auto">
          <a:xfrm>
            <a:off x="1752600" y="9144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lợi ích này chỉ mang lợi ích cho riêng cá nhân, không mang lại những lợi ích chung cho nhiều người, nhất là những người có hoàn cảnh khó khăn.</a:t>
            </a:r>
          </a:p>
        </p:txBody>
      </p:sp>
      <p:sp>
        <p:nvSpPr>
          <p:cNvPr id="17412" name="Text Box 4"/>
          <p:cNvSpPr txBox="1">
            <a:spLocks noChangeArrowheads="1"/>
          </p:cNvSpPr>
          <p:nvPr/>
        </p:nvSpPr>
        <p:spPr bwMode="auto">
          <a:xfrm>
            <a:off x="1600200" y="2438405"/>
            <a:ext cx="657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2) Góp tiền vào quỹ ủng hộ người nghèo. </a:t>
            </a:r>
          </a:p>
        </p:txBody>
      </p:sp>
      <p:sp>
        <p:nvSpPr>
          <p:cNvPr id="17413" name="Text Box 5"/>
          <p:cNvSpPr txBox="1">
            <a:spLocks noChangeArrowheads="1"/>
          </p:cNvSpPr>
          <p:nvPr/>
        </p:nvSpPr>
        <p:spPr bwMode="auto">
          <a:xfrm>
            <a:off x="1676400" y="3124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Đúng. Vì quỹ này sẽ hỗ trợ rất nhiều cho người nghèo, giúp họ vượt qua khó khăn. </a:t>
            </a:r>
          </a:p>
        </p:txBody>
      </p:sp>
      <p:sp>
        <p:nvSpPr>
          <p:cNvPr id="17414" name="Text Box 6"/>
          <p:cNvSpPr txBox="1">
            <a:spLocks noChangeArrowheads="1"/>
          </p:cNvSpPr>
          <p:nvPr/>
        </p:nvSpPr>
        <p:spPr bwMode="auto">
          <a:xfrm>
            <a:off x="1524000" y="42672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3) Biểu diễn nghệ thuật để quyên góp giúp đỡ những trẻ em khuyết tật. </a:t>
            </a:r>
          </a:p>
        </p:txBody>
      </p:sp>
      <p:sp>
        <p:nvSpPr>
          <p:cNvPr id="17415" name="Text Box 7"/>
          <p:cNvSpPr txBox="1">
            <a:spLocks noChangeArrowheads="1"/>
          </p:cNvSpPr>
          <p:nvPr/>
        </p:nvSpPr>
        <p:spPr bwMode="auto">
          <a:xfrm>
            <a:off x="1752600" y="51816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Đúng. Vì giúp đỡ các em khó khăn cũng là giúp đỡ những em vươn lên trong hoàn cảnh khó khăn, vượt qua được cuộc sống.</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linds(horizont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blinds(horizontal)">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blinds(horizontal)">
                                      <p:cBhvr>
                                        <p:cTn id="22" dur="500"/>
                                        <p:tgtEl>
                                          <p:spTgt spid="174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blinds(horizontal)">
                                      <p:cBhvr>
                                        <p:cTn id="27" dur="500"/>
                                        <p:tgtEl>
                                          <p:spTgt spid="174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15"/>
                                        </p:tgtEl>
                                        <p:attrNameLst>
                                          <p:attrName>style.visibility</p:attrName>
                                        </p:attrNameLst>
                                      </p:cBhvr>
                                      <p:to>
                                        <p:strVal val="visible"/>
                                      </p:to>
                                    </p:set>
                                    <p:animEffect transition="in" filter="blinds(horizontal)">
                                      <p:cBhvr>
                                        <p:cTn id="3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utoUpdateAnimBg="0"/>
      <p:bldP spid="17411" grpId="0" bldLvl="0" autoUpdateAnimBg="0"/>
      <p:bldP spid="17412" grpId="0" bldLvl="0" autoUpdateAnimBg="0"/>
      <p:bldP spid="17413" grpId="0" bldLvl="0" autoUpdateAnimBg="0"/>
      <p:bldP spid="17414" grpId="0" bldLvl="0" autoUpdateAnimBg="0"/>
      <p:bldP spid="17415"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99" name="AutoShape 27"/>
          <p:cNvSpPr>
            <a:spLocks noChangeArrowheads="1"/>
          </p:cNvSpPr>
          <p:nvPr/>
        </p:nvSpPr>
        <p:spPr bwMode="auto">
          <a:xfrm>
            <a:off x="3619500" y="1600200"/>
            <a:ext cx="6629400" cy="1371600"/>
          </a:xfrm>
          <a:prstGeom prst="roundRect">
            <a:avLst>
              <a:gd name="adj" fmla="val 16667"/>
            </a:avLst>
          </a:prstGeom>
          <a:solidFill>
            <a:srgbClr val="FFFF00"/>
          </a:solidFill>
          <a:ln>
            <a:noFill/>
          </a:ln>
        </p:spPr>
        <p:txBody>
          <a:bodyPr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400" dirty="0" err="1">
                <a:solidFill>
                  <a:schemeClr val="tx2"/>
                </a:solidFill>
                <a:latin typeface="Times New Roman" panose="02020603050405020304" pitchFamily="18" charset="0"/>
                <a:cs typeface="Times New Roman" panose="02020603050405020304" pitchFamily="18" charset="0"/>
              </a:rPr>
              <a:t>Em</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hãy</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tìm</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các</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tư</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ngư</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thích</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hợp</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điền</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vào</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chô</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trống</a:t>
            </a:r>
            <a:r>
              <a:rPr lang="en-US" altLang="en-US" sz="3400" dirty="0">
                <a:solidFill>
                  <a:schemeClr val="tx2"/>
                </a:solidFill>
                <a:latin typeface="Times New Roman" panose="02020603050405020304" pitchFamily="18" charset="0"/>
                <a:cs typeface="Times New Roman" panose="02020603050405020304" pitchFamily="18" charset="0"/>
              </a:rPr>
              <a:t>.</a:t>
            </a:r>
          </a:p>
        </p:txBody>
      </p:sp>
      <p:sp>
        <p:nvSpPr>
          <p:cNvPr id="79900" name="Rectangle 28"/>
          <p:cNvSpPr>
            <a:spLocks noChangeArrowheads="1"/>
          </p:cNvSpPr>
          <p:nvPr/>
        </p:nvSpPr>
        <p:spPr bwMode="auto">
          <a:xfrm>
            <a:off x="3390900" y="2955925"/>
            <a:ext cx="70104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6545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20000"/>
              </a:spcBef>
            </a:pPr>
            <a:r>
              <a:rPr lang="en-US" altLang="en-US" sz="3000">
                <a:solidFill>
                  <a:schemeClr val="tx1"/>
                </a:solidFill>
                <a:latin typeface="Times New Roman" panose="02020603050405020304" pitchFamily="18" charset="0"/>
                <a:cs typeface="Times New Roman" panose="02020603050405020304" pitchFamily="18" charset="0"/>
              </a:rPr>
              <a:t>Công trình công cộng là ………  chung của mọi người.</a:t>
            </a:r>
          </a:p>
          <a:p>
            <a:pPr eaLnBrk="1" hangingPunct="1">
              <a:spcBef>
                <a:spcPct val="20000"/>
              </a:spcBef>
            </a:pPr>
            <a:r>
              <a:rPr lang="en-US" altLang="en-US" sz="3000">
                <a:solidFill>
                  <a:schemeClr val="tx1"/>
                </a:solidFill>
                <a:latin typeface="Times New Roman" panose="02020603050405020304" pitchFamily="18" charset="0"/>
                <a:cs typeface="Times New Roman" panose="02020603050405020304" pitchFamily="18" charset="0"/>
              </a:rPr>
              <a:t>Mọi người luôn phải có ……………      bảo vệ, giữ gìn các công trình công cộng.</a:t>
            </a:r>
          </a:p>
          <a:p>
            <a:pPr eaLnBrk="1" hangingPunct="1">
              <a:spcBef>
                <a:spcPct val="20000"/>
              </a:spcBef>
            </a:pPr>
            <a:r>
              <a:rPr lang="en-US" altLang="en-US" sz="3000">
                <a:solidFill>
                  <a:schemeClr val="tx1"/>
                </a:solidFill>
                <a:latin typeface="Times New Roman" panose="02020603050405020304" pitchFamily="18" charset="0"/>
                <a:cs typeface="Times New Roman" panose="02020603050405020304" pitchFamily="18" charset="0"/>
              </a:rPr>
              <a:t>Bảo vệ, giữ gìn các công trình công cộng là trách nhiệm chung của …………</a:t>
            </a:r>
          </a:p>
        </p:txBody>
      </p:sp>
      <p:sp>
        <p:nvSpPr>
          <p:cNvPr id="79904" name="Rectangle 32"/>
          <p:cNvSpPr>
            <a:spLocks noChangeArrowheads="1"/>
          </p:cNvSpPr>
          <p:nvPr/>
        </p:nvSpPr>
        <p:spPr bwMode="auto">
          <a:xfrm>
            <a:off x="7696200" y="2901955"/>
            <a:ext cx="16002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3000" i="1">
                <a:solidFill>
                  <a:srgbClr val="0000FF"/>
                </a:solidFill>
                <a:latin typeface="Times New Roman" panose="02020603050405020304" pitchFamily="18" charset="0"/>
                <a:cs typeface="Times New Roman" panose="02020603050405020304" pitchFamily="18" charset="0"/>
              </a:rPr>
              <a:t>tài sản</a:t>
            </a:r>
          </a:p>
        </p:txBody>
      </p:sp>
      <p:sp>
        <p:nvSpPr>
          <p:cNvPr id="79906" name="Rectangle 34"/>
          <p:cNvSpPr>
            <a:spLocks noChangeArrowheads="1"/>
          </p:cNvSpPr>
          <p:nvPr/>
        </p:nvSpPr>
        <p:spPr bwMode="auto">
          <a:xfrm>
            <a:off x="8001000" y="3954463"/>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3000" i="1">
                <a:solidFill>
                  <a:srgbClr val="0000FF"/>
                </a:solidFill>
                <a:latin typeface="Times New Roman" panose="02020603050405020304" pitchFamily="18" charset="0"/>
                <a:cs typeface="Times New Roman" panose="02020603050405020304" pitchFamily="18" charset="0"/>
              </a:rPr>
              <a:t>trách nhiệm</a:t>
            </a:r>
            <a:r>
              <a:rPr lang="en-US" altLang="en-US" sz="1800" i="1">
                <a:solidFill>
                  <a:schemeClr val="tx1"/>
                </a:solidFill>
                <a:latin typeface="Times New Roman" panose="02020603050405020304" pitchFamily="18" charset="0"/>
                <a:cs typeface="Times New Roman" panose="02020603050405020304" pitchFamily="18" charset="0"/>
              </a:rPr>
              <a:t> </a:t>
            </a:r>
          </a:p>
        </p:txBody>
      </p:sp>
      <p:pic>
        <p:nvPicPr>
          <p:cNvPr id="8"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499940">
            <a:off x="1512890" y="1733555"/>
            <a:ext cx="20304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4"/>
          <p:cNvSpPr>
            <a:spLocks noChangeArrowheads="1"/>
          </p:cNvSpPr>
          <p:nvPr/>
        </p:nvSpPr>
        <p:spPr bwMode="auto">
          <a:xfrm>
            <a:off x="8485188" y="5418138"/>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3000" i="1">
                <a:solidFill>
                  <a:srgbClr val="0000FF"/>
                </a:solidFill>
                <a:latin typeface="Times New Roman" panose="02020603050405020304" pitchFamily="18" charset="0"/>
                <a:cs typeface="Times New Roman" panose="02020603050405020304" pitchFamily="18" charset="0"/>
              </a:rPr>
              <a:t>mọi người.</a:t>
            </a:r>
            <a:endParaRPr lang="en-US" altLang="en-US" sz="1800" i="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9899"/>
                                        </p:tgtEl>
                                        <p:attrNameLst>
                                          <p:attrName>style.visibility</p:attrName>
                                        </p:attrNameLst>
                                      </p:cBhvr>
                                      <p:to>
                                        <p:strVal val="visible"/>
                                      </p:to>
                                    </p:set>
                                    <p:animEffect transition="in" filter="barn(inVertical)">
                                      <p:cBhvr>
                                        <p:cTn id="7" dur="500"/>
                                        <p:tgtEl>
                                          <p:spTgt spid="7989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9900"/>
                                        </p:tgtEl>
                                        <p:attrNameLst>
                                          <p:attrName>style.visibility</p:attrName>
                                        </p:attrNameLst>
                                      </p:cBhvr>
                                      <p:to>
                                        <p:strVal val="visible"/>
                                      </p:to>
                                    </p:set>
                                    <p:animEffect transition="in" filter="barn(inVertical)">
                                      <p:cBhvr>
                                        <p:cTn id="13" dur="500"/>
                                        <p:tgtEl>
                                          <p:spTgt spid="7990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9904"/>
                                        </p:tgtEl>
                                        <p:attrNameLst>
                                          <p:attrName>style.visibility</p:attrName>
                                        </p:attrNameLst>
                                      </p:cBhvr>
                                      <p:to>
                                        <p:strVal val="visible"/>
                                      </p:to>
                                    </p:set>
                                    <p:animEffect transition="in" filter="randombar(horizontal)">
                                      <p:cBhvr>
                                        <p:cTn id="18" dur="500"/>
                                        <p:tgtEl>
                                          <p:spTgt spid="7990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9906"/>
                                        </p:tgtEl>
                                        <p:attrNameLst>
                                          <p:attrName>style.visibility</p:attrName>
                                        </p:attrNameLst>
                                      </p:cBhvr>
                                      <p:to>
                                        <p:strVal val="visible"/>
                                      </p:to>
                                    </p:set>
                                    <p:animEffect transition="in" filter="randombar(horizontal)">
                                      <p:cBhvr>
                                        <p:cTn id="23" dur="500"/>
                                        <p:tgtEl>
                                          <p:spTgt spid="7990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9" grpId="0" animBg="1"/>
      <p:bldP spid="79900" grpId="0"/>
      <p:bldP spid="79904" grpId="0"/>
      <p:bldP spid="7990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00200" y="152405"/>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4) Góp tiền để thưởng cho đội tuyển bóng đá của trường. </a:t>
            </a:r>
          </a:p>
        </p:txBody>
      </p:sp>
      <p:sp>
        <p:nvSpPr>
          <p:cNvPr id="18435" name="Text Box 3"/>
          <p:cNvSpPr txBox="1">
            <a:spLocks noChangeArrowheads="1"/>
          </p:cNvSpPr>
          <p:nvPr/>
        </p:nvSpPr>
        <p:spPr bwMode="auto">
          <a:xfrm>
            <a:off x="1676400" y="914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đó chỉ hỗ trợ thêm về giải thưởng cho đội bóng đá, mang tính giải thưởng.</a:t>
            </a:r>
          </a:p>
        </p:txBody>
      </p:sp>
      <p:sp>
        <p:nvSpPr>
          <p:cNvPr id="18436" name="Text Box 4"/>
          <p:cNvSpPr txBox="1">
            <a:spLocks noChangeArrowheads="1"/>
          </p:cNvSpPr>
          <p:nvPr/>
        </p:nvSpPr>
        <p:spPr bwMode="auto">
          <a:xfrm>
            <a:off x="1676400" y="2133605"/>
            <a:ext cx="508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5) Hiến máu tại các bệnh viện. </a:t>
            </a:r>
          </a:p>
        </p:txBody>
      </p:sp>
      <p:sp>
        <p:nvSpPr>
          <p:cNvPr id="18437" name="Text Box 5"/>
          <p:cNvSpPr txBox="1">
            <a:spLocks noChangeArrowheads="1"/>
          </p:cNvSpPr>
          <p:nvPr/>
        </p:nvSpPr>
        <p:spPr bwMode="auto">
          <a:xfrm>
            <a:off x="1676400" y="2819400"/>
            <a:ext cx="8916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Đúng. Vì hiến máu sẽ giúp bệnh viện có thêm nguồn máu giúp đỡ các bệnh nhân.</a:t>
            </a:r>
          </a:p>
        </p:txBody>
      </p:sp>
      <p:sp>
        <p:nvSpPr>
          <p:cNvPr id="18438" name="Text Box 6"/>
          <p:cNvSpPr txBox="1">
            <a:spLocks noChangeArrowheads="1"/>
          </p:cNvSpPr>
          <p:nvPr/>
        </p:nvSpPr>
        <p:spPr bwMode="auto">
          <a:xfrm>
            <a:off x="1676400" y="40386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6) Nhịn ăn sáng để đóng góp tiền, ủng hộ các bạn nghèo vượt khó.</a:t>
            </a:r>
          </a:p>
        </p:txBody>
      </p:sp>
      <p:sp>
        <p:nvSpPr>
          <p:cNvPr id="18439" name="Text Box 7"/>
          <p:cNvSpPr txBox="1">
            <a:spLocks noChangeArrowheads="1"/>
          </p:cNvSpPr>
          <p:nvPr/>
        </p:nvSpPr>
        <p:spPr bwMode="auto">
          <a:xfrm>
            <a:off x="1752600" y="5105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để giúp được người nghèo cũng phải giúp sao cho phù hợp với khả năng và sức khỏe của bản thân.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ox(in)">
                                      <p:cBhvr>
                                        <p:cTn id="12" dur="5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linds(horizontal)">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box(in)">
                                      <p:cBhvr>
                                        <p:cTn id="22" dur="500"/>
                                        <p:tgtEl>
                                          <p:spTgt spid="184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box(in)">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9"/>
                                        </p:tgtEl>
                                        <p:attrNameLst>
                                          <p:attrName>style.visibility</p:attrName>
                                        </p:attrNameLst>
                                      </p:cBhvr>
                                      <p:to>
                                        <p:strVal val="visible"/>
                                      </p:to>
                                    </p:set>
                                    <p:animEffect transition="in" filter="box(in)">
                                      <p:cBhvr>
                                        <p:cTn id="3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utoUpdateAnimBg="0"/>
      <p:bldP spid="18435" grpId="0" bldLvl="0" autoUpdateAnimBg="0"/>
      <p:bldP spid="18436" grpId="0" bldLvl="0" autoUpdateAnimBg="0"/>
      <p:bldP spid="18437" grpId="0" bldLvl="0" autoUpdateAnimBg="0"/>
      <p:bldP spid="18438" grpId="0" bldLvl="0" autoUpdateAnimBg="0"/>
      <p:bldP spid="18439"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00200" y="2286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7) Chỉ có hành động nhân đạo với những người ở xung quanh, gần gũi với mình.</a:t>
            </a:r>
          </a:p>
        </p:txBody>
      </p:sp>
      <p:sp>
        <p:nvSpPr>
          <p:cNvPr id="19459" name="Text Box 3"/>
          <p:cNvSpPr txBox="1">
            <a:spLocks noChangeArrowheads="1"/>
          </p:cNvSpPr>
          <p:nvPr/>
        </p:nvSpPr>
        <p:spPr bwMode="auto">
          <a:xfrm>
            <a:off x="1676400" y="13716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đã là hoạt động nhân đạo thì phải hướng tới nhiều đối tượng khác nhau và không có sự phân biệt.</a:t>
            </a:r>
          </a:p>
        </p:txBody>
      </p:sp>
      <p:sp>
        <p:nvSpPr>
          <p:cNvPr id="19460" name="Text Box 4"/>
          <p:cNvSpPr txBox="1">
            <a:spLocks noChangeArrowheads="1"/>
          </p:cNvSpPr>
          <p:nvPr/>
        </p:nvSpPr>
        <p:spPr bwMode="auto">
          <a:xfrm>
            <a:off x="1600200" y="3352800"/>
            <a:ext cx="899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rgbClr val="CC0000"/>
                </a:solidFill>
                <a:latin typeface="Times New Roman" panose="02020603050405020304" pitchFamily="18" charset="0"/>
                <a:cs typeface="Times New Roman" panose="02020603050405020304" pitchFamily="18" charset="0"/>
                <a:sym typeface="Times New Roman" panose="02020603050405020304" pitchFamily="18" charset="0"/>
              </a:rPr>
              <a:t>Kết luận:</a:t>
            </a:r>
            <a:r>
              <a:rPr lang="en-US" altLang="en-US" sz="2800" b="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Như vậy, có rất nhiều cách thể hiện tình nhân đạo: góp tiền vào quỹ người nghèo, quỹ người khuyết tật hay hiến máu nhân đạo và còn rất nhiều nữa.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ox(in)">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ox(in)">
                                      <p:cBhvr>
                                        <p:cTn id="1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utoUpdateAnimBg="0"/>
      <p:bldP spid="19459" grpId="0" bldLvl="0" autoUpdateAnimBg="0"/>
      <p:bldP spid="19460"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1102008154709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19200"/>
            <a:ext cx="457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lide Number Placeholder 5"/>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F03177F3-2722-4005-A030-F5F68036AB13}" type="slidenum">
              <a:rPr lang="en-US" altLang="en-US" sz="1400" b="0">
                <a:solidFill>
                  <a:schemeClr val="tx1"/>
                </a:solidFill>
                <a:latin typeface="Times New Roman" panose="02020603050405020304" pitchFamily="18" charset="0"/>
                <a:cs typeface="Times New Roman" panose="02020603050405020304" pitchFamily="18" charset="0"/>
              </a:rPr>
              <a:t>22</a:t>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37892" name="WordArt 4" descr="Paper bag"/>
          <p:cNvSpPr>
            <a:spLocks noChangeArrowheads="1" noChangeShapeType="1" noTextEdit="1"/>
          </p:cNvSpPr>
          <p:nvPr/>
        </p:nvSpPr>
        <p:spPr bwMode="auto">
          <a:xfrm>
            <a:off x="1905000" y="457205"/>
            <a:ext cx="7105650" cy="523875"/>
          </a:xfrm>
          <a:prstGeom prst="rect">
            <a:avLst/>
          </a:prstGeom>
        </p:spPr>
        <p:txBody>
          <a:bodyPr wrap="none" fromWordArt="1">
            <a:prstTxWarp prst="textPlain">
              <a:avLst>
                <a:gd name="adj" fmla="val 50000"/>
              </a:avLst>
            </a:prstTxWarp>
          </a:bodyPr>
          <a:lstStyle/>
          <a:p>
            <a:r>
              <a:rPr lang="en-US" sz="3600" kern="10">
                <a:ln w="9525">
                  <a:solidFill>
                    <a:srgbClr val="008000"/>
                  </a:solidFill>
                  <a:round/>
                </a:ln>
                <a:blipFill dpi="0" rotWithShape="0">
                  <a:blip r:embed="rId3"/>
                  <a:srcRect/>
                  <a:tile tx="0" ty="0" sx="100000" sy="100000" flip="none" algn="tl"/>
                </a:blipFill>
                <a:effectLst>
                  <a:outerShdw dist="563972" dir="14049741" sx="125000" sy="125000" algn="tl" rotWithShape="0">
                    <a:srgbClr val="C7DFD3">
                      <a:alpha val="75000"/>
                    </a:srgbClr>
                  </a:outerShdw>
                </a:effectLst>
                <a:latin typeface="Times New Roman" panose="02020603050405020304" pitchFamily="18" charset="0"/>
                <a:cs typeface="Times New Roman" panose="02020603050405020304" pitchFamily="18" charset="0"/>
              </a:rPr>
              <a:t>MỘT SỐ HOẠT ĐỘNG NHÂN ĐẠO</a:t>
            </a:r>
          </a:p>
        </p:txBody>
      </p:sp>
      <p:sp>
        <p:nvSpPr>
          <p:cNvPr id="37893" name="AutoShape 7"/>
          <p:cNvSpPr>
            <a:spLocks noChangeArrowheads="1"/>
          </p:cNvSpPr>
          <p:nvPr/>
        </p:nvSpPr>
        <p:spPr bwMode="auto">
          <a:xfrm>
            <a:off x="7543800" y="1371600"/>
            <a:ext cx="2819400" cy="1905000"/>
          </a:xfrm>
          <a:prstGeom prst="cloudCallout">
            <a:avLst>
              <a:gd name="adj1" fmla="val -23144"/>
              <a:gd name="adj2" fmla="val 70051"/>
            </a:avLst>
          </a:prstGeom>
          <a:solidFill>
            <a:schemeClr val="accent1"/>
          </a:solidFill>
          <a:ln w="9525">
            <a:solidFill>
              <a:schemeClr val="tx1"/>
            </a:solidFill>
            <a:round/>
          </a:ln>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phát hàng cứu trợ</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ImageView"/>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76200"/>
            <a:ext cx="4114800" cy="3124200"/>
          </a:xfrm>
          <a:noFill/>
        </p:spPr>
      </p:pic>
      <p:pic>
        <p:nvPicPr>
          <p:cNvPr id="38915" name="Picture 11" descr="200881221523_128kha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3048000"/>
            <a:ext cx="4648200" cy="3657600"/>
          </a:xfrm>
          <a:noFill/>
        </p:spPr>
      </p:pic>
      <p:sp>
        <p:nvSpPr>
          <p:cNvPr id="38916" name="AutoShape 4"/>
          <p:cNvSpPr>
            <a:spLocks noChangeArrowheads="1"/>
          </p:cNvSpPr>
          <p:nvPr/>
        </p:nvSpPr>
        <p:spPr bwMode="auto">
          <a:xfrm>
            <a:off x="6096000" y="0"/>
            <a:ext cx="4419600" cy="2438400"/>
          </a:xfrm>
          <a:prstGeom prst="cloudCallout">
            <a:avLst>
              <a:gd name="adj1" fmla="val -43750"/>
              <a:gd name="adj2" fmla="val 7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Cứu người trong bão lụt</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7873D775-F9DF-4BFD-BF12-E9E121E9E7BB}" type="slidenum">
              <a:rPr lang="en-US" altLang="en-US" sz="1400" b="0">
                <a:solidFill>
                  <a:schemeClr val="tx1"/>
                </a:solidFill>
              </a:rPr>
              <a:t>24</a:t>
            </a:fld>
            <a:endParaRPr lang="en-US" altLang="en-US" sz="1400" b="0">
              <a:solidFill>
                <a:schemeClr val="tx1"/>
              </a:solidFill>
            </a:endParaRPr>
          </a:p>
        </p:txBody>
      </p:sp>
      <p:pic>
        <p:nvPicPr>
          <p:cNvPr id="39939" name="Picture 7"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1"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4" descr="images1112219_xangsane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14730"/>
            <a:ext cx="46482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6" descr="dan%20va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7"/>
          <p:cNvSpPr>
            <a:spLocks noChangeArrowheads="1"/>
          </p:cNvSpPr>
          <p:nvPr/>
        </p:nvSpPr>
        <p:spPr bwMode="auto">
          <a:xfrm>
            <a:off x="4724400" y="2209800"/>
            <a:ext cx="3124200" cy="1905000"/>
          </a:xfrm>
          <a:prstGeom prst="cloudCallout">
            <a:avLst>
              <a:gd name="adj1" fmla="val -43750"/>
              <a:gd name="adj2" fmla="val 7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p>
        </p:txBody>
      </p:sp>
      <p:sp>
        <p:nvSpPr>
          <p:cNvPr id="39944" name="Text Box 8"/>
          <p:cNvSpPr txBox="1">
            <a:spLocks noChangeArrowheads="1"/>
          </p:cNvSpPr>
          <p:nvPr/>
        </p:nvSpPr>
        <p:spPr bwMode="auto">
          <a:xfrm>
            <a:off x="5334005" y="2438400"/>
            <a:ext cx="1933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Bộ đội giúp dân sau cơn bão</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017D7411-DB71-4CDD-8563-BDF54ED8144E}" type="slidenum">
              <a:rPr lang="en-US" altLang="en-US" sz="1400" b="0">
                <a:solidFill>
                  <a:schemeClr val="tx1"/>
                </a:solidFill>
              </a:rPr>
              <a:t>25</a:t>
            </a:fld>
            <a:endParaRPr lang="en-US" altLang="en-US" sz="1400" b="0">
              <a:solidFill>
                <a:schemeClr val="tx1"/>
              </a:solidFill>
            </a:endParaRPr>
          </a:p>
        </p:txBody>
      </p:sp>
      <p:pic>
        <p:nvPicPr>
          <p:cNvPr id="40963"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IMG_06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 Box 4"/>
          <p:cNvSpPr txBox="1">
            <a:spLocks noChangeArrowheads="1"/>
          </p:cNvSpPr>
          <p:nvPr/>
        </p:nvSpPr>
        <p:spPr bwMode="auto">
          <a:xfrm>
            <a:off x="2133600" y="60198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200">
                <a:solidFill>
                  <a:srgbClr val="3333FF"/>
                </a:solidFill>
                <a:latin typeface="Times New Roman" panose="02020603050405020304" pitchFamily="18" charset="0"/>
                <a:cs typeface="Times New Roman" panose="02020603050405020304" pitchFamily="18" charset="0"/>
              </a:rPr>
              <a:t>Sinh viên tham gia hiến máu nhân đạo.</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IMG_061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52400"/>
            <a:ext cx="6553200" cy="4800600"/>
          </a:xfrm>
          <a:noFill/>
        </p:spPr>
      </p:pic>
      <p:sp>
        <p:nvSpPr>
          <p:cNvPr id="41987" name="Text Box 4"/>
          <p:cNvSpPr txBox="1">
            <a:spLocks noChangeArrowheads="1"/>
          </p:cNvSpPr>
          <p:nvPr/>
        </p:nvSpPr>
        <p:spPr bwMode="auto">
          <a:xfrm>
            <a:off x="1676400" y="5334000"/>
            <a:ext cx="411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rgbClr val="3333FF"/>
                </a:solidFill>
                <a:latin typeface="Times New Roman" panose="02020603050405020304" pitchFamily="18" charset="0"/>
                <a:cs typeface="Times New Roman" panose="02020603050405020304" pitchFamily="18" charset="0"/>
              </a:rPr>
              <a:t>Thanh niên tình nguyện tham gia xóa mù chữ tại vùng cao.</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c-mau-hinh-nen-slide-powerpoint-2013-dep-nhat-theo-chu-de-anh-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3505200" y="2743205"/>
            <a:ext cx="632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Hoạt động 3: Liên hệ bản thân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0" y="990600"/>
            <a:ext cx="8307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rPr>
              <a:t>1. Kể tên các hoạt động nhân đạo mà em đã từng tham gia?</a:t>
            </a:r>
          </a:p>
        </p:txBody>
      </p:sp>
      <p:sp>
        <p:nvSpPr>
          <p:cNvPr id="28675" name="Text Box 3"/>
          <p:cNvSpPr txBox="1">
            <a:spLocks noChangeArrowheads="1"/>
          </p:cNvSpPr>
          <p:nvPr/>
        </p:nvSpPr>
        <p:spPr bwMode="auto">
          <a:xfrm>
            <a:off x="1676400" y="19050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a:solidFill>
                  <a:schemeClr val="tx1"/>
                </a:solidFill>
                <a:latin typeface="Times New Roman" panose="02020603050405020304" pitchFamily="18" charset="0"/>
                <a:cs typeface="Times New Roman" panose="02020603050405020304" pitchFamily="18" charset="0"/>
              </a:rPr>
              <a:t> Các hoạt động nhân đạo như là: ủng hộ đồng bào miền Trung lũ lụt, hiến máu nhân đạo, chương trình ủng hộ quỹ "vì người nghèo",...</a:t>
            </a:r>
          </a:p>
        </p:txBody>
      </p:sp>
      <p:sp>
        <p:nvSpPr>
          <p:cNvPr id="28676" name="Text Box 4"/>
          <p:cNvSpPr txBox="1">
            <a:spLocks noChangeArrowheads="1"/>
          </p:cNvSpPr>
          <p:nvPr/>
        </p:nvSpPr>
        <p:spPr bwMode="auto">
          <a:xfrm>
            <a:off x="1600200" y="33528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rPr>
              <a:t>2. Khi tham gia vào các hoạt động nhân đạo, em có cảm giác như thế nào?</a:t>
            </a:r>
          </a:p>
        </p:txBody>
      </p:sp>
      <p:sp>
        <p:nvSpPr>
          <p:cNvPr id="28677" name="Text Box 5"/>
          <p:cNvSpPr txBox="1">
            <a:spLocks noChangeArrowheads="1"/>
          </p:cNvSpPr>
          <p:nvPr/>
        </p:nvSpPr>
        <p:spPr bwMode="auto">
          <a:xfrm>
            <a:off x="1524000" y="4343405"/>
            <a:ext cx="8991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Mình cảm thấy vui vì đã giúp được những người khác vượt qua khó khăn, cảm thấy xúc động vì đã giúp được một phần nhỏ bé của mình vào công việc chung của xã hội...</a:t>
            </a:r>
          </a:p>
          <a:p>
            <a:pPr algn="just" eaLnBrk="1" hangingPunct="1">
              <a:buSzPct val="100000"/>
              <a:buFont typeface="Wingdings" panose="05000000000000000000" pitchFamily="2" charset="2"/>
              <a:buNone/>
            </a:pPr>
            <a:endPar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buSzPct val="100000"/>
              <a:buFont typeface="Wingdings" panose="05000000000000000000" pitchFamily="2" charset="2"/>
              <a:buNone/>
            </a:pPr>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ox(in)">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box(in)">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box(in)">
                                      <p:cBhvr>
                                        <p:cTn id="2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utoUpdateAnimBg="0"/>
      <p:bldP spid="28675" grpId="0" bldLvl="0" autoUpdateAnimBg="0"/>
      <p:bldP spid="28676" grpId="0" bldLvl="0" autoUpdateAnimBg="0"/>
      <p:bldP spid="28677"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676400" y="3048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Hiện nay ở khắp nơi đều có nhiều hoạt động nhân đạo diễn ra như: Kiến tạo nhịp cầu, thắp sáng ước mơ, quỹ trẻ em nghèo vượt khó,...</a:t>
            </a:r>
          </a:p>
        </p:txBody>
      </p:sp>
      <p:pic>
        <p:nvPicPr>
          <p:cNvPr id="32771" name="Picture 3" descr="h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5" y="1905005"/>
            <a:ext cx="6035675" cy="4525963"/>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ox(in)">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286005" y="1654175"/>
            <a:ext cx="8247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50000"/>
              </a:spcBef>
            </a:pPr>
            <a:r>
              <a:rPr lang="en-US" altLang="en-US" sz="2800">
                <a:solidFill>
                  <a:schemeClr val="tx1"/>
                </a:solidFill>
                <a:latin typeface="Times New Roman" panose="02020603050405020304" pitchFamily="18" charset="0"/>
              </a:rPr>
              <a:t>Hoạt động nhân đạo là giúp đỡ, ủng hộ, tương trợ, cứu trợ những người gặp khó khăn, hoạn nạn.</a:t>
            </a:r>
          </a:p>
        </p:txBody>
      </p:sp>
      <p:sp>
        <p:nvSpPr>
          <p:cNvPr id="3" name="Rectangle 6"/>
          <p:cNvSpPr>
            <a:spLocks noChangeArrowheads="1"/>
          </p:cNvSpPr>
          <p:nvPr/>
        </p:nvSpPr>
        <p:spPr bwMode="auto">
          <a:xfrm>
            <a:off x="1970088" y="2587625"/>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US" altLang="en-US" sz="2800">
                <a:solidFill>
                  <a:schemeClr val="tx1"/>
                </a:solidFill>
                <a:latin typeface="Times New Roman" panose="02020603050405020304" pitchFamily="18" charset="0"/>
              </a:rPr>
              <a:t>Hoạt động nhân đạo thường được gọi chung là:</a:t>
            </a:r>
            <a:r>
              <a:rPr lang="en-US" altLang="en-US" sz="2800">
                <a:latin typeface="Times New Roman" panose="02020603050405020304" pitchFamily="18" charset="0"/>
              </a:rPr>
              <a:t>    </a:t>
            </a:r>
            <a:r>
              <a:rPr lang="en-US" altLang="en-US" sz="3200">
                <a:solidFill>
                  <a:srgbClr val="FF0066"/>
                </a:solidFill>
                <a:latin typeface="Times New Roman" panose="02020603050405020304" pitchFamily="18" charset="0"/>
              </a:rPr>
              <a:t>“Làm từ thiện”</a:t>
            </a:r>
          </a:p>
        </p:txBody>
      </p:sp>
      <p:sp>
        <p:nvSpPr>
          <p:cNvPr id="4" name="Text Box 4"/>
          <p:cNvSpPr txBox="1">
            <a:spLocks noChangeArrowheads="1"/>
          </p:cNvSpPr>
          <p:nvPr/>
        </p:nvSpPr>
        <p:spPr bwMode="auto">
          <a:xfrm>
            <a:off x="2066290" y="304487"/>
            <a:ext cx="8686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I. Khởi động: </a:t>
            </a:r>
          </a:p>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Thế nào là hoạt động nhân đạo?</a:t>
            </a:r>
          </a:p>
        </p:txBody>
      </p:sp>
      <p:sp>
        <p:nvSpPr>
          <p:cNvPr id="6" name="AutoShape 3"/>
          <p:cNvSpPr>
            <a:spLocks noChangeArrowheads="1"/>
          </p:cNvSpPr>
          <p:nvPr/>
        </p:nvSpPr>
        <p:spPr bwMode="auto">
          <a:xfrm>
            <a:off x="1770063" y="4991100"/>
            <a:ext cx="8763000" cy="3733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500">
                <a:solidFill>
                  <a:srgbClr val="FF0066"/>
                </a:solidFill>
                <a:latin typeface=".VnArial" panose="020B7200000000000000" pitchFamily="34" charset="0"/>
              </a:rPr>
              <a:t>     </a:t>
            </a:r>
          </a:p>
          <a:p>
            <a:pPr eaLnBrk="1" hangingPunct="1"/>
            <a:r>
              <a:rPr lang="en-US" altLang="en-US" sz="3500">
                <a:solidFill>
                  <a:srgbClr val="FF0066"/>
                </a:solidFill>
                <a:latin typeface=".VnArial" panose="020B7200000000000000" pitchFamily="34" charset="0"/>
              </a:rPr>
              <a:t>   </a:t>
            </a:r>
            <a:r>
              <a:rPr lang="en-US" altLang="en-US" sz="1800" i="1">
                <a:solidFill>
                  <a:schemeClr val="tx1"/>
                </a:solidFill>
                <a:latin typeface=".VnTime" panose="020B7200000000000000" pitchFamily="34" charset="0"/>
              </a:rPr>
              <a:t>                        </a:t>
            </a:r>
            <a:endParaRPr lang="en-US" altLang="en-US" sz="2400" b="0">
              <a:solidFill>
                <a:schemeClr val="tx1"/>
              </a:solidFill>
              <a:latin typeface=".VnTime" panose="020B7200000000000000" pitchFamily="34" charset="0"/>
            </a:endParaRPr>
          </a:p>
        </p:txBody>
      </p:sp>
      <p:sp>
        <p:nvSpPr>
          <p:cNvPr id="8" name="Rounded Rectangle 7"/>
          <p:cNvSpPr>
            <a:spLocks noChangeArrowheads="1"/>
          </p:cNvSpPr>
          <p:nvPr/>
        </p:nvSpPr>
        <p:spPr bwMode="auto">
          <a:xfrm>
            <a:off x="1980883" y="3962400"/>
            <a:ext cx="8153400" cy="2590800"/>
          </a:xfrm>
          <a:prstGeom prst="roundRect">
            <a:avLst>
              <a:gd name="adj" fmla="val 16667"/>
            </a:avLst>
          </a:pr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a:t>
            </a:r>
            <a:endParaRPr lang="en-US" altLang="en-US" sz="2800">
              <a:solidFill>
                <a:schemeClr val="tx1"/>
              </a:solidFill>
              <a:latin typeface="Times New Roman" panose="02020603050405020304" pitchFamily="18" charset="0"/>
              <a:cs typeface="Times New Roman" panose="02020603050405020304" pitchFamily="18" charset="0"/>
            </a:endParaRPr>
          </a:p>
          <a:p>
            <a:pPr eaLnBrk="1" hangingPunct="1"/>
            <a:r>
              <a:rPr lang="en-US" altLang="en-US" sz="2800">
                <a:solidFill>
                  <a:schemeClr val="tx1"/>
                </a:solidFill>
                <a:latin typeface="Times New Roman" panose="02020603050405020304" pitchFamily="18" charset="0"/>
                <a:cs typeface="Times New Roman" panose="02020603050405020304" pitchFamily="18" charset="0"/>
              </a:rPr>
              <a:t>    Giúp đỡ những người gặp khó khăn, hoạn nạn là việc làm nhân đạo mà mỗi người cần thực hiện. </a:t>
            </a:r>
          </a:p>
          <a:p>
            <a:pPr eaLnBrk="1" hangingPunct="1"/>
            <a:endParaRPr lang="en-US" altLang="en-US" sz="2800" i="1">
              <a:solidFill>
                <a:schemeClr val="tx1"/>
              </a:solidFill>
              <a:latin typeface="Times New Roman" panose="02020603050405020304" pitchFamily="18" charset="0"/>
              <a:cs typeface="Times New Roman" panose="02020603050405020304" pitchFamily="18" charset="0"/>
            </a:endParaRPr>
          </a:p>
          <a:p>
            <a:pPr eaLnBrk="1" hangingPunct="1"/>
            <a:r>
              <a:rPr lang="en-US" altLang="en-US" sz="2800" i="1">
                <a:solidFill>
                  <a:schemeClr val="tx1"/>
                </a:solidFill>
                <a:latin typeface="Times New Roman" panose="02020603050405020304" pitchFamily="18" charset="0"/>
                <a:cs typeface="Times New Roman" panose="02020603050405020304" pitchFamily="18" charset="0"/>
              </a:rPr>
              <a:t>                       </a:t>
            </a:r>
            <a:endParaRPr lang="en-SG"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G0472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4188" y="77788"/>
            <a:ext cx="4286250" cy="3446462"/>
          </a:xfrm>
          <a:noFill/>
        </p:spPr>
      </p:pic>
      <p:pic>
        <p:nvPicPr>
          <p:cNvPr id="33795" name="Picture 3" descr="tải xuố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3505205"/>
            <a:ext cx="4495800" cy="3275013"/>
          </a:xfrm>
          <a:noFill/>
        </p:spPr>
      </p:pic>
      <p:sp>
        <p:nvSpPr>
          <p:cNvPr id="33796" name="Text Box 4"/>
          <p:cNvSpPr txBox="1">
            <a:spLocks noChangeArrowheads="1"/>
          </p:cNvSpPr>
          <p:nvPr/>
        </p:nvSpPr>
        <p:spPr bwMode="auto">
          <a:xfrm>
            <a:off x="6623050" y="1036643"/>
            <a:ext cx="3282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Quỹ trẻ em nghèo vượt khó</a:t>
            </a:r>
          </a:p>
        </p:txBody>
      </p:sp>
      <p:sp>
        <p:nvSpPr>
          <p:cNvPr id="33797" name="Text Box 5"/>
          <p:cNvSpPr txBox="1">
            <a:spLocks noChangeArrowheads="1"/>
          </p:cNvSpPr>
          <p:nvPr/>
        </p:nvSpPr>
        <p:spPr bwMode="auto">
          <a:xfrm>
            <a:off x="2286000" y="4495801"/>
            <a:ext cx="337693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2800">
                <a:solidFill>
                  <a:schemeClr val="tx1"/>
                </a:solidFill>
                <a:latin typeface="Times New Roman" panose="02020603050405020304" pitchFamily="18" charset="0"/>
                <a:cs typeface="Times New Roman" panose="02020603050405020304" pitchFamily="18" charset="0"/>
              </a:rPr>
              <a:t>Chương trình </a:t>
            </a:r>
          </a:p>
          <a:p>
            <a:pPr algn="ctr" eaLnBrk="1" hangingPunct="1"/>
            <a:r>
              <a:rPr lang="en-US" altLang="en-US" sz="2800">
                <a:solidFill>
                  <a:schemeClr val="tx1"/>
                </a:solidFill>
                <a:latin typeface="Times New Roman" panose="02020603050405020304" pitchFamily="18" charset="0"/>
                <a:cs typeface="Times New Roman" panose="02020603050405020304" pitchFamily="18" charset="0"/>
              </a:rPr>
              <a:t>"Kiến tạo nhịp cầu"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box(in)">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box(in)">
                                      <p:cBhvr>
                                        <p:cTn id="2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ldLvl="0" autoUpdateAnimBg="0"/>
      <p:bldP spid="33797"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inh-nen-powerpoint-dong-vat-de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600200" y="2438400"/>
            <a:ext cx="8915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32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Kết luận:</a:t>
            </a:r>
            <a:r>
              <a:rPr lang="en-US" altLang="en-US" sz="32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Như vậy xung quanh chúng ta có rất nhiều người gặp khó khăn, hãy giúp đỡ họ bằng cách tham gia các hoạt động nhân đạo phù hợp với khả năng. Những giúp đỡ của các em dù ít dù nhiều sẽ giúp họ vượt qua khó khăn và có thêm nghị lực trong cuộc sống.</a:t>
            </a:r>
            <a:r>
              <a:rPr lang="en-US" altLang="en-US" sz="32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inh-nen-dep-chu-de-dong-vat-cho-powerpoint-hinh-an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lide Number Placeholder 5"/>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7DBCE9F8-7468-451B-8974-356F6E997D89}" type="slidenum">
              <a:rPr lang="en-US" altLang="en-US" sz="1400" b="0">
                <a:solidFill>
                  <a:schemeClr val="tx1"/>
                </a:solidFill>
                <a:latin typeface="Times New Roman" panose="02020603050405020304" pitchFamily="18" charset="0"/>
                <a:cs typeface="Times New Roman" panose="02020603050405020304" pitchFamily="18" charset="0"/>
              </a:rPr>
              <a:t>32</a:t>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35844" name="Rectangle 4"/>
          <p:cNvSpPr>
            <a:spLocks noChangeArrowheads="1"/>
          </p:cNvSpPr>
          <p:nvPr/>
        </p:nvSpPr>
        <p:spPr bwMode="auto">
          <a:xfrm>
            <a:off x="1524000" y="1524005"/>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4000">
                <a:solidFill>
                  <a:srgbClr val="3333FF"/>
                </a:solidFill>
                <a:latin typeface="Times New Roman" panose="02020603050405020304" pitchFamily="18" charset="0"/>
                <a:cs typeface="Times New Roman" panose="02020603050405020304" pitchFamily="18" charset="0"/>
              </a:rPr>
              <a:t>Giúp đỡ những người gặp khó khăn, hoạn nạn là việc làm nhân đạo mà mỗi người cần thực hiện.</a:t>
            </a:r>
          </a:p>
        </p:txBody>
      </p:sp>
      <p:sp>
        <p:nvSpPr>
          <p:cNvPr id="35845" name="Rectangle 5"/>
          <p:cNvSpPr>
            <a:spLocks noChangeArrowheads="1"/>
          </p:cNvSpPr>
          <p:nvPr/>
        </p:nvSpPr>
        <p:spPr bwMode="auto">
          <a:xfrm>
            <a:off x="1524000" y="36576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600">
                <a:solidFill>
                  <a:srgbClr val="3333FF"/>
                </a:solidFill>
                <a:latin typeface="Times New Roman" panose="02020603050405020304" pitchFamily="18" charset="0"/>
                <a:cs typeface="Times New Roman" panose="02020603050405020304" pitchFamily="18" charset="0"/>
              </a:rPr>
              <a:t>- </a:t>
            </a:r>
            <a:r>
              <a:rPr lang="en-US" altLang="en-US" sz="3600" i="1">
                <a:solidFill>
                  <a:srgbClr val="3333FF"/>
                </a:solidFill>
                <a:latin typeface="Times New Roman" panose="02020603050405020304" pitchFamily="18" charset="0"/>
                <a:cs typeface="Times New Roman" panose="02020603050405020304" pitchFamily="18" charset="0"/>
              </a:rPr>
              <a:t>Thương người như thể thương thân.</a:t>
            </a:r>
          </a:p>
          <a:p>
            <a:r>
              <a:rPr lang="en-US" altLang="en-US" sz="3600" i="1">
                <a:solidFill>
                  <a:srgbClr val="3333FF"/>
                </a:solidFill>
                <a:latin typeface="Times New Roman" panose="02020603050405020304" pitchFamily="18" charset="0"/>
                <a:cs typeface="Times New Roman" panose="02020603050405020304" pitchFamily="18" charset="0"/>
              </a:rPr>
              <a:t> - Lá lành đùm lá rách.</a:t>
            </a:r>
          </a:p>
          <a:p>
            <a:r>
              <a:rPr lang="en-US" altLang="en-US" sz="3600">
                <a:solidFill>
                  <a:srgbClr val="3333FF"/>
                </a:solidFill>
                <a:latin typeface="Times New Roman" panose="02020603050405020304" pitchFamily="18" charset="0"/>
                <a:cs typeface="Times New Roman" panose="02020603050405020304" pitchFamily="18" charset="0"/>
              </a:rPr>
              <a:t>                         			Tục ngữ</a:t>
            </a:r>
          </a:p>
        </p:txBody>
      </p:sp>
      <p:pic>
        <p:nvPicPr>
          <p:cNvPr id="48134" name="Picture 7"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0"/>
            <a:ext cx="24003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WordArt 9"/>
          <p:cNvSpPr>
            <a:spLocks noChangeArrowheads="1" noChangeShapeType="1" noTextEdit="1"/>
          </p:cNvSpPr>
          <p:nvPr/>
        </p:nvSpPr>
        <p:spPr bwMode="auto">
          <a:xfrm>
            <a:off x="4267200" y="304800"/>
            <a:ext cx="2895600" cy="762000"/>
          </a:xfrm>
          <a:prstGeom prst="rect">
            <a:avLst/>
          </a:prstGeom>
        </p:spPr>
        <p:txBody>
          <a:bodyPr wrap="none" fromWordArt="1">
            <a:prstTxWarp prst="textCanDown">
              <a:avLst>
                <a:gd name="adj" fmla="val 14287"/>
              </a:avLst>
            </a:prstTxWarp>
          </a:bodyPr>
          <a:lstStyle/>
          <a:p>
            <a:r>
              <a:rPr 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Times New Roman" panose="02020603050405020304" pitchFamily="18" charset="0"/>
                <a:cs typeface="Times New Roman" panose="02020603050405020304" pitchFamily="18" charset="0"/>
              </a:rPr>
              <a:t>Ghi nhớ</a:t>
            </a:r>
          </a:p>
        </p:txBody>
      </p:sp>
      <p:pic>
        <p:nvPicPr>
          <p:cNvPr id="48136" name="Picture 24" descr="AG00130_"/>
          <p:cNvPicPr>
            <a:picLocks noChangeAspect="1" noChangeArrowheads="1"/>
          </p:cNvPicPr>
          <p:nvPr/>
        </p:nvPicPr>
        <p:blipFill>
          <a:blip r:embed="rId4"/>
          <a:srcRect/>
          <a:stretch>
            <a:fillRect/>
          </a:stretch>
        </p:blipFill>
        <p:spPr bwMode="auto">
          <a:xfrm rot="2970776">
            <a:off x="2652718" y="474668"/>
            <a:ext cx="409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checkerboard(across)">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 calcmode="lin" valueType="num">
                                      <p:cBhvr additive="base">
                                        <p:cTn id="12"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5845">
                                            <p:txEl>
                                              <p:pRg st="1" end="1"/>
                                            </p:txEl>
                                          </p:spTgt>
                                        </p:tgtEl>
                                        <p:attrNameLst>
                                          <p:attrName>style.visibility</p:attrName>
                                        </p:attrNameLst>
                                      </p:cBhvr>
                                      <p:to>
                                        <p:strVal val="visible"/>
                                      </p:to>
                                    </p:set>
                                    <p:anim calcmode="lin" valueType="num">
                                      <p:cBhvr additive="base">
                                        <p:cTn id="16" dur="5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584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5845">
                                            <p:txEl>
                                              <p:pRg st="2" end="2"/>
                                            </p:txEl>
                                          </p:spTgt>
                                        </p:tgtEl>
                                        <p:attrNameLst>
                                          <p:attrName>style.visibility</p:attrName>
                                        </p:attrNameLst>
                                      </p:cBhvr>
                                      <p:to>
                                        <p:strVal val="visible"/>
                                      </p:to>
                                    </p:set>
                                    <p:anim calcmode="lin" valueType="num">
                                      <p:cBhvr additive="base">
                                        <p:cTn id="20" dur="5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8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12959417037720_1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2"/>
          <p:cNvSpPr txBox="1">
            <a:spLocks noChangeArrowheads="1"/>
          </p:cNvSpPr>
          <p:nvPr/>
        </p:nvSpPr>
        <p:spPr bwMode="auto">
          <a:xfrm>
            <a:off x="7239000" y="457205"/>
            <a:ext cx="236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000" u="sng">
                <a:solidFill>
                  <a:srgbClr val="FF0066"/>
                </a:solidFill>
                <a:latin typeface="Times New Roman" panose="02020603050405020304" pitchFamily="18" charset="0"/>
                <a:cs typeface="Times New Roman" panose="02020603050405020304" pitchFamily="18" charset="0"/>
              </a:rPr>
              <a:t>TRÒ CHƠI:</a:t>
            </a:r>
            <a:r>
              <a:rPr lang="en-US" altLang="en-US" sz="3000">
                <a:solidFill>
                  <a:srgbClr val="FF0066"/>
                </a:solidFill>
                <a:latin typeface="Times New Roman" panose="02020603050405020304" pitchFamily="18" charset="0"/>
                <a:cs typeface="Times New Roman" panose="02020603050405020304" pitchFamily="18" charset="0"/>
              </a:rPr>
              <a:t> </a:t>
            </a:r>
            <a:endParaRPr lang="en-US" altLang="en-US" sz="3000">
              <a:solidFill>
                <a:srgbClr val="006600"/>
              </a:solidFill>
              <a:latin typeface="Times New Roman" panose="02020603050405020304" pitchFamily="18" charset="0"/>
              <a:cs typeface="Times New Roman" panose="02020603050405020304" pitchFamily="18" charset="0"/>
            </a:endParaRPr>
          </a:p>
        </p:txBody>
      </p:sp>
      <p:sp>
        <p:nvSpPr>
          <p:cNvPr id="36868" name="WordArt 13"/>
          <p:cNvSpPr>
            <a:spLocks noChangeArrowheads="1" noChangeShapeType="1" noTextEdit="1"/>
          </p:cNvSpPr>
          <p:nvPr/>
        </p:nvSpPr>
        <p:spPr bwMode="auto">
          <a:xfrm>
            <a:off x="4933950" y="990605"/>
            <a:ext cx="5734050" cy="1641475"/>
          </a:xfrm>
          <a:prstGeom prst="rect">
            <a:avLst/>
          </a:prstGeom>
        </p:spPr>
        <p:txBody>
          <a:bodyPr wrap="none" fromWordArt="1">
            <a:prstTxWarp prst="textCurveDown">
              <a:avLst>
                <a:gd name="adj" fmla="val 43477"/>
              </a:avLst>
            </a:prstTxWarp>
          </a:bodyPr>
          <a:lstStyle/>
          <a:p>
            <a:r>
              <a:rPr lang="vi-VN" sz="3600" kern="10">
                <a:ln w="9525">
                  <a:solidFill>
                    <a:srgbClr val="0000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18900000" scaled="1"/>
                </a:gradFill>
                <a:latin typeface="Times New Roman" panose="02020603050405020304" pitchFamily="18" charset="0"/>
                <a:cs typeface="Times New Roman" panose="02020603050405020304" pitchFamily="18" charset="0"/>
              </a:rPr>
              <a:t>Ai nhanh? Ai đúng?</a:t>
            </a:r>
          </a:p>
        </p:txBody>
      </p:sp>
      <p:pic>
        <p:nvPicPr>
          <p:cNvPr id="49157" name="Picture 8" descr="1207781_5311928.gif"/>
          <p:cNvPicPr>
            <a:picLocks noChangeAspect="1" noChangeArrowheads="1"/>
          </p:cNvPicPr>
          <p:nvPr/>
        </p:nvPicPr>
        <p:blipFill>
          <a:blip r:embed="rId5"/>
          <a:srcRect/>
          <a:stretch>
            <a:fillRect/>
          </a:stretch>
        </p:blipFill>
        <p:spPr bwMode="auto">
          <a:xfrm>
            <a:off x="1524000"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867"/>
                                        </p:tgtEl>
                                        <p:attrNameLst>
                                          <p:attrName>style.visibility</p:attrName>
                                        </p:attrNameLst>
                                      </p:cBhvr>
                                      <p:to>
                                        <p:strVal val="visible"/>
                                      </p:to>
                                    </p:set>
                                    <p:anim by="(-#ppt_w*2)" calcmode="lin" valueType="num">
                                      <p:cBhvr rctx="PPT">
                                        <p:cTn id="7" dur="500" autoRev="1" fill="hold">
                                          <p:stCondLst>
                                            <p:cond delay="0"/>
                                          </p:stCondLst>
                                        </p:cTn>
                                        <p:tgtEl>
                                          <p:spTgt spid="36867"/>
                                        </p:tgtEl>
                                        <p:attrNameLst>
                                          <p:attrName>ppt_w</p:attrName>
                                        </p:attrNameLst>
                                      </p:cBhvr>
                                    </p:anim>
                                    <p:anim by="(#ppt_w*0.50)" calcmode="lin" valueType="num">
                                      <p:cBhvr>
                                        <p:cTn id="8" dur="500" decel="50000" autoRev="1" fill="hold">
                                          <p:stCondLst>
                                            <p:cond delay="0"/>
                                          </p:stCondLst>
                                        </p:cTn>
                                        <p:tgtEl>
                                          <p:spTgt spid="36867"/>
                                        </p:tgtEl>
                                        <p:attrNameLst>
                                          <p:attrName>ppt_x</p:attrName>
                                        </p:attrNameLst>
                                      </p:cBhvr>
                                    </p:anim>
                                    <p:anim from="(-#ppt_h/2)" to="(#ppt_y)" calcmode="lin" valueType="num">
                                      <p:cBhvr>
                                        <p:cTn id="9" dur="1000" fill="hold">
                                          <p:stCondLst>
                                            <p:cond delay="0"/>
                                          </p:stCondLst>
                                        </p:cTn>
                                        <p:tgtEl>
                                          <p:spTgt spid="36867"/>
                                        </p:tgtEl>
                                        <p:attrNameLst>
                                          <p:attrName>ppt_y</p:attrName>
                                        </p:attrNameLst>
                                      </p:cBhvr>
                                    </p:anim>
                                    <p:animRot by="21600000">
                                      <p:cBhvr>
                                        <p:cTn id="10" dur="1000" fill="hold">
                                          <p:stCondLst>
                                            <p:cond delay="0"/>
                                          </p:stCondLst>
                                        </p:cTn>
                                        <p:tgtEl>
                                          <p:spTgt spid="3686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1000" fill="hold"/>
                                        <p:tgtEl>
                                          <p:spTgt spid="36868"/>
                                        </p:tgtEl>
                                        <p:attrNameLst>
                                          <p:attrName>ppt_x</p:attrName>
                                        </p:attrNameLst>
                                      </p:cBhvr>
                                      <p:tavLst>
                                        <p:tav tm="0">
                                          <p:val>
                                            <p:strVal val="#ppt_x-.2"/>
                                          </p:val>
                                        </p:tav>
                                        <p:tav tm="100000">
                                          <p:val>
                                            <p:strVal val="#ppt_x"/>
                                          </p:val>
                                        </p:tav>
                                      </p:tavLst>
                                    </p:anim>
                                    <p:anim calcmode="lin" valueType="num">
                                      <p:cBhvr>
                                        <p:cTn id="16" dur="10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686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0" y="2971800"/>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3200" b="0">
                <a:solidFill>
                  <a:srgbClr val="3333FF"/>
                </a:solidFill>
                <a:latin typeface="Times New Roman" panose="02020603050405020304" pitchFamily="18" charset="0"/>
                <a:cs typeface="Times New Roman" panose="02020603050405020304" pitchFamily="18" charset="0"/>
              </a:rPr>
              <a:t>       </a:t>
            </a:r>
            <a:r>
              <a:rPr lang="en-US" altLang="en-US" sz="3200" u="sng">
                <a:solidFill>
                  <a:srgbClr val="FF3300"/>
                </a:solidFill>
                <a:latin typeface="Times New Roman" panose="02020603050405020304" pitchFamily="18" charset="0"/>
                <a:cs typeface="Times New Roman" panose="02020603050405020304" pitchFamily="18" charset="0"/>
              </a:rPr>
              <a:t>Trả lời :</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a:solidFill>
                  <a:srgbClr val="3333FF"/>
                </a:solidFill>
                <a:latin typeface="Times New Roman" panose="02020603050405020304" pitchFamily="18" charset="0"/>
                <a:cs typeface="Times New Roman" panose="02020603050405020304" pitchFamily="18" charset="0"/>
              </a:rPr>
              <a:t>Bầu ơi thương lấy bí cùng</a:t>
            </a:r>
          </a:p>
          <a:p>
            <a:pPr algn="just" eaLnBrk="1" hangingPunct="1"/>
            <a:r>
              <a:rPr lang="en-US" altLang="en-US" sz="3200">
                <a:solidFill>
                  <a:srgbClr val="3333FF"/>
                </a:solidFill>
                <a:latin typeface="Times New Roman" panose="02020603050405020304" pitchFamily="18" charset="0"/>
                <a:cs typeface="Times New Roman" panose="02020603050405020304" pitchFamily="18" charset="0"/>
              </a:rPr>
              <a:t>Tuy rằng khác giống nhưng chung một giàn.</a:t>
            </a:r>
            <a:r>
              <a:rPr lang="en-US" altLang="en-US" sz="3200" b="0">
                <a:solidFill>
                  <a:schemeClr val="tx1"/>
                </a:solidFill>
                <a:latin typeface="Times New Roman" panose="02020603050405020304" pitchFamily="18" charset="0"/>
                <a:cs typeface="Times New Roman" panose="02020603050405020304" pitchFamily="18" charset="0"/>
              </a:rPr>
              <a:t>                  </a:t>
            </a:r>
          </a:p>
        </p:txBody>
      </p:sp>
      <p:sp>
        <p:nvSpPr>
          <p:cNvPr id="51203" name="AutoShape 5"/>
          <p:cNvSpPr>
            <a:spLocks noChangeArrowheads="1"/>
          </p:cNvSpPr>
          <p:nvPr/>
        </p:nvSpPr>
        <p:spPr bwMode="auto">
          <a:xfrm>
            <a:off x="1676400" y="304800"/>
            <a:ext cx="8593138" cy="2281238"/>
          </a:xfrm>
          <a:prstGeom prst="roundRect">
            <a:avLst>
              <a:gd name="adj" fmla="val 16667"/>
            </a:avLst>
          </a:prstGeom>
          <a:solidFill>
            <a:schemeClr val="bg1">
              <a:alpha val="56862"/>
            </a:scheme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indent="9144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a:r>
              <a:rPr lang="en-US" altLang="en-US" sz="3200">
                <a:solidFill>
                  <a:srgbClr val="FF3300"/>
                </a:solidFill>
                <a:latin typeface="Times New Roman" panose="02020603050405020304" pitchFamily="18" charset="0"/>
                <a:cs typeface="Times New Roman" panose="02020603050405020304" pitchFamily="18" charset="0"/>
              </a:rPr>
              <a:t>Câu hỏi: Đây là câu ca dao có 14 tiếng lấy hình ảnh hai loại cây được trồng trên giàn để khuyên nhủ chúng ta về tình thương yêu đồng loại?</a:t>
            </a:r>
          </a:p>
        </p:txBody>
      </p:sp>
      <p:sp>
        <p:nvSpPr>
          <p:cNvPr id="51204" name="AutoShape 6">
            <a:hlinkClick r:id="rId3" action="ppaction://hlinksldjump" highlightClick="1"/>
          </p:cNvPr>
          <p:cNvSpPr>
            <a:spLocks noChangeArrowheads="1"/>
          </p:cNvSpPr>
          <p:nvPr/>
        </p:nvSpPr>
        <p:spPr bwMode="auto">
          <a:xfrm>
            <a:off x="9448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a:endParaRPr lang="vi-VN" altLang="en-US">
              <a:latin typeface="Times New Roman" panose="02020603050405020304" pitchFamily="18" charset="0"/>
              <a:cs typeface="Times New Roman" panose="02020603050405020304" pitchFamily="18" charset="0"/>
            </a:endParaRPr>
          </a:p>
        </p:txBody>
      </p:sp>
      <p:pic>
        <p:nvPicPr>
          <p:cNvPr id="38917" name="Picture 9" descr="C:\Users\Administrator\Desktop\bau-b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5" y="4495800"/>
            <a:ext cx="3573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heel(1)">
                                      <p:cBhvr>
                                        <p:cTn id="7" dur="20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barn(inHorizontal)">
                                      <p:cBhvr>
                                        <p:cTn id="12" dur="500"/>
                                        <p:tgtEl>
                                          <p:spTgt spid="3891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inh-nen-powerpoint-dong-vat-de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hinh-nen-powerpoint-dong-vat-de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7" descr="GreenWall2009-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2"/>
          <p:cNvSpPr txBox="1">
            <a:spLocks noChangeArrowheads="1"/>
          </p:cNvSpPr>
          <p:nvPr/>
        </p:nvSpPr>
        <p:spPr bwMode="auto">
          <a:xfrm>
            <a:off x="1643068" y="3048000"/>
            <a:ext cx="9024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200" u="sng">
                <a:solidFill>
                  <a:srgbClr val="FF3300"/>
                </a:solidFill>
                <a:latin typeface="Times New Roman" panose="02020603050405020304" pitchFamily="18" charset="0"/>
                <a:cs typeface="Times New Roman" panose="02020603050405020304" pitchFamily="18" charset="0"/>
              </a:rPr>
              <a:t>Trả lời :</a:t>
            </a:r>
            <a:r>
              <a:rPr lang="en-US" altLang="en-US" sz="3600">
                <a:solidFill>
                  <a:srgbClr val="3333FF"/>
                </a:solidFill>
                <a:latin typeface="Times New Roman" panose="02020603050405020304" pitchFamily="18" charset="0"/>
                <a:cs typeface="Times New Roman" panose="02020603050405020304" pitchFamily="18" charset="0"/>
              </a:rPr>
              <a:t> Một con ngựa đau, cả tàu bỏ cỏ</a:t>
            </a:r>
          </a:p>
        </p:txBody>
      </p:sp>
      <p:pic>
        <p:nvPicPr>
          <p:cNvPr id="39942" name="Picture 3" descr="HORS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208468"/>
            <a:ext cx="32766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5"/>
          <p:cNvSpPr txBox="1">
            <a:spLocks noChangeArrowheads="1"/>
          </p:cNvSpPr>
          <p:nvPr/>
        </p:nvSpPr>
        <p:spPr bwMode="auto">
          <a:xfrm>
            <a:off x="1905000" y="381001"/>
            <a:ext cx="8534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45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3200" b="0">
                <a:solidFill>
                  <a:srgbClr val="3333FF"/>
                </a:solidFill>
                <a:latin typeface="Times New Roman" panose="02020603050405020304" pitchFamily="18" charset="0"/>
                <a:cs typeface="Times New Roman" panose="02020603050405020304" pitchFamily="18" charset="0"/>
              </a:rPr>
              <a:t> </a:t>
            </a:r>
            <a:r>
              <a:rPr lang="en-US" altLang="en-US" sz="3200" u="sng">
                <a:solidFill>
                  <a:schemeClr val="accent2"/>
                </a:solidFill>
                <a:latin typeface="Times New Roman" panose="02020603050405020304" pitchFamily="18" charset="0"/>
                <a:cs typeface="Times New Roman" panose="02020603050405020304" pitchFamily="18" charset="0"/>
              </a:rPr>
              <a:t>Câu hỏi</a:t>
            </a:r>
            <a:r>
              <a:rPr lang="en-US" altLang="en-US" sz="3200">
                <a:solidFill>
                  <a:schemeClr val="accent2"/>
                </a:solidFill>
                <a:latin typeface="Times New Roman" panose="02020603050405020304" pitchFamily="18" charset="0"/>
                <a:cs typeface="Times New Roman" panose="02020603050405020304" pitchFamily="18" charset="0"/>
              </a:rPr>
              <a:t>:</a:t>
            </a:r>
            <a:r>
              <a:rPr lang="en-US" altLang="en-US" sz="3200">
                <a:solidFill>
                  <a:srgbClr val="FF3300"/>
                </a:solidFill>
                <a:latin typeface="Times New Roman" panose="02020603050405020304" pitchFamily="18" charset="0"/>
                <a:cs typeface="Times New Roman" panose="02020603050405020304" pitchFamily="18" charset="0"/>
              </a:rPr>
              <a:t> Đây là câu tục ngữ có 8 tiếng nói về sự cảm thông, đồng lòng trong một tập thể.</a:t>
            </a:r>
            <a:endParaRPr lang="en-US" altLang="en-US" sz="1800">
              <a:solidFill>
                <a:schemeClr val="tx1"/>
              </a:solidFill>
              <a:latin typeface="Times New Roman" panose="02020603050405020304" pitchFamily="18" charset="0"/>
              <a:cs typeface="Times New Roman" panose="02020603050405020304" pitchFamily="18" charset="0"/>
            </a:endParaRPr>
          </a:p>
        </p:txBody>
      </p:sp>
      <p:sp>
        <p:nvSpPr>
          <p:cNvPr id="52232" name="AutoShape 6">
            <a:hlinkClick r:id="rId7" action="ppaction://hlinksldjump" highlightClick="1"/>
          </p:cNvPr>
          <p:cNvSpPr>
            <a:spLocks noChangeArrowheads="1"/>
          </p:cNvSpPr>
          <p:nvPr/>
        </p:nvSpPr>
        <p:spPr bwMode="auto">
          <a:xfrm>
            <a:off x="9448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1000" fill="hold"/>
                                        <p:tgtEl>
                                          <p:spTgt spid="39942"/>
                                        </p:tgtEl>
                                        <p:attrNameLst>
                                          <p:attrName>ppt_w</p:attrName>
                                        </p:attrNameLst>
                                      </p:cBhvr>
                                      <p:tavLst>
                                        <p:tav tm="0">
                                          <p:val>
                                            <p:strVal val="#ppt_w*0.70"/>
                                          </p:val>
                                        </p:tav>
                                        <p:tav tm="100000">
                                          <p:val>
                                            <p:strVal val="#ppt_w"/>
                                          </p:val>
                                        </p:tav>
                                      </p:tavLst>
                                    </p:anim>
                                    <p:anim calcmode="lin" valueType="num">
                                      <p:cBhvr>
                                        <p:cTn id="8" dur="1000" fill="hold"/>
                                        <p:tgtEl>
                                          <p:spTgt spid="39942"/>
                                        </p:tgtEl>
                                        <p:attrNameLst>
                                          <p:attrName>ppt_h</p:attrName>
                                        </p:attrNameLst>
                                      </p:cBhvr>
                                      <p:tavLst>
                                        <p:tav tm="0">
                                          <p:val>
                                            <p:strVal val="#ppt_h"/>
                                          </p:val>
                                        </p:tav>
                                        <p:tav tm="100000">
                                          <p:val>
                                            <p:strVal val="#ppt_h"/>
                                          </p:val>
                                        </p:tav>
                                      </p:tavLst>
                                    </p:anim>
                                    <p:animEffect transition="in" filter="fade">
                                      <p:cBhvr>
                                        <p:cTn id="9" dur="1000"/>
                                        <p:tgtEl>
                                          <p:spTgt spid="3994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39941"/>
                                        </p:tgtEl>
                                        <p:attrNameLst>
                                          <p:attrName>style.visibility</p:attrName>
                                        </p:attrNameLst>
                                      </p:cBhvr>
                                      <p:to>
                                        <p:strVal val="visible"/>
                                      </p:to>
                                    </p:set>
                                    <p:animEffect transition="in" filter="barn(inHorizontal)">
                                      <p:cBhvr>
                                        <p:cTn id="14" dur="500"/>
                                        <p:tgtEl>
                                          <p:spTgt spid="39941"/>
                                        </p:tgtEl>
                                      </p:cBhvr>
                                    </p:animEffect>
                                  </p:childTnLst>
                                  <p:subTnLst>
                                    <p:audio>
                                      <p:cMediaNode>
                                        <p:cTn display="0" masterRel="sameClick">
                                          <p:stCondLst>
                                            <p:cond evt="begin" delay="0">
                                              <p:tn val="1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6" descr="Flower-Vector-103"/>
          <p:cNvPicPr>
            <a:picLocks noChangeAspect="1" noChangeArrowheads="1"/>
          </p:cNvPicPr>
          <p:nvPr/>
        </p:nvPicPr>
        <p:blipFill>
          <a:blip r:embed="rId3">
            <a:extLst>
              <a:ext uri="{28A0092B-C50C-407E-A947-70E740481C1C}">
                <a14:useLocalDpi xmlns:a14="http://schemas.microsoft.com/office/drawing/2010/main" val="0"/>
              </a:ext>
            </a:extLst>
          </a:blip>
          <a:srcRect l="20000"/>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2"/>
          <p:cNvSpPr txBox="1">
            <a:spLocks noChangeArrowheads="1"/>
          </p:cNvSpPr>
          <p:nvPr/>
        </p:nvSpPr>
        <p:spPr bwMode="auto">
          <a:xfrm>
            <a:off x="2133600" y="2743200"/>
            <a:ext cx="8153400" cy="641350"/>
          </a:xfrm>
          <a:prstGeom prst="rect">
            <a:avLst/>
          </a:prstGeom>
          <a:noFill/>
          <a:ln w="9525">
            <a:noFill/>
            <a:miter lim="800000"/>
          </a:ln>
        </p:spPr>
        <p:txBody>
          <a:bodyPr>
            <a:spAutoFit/>
          </a:bodyPr>
          <a:lstStyle/>
          <a:p>
            <a:pPr>
              <a:defRPr/>
            </a:pPr>
            <a:r>
              <a:rPr lang="en-US" sz="3200" u="sng">
                <a:solidFill>
                  <a:srgbClr val="FF3300"/>
                </a:solidFill>
                <a:latin typeface="Times New Roman" panose="02020603050405020304" pitchFamily="18" charset="0"/>
                <a:cs typeface="Times New Roman" panose="02020603050405020304" pitchFamily="18" charset="0"/>
              </a:rPr>
              <a:t>Trả lời :</a:t>
            </a:r>
            <a:r>
              <a:rPr lang="en-US" sz="1800" b="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a:solidFill>
                  <a:srgbClr val="3333FF"/>
                </a:solidFill>
                <a:latin typeface="Times New Roman" panose="02020603050405020304" pitchFamily="18" charset="0"/>
                <a:cs typeface="Times New Roman" panose="02020603050405020304" pitchFamily="18" charset="0"/>
              </a:rPr>
              <a:t>Lá lành đùm lá rách</a:t>
            </a:r>
          </a:p>
        </p:txBody>
      </p:sp>
      <p:sp>
        <p:nvSpPr>
          <p:cNvPr id="53252" name="AutoShape 5"/>
          <p:cNvSpPr>
            <a:spLocks noChangeArrowheads="1"/>
          </p:cNvSpPr>
          <p:nvPr/>
        </p:nvSpPr>
        <p:spPr bwMode="auto">
          <a:xfrm>
            <a:off x="1981200" y="304805"/>
            <a:ext cx="7926388" cy="1736725"/>
          </a:xfrm>
          <a:prstGeom prst="roundRect">
            <a:avLst>
              <a:gd name="adj" fmla="val 16667"/>
            </a:avLst>
          </a:prstGeom>
          <a:solidFill>
            <a:schemeClr val="bg1">
              <a:alpha val="56862"/>
            </a:scheme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indent="46545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200" b="0">
                <a:solidFill>
                  <a:schemeClr val="tx1"/>
                </a:solidFill>
                <a:latin typeface="Times New Roman" panose="02020603050405020304" pitchFamily="18" charset="0"/>
                <a:cs typeface="Times New Roman" panose="02020603050405020304" pitchFamily="18" charset="0"/>
              </a:rPr>
              <a:t> Câu hỏi: Đây là một câu thành ngữ có 5 tiếng nói về sự đùm bọc lẫn nhau trong cộng đồng?</a:t>
            </a:r>
          </a:p>
        </p:txBody>
      </p:sp>
      <p:sp>
        <p:nvSpPr>
          <p:cNvPr id="53253" name="AutoShape 6">
            <a:hlinkClick r:id="rId4" action="ppaction://hlinksldjump" highlightClick="1"/>
          </p:cNvPr>
          <p:cNvSpPr>
            <a:spLocks noChangeArrowheads="1"/>
          </p:cNvSpPr>
          <p:nvPr/>
        </p:nvSpPr>
        <p:spPr bwMode="auto">
          <a:xfrm>
            <a:off x="9448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pic>
        <p:nvPicPr>
          <p:cNvPr id="40966" name="Picture 9" descr="C:\Users\Administrator\Desktop\la-lanh-dum-la-r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429005"/>
            <a:ext cx="4953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heel(1)">
                                      <p:cBhvr>
                                        <p:cTn id="7" dur="20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arn(inHorizontal)">
                                      <p:cBhvr>
                                        <p:cTn id="12" dur="500"/>
                                        <p:tgtEl>
                                          <p:spTgt spid="40963"/>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c-mau-hinh-nen-slide-powerpoint-2013-dep-nhat-theo-chu-de-anh-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AutoShape 6">
            <a:hlinkClick r:id="rId3" action="ppaction://hlinksldjump" highlightClick="1"/>
          </p:cNvPr>
          <p:cNvSpPr>
            <a:spLocks noChangeArrowheads="1"/>
          </p:cNvSpPr>
          <p:nvPr/>
        </p:nvSpPr>
        <p:spPr bwMode="auto">
          <a:xfrm>
            <a:off x="9448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54276" name="Rectangle 1"/>
          <p:cNvSpPr>
            <a:spLocks noChangeArrowheads="1"/>
          </p:cNvSpPr>
          <p:nvPr/>
        </p:nvSpPr>
        <p:spPr bwMode="auto">
          <a:xfrm>
            <a:off x="2057400" y="3048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144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600" u="sng">
                <a:solidFill>
                  <a:schemeClr val="accent2"/>
                </a:solidFill>
                <a:latin typeface="Times New Roman" panose="02020603050405020304" pitchFamily="18" charset="0"/>
                <a:cs typeface="Times New Roman" panose="02020603050405020304" pitchFamily="18" charset="0"/>
              </a:rPr>
              <a:t>Câu hỏi</a:t>
            </a:r>
            <a:r>
              <a:rPr lang="en-US" altLang="en-US" sz="3600">
                <a:solidFill>
                  <a:schemeClr val="accent2"/>
                </a:solidFill>
                <a:latin typeface="Times New Roman" panose="02020603050405020304" pitchFamily="18" charset="0"/>
                <a:cs typeface="Times New Roman" panose="02020603050405020304" pitchFamily="18" charset="0"/>
              </a:rPr>
              <a:t>:</a:t>
            </a:r>
            <a:r>
              <a:rPr lang="en-US" altLang="en-US" sz="3600">
                <a:solidFill>
                  <a:srgbClr val="FF3300"/>
                </a:solidFill>
                <a:latin typeface="Times New Roman" panose="02020603050405020304" pitchFamily="18" charset="0"/>
                <a:cs typeface="Times New Roman" panose="02020603050405020304" pitchFamily="18" charset="0"/>
              </a:rPr>
              <a:t> </a:t>
            </a:r>
            <a:r>
              <a:rPr lang="vi-VN" altLang="en-US" sz="3600">
                <a:solidFill>
                  <a:srgbClr val="FF3300"/>
                </a:solidFill>
                <a:latin typeface="Times New Roman" panose="02020603050405020304" pitchFamily="18" charset="0"/>
                <a:cs typeface="Times New Roman" panose="02020603050405020304" pitchFamily="18" charset="0"/>
              </a:rPr>
              <a:t>Đây là câu thành ngữ có 9 tiếng nói về sự giúp đỡ cần thiết của con người khi đói.</a:t>
            </a:r>
          </a:p>
        </p:txBody>
      </p:sp>
      <p:sp>
        <p:nvSpPr>
          <p:cNvPr id="41989" name="Rectangle 7"/>
          <p:cNvSpPr>
            <a:spLocks noChangeArrowheads="1"/>
          </p:cNvSpPr>
          <p:nvPr/>
        </p:nvSpPr>
        <p:spPr bwMode="auto">
          <a:xfrm>
            <a:off x="2209800" y="2133600"/>
            <a:ext cx="8458200" cy="1261884"/>
          </a:xfrm>
          <a:prstGeom prst="rect">
            <a:avLst/>
          </a:prstGeom>
          <a:noFill/>
          <a:ln w="9525">
            <a:noFill/>
            <a:miter lim="800000"/>
          </a:ln>
        </p:spPr>
        <p:txBody>
          <a:bodyPr>
            <a:spAutoFit/>
          </a:bodyPr>
          <a:lstStyle/>
          <a:p>
            <a:pPr>
              <a:defRPr/>
            </a:pPr>
            <a:r>
              <a:rPr lang="en-US" altLang="en-US" sz="3600" u="sng" dirty="0" err="1">
                <a:solidFill>
                  <a:srgbClr val="FF3300"/>
                </a:solidFill>
                <a:latin typeface="Times New Roman" panose="02020603050405020304" pitchFamily="18" charset="0"/>
                <a:cs typeface="Times New Roman" panose="02020603050405020304" pitchFamily="18" charset="0"/>
              </a:rPr>
              <a:t>Trả</a:t>
            </a:r>
            <a:r>
              <a:rPr lang="en-US" altLang="en-US" sz="3600" u="sng" dirty="0">
                <a:solidFill>
                  <a:srgbClr val="FF3300"/>
                </a:solidFill>
                <a:latin typeface="Times New Roman" panose="02020603050405020304" pitchFamily="18" charset="0"/>
                <a:cs typeface="Times New Roman" panose="02020603050405020304" pitchFamily="18" charset="0"/>
              </a:rPr>
              <a:t> </a:t>
            </a:r>
            <a:r>
              <a:rPr lang="en-US" altLang="en-US" sz="3600" u="sng" dirty="0" err="1">
                <a:solidFill>
                  <a:srgbClr val="FF3300"/>
                </a:solidFill>
                <a:latin typeface="Times New Roman" panose="02020603050405020304" pitchFamily="18" charset="0"/>
                <a:cs typeface="Times New Roman" panose="02020603050405020304" pitchFamily="18" charset="0"/>
              </a:rPr>
              <a:t>lời</a:t>
            </a:r>
            <a:r>
              <a:rPr lang="en-US" altLang="en-US" sz="3600" u="sng" dirty="0">
                <a:solidFill>
                  <a:srgbClr val="FF3300"/>
                </a:solidFill>
                <a:latin typeface="Times New Roman" panose="02020603050405020304" pitchFamily="18" charset="0"/>
                <a:cs typeface="Times New Roman" panose="02020603050405020304" pitchFamily="18" charset="0"/>
              </a:rPr>
              <a:t> :</a:t>
            </a:r>
            <a:r>
              <a:rPr lang="en-US" altLang="en-US" sz="4000" b="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a:defRPr/>
            </a:pPr>
            <a:r>
              <a:rPr lang="vi-VN" altLang="en-US" sz="3600" dirty="0">
                <a:solidFill>
                  <a:srgbClr val="3333FF"/>
                </a:solidFill>
                <a:latin typeface="Times New Roman" panose="02020603050405020304" pitchFamily="18" charset="0"/>
                <a:cs typeface="Times New Roman" panose="02020603050405020304" pitchFamily="18" charset="0"/>
              </a:rPr>
              <a:t>Một miếng khi đói,</a:t>
            </a:r>
            <a:r>
              <a:rPr lang="en-US" altLang="en-US" sz="3600" dirty="0">
                <a:solidFill>
                  <a:srgbClr val="3333FF"/>
                </a:solidFill>
                <a:latin typeface="Times New Roman" panose="02020603050405020304" pitchFamily="18" charset="0"/>
                <a:cs typeface="Times New Roman" panose="02020603050405020304" pitchFamily="18" charset="0"/>
              </a:rPr>
              <a:t> </a:t>
            </a:r>
            <a:r>
              <a:rPr lang="vi-VN" altLang="en-US" sz="3600" dirty="0">
                <a:solidFill>
                  <a:srgbClr val="3333FF"/>
                </a:solidFill>
                <a:latin typeface="Times New Roman" panose="02020603050405020304" pitchFamily="18" charset="0"/>
                <a:cs typeface="Times New Roman" panose="02020603050405020304" pitchFamily="18" charset="0"/>
              </a:rPr>
              <a:t>bằng một gói khi no.</a:t>
            </a:r>
          </a:p>
        </p:txBody>
      </p:sp>
      <p:sp>
        <p:nvSpPr>
          <p:cNvPr id="54278" name="TextBox 4"/>
          <p:cNvSpPr txBox="1">
            <a:spLocks noChangeArrowheads="1"/>
          </p:cNvSpPr>
          <p:nvPr/>
        </p:nvSpPr>
        <p:spPr bwMode="auto">
          <a:xfrm>
            <a:off x="2286000" y="495300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latin typeface="Times New Roman" panose="02020603050405020304" pitchFamily="18" charset="0"/>
              <a:cs typeface="Times New Roman" panose="02020603050405020304" pitchFamily="18" charset="0"/>
            </a:endParaRPr>
          </a:p>
        </p:txBody>
      </p:sp>
      <p:pic>
        <p:nvPicPr>
          <p:cNvPr id="41991" name="Picture 10" descr="C:\Users\Administrator\Desktop\downlo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30" y="463868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638" y="5145093"/>
            <a:ext cx="21082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Rectangl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8018" y="4821243"/>
            <a:ext cx="33035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wipe(down)">
                                      <p:cBhvr>
                                        <p:cTn id="7" dur="500"/>
                                        <p:tgtEl>
                                          <p:spTgt spid="41991"/>
                                        </p:tgtEl>
                                      </p:cBhvr>
                                    </p:animEffect>
                                  </p:childTnLst>
                                </p:cTn>
                              </p:par>
                              <p:par>
                                <p:cTn id="8" presetID="22" presetClass="entr" presetSubtype="4" fill="hold" nodeType="withEffect">
                                  <p:stCondLst>
                                    <p:cond delay="0"/>
                                  </p:stCondLst>
                                  <p:childTnLst>
                                    <p:set>
                                      <p:cBhvr>
                                        <p:cTn id="9" dur="1" fill="hold">
                                          <p:stCondLst>
                                            <p:cond delay="0"/>
                                          </p:stCondLst>
                                        </p:cTn>
                                        <p:tgtEl>
                                          <p:spTgt spid="41992"/>
                                        </p:tgtEl>
                                        <p:attrNameLst>
                                          <p:attrName>style.visibility</p:attrName>
                                        </p:attrNameLst>
                                      </p:cBhvr>
                                      <p:to>
                                        <p:strVal val="visible"/>
                                      </p:to>
                                    </p:set>
                                    <p:animEffect transition="in" filter="wipe(down)">
                                      <p:cBhvr>
                                        <p:cTn id="10" dur="500"/>
                                        <p:tgtEl>
                                          <p:spTgt spid="41992"/>
                                        </p:tgtEl>
                                      </p:cBhvr>
                                    </p:animEffect>
                                  </p:childTnLst>
                                </p:cTn>
                              </p:par>
                              <p:par>
                                <p:cTn id="11" presetID="22" presetClass="entr" presetSubtype="4" fill="hold" nodeType="withEffect">
                                  <p:stCondLst>
                                    <p:cond delay="0"/>
                                  </p:stCondLst>
                                  <p:childTnLst>
                                    <p:set>
                                      <p:cBhvr>
                                        <p:cTn id="12" dur="1" fill="hold">
                                          <p:stCondLst>
                                            <p:cond delay="0"/>
                                          </p:stCondLst>
                                        </p:cTn>
                                        <p:tgtEl>
                                          <p:spTgt spid="41993"/>
                                        </p:tgtEl>
                                        <p:attrNameLst>
                                          <p:attrName>style.visibility</p:attrName>
                                        </p:attrNameLst>
                                      </p:cBhvr>
                                      <p:to>
                                        <p:strVal val="visible"/>
                                      </p:to>
                                    </p:set>
                                    <p:animEffect transition="in" filter="wipe(down)">
                                      <p:cBhvr>
                                        <p:cTn id="13" dur="500"/>
                                        <p:tgtEl>
                                          <p:spTgt spid="4199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9"/>
                                        </p:tgtEl>
                                        <p:attrNameLst>
                                          <p:attrName>style.visibility</p:attrName>
                                        </p:attrNameLst>
                                      </p:cBhvr>
                                      <p:to>
                                        <p:strVal val="visible"/>
                                      </p:to>
                                    </p:set>
                                    <p:anim calcmode="lin" valueType="num">
                                      <p:cBhvr additive="base">
                                        <p:cTn id="18" dur="500" fill="hold"/>
                                        <p:tgtEl>
                                          <p:spTgt spid="41989"/>
                                        </p:tgtEl>
                                        <p:attrNameLst>
                                          <p:attrName>ppt_x</p:attrName>
                                        </p:attrNameLst>
                                      </p:cBhvr>
                                      <p:tavLst>
                                        <p:tav tm="0">
                                          <p:val>
                                            <p:strVal val="#ppt_x"/>
                                          </p:val>
                                        </p:tav>
                                        <p:tav tm="100000">
                                          <p:val>
                                            <p:strVal val="#ppt_x"/>
                                          </p:val>
                                        </p:tav>
                                      </p:tavLst>
                                    </p:anim>
                                    <p:anim calcmode="lin" valueType="num">
                                      <p:cBhvr additive="base">
                                        <p:cTn id="19"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3360738" y="2000250"/>
            <a:ext cx="5994400" cy="838200"/>
          </a:xfrm>
          <a:prstGeom prst="rect">
            <a:avLst/>
          </a:prstGeom>
        </p:spPr>
        <p:txBody>
          <a:bodyPr wrap="none" fromWordArt="1">
            <a:prstTxWarp prst="textDeflate">
              <a:avLst>
                <a:gd name="adj" fmla="val 18750"/>
              </a:avLst>
            </a:prstTxWarp>
          </a:bodyPr>
          <a:lstStyle/>
          <a:p>
            <a:pPr algn="ctr"/>
            <a:r>
              <a:rPr lang="en-US" sz="3600" kern="10">
                <a:ln w="25400">
                  <a:solidFill>
                    <a:srgbClr val="800000"/>
                  </a:solidFill>
                  <a:round/>
                </a:ln>
                <a:solidFill>
                  <a:srgbClr val="FF0000"/>
                </a:solidFill>
                <a:latin typeface="Times New Roman" panose="02020603050405020304" pitchFamily="18" charset="0"/>
                <a:cs typeface="Times New Roman" panose="02020603050405020304" pitchFamily="18" charset="0"/>
              </a:rPr>
              <a:t>HOẠT ĐỘNG 3:</a:t>
            </a:r>
          </a:p>
        </p:txBody>
      </p:sp>
      <p:sp>
        <p:nvSpPr>
          <p:cNvPr id="55299" name="WordArt 3"/>
          <p:cNvSpPr>
            <a:spLocks noChangeArrowheads="1" noChangeShapeType="1" noTextEdit="1"/>
          </p:cNvSpPr>
          <p:nvPr/>
        </p:nvSpPr>
        <p:spPr bwMode="auto">
          <a:xfrm>
            <a:off x="2808293" y="3143250"/>
            <a:ext cx="7007225" cy="1295400"/>
          </a:xfrm>
          <a:prstGeom prst="rect">
            <a:avLst/>
          </a:prstGeom>
        </p:spPr>
        <p:txBody>
          <a:bodyPr wrap="none" fromWordArt="1">
            <a:prstTxWarp prst="textPlain">
              <a:avLst>
                <a:gd name="adj" fmla="val 50000"/>
              </a:avLst>
            </a:prstTxWarp>
          </a:bodyPr>
          <a:lstStyle/>
          <a:p>
            <a:pPr algn="ctr"/>
            <a:r>
              <a:rPr lang="vi-VN" kern="10">
                <a:ln w="9525">
                  <a:solidFill>
                    <a:srgbClr val="006600"/>
                  </a:solidFill>
                  <a:round/>
                </a:ln>
                <a:solidFill>
                  <a:srgbClr val="FF9900"/>
                </a:solidFill>
                <a:latin typeface="Times New Roman" panose="02020603050405020304" pitchFamily="18" charset="0"/>
                <a:cs typeface="Times New Roman" panose="02020603050405020304" pitchFamily="18" charset="0"/>
              </a:rPr>
              <a:t>LIÊN HỆ THỰC TẾ</a:t>
            </a:r>
            <a:endParaRPr lang="en-US" kern="10">
              <a:ln w="9525">
                <a:solidFill>
                  <a:srgbClr val="006600"/>
                </a:solidFill>
                <a:round/>
              </a:ln>
              <a:solidFill>
                <a:srgbClr val="FF9900"/>
              </a:solidFill>
              <a:latin typeface="Times New Roman" panose="02020603050405020304" pitchFamily="18" charset="0"/>
              <a:cs typeface="Times New Roman" panose="02020603050405020304" pitchFamily="18" charset="0"/>
            </a:endParaRPr>
          </a:p>
        </p:txBody>
      </p:sp>
      <p:pic>
        <p:nvPicPr>
          <p:cNvPr id="55300"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1" name="Group 5"/>
          <p:cNvGrpSpPr/>
          <p:nvPr/>
        </p:nvGrpSpPr>
        <p:grpSpPr bwMode="auto">
          <a:xfrm>
            <a:off x="1524000" y="34930"/>
            <a:ext cx="9144000" cy="6754813"/>
            <a:chOff x="8" y="-4"/>
            <a:chExt cx="5865" cy="4327"/>
          </a:xfrm>
        </p:grpSpPr>
        <p:pic>
          <p:nvPicPr>
            <p:cNvPr id="55303" name="Picture 6"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7"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5" name="Group 8"/>
            <p:cNvGrpSpPr/>
            <p:nvPr/>
          </p:nvGrpSpPr>
          <p:grpSpPr bwMode="auto">
            <a:xfrm>
              <a:off x="8" y="-4"/>
              <a:ext cx="5865" cy="4327"/>
              <a:chOff x="672" y="-4"/>
              <a:chExt cx="5865" cy="4327"/>
            </a:xfrm>
          </p:grpSpPr>
          <p:pic>
            <p:nvPicPr>
              <p:cNvPr id="55306" name="Picture 9"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7"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8" name="Picture 11"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 y="143"/>
                <a:ext cx="149" cy="4033"/>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9"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55302" name="WordArt 3"/>
          <p:cNvSpPr>
            <a:spLocks noChangeArrowheads="1" noChangeShapeType="1" noTextEdit="1"/>
          </p:cNvSpPr>
          <p:nvPr/>
        </p:nvSpPr>
        <p:spPr bwMode="auto">
          <a:xfrm>
            <a:off x="2711455" y="2514600"/>
            <a:ext cx="7007225" cy="1295400"/>
          </a:xfrm>
          <a:prstGeom prst="rect">
            <a:avLst/>
          </a:prstGeom>
        </p:spPr>
        <p:txBody>
          <a:bodyPr wrap="none" fromWordArt="1">
            <a:prstTxWarp prst="textPlain">
              <a:avLst>
                <a:gd name="adj" fmla="val 50000"/>
              </a:avLst>
            </a:prstTxWarp>
          </a:bodyPr>
          <a:lstStyle/>
          <a:p>
            <a:pPr algn="ctr"/>
            <a:r>
              <a:rPr lang="en-US" kern="10">
                <a:ln w="9525">
                  <a:solidFill>
                    <a:srgbClr val="006600"/>
                  </a:solidFill>
                  <a:round/>
                </a:ln>
                <a:solidFill>
                  <a:srgbClr val="FF9900"/>
                </a:solidFill>
                <a:latin typeface="Times New Roman" panose="02020603050405020304" pitchFamily="18" charset="0"/>
                <a:cs typeface="Times New Roman" panose="02020603050405020304" pitchFamily="18" charset="0"/>
              </a:rPr>
              <a:t>IV. Vận dụng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5"/>
          <p:cNvSpPr/>
          <p:nvPr/>
        </p:nvSpPr>
        <p:spPr>
          <a:xfrm>
            <a:off x="4419600" y="696918"/>
            <a:ext cx="5943600" cy="2427287"/>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50000"/>
              </a:spcBef>
              <a:defRPr/>
            </a:pPr>
            <a:r>
              <a:rPr lang="en-SG" sz="3600" dirty="0">
                <a:latin typeface="Times New Roman" panose="02020603050405020304" pitchFamily="18" charset="0"/>
                <a:cs typeface="Times New Roman" panose="02020603050405020304" pitchFamily="18" charset="0"/>
              </a:rPr>
              <a:t>Theo </a:t>
            </a:r>
            <a:r>
              <a:rPr lang="en-SG" sz="3600" dirty="0" err="1">
                <a:latin typeface="Times New Roman" panose="02020603050405020304" pitchFamily="18" charset="0"/>
                <a:cs typeface="Times New Roman" panose="02020603050405020304" pitchFamily="18" charset="0"/>
              </a:rPr>
              <a:t>em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hiểu</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thê</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nào</a:t>
            </a:r>
            <a:r>
              <a:rPr lang="en-SG" sz="3600" dirty="0">
                <a:latin typeface="Times New Roman" panose="02020603050405020304" pitchFamily="18" charset="0"/>
                <a:cs typeface="Times New Roman" panose="02020603050405020304" pitchFamily="18" charset="0"/>
              </a:rPr>
              <a:t> là </a:t>
            </a:r>
            <a:r>
              <a:rPr lang="en-SG" sz="3600" dirty="0" err="1">
                <a:latin typeface="Times New Roman" panose="02020603050405020304" pitchFamily="18" charset="0"/>
                <a:cs typeface="Times New Roman" panose="02020603050405020304" pitchFamily="18" charset="0"/>
              </a:rPr>
              <a:t>hoạt</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động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nhân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đạo</a:t>
            </a:r>
            <a:r>
              <a:rPr lang="en-SG" sz="3600" dirty="0">
                <a:latin typeface="Times New Roman" panose="02020603050405020304" pitchFamily="18" charset="0"/>
                <a:cs typeface="Times New Roman" panose="02020603050405020304" pitchFamily="18" charset="0"/>
              </a:rPr>
              <a:t>?</a:t>
            </a:r>
          </a:p>
        </p:txBody>
      </p:sp>
      <p:sp>
        <p:nvSpPr>
          <p:cNvPr id="7" name="Rectangle 5"/>
          <p:cNvSpPr>
            <a:spLocks noChangeArrowheads="1"/>
          </p:cNvSpPr>
          <p:nvPr/>
        </p:nvSpPr>
        <p:spPr bwMode="auto">
          <a:xfrm>
            <a:off x="4343400" y="3810000"/>
            <a:ext cx="6096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50000"/>
              </a:spcBef>
            </a:pPr>
            <a:r>
              <a:rPr lang="en-US" altLang="en-US" sz="3400" i="1">
                <a:solidFill>
                  <a:srgbClr val="FF0000"/>
                </a:solidFill>
                <a:latin typeface="Times New Roman" panose="02020603050405020304" pitchFamily="18" charset="0"/>
              </a:rPr>
              <a:t>=&gt;Hoạt động nhân đạo là giúp đỡ, ủng hộ, tương trợ, cứu trợ những người gặp khó khăn, hoạn nạn.</a:t>
            </a:r>
          </a:p>
        </p:txBody>
      </p:sp>
      <p:pic>
        <p:nvPicPr>
          <p:cNvPr id="5632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9330" y="1295405"/>
            <a:ext cx="18383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1968" y="0"/>
            <a:ext cx="893603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5"/>
          <p:cNvGrpSpPr/>
          <p:nvPr/>
        </p:nvGrpSpPr>
        <p:grpSpPr bwMode="auto">
          <a:xfrm>
            <a:off x="0" y="-6350"/>
            <a:ext cx="12192000" cy="6754813"/>
            <a:chOff x="8" y="-4"/>
            <a:chExt cx="5865" cy="4327"/>
          </a:xfrm>
        </p:grpSpPr>
        <p:pic>
          <p:nvPicPr>
            <p:cNvPr id="18437" name="Picture 6"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8"/>
            <p:cNvGrpSpPr/>
            <p:nvPr/>
          </p:nvGrpSpPr>
          <p:grpSpPr bwMode="auto">
            <a:xfrm>
              <a:off x="8" y="-4"/>
              <a:ext cx="5865" cy="4327"/>
              <a:chOff x="672" y="-4"/>
              <a:chExt cx="5865" cy="4327"/>
            </a:xfrm>
          </p:grpSpPr>
          <p:pic>
            <p:nvPicPr>
              <p:cNvPr id="18440" name="Picture 9"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1"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2" name="Picture 11"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 y="143"/>
                <a:ext cx="149" cy="4033"/>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3"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2" name="WordArt 4"/>
          <p:cNvSpPr>
            <a:spLocks noChangeArrowheads="1" noChangeShapeType="1" noTextEdit="1"/>
          </p:cNvSpPr>
          <p:nvPr/>
        </p:nvSpPr>
        <p:spPr bwMode="auto">
          <a:xfrm>
            <a:off x="2679705" y="2362200"/>
            <a:ext cx="7007225" cy="1295400"/>
          </a:xfrm>
          <a:prstGeom prst="rect">
            <a:avLst/>
          </a:prstGeom>
        </p:spPr>
        <p:txBody>
          <a:bodyPr wrap="none" fromWordArt="1">
            <a:prstTxWarp prst="textPlain">
              <a:avLst>
                <a:gd name="adj" fmla="val 50000"/>
              </a:avLst>
            </a:prstTxWarp>
          </a:bodyPr>
          <a:lstStyle/>
          <a:p>
            <a:pPr algn="ctr"/>
            <a:r>
              <a:rPr lang="en-US" kern="10">
                <a:ln w="9525">
                  <a:solidFill>
                    <a:srgbClr val="006600"/>
                  </a:solidFill>
                  <a:round/>
                </a:ln>
                <a:solidFill>
                  <a:srgbClr val="0000FF"/>
                </a:solidFill>
                <a:latin typeface="Times New Roman" panose="02020603050405020304" pitchFamily="18" charset="0"/>
                <a:cs typeface="Times New Roman" panose="02020603050405020304" pitchFamily="18" charset="0"/>
              </a:rPr>
              <a:t>II. Luyện tập, thực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5" y="2895605"/>
            <a:ext cx="18383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hought Bubble: Cloud 5"/>
          <p:cNvSpPr/>
          <p:nvPr/>
        </p:nvSpPr>
        <p:spPr>
          <a:xfrm>
            <a:off x="3886200" y="914400"/>
            <a:ext cx="5943600" cy="2427288"/>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50000"/>
              </a:spcBef>
              <a:defRPr/>
            </a:pPr>
            <a:r>
              <a:rPr lang="en-SG" sz="3600" err="1">
                <a:latin typeface="Times New Roman" panose="02020603050405020304" pitchFamily="18" charset="0"/>
                <a:cs typeface="Times New Roman" panose="02020603050405020304" pitchFamily="18" charset="0"/>
              </a:rPr>
              <a:t>Em</a:t>
            </a:r>
            <a:r>
              <a:rPr lang="en-SG" sz="3600">
                <a:latin typeface="Times New Roman" panose="02020603050405020304" pitchFamily="18" charset="0"/>
                <a:cs typeface="Times New Roman" panose="02020603050405020304" pitchFamily="18" charset="0"/>
              </a:rPr>
              <a:t> đã </a:t>
            </a:r>
            <a:r>
              <a:rPr lang="en-SG" sz="3600" dirty="0" err="1">
                <a:latin typeface="Times New Roman" panose="02020603050405020304" pitchFamily="18" charset="0"/>
                <a:cs typeface="Times New Roman" panose="02020603050405020304" pitchFamily="18" charset="0"/>
              </a:rPr>
              <a:t>tham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gia</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những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hoạt</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động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nhân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đạo</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nào</a:t>
            </a:r>
            <a:r>
              <a:rPr lang="en-SG" sz="3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Ấm lòng những chiếc khẩu trang miễn phí giữa mùa dịch virus Cor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8" y="0"/>
            <a:ext cx="4548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Người bán ve chai ủng hộ Quỹ phòng chống dịch Covid-19 hai triệ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8" y="3276600"/>
            <a:ext cx="45481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Hai cháu nhỏ đạp xe 3km mang lợn tiết kiệm lên xã ủng hộ chố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Người dân hào hứng chuyển khoản, nhắn tin ủng hộ phong trào &quot;chố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33600" y="457205"/>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Phát khẩu trang miễn phí</a:t>
            </a:r>
          </a:p>
        </p:txBody>
      </p:sp>
      <p:sp>
        <p:nvSpPr>
          <p:cNvPr id="8" name="TextBox 7"/>
          <p:cNvSpPr txBox="1">
            <a:spLocks noChangeArrowheads="1"/>
          </p:cNvSpPr>
          <p:nvPr/>
        </p:nvSpPr>
        <p:spPr bwMode="auto">
          <a:xfrm>
            <a:off x="6324600" y="6096005"/>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Hai em nhỏ mang lợn tiết kiệm ủng hộ dịch Covid</a:t>
            </a:r>
          </a:p>
        </p:txBody>
      </p:sp>
      <p:sp>
        <p:nvSpPr>
          <p:cNvPr id="9" name="TextBox 8"/>
          <p:cNvSpPr txBox="1">
            <a:spLocks noChangeArrowheads="1"/>
          </p:cNvSpPr>
          <p:nvPr/>
        </p:nvSpPr>
        <p:spPr bwMode="auto">
          <a:xfrm>
            <a:off x="1828800" y="3352805"/>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Người ve chai mang tiền tiết kiệm ủng hộ dich Covid</a:t>
            </a:r>
          </a:p>
        </p:txBody>
      </p:sp>
      <p:sp>
        <p:nvSpPr>
          <p:cNvPr id="10" name="TextBox 9"/>
          <p:cNvSpPr txBox="1">
            <a:spLocks noChangeArrowheads="1"/>
          </p:cNvSpPr>
          <p:nvPr/>
        </p:nvSpPr>
        <p:spPr bwMode="auto">
          <a:xfrm>
            <a:off x="6477000" y="457205"/>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Gửi tin nhắn ủng hộ dịch Covid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barn(inVertical)">
                                      <p:cBhvr>
                                        <p:cTn id="10" dur="500"/>
                                        <p:tgtEl>
                                          <p:spTgt spid="614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1450"/>
                                        </p:tgtEl>
                                        <p:attrNameLst>
                                          <p:attrName>style.visibility</p:attrName>
                                        </p:attrNameLst>
                                      </p:cBhvr>
                                      <p:to>
                                        <p:strVal val="visible"/>
                                      </p:to>
                                    </p:set>
                                    <p:animEffect transition="in" filter="barn(inVertical)">
                                      <p:cBhvr>
                                        <p:cTn id="15" dur="500"/>
                                        <p:tgtEl>
                                          <p:spTgt spid="614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1446"/>
                                        </p:tgtEl>
                                        <p:attrNameLst>
                                          <p:attrName>style.visibility</p:attrName>
                                        </p:attrNameLst>
                                      </p:cBhvr>
                                      <p:to>
                                        <p:strVal val="visible"/>
                                      </p:to>
                                    </p:set>
                                    <p:animEffect transition="in" filter="barn(inVertical)">
                                      <p:cBhvr>
                                        <p:cTn id="23" dur="500"/>
                                        <p:tgtEl>
                                          <p:spTgt spid="6144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1448"/>
                                        </p:tgtEl>
                                        <p:attrNameLst>
                                          <p:attrName>style.visibility</p:attrName>
                                        </p:attrNameLst>
                                      </p:cBhvr>
                                      <p:to>
                                        <p:strVal val="visible"/>
                                      </p:to>
                                    </p:set>
                                    <p:animEffect transition="in" filter="barn(inVertical)">
                                      <p:cBhvr>
                                        <p:cTn id="31" dur="500"/>
                                        <p:tgtEl>
                                          <p:spTgt spid="6144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5"/>
          <p:cNvGrpSpPr/>
          <p:nvPr/>
        </p:nvGrpSpPr>
        <p:grpSpPr bwMode="auto">
          <a:xfrm>
            <a:off x="1524000" y="-6350"/>
            <a:ext cx="9144000" cy="6754813"/>
            <a:chOff x="8" y="-4"/>
            <a:chExt cx="5865" cy="4327"/>
          </a:xfrm>
        </p:grpSpPr>
        <p:pic>
          <p:nvPicPr>
            <p:cNvPr id="18437" name="Picture 6"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8"/>
            <p:cNvGrpSpPr/>
            <p:nvPr/>
          </p:nvGrpSpPr>
          <p:grpSpPr bwMode="auto">
            <a:xfrm>
              <a:off x="8" y="-4"/>
              <a:ext cx="5865" cy="4327"/>
              <a:chOff x="672" y="-4"/>
              <a:chExt cx="5865" cy="4327"/>
            </a:xfrm>
          </p:grpSpPr>
          <p:pic>
            <p:nvPicPr>
              <p:cNvPr id="18440" name="Picture 9"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1"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2" name="Picture 11"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 y="143"/>
                <a:ext cx="149" cy="4033"/>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3"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2" name="WordArt 4"/>
          <p:cNvSpPr>
            <a:spLocks noChangeArrowheads="1" noChangeShapeType="1" noTextEdit="1"/>
          </p:cNvSpPr>
          <p:nvPr/>
        </p:nvSpPr>
        <p:spPr bwMode="auto">
          <a:xfrm>
            <a:off x="2679705" y="2362200"/>
            <a:ext cx="7007225" cy="1295400"/>
          </a:xfrm>
          <a:prstGeom prst="rect">
            <a:avLst/>
          </a:prstGeom>
        </p:spPr>
        <p:txBody>
          <a:bodyPr wrap="none" fromWordArt="1">
            <a:prstTxWarp prst="textPlain">
              <a:avLst>
                <a:gd name="adj" fmla="val 50000"/>
              </a:avLst>
            </a:prstTxWarp>
          </a:bodyPr>
          <a:lstStyle/>
          <a:p>
            <a:pPr algn="ctr"/>
            <a:endParaRPr lang="en-US" kern="10">
              <a:ln w="9525">
                <a:solidFill>
                  <a:srgbClr val="006600"/>
                </a:solidFill>
                <a:round/>
              </a:ln>
              <a:solidFill>
                <a:srgbClr val="0000FF"/>
              </a:solidFill>
              <a:latin typeface="Times New Roman" panose="02020603050405020304" pitchFamily="18" charset="0"/>
              <a:cs typeface="Times New Roman" panose="02020603050405020304" pitchFamily="18" charset="0"/>
            </a:endParaRPr>
          </a:p>
        </p:txBody>
      </p:sp>
      <p:sp>
        <p:nvSpPr>
          <p:cNvPr id="59395" name="WordArt 5"/>
          <p:cNvSpPr>
            <a:spLocks noChangeArrowheads="1" noChangeShapeType="1" noTextEdit="1"/>
          </p:cNvSpPr>
          <p:nvPr/>
        </p:nvSpPr>
        <p:spPr bwMode="auto">
          <a:xfrm>
            <a:off x="2133600" y="2483485"/>
            <a:ext cx="8085138" cy="1905000"/>
          </a:xfrm>
          <a:prstGeom prst="rect">
            <a:avLst/>
          </a:prstGeom>
        </p:spPr>
        <p:txBody>
          <a:bodyPr wrap="none" fromWordArt="1">
            <a:prstTxWarp prst="textInflateBottom">
              <a:avLst>
                <a:gd name="adj" fmla="val 68083"/>
              </a:avLst>
            </a:prstTxWarp>
            <a:scene3d>
              <a:camera prst="orthographicFront"/>
              <a:lightRig rig="threePt" dir="t"/>
            </a:scene3d>
          </a:bodyPr>
          <a:lstStyle/>
          <a:p>
            <a:r>
              <a:rPr lang="vi-VN" sz="3600" kern="1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Chúc các em chăm ngoan, học tốt.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898650" y="228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0990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SG"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Trong những việc làm dưới đây, việc làm nào thể hiện lòng nhân đạo? Vì sao?</a:t>
            </a:r>
            <a:endParaRPr lang="en-US" altLang="en-US" sz="2800">
              <a:solidFill>
                <a:srgbClr val="3333FF"/>
              </a:solidFill>
              <a:latin typeface="Times New Roman" panose="02020603050405020304" pitchFamily="18" charset="0"/>
              <a:cs typeface="Times New Roman" panose="02020603050405020304" pitchFamily="18" charset="0"/>
            </a:endParaRPr>
          </a:p>
        </p:txBody>
      </p:sp>
      <p:pic>
        <p:nvPicPr>
          <p:cNvPr id="1945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68" y="211138"/>
            <a:ext cx="37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1860550" y="1295400"/>
            <a:ext cx="8534400" cy="946150"/>
          </a:xfrm>
          <a:prstGeom prst="rect">
            <a:avLst/>
          </a:prstGeom>
          <a:solidFill>
            <a:srgbClr val="F3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a/ Sơn đã không mua truyện, để dành tiền giúp đỡ các bạn học sinh các tỉnh đang bị thiên tai.</a:t>
            </a:r>
          </a:p>
        </p:txBody>
      </p:sp>
      <p:sp>
        <p:nvSpPr>
          <p:cNvPr id="10" name="Text Box 2"/>
          <p:cNvSpPr txBox="1">
            <a:spLocks noChangeArrowheads="1"/>
          </p:cNvSpPr>
          <p:nvPr/>
        </p:nvSpPr>
        <p:spPr bwMode="auto">
          <a:xfrm>
            <a:off x="1822450" y="2444750"/>
            <a:ext cx="8534400" cy="1384300"/>
          </a:xfrm>
          <a:prstGeom prst="rect">
            <a:avLst/>
          </a:prstGeom>
          <a:solidFill>
            <a:srgbClr val="FDD7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b/ Trong buổi quyên góp giúp các bạn nhỏ miền Trung bị bão lụt, Lương đã xin Tuấn nhường cho một số sách vở để đóng góp, lấy thành tích.</a:t>
            </a:r>
          </a:p>
        </p:txBody>
      </p:sp>
      <p:sp>
        <p:nvSpPr>
          <p:cNvPr id="11" name="Text Box 2"/>
          <p:cNvSpPr txBox="1">
            <a:spLocks noChangeArrowheads="1"/>
          </p:cNvSpPr>
          <p:nvPr/>
        </p:nvSpPr>
        <p:spPr bwMode="auto">
          <a:xfrm>
            <a:off x="1822450" y="4191000"/>
            <a:ext cx="8534400" cy="1816100"/>
          </a:xfrm>
          <a:prstGeom prst="rect">
            <a:avLst/>
          </a:prstGeom>
          <a:solidFill>
            <a:srgbClr val="BBFB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c/ Đọc báo thấy có những gia đình sinh con bị tật nguyền do ảnh hưởng chất độc màu da cam, Cường đã bàn với bố mẹ dùng tiền được mừng tuổi của mình để giúp những nạn nhân đó.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06575" y="457200"/>
            <a:ext cx="8534400" cy="946150"/>
          </a:xfrm>
          <a:prstGeom prst="rect">
            <a:avLst/>
          </a:prstGeom>
          <a:solidFill>
            <a:srgbClr val="F3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a/ Sơn đã không mua truyện, để dành tiền giúp đỡ các bạn học sinh các tỉnh đang bị thiên tai.</a:t>
            </a:r>
          </a:p>
        </p:txBody>
      </p:sp>
      <p:sp>
        <p:nvSpPr>
          <p:cNvPr id="3" name="Text Box 3">
            <a:hlinkClick r:id="rId2" action="ppaction://hlinksldjump"/>
          </p:cNvPr>
          <p:cNvSpPr txBox="1">
            <a:spLocks noChangeArrowheads="1"/>
          </p:cNvSpPr>
          <p:nvPr/>
        </p:nvSpPr>
        <p:spPr bwMode="auto">
          <a:xfrm>
            <a:off x="1828800" y="1905000"/>
            <a:ext cx="8534400" cy="954088"/>
          </a:xfrm>
          <a:prstGeom prst="rect">
            <a:avLst/>
          </a:prstGeom>
          <a:solidFill>
            <a:srgbClr val="F3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rgbClr val="FF0000"/>
                </a:solidFill>
                <a:latin typeface="Times New Roman" panose="02020603050405020304" pitchFamily="18" charset="0"/>
                <a:cs typeface="Times New Roman" panose="02020603050405020304" pitchFamily="18" charset="0"/>
              </a:rPr>
              <a:t>=&gt;</a:t>
            </a:r>
            <a:r>
              <a:rPr lang="en-US" altLang="en-US" sz="2800" i="1">
                <a:solidFill>
                  <a:srgbClr val="FF0066"/>
                </a:solidFill>
                <a:latin typeface="Times New Roman" panose="02020603050405020304" pitchFamily="18" charset="0"/>
                <a:cs typeface="Times New Roman" panose="02020603050405020304" pitchFamily="18" charset="0"/>
              </a:rPr>
              <a:t>  Việc làm của bạn Sơn đã có sự cảm thông, chia sẻ với các bạn có hoàn cảnh khó khăn hơn mình.</a:t>
            </a:r>
          </a:p>
        </p:txBody>
      </p:sp>
      <p:sp>
        <p:nvSpPr>
          <p:cNvPr id="5" name="Text Box 2"/>
          <p:cNvSpPr txBox="1">
            <a:spLocks noChangeArrowheads="1"/>
          </p:cNvSpPr>
          <p:nvPr/>
        </p:nvSpPr>
        <p:spPr bwMode="auto">
          <a:xfrm>
            <a:off x="1809750" y="3276600"/>
            <a:ext cx="8534400" cy="1384300"/>
          </a:xfrm>
          <a:prstGeom prst="rect">
            <a:avLst/>
          </a:prstGeom>
          <a:solidFill>
            <a:srgbClr val="FDD7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b/ Trong buổi quyên góp giúp các bạn nhỏ miền Trung bị bão lụt, Lương đã xin Tuấn nhường cho một số sách vở để đóng góp, lấy thành tích.</a:t>
            </a:r>
          </a:p>
        </p:txBody>
      </p:sp>
      <p:sp>
        <p:nvSpPr>
          <p:cNvPr id="6" name="Text Box 3">
            <a:hlinkClick r:id="rId2" action="ppaction://hlinksldjump"/>
          </p:cNvPr>
          <p:cNvSpPr txBox="1">
            <a:spLocks noChangeArrowheads="1"/>
          </p:cNvSpPr>
          <p:nvPr/>
        </p:nvSpPr>
        <p:spPr bwMode="auto">
          <a:xfrm>
            <a:off x="1846263" y="5029200"/>
            <a:ext cx="8534400" cy="1384300"/>
          </a:xfrm>
          <a:prstGeom prst="rect">
            <a:avLst/>
          </a:prstGeom>
          <a:solidFill>
            <a:srgbClr val="FDD7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rgbClr val="FF0000"/>
                </a:solidFill>
                <a:latin typeface="Times New Roman" panose="02020603050405020304" pitchFamily="18" charset="0"/>
                <a:cs typeface="Times New Roman" panose="02020603050405020304" pitchFamily="18" charset="0"/>
              </a:rPr>
              <a:t>=&gt;</a:t>
            </a:r>
            <a:r>
              <a:rPr lang="en-US" altLang="en-US" sz="2800" i="1">
                <a:solidFill>
                  <a:srgbClr val="FF0066"/>
                </a:solidFill>
                <a:latin typeface="Times New Roman" panose="02020603050405020304" pitchFamily="18" charset="0"/>
                <a:cs typeface="Times New Roman" panose="02020603050405020304" pitchFamily="18" charset="0"/>
              </a:rPr>
              <a:t>Việc làm của bạn Lương không thể hiện lòng nhân đạo. Vì quyên góp ủng hộ là sự tự nguyện, chứ không phải là chạy theo thành tích.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28800" y="533400"/>
            <a:ext cx="8534400" cy="1816100"/>
          </a:xfrm>
          <a:prstGeom prst="rect">
            <a:avLst/>
          </a:prstGeom>
          <a:solidFill>
            <a:srgbClr val="BBFB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c/ Đọc báo thấy có những gia đình sinh con bị tật nguyền do ảnh hưởng chất độc màu da cam, Cường đã bàn với bố mẹ dùng tiền được mừng tuổi của mình để giúp những nạn nhân đó. </a:t>
            </a:r>
          </a:p>
        </p:txBody>
      </p:sp>
      <p:sp>
        <p:nvSpPr>
          <p:cNvPr id="3" name="Text Box 3">
            <a:hlinkClick r:id="rId2" action="ppaction://hlinksldjump"/>
          </p:cNvPr>
          <p:cNvSpPr txBox="1">
            <a:spLocks noChangeArrowheads="1"/>
          </p:cNvSpPr>
          <p:nvPr/>
        </p:nvSpPr>
        <p:spPr bwMode="auto">
          <a:xfrm>
            <a:off x="1828800" y="2590800"/>
            <a:ext cx="8534400" cy="1384300"/>
          </a:xfrm>
          <a:prstGeom prst="rect">
            <a:avLst/>
          </a:prstGeom>
          <a:solidFill>
            <a:srgbClr val="BBFB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rgbClr val="FF0000"/>
                </a:solidFill>
                <a:latin typeface="Times New Roman" panose="02020603050405020304" pitchFamily="18" charset="0"/>
                <a:cs typeface="Times New Roman" panose="02020603050405020304" pitchFamily="18" charset="0"/>
              </a:rPr>
              <a:t>=&gt;</a:t>
            </a:r>
            <a:r>
              <a:rPr lang="en-US" altLang="en-US" sz="2800" i="1">
                <a:solidFill>
                  <a:srgbClr val="FF0066"/>
                </a:solidFill>
                <a:latin typeface="Times New Roman" panose="02020603050405020304" pitchFamily="18" charset="0"/>
                <a:cs typeface="Times New Roman" panose="02020603050405020304" pitchFamily="18" charset="0"/>
              </a:rPr>
              <a:t>Việc làm của bạn Cường thể hiện lòng nhân đạo. Vì Cường đã biết chia sẻ, giúp đỡ cho các bạn mang góp khoản tiền phù hợp với khả năng của bản 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8812213" y="1309693"/>
            <a:ext cx="1828800" cy="45243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400">
                <a:solidFill>
                  <a:schemeClr val="tx1"/>
                </a:solidFill>
                <a:latin typeface="Times New Roman" panose="02020603050405020304" pitchFamily="18" charset="0"/>
                <a:cs typeface="Times New Roman" panose="02020603050405020304" pitchFamily="18" charset="0"/>
              </a:rPr>
              <a:t>* Trong cuộc chiến tranh do đế quốc Mĩ gây ra ở Việt Nam, chất độc màu da cam đã làm cho hàng trăm nghìn người bị tật nguyền.</a:t>
            </a:r>
            <a:endParaRPr lang="en-US" altLang="en-US" sz="1600">
              <a:solidFill>
                <a:schemeClr val="tx1"/>
              </a:solidFill>
              <a:latin typeface="Times New Roman" panose="02020603050405020304" pitchFamily="18" charset="0"/>
              <a:cs typeface="Times New Roman" panose="02020603050405020304" pitchFamily="18" charset="0"/>
            </a:endParaRPr>
          </a:p>
        </p:txBody>
      </p:sp>
      <p:pic>
        <p:nvPicPr>
          <p:cNvPr id="13315" name="Picture 6" descr="imag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5" y="3352800"/>
            <a:ext cx="36433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da cam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da ca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da cam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3352800"/>
            <a:ext cx="34909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Down Ribbon 7"/>
          <p:cNvSpPr>
            <a:spLocks noChangeArrowheads="1"/>
          </p:cNvSpPr>
          <p:nvPr/>
        </p:nvSpPr>
        <p:spPr bwMode="auto">
          <a:xfrm>
            <a:off x="8748718" y="320675"/>
            <a:ext cx="1919287" cy="457200"/>
          </a:xfrm>
          <a:prstGeom prst="ribbon">
            <a:avLst>
              <a:gd name="adj1" fmla="val 16667"/>
              <a:gd name="adj2" fmla="val 5000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1200">
                <a:solidFill>
                  <a:srgbClr val="FF0000"/>
                </a:solidFill>
                <a:latin typeface="Times New Roman" panose="02020603050405020304" pitchFamily="18" charset="0"/>
                <a:cs typeface="Times New Roman" panose="02020603050405020304" pitchFamily="18" charset="0"/>
              </a:rPr>
              <a:t>Thông tin 3</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ppt_x"/>
                                          </p:val>
                                        </p:tav>
                                        <p:tav tm="100000">
                                          <p:val>
                                            <p:strVal val="#ppt_x"/>
                                          </p:val>
                                        </p:tav>
                                      </p:tavLst>
                                    </p:anim>
                                    <p:anim calcmode="lin" valueType="num">
                                      <p:cBhvr additive="base">
                                        <p:cTn id="1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arn(inVertical)">
                                      <p:cBhvr>
                                        <p:cTn id="17" dur="500"/>
                                        <p:tgtEl>
                                          <p:spTgt spid="13316"/>
                                        </p:tgtEl>
                                      </p:cBhvr>
                                    </p:animEffect>
                                  </p:childTnLst>
                                </p:cTn>
                              </p:par>
                              <p:par>
                                <p:cTn id="18" presetID="16" presetClass="entr" presetSubtype="21" fill="hold" nodeType="with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barn(inVertical)">
                                      <p:cBhvr>
                                        <p:cTn id="20" dur="500"/>
                                        <p:tgtEl>
                                          <p:spTgt spid="13317"/>
                                        </p:tgtEl>
                                      </p:cBhvr>
                                    </p:animEffect>
                                  </p:childTnLst>
                                </p:cTn>
                              </p:par>
                              <p:par>
                                <p:cTn id="21" presetID="16" presetClass="entr" presetSubtype="21"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barn(inVertical)">
                                      <p:cBhvr>
                                        <p:cTn id="23" dur="500"/>
                                        <p:tgtEl>
                                          <p:spTgt spid="13315"/>
                                        </p:tgtEl>
                                      </p:cBhvr>
                                    </p:animEffect>
                                  </p:childTnLst>
                                </p:cTn>
                              </p:par>
                              <p:par>
                                <p:cTn id="24" presetID="16" presetClass="entr" presetSubtype="21" fill="hold" nodeType="with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barn(inVertical)">
                                      <p:cBhvr>
                                        <p:cTn id="26"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c-mau-hinh-nen-slide-powerpoint-2013-dep-nhat-theo-chu-de-anh-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3581400" y="2895605"/>
            <a:ext cx="662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Hoạt động 1: Xử lý tình huống</a:t>
            </a:r>
          </a:p>
        </p:txBody>
      </p:sp>
    </p:spTree>
  </p:cSld>
  <p:clrMapOvr>
    <a:masterClrMapping/>
  </p:clrMapOvr>
  <p:transition spd="slow"/>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TotalTime>
  <Words>1860</Words>
  <Application>Microsoft Office PowerPoint</Application>
  <PresentationFormat>Màn hình rộng</PresentationFormat>
  <Paragraphs>132</Paragraphs>
  <Slides>42</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42</vt:i4>
      </vt:variant>
    </vt:vector>
  </HeadingPairs>
  <TitlesOfParts>
    <vt:vector size="50" baseType="lpstr">
      <vt:lpstr>.VnArial</vt:lpstr>
      <vt:lpstr>.VnTime</vt:lpstr>
      <vt:lpstr>Arial</vt:lpstr>
      <vt:lpstr>Calibri</vt:lpstr>
      <vt:lpstr>Calibri Light</vt:lpstr>
      <vt:lpstr>Times New Roman</vt:lpstr>
      <vt:lpstr>Wingdings</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Tran Thi My Duyen</cp:lastModifiedBy>
  <cp:revision>219</cp:revision>
  <dcterms:created xsi:type="dcterms:W3CDTF">2011-11-25T05:40:00Z</dcterms:created>
  <dcterms:modified xsi:type="dcterms:W3CDTF">2023-03-27T14:09:01Z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239D047DCD3F4E14838D4FEF547CCE27</vt:lpwstr>
  </property>
  <property fmtid="{D5CDD505-2E9C-101B-9397-08002B2CF9AE}" pid="3" name="KSOProductBuildVer">
    <vt:lpwstr>1033-11.2.0.11513</vt:lpwstr>
  </property>
</Properties>
</file>