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63" r:id="rId6"/>
    <p:sldId id="262" r:id="rId7"/>
    <p:sldId id="261" r:id="rId8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75A25-FFA8-49C3-BCA2-4F0479E4B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9C3342-39BF-480C-A772-18B8F5A0AF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208FA-4618-46C2-BBDE-2188411ED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419F6-7E36-452D-8831-862865CE2BB6}" type="datetimeFigureOut">
              <a:rPr lang="vi-VN" smtClean="0"/>
              <a:t>11/01/2022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BC1717-DAFD-4CE1-BA38-628E15C58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6826EF-DBB7-44F3-B459-4C047E473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946C-A48A-4009-B033-51E7F839566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4009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DB668-5218-4A40-B1A5-781EBD952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92086A-FA75-425B-9FF4-F695E01F52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E06F8-9884-4DC3-990A-35181F0BE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419F6-7E36-452D-8831-862865CE2BB6}" type="datetimeFigureOut">
              <a:rPr lang="vi-VN" smtClean="0"/>
              <a:t>11/01/2022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91F8C-E119-45E2-AAE9-027F19F68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99B190-45D5-42C7-AB5B-ECF382BB9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946C-A48A-4009-B033-51E7F839566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8837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3792ED-76AA-46DD-B440-A138D0761E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112874-D398-4D06-839E-FA45131E82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DEDC03-4CF1-4568-AD34-94CC6DE67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419F6-7E36-452D-8831-862865CE2BB6}" type="datetimeFigureOut">
              <a:rPr lang="vi-VN" smtClean="0"/>
              <a:t>11/01/2022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32C0FF-2CE2-4719-8899-93700E7C9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9A3F36-3A61-4514-AAAE-2D3E3F3F8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946C-A48A-4009-B033-51E7F839566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23002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EBE1-C675-4AF5-B18E-687329EFE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043DF-7772-41F4-A560-224FD4920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CE009-0644-4FB3-85DA-29DECAD3D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419F6-7E36-452D-8831-862865CE2BB6}" type="datetimeFigureOut">
              <a:rPr lang="vi-VN" smtClean="0"/>
              <a:t>11/01/2022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98F94-C6D4-4284-854A-58B447A94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843FDE-3843-41F5-AF34-52902EE3F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946C-A48A-4009-B033-51E7F839566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57538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9B6B7-C300-48B8-935D-4615442B0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04884E-5B13-4C1D-9610-7E9B43538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E6F7B-D410-4B21-9BB7-5396FB0FA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419F6-7E36-452D-8831-862865CE2BB6}" type="datetimeFigureOut">
              <a:rPr lang="vi-VN" smtClean="0"/>
              <a:t>11/01/2022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CABF0-027A-427D-81A0-CE3B6FE1D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E9D6B-4A0B-49D3-9A67-B74757881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946C-A48A-4009-B033-51E7F839566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38184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DE936-481C-4127-9BFD-C8430300C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7C941-D564-4470-9CE6-5030E58321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583549-ACFB-4E08-BE28-02420E8FFB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C9288E-3F50-48C4-9BA7-793C2903A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419F6-7E36-452D-8831-862865CE2BB6}" type="datetimeFigureOut">
              <a:rPr lang="vi-VN" smtClean="0"/>
              <a:t>11/01/2022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4A733D-B611-4555-90B2-D79F52EC2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0C0273-C63C-4091-97D1-76D9537CA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946C-A48A-4009-B033-51E7F839566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76977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0AFAC-A0FB-47DA-824C-6F9C708B6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7E1EB5-6B6E-45BB-84B3-238592DD2B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AFE645-3639-4882-A840-55C420C9D5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71E381-A987-422A-8944-C36EE566F9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A2E513-F9E9-44B8-9D74-4BD15E7890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4384E9-92CA-4EAA-9C0E-AEDE609DD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419F6-7E36-452D-8831-862865CE2BB6}" type="datetimeFigureOut">
              <a:rPr lang="vi-VN" smtClean="0"/>
              <a:t>11/01/2022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B0CD50-4CE6-4C14-865D-D0C6AEA51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97BAA3-926E-4D6A-85F9-F0866B913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946C-A48A-4009-B033-51E7F839566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2855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B3035-F7C9-4A7B-9252-B10D72D62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6F5457-9B67-4FEA-98FA-ECC70AEFF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419F6-7E36-452D-8831-862865CE2BB6}" type="datetimeFigureOut">
              <a:rPr lang="vi-VN" smtClean="0"/>
              <a:t>11/01/2022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E5AD1F-4A50-4B9F-8CFE-E94FDEC5F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9D6DFC-7736-4383-B23D-1E07D1F81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946C-A48A-4009-B033-51E7F839566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72616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E42A69-F74D-4647-B587-46A8F4F18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419F6-7E36-452D-8831-862865CE2BB6}" type="datetimeFigureOut">
              <a:rPr lang="vi-VN" smtClean="0"/>
              <a:t>11/01/2022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3476D3-8FA9-4D86-859E-64DF4885C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00A1C8-989F-4EBE-9BD3-F805C44C6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946C-A48A-4009-B033-51E7F839566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06021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62C18-E582-4418-82E7-EE89CA151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4D17A-0DAC-44EB-A77A-4A2D8E855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2697BC-3A80-4306-8C6D-4AFAB9F735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992A8C-1C11-4D95-AAEA-3D803CAFC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419F6-7E36-452D-8831-862865CE2BB6}" type="datetimeFigureOut">
              <a:rPr lang="vi-VN" smtClean="0"/>
              <a:t>11/01/2022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26AFA6-F990-4C65-827B-00B071CA6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C8C529-4B45-459D-AC0C-3E12C257F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946C-A48A-4009-B033-51E7F839566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0376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BB746-D431-4DFB-9AB6-DA824D0B5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BECFAF-CD64-4447-BC78-D464814B88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783E24-1834-4CF0-BFBA-3E00E3ECE5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192258-D1ED-48F3-8033-4282DF4F4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419F6-7E36-452D-8831-862865CE2BB6}" type="datetimeFigureOut">
              <a:rPr lang="vi-VN" smtClean="0"/>
              <a:t>11/01/2022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B6D2B1-FE45-4128-890F-D4DE526C5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5EC711-920B-499C-886B-7F0D087F7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946C-A48A-4009-B033-51E7F839566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24492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69DABD-557B-4078-950F-2DAF1787F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D28EC0-A927-4FFF-962C-8A105AD490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A1512C-2A31-426E-8969-7559FB8A16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419F6-7E36-452D-8831-862865CE2BB6}" type="datetimeFigureOut">
              <a:rPr lang="vi-VN" smtClean="0"/>
              <a:t>11/01/2022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E7B83E-AC2B-4E5F-B1A1-D24041D0D7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5C639B-F42F-4044-B7FD-464C46BB08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9946C-A48A-4009-B033-51E7F839566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49336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CF58495B-A343-4065-BDC6-4C6DFA726B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2FE0468-2FEE-4326-9949-224D5B5FA9B2}"/>
              </a:ext>
            </a:extLst>
          </p:cNvPr>
          <p:cNvSpPr txBox="1"/>
          <p:nvPr/>
        </p:nvSpPr>
        <p:spPr>
          <a:xfrm>
            <a:off x="1152937" y="861392"/>
            <a:ext cx="79645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ỜNG TIỂU HỌC PHÚ HÒA ĐÔNG</a:t>
            </a:r>
            <a:endParaRPr lang="vi-V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658E47-9AAC-4753-8571-D872EF2D39FF}"/>
              </a:ext>
            </a:extLst>
          </p:cNvPr>
          <p:cNvSpPr/>
          <p:nvPr/>
        </p:nvSpPr>
        <p:spPr>
          <a:xfrm>
            <a:off x="4491202" y="1789475"/>
            <a:ext cx="343359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8000" b="1" dirty="0">
                <a:ln/>
                <a:solidFill>
                  <a:srgbClr val="FF00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B96F970-3329-405B-971B-AC90666A7842}"/>
              </a:ext>
            </a:extLst>
          </p:cNvPr>
          <p:cNvSpPr/>
          <p:nvPr/>
        </p:nvSpPr>
        <p:spPr>
          <a:xfrm>
            <a:off x="6162867" y="3441245"/>
            <a:ext cx="300704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8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ỚP 4</a:t>
            </a:r>
            <a:endParaRPr lang="en-US" sz="8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7030A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450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CF58495B-A343-4065-BDC6-4C6DFA726B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2FE0468-2FEE-4326-9949-224D5B5FA9B2}"/>
              </a:ext>
            </a:extLst>
          </p:cNvPr>
          <p:cNvSpPr txBox="1"/>
          <p:nvPr/>
        </p:nvSpPr>
        <p:spPr>
          <a:xfrm>
            <a:off x="1934815" y="1179445"/>
            <a:ext cx="79645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21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01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2022</a:t>
            </a:r>
          </a:p>
          <a:p>
            <a:pPr algn="ctr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90FBA6-75A6-4455-AB26-2A6F841297D5}"/>
              </a:ext>
            </a:extLst>
          </p:cNvPr>
          <p:cNvSpPr/>
          <p:nvPr/>
        </p:nvSpPr>
        <p:spPr>
          <a:xfrm>
            <a:off x="3452191" y="2597399"/>
            <a:ext cx="5996609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</a:t>
            </a:r>
          </a:p>
        </p:txBody>
      </p:sp>
    </p:spTree>
    <p:extLst>
      <p:ext uri="{BB962C8B-B14F-4D97-AF65-F5344CB8AC3E}">
        <p14:creationId xmlns:p14="http://schemas.microsoft.com/office/powerpoint/2010/main" val="2086738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D8F4BE3E-F8F0-4348-8DE2-31776D0A6A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2729484"/>
            <a:ext cx="1981200" cy="139903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F4891A8-BED2-407F-90B9-7FC874DD54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A13C0D8-FC33-479F-967B-49AE48BC3835}"/>
              </a:ext>
            </a:extLst>
          </p:cNvPr>
          <p:cNvSpPr txBox="1"/>
          <p:nvPr/>
        </p:nvSpPr>
        <p:spPr>
          <a:xfrm>
            <a:off x="795131" y="808383"/>
            <a:ext cx="89187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ECF9214-7A34-4AC4-8A34-FEDE7CC0415F}"/>
              </a:ext>
            </a:extLst>
          </p:cNvPr>
          <p:cNvSpPr txBox="1"/>
          <p:nvPr/>
        </p:nvSpPr>
        <p:spPr>
          <a:xfrm>
            <a:off x="251790" y="1921565"/>
            <a:ext cx="1166191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latin typeface="+mj-lt"/>
              </a:rPr>
              <a:t>7 yến 8 kg =……..kg</a:t>
            </a:r>
            <a:r>
              <a:rPr lang="en-US" sz="2800" b="1" dirty="0">
                <a:latin typeface="+mj-lt"/>
              </a:rPr>
              <a:t>			</a:t>
            </a:r>
            <a:r>
              <a:rPr lang="vi-VN" sz="2800" b="1" dirty="0">
                <a:latin typeface="+mj-lt"/>
              </a:rPr>
              <a:t>2 m</a:t>
            </a:r>
            <a:r>
              <a:rPr lang="vi-VN" sz="2800" b="1" baseline="30000" dirty="0">
                <a:latin typeface="+mj-lt"/>
              </a:rPr>
              <a:t>2</a:t>
            </a:r>
            <a:r>
              <a:rPr lang="vi-VN" sz="2800" b="1" dirty="0">
                <a:latin typeface="+mj-lt"/>
              </a:rPr>
              <a:t> 51 dm</a:t>
            </a:r>
            <a:r>
              <a:rPr lang="vi-VN" sz="2800" b="1" baseline="30000" dirty="0">
                <a:latin typeface="+mj-lt"/>
              </a:rPr>
              <a:t>2</a:t>
            </a:r>
            <a:r>
              <a:rPr lang="vi-VN" sz="2800" b="1" dirty="0">
                <a:latin typeface="+mj-lt"/>
              </a:rPr>
              <a:t> = …... </a:t>
            </a:r>
            <a:r>
              <a:rPr lang="en-US" sz="2800" b="1" dirty="0">
                <a:latin typeface="+mj-lt"/>
              </a:rPr>
              <a:t>d</a:t>
            </a:r>
            <a:r>
              <a:rPr lang="vi-VN" sz="2800" b="1" dirty="0">
                <a:latin typeface="+mj-lt"/>
              </a:rPr>
              <a:t>m</a:t>
            </a:r>
            <a:r>
              <a:rPr lang="vi-VN" sz="2800" b="1" baseline="30000" dirty="0">
                <a:latin typeface="+mj-lt"/>
              </a:rPr>
              <a:t>2</a:t>
            </a:r>
            <a:endParaRPr lang="en-US" sz="2800" b="1" baseline="30000" dirty="0">
              <a:latin typeface="+mj-lt"/>
            </a:endParaRPr>
          </a:p>
          <a:p>
            <a:r>
              <a:rPr lang="vi-VN" sz="2800" b="1" dirty="0">
                <a:latin typeface="+mj-lt"/>
              </a:rPr>
              <a:t>6 tạ 5 yến = ……... </a:t>
            </a:r>
            <a:r>
              <a:rPr lang="en-US" sz="2800" b="1" dirty="0">
                <a:latin typeface="+mj-lt"/>
              </a:rPr>
              <a:t>k</a:t>
            </a:r>
            <a:r>
              <a:rPr lang="vi-VN" sz="2800" b="1" dirty="0">
                <a:latin typeface="+mj-lt"/>
              </a:rPr>
              <a:t>g</a:t>
            </a:r>
            <a:r>
              <a:rPr lang="en-US" sz="2800" b="1" dirty="0">
                <a:latin typeface="+mj-lt"/>
              </a:rPr>
              <a:t>			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dm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23 cm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………….cm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tấn 8 kg = ……… kg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12 m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 cm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……………cm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r>
              <a:rPr lang="vi-VN" sz="2800" b="1" dirty="0">
                <a:latin typeface="+mj-lt"/>
              </a:rPr>
              <a:t>59 tấn 7 tạ = ...........kg</a:t>
            </a:r>
            <a:r>
              <a:rPr lang="en-US" sz="2800" b="1" dirty="0">
                <a:latin typeface="+mj-lt"/>
              </a:rPr>
              <a:t>			</a:t>
            </a:r>
            <a:r>
              <a:rPr lang="vi-VN" sz="2800" b="1" dirty="0">
                <a:latin typeface="+mj-lt"/>
              </a:rPr>
              <a:t>1300</a:t>
            </a:r>
            <a:r>
              <a:rPr lang="en-US" sz="2800" b="1" dirty="0">
                <a:latin typeface="+mj-lt"/>
              </a:rPr>
              <a:t> </a:t>
            </a:r>
            <a:r>
              <a:rPr lang="vi-VN" sz="2800" b="1" dirty="0">
                <a:latin typeface="+mj-lt"/>
              </a:rPr>
              <a:t>cm</a:t>
            </a:r>
            <a:r>
              <a:rPr lang="vi-VN" sz="2800" b="1" baseline="30000" dirty="0">
                <a:latin typeface="+mj-lt"/>
              </a:rPr>
              <a:t>2</a:t>
            </a:r>
            <a:r>
              <a:rPr lang="en-US" sz="2800" b="1" baseline="30000" dirty="0">
                <a:latin typeface="+mj-lt"/>
              </a:rPr>
              <a:t> </a:t>
            </a:r>
            <a:r>
              <a:rPr lang="vi-VN" sz="2800" b="1" dirty="0">
                <a:latin typeface="+mj-lt"/>
              </a:rPr>
              <a:t>= ......... </a:t>
            </a:r>
            <a:r>
              <a:rPr lang="en-US" sz="2800" b="1" dirty="0">
                <a:latin typeface="+mj-lt"/>
              </a:rPr>
              <a:t>d</a:t>
            </a:r>
            <a:r>
              <a:rPr lang="vi-VN" sz="2800" b="1" dirty="0">
                <a:latin typeface="+mj-lt"/>
              </a:rPr>
              <a:t>m</a:t>
            </a:r>
            <a:r>
              <a:rPr lang="vi-VN" sz="2800" b="1" baseline="30000" dirty="0">
                <a:latin typeface="+mj-lt"/>
              </a:rPr>
              <a:t>2</a:t>
            </a:r>
            <a:endParaRPr lang="en-US" sz="2800" b="1" baseline="30000" dirty="0">
              <a:latin typeface="+mj-lt"/>
            </a:endParaRPr>
          </a:p>
          <a:p>
            <a:r>
              <a:rPr lang="vi-VN" sz="2800" b="1" dirty="0">
                <a:latin typeface="+mj-lt"/>
              </a:rPr>
              <a:t>2 tấn 7 kg = ............. kg </a:t>
            </a:r>
            <a:r>
              <a:rPr lang="en-US" sz="2800" b="1" dirty="0">
                <a:latin typeface="+mj-lt"/>
              </a:rPr>
              <a:t>		</a:t>
            </a:r>
            <a:r>
              <a:rPr lang="vi-VN" sz="2800" b="1" dirty="0">
                <a:latin typeface="+mj-lt"/>
              </a:rPr>
              <a:t> </a:t>
            </a:r>
            <a:r>
              <a:rPr lang="en-US" sz="2800" b="1" dirty="0">
                <a:latin typeface="+mj-lt"/>
              </a:rPr>
              <a:t>	</a:t>
            </a:r>
            <a:r>
              <a:rPr lang="vi-VN" sz="2800" b="1" dirty="0">
                <a:latin typeface="+mj-lt"/>
              </a:rPr>
              <a:t>13</a:t>
            </a:r>
            <a:r>
              <a:rPr lang="en-US" sz="2800" b="1" dirty="0">
                <a:latin typeface="+mj-lt"/>
              </a:rPr>
              <a:t> </a:t>
            </a:r>
            <a:r>
              <a:rPr lang="vi-VN" sz="2800" b="1" dirty="0">
                <a:latin typeface="+mj-lt"/>
              </a:rPr>
              <a:t>dm</a:t>
            </a:r>
            <a:r>
              <a:rPr lang="vi-VN" sz="2800" b="1" baseline="30000" dirty="0">
                <a:latin typeface="+mj-lt"/>
              </a:rPr>
              <a:t>2</a:t>
            </a:r>
            <a:r>
              <a:rPr lang="en-US" sz="2800" b="1" baseline="30000" dirty="0">
                <a:latin typeface="+mj-lt"/>
              </a:rPr>
              <a:t> </a:t>
            </a:r>
            <a:r>
              <a:rPr lang="vi-VN" sz="2800" b="1" dirty="0">
                <a:latin typeface="+mj-lt"/>
              </a:rPr>
              <a:t>5</a:t>
            </a:r>
            <a:r>
              <a:rPr lang="en-US" sz="2800" b="1" dirty="0">
                <a:latin typeface="+mj-lt"/>
              </a:rPr>
              <a:t> </a:t>
            </a:r>
            <a:r>
              <a:rPr lang="vi-VN" sz="2800" b="1" dirty="0">
                <a:latin typeface="+mj-lt"/>
              </a:rPr>
              <a:t>cm</a:t>
            </a:r>
            <a:r>
              <a:rPr lang="vi-VN" sz="2800" b="1" baseline="30000" dirty="0">
                <a:latin typeface="+mj-lt"/>
              </a:rPr>
              <a:t>2</a:t>
            </a:r>
            <a:r>
              <a:rPr lang="en-US" sz="2800" b="1" baseline="30000" dirty="0">
                <a:latin typeface="+mj-lt"/>
              </a:rPr>
              <a:t> </a:t>
            </a:r>
            <a:r>
              <a:rPr lang="vi-VN" sz="2800" b="1" dirty="0">
                <a:latin typeface="+mj-lt"/>
              </a:rPr>
              <a:t>= ......... </a:t>
            </a:r>
            <a:r>
              <a:rPr lang="en-US" sz="2800" b="1" dirty="0">
                <a:latin typeface="+mj-lt"/>
              </a:rPr>
              <a:t>d</a:t>
            </a:r>
            <a:r>
              <a:rPr lang="vi-VN" sz="2800" b="1" dirty="0">
                <a:latin typeface="+mj-lt"/>
              </a:rPr>
              <a:t>m</a:t>
            </a:r>
            <a:r>
              <a:rPr lang="vi-VN" sz="2800" b="1" baseline="30000" dirty="0">
                <a:latin typeface="+mj-lt"/>
              </a:rPr>
              <a:t>2</a:t>
            </a:r>
            <a:endParaRPr lang="en-US" sz="2800" b="1" baseline="30000" dirty="0">
              <a:latin typeface="+mj-lt"/>
            </a:endParaRPr>
          </a:p>
          <a:p>
            <a:r>
              <a:rPr lang="vi-VN" sz="2800" b="1" dirty="0">
                <a:latin typeface="+mj-lt"/>
              </a:rPr>
              <a:t>5 tấn 15 kg = .............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vi-VN" sz="2800" b="1" dirty="0">
                <a:latin typeface="+mj-lt"/>
              </a:rPr>
              <a:t>g</a:t>
            </a:r>
            <a:r>
              <a:rPr lang="en-US" sz="2800" b="1" dirty="0">
                <a:latin typeface="+mj-lt"/>
              </a:rPr>
              <a:t>		</a:t>
            </a:r>
            <a:r>
              <a:rPr lang="vi-VN" sz="2800" b="1" dirty="0">
                <a:latin typeface="+mj-lt"/>
              </a:rPr>
              <a:t> 500</a:t>
            </a:r>
            <a:r>
              <a:rPr lang="en-US" sz="2800" b="1" dirty="0">
                <a:latin typeface="+mj-lt"/>
              </a:rPr>
              <a:t> </a:t>
            </a:r>
            <a:r>
              <a:rPr lang="vi-VN" sz="2800" b="1" dirty="0">
                <a:latin typeface="+mj-lt"/>
              </a:rPr>
              <a:t>cm</a:t>
            </a:r>
            <a:r>
              <a:rPr lang="vi-VN" sz="2800" b="1" baseline="30000" dirty="0">
                <a:latin typeface="+mj-lt"/>
              </a:rPr>
              <a:t>2</a:t>
            </a:r>
            <a:r>
              <a:rPr lang="en-US" sz="2800" b="1" baseline="30000" dirty="0">
                <a:latin typeface="+mj-lt"/>
              </a:rPr>
              <a:t> </a:t>
            </a:r>
            <a:r>
              <a:rPr lang="vi-VN" sz="2800" b="1" dirty="0">
                <a:latin typeface="+mj-lt"/>
              </a:rPr>
              <a:t>= ......... </a:t>
            </a:r>
            <a:r>
              <a:rPr lang="en-US" sz="2800" b="1" dirty="0">
                <a:latin typeface="+mj-lt"/>
              </a:rPr>
              <a:t>d</a:t>
            </a:r>
            <a:r>
              <a:rPr lang="vi-VN" sz="2800" b="1" dirty="0">
                <a:latin typeface="+mj-lt"/>
              </a:rPr>
              <a:t>m</a:t>
            </a:r>
            <a:r>
              <a:rPr lang="vi-VN" sz="2800" b="1" baseline="30000" dirty="0">
                <a:latin typeface="+mj-lt"/>
              </a:rPr>
              <a:t>2</a:t>
            </a:r>
            <a:endParaRPr lang="en-US" sz="2800" b="1" baseline="30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06790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D8F4BE3E-F8F0-4348-8DE2-31776D0A6A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2729484"/>
            <a:ext cx="1981200" cy="139903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F4891A8-BED2-407F-90B9-7FC874DD54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991307E-233B-4C68-AFC9-5730A2D3DB07}"/>
              </a:ext>
            </a:extLst>
          </p:cNvPr>
          <p:cNvSpPr txBox="1"/>
          <p:nvPr/>
        </p:nvSpPr>
        <p:spPr>
          <a:xfrm>
            <a:off x="795130" y="2531166"/>
            <a:ext cx="925001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vi-V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43 679 + 13 487          246 762 -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94 874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236 105 + 82 993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pl-PL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935 807 -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52453</a:t>
            </a:r>
            <a:endParaRPr lang="vi-V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t"/>
            <a:r>
              <a:rPr lang="vi-V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345 x 205       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vi-V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117 869 : 58</a:t>
            </a:r>
          </a:p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365 x 103			11 890 :  58</a:t>
            </a:r>
            <a:endParaRPr lang="vi-V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974C2D-1AF6-44B2-89BE-EBA40728618E}"/>
              </a:ext>
            </a:extLst>
          </p:cNvPr>
          <p:cNvSpPr txBox="1"/>
          <p:nvPr/>
        </p:nvSpPr>
        <p:spPr>
          <a:xfrm>
            <a:off x="795131" y="808383"/>
            <a:ext cx="89187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vi-VN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36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D8F4BE3E-F8F0-4348-8DE2-31776D0A6A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2729484"/>
            <a:ext cx="1981200" cy="139903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F4891A8-BED2-407F-90B9-7FC874DD54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991307E-233B-4C68-AFC9-5730A2D3DB07}"/>
              </a:ext>
            </a:extLst>
          </p:cNvPr>
          <p:cNvSpPr txBox="1"/>
          <p:nvPr/>
        </p:nvSpPr>
        <p:spPr>
          <a:xfrm>
            <a:off x="622852" y="1589361"/>
            <a:ext cx="85609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>
                <a:latin typeface="HP001 4 hàng" panose="020B0603050302020204" pitchFamily="34" charset="0"/>
              </a:rPr>
              <a:t>x</a:t>
            </a:r>
            <a:r>
              <a:rPr lang="vi-VN" sz="3200" b="1" dirty="0">
                <a:latin typeface="+mj-lt"/>
              </a:rPr>
              <a:t> + 262 = 4848</a:t>
            </a:r>
            <a:r>
              <a:rPr lang="en-US" sz="3200" b="1" dirty="0">
                <a:latin typeface="+mj-lt"/>
              </a:rPr>
              <a:t>   			</a:t>
            </a:r>
            <a:r>
              <a:rPr lang="vi-VN" sz="3200" b="1" dirty="0">
                <a:latin typeface="HP001 4 hàng" panose="020B0603050302020204" pitchFamily="34" charset="0"/>
              </a:rPr>
              <a:t>x</a:t>
            </a:r>
            <a:r>
              <a:rPr lang="vi-VN" sz="3200" b="1" dirty="0">
                <a:latin typeface="+mj-lt"/>
              </a:rPr>
              <a:t> -</a:t>
            </a:r>
            <a:r>
              <a:rPr lang="en-US" sz="3200" b="1" dirty="0">
                <a:latin typeface="+mj-lt"/>
              </a:rPr>
              <a:t> </a:t>
            </a:r>
            <a:r>
              <a:rPr lang="vi-VN" sz="3200" b="1" dirty="0">
                <a:latin typeface="+mj-lt"/>
              </a:rPr>
              <a:t>707 = 3535. </a:t>
            </a:r>
            <a:endParaRPr lang="vi-VN" sz="3200" b="1" dirty="0">
              <a:effectLst/>
              <a:latin typeface="+mj-lt"/>
            </a:endParaRPr>
          </a:p>
          <a:p>
            <a:r>
              <a:rPr lang="pl-PL" sz="32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x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305 = 642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pl-PL" sz="32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x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104 = 635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b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vi-V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974C2D-1AF6-44B2-89BE-EBA40728618E}"/>
              </a:ext>
            </a:extLst>
          </p:cNvPr>
          <p:cNvSpPr txBox="1"/>
          <p:nvPr/>
        </p:nvSpPr>
        <p:spPr>
          <a:xfrm>
            <a:off x="795131" y="808383"/>
            <a:ext cx="89187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x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7A110AD-809B-4F21-9284-3CA6C19CC46C}"/>
              </a:ext>
            </a:extLst>
          </p:cNvPr>
          <p:cNvSpPr/>
          <p:nvPr/>
        </p:nvSpPr>
        <p:spPr>
          <a:xfrm>
            <a:off x="495300" y="3698979"/>
            <a:ext cx="868845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b="1" dirty="0">
                <a:latin typeface="+mj-lt"/>
              </a:rPr>
              <a:t>Bài </a:t>
            </a:r>
            <a:r>
              <a:rPr lang="en-US" sz="3200" b="1" dirty="0">
                <a:latin typeface="+mj-lt"/>
              </a:rPr>
              <a:t>4. </a:t>
            </a:r>
            <a:r>
              <a:rPr lang="vi-VN" sz="3200" b="1" dirty="0">
                <a:latin typeface="+mj-lt"/>
              </a:rPr>
              <a:t>Tính bằng cách thuận tiện nhất</a:t>
            </a:r>
            <a:endParaRPr lang="en-US" sz="3200" b="1" dirty="0">
              <a:latin typeface="+mj-lt"/>
            </a:endParaRPr>
          </a:p>
          <a:p>
            <a:r>
              <a:rPr lang="en-US" sz="3200" b="1" dirty="0">
                <a:latin typeface="+mj-lt"/>
              </a:rPr>
              <a:t> </a:t>
            </a:r>
            <a:r>
              <a:rPr lang="vi-VN" sz="3200" b="1" dirty="0">
                <a:solidFill>
                  <a:srgbClr val="00B050"/>
                </a:solidFill>
                <a:latin typeface="+mj-lt"/>
              </a:rPr>
              <a:t>98 + 3 + 97 + 2</a:t>
            </a:r>
            <a:endParaRPr lang="en-US" sz="3200" b="1" dirty="0">
              <a:solidFill>
                <a:srgbClr val="00B050"/>
              </a:solidFill>
              <a:latin typeface="+mj-lt"/>
            </a:endParaRPr>
          </a:p>
          <a:p>
            <a:r>
              <a:rPr lang="vi-VN" sz="3200" b="1" dirty="0">
                <a:solidFill>
                  <a:srgbClr val="00B050"/>
                </a:solidFill>
                <a:latin typeface="+mj-lt"/>
              </a:rPr>
              <a:t>490 x 365 -</a:t>
            </a:r>
            <a:r>
              <a:rPr lang="en-US" sz="3200" b="1" dirty="0">
                <a:solidFill>
                  <a:srgbClr val="00B050"/>
                </a:solidFill>
                <a:latin typeface="+mj-lt"/>
              </a:rPr>
              <a:t> </a:t>
            </a:r>
            <a:r>
              <a:rPr lang="vi-VN" sz="3200" b="1" dirty="0">
                <a:solidFill>
                  <a:srgbClr val="00B050"/>
                </a:solidFill>
                <a:latin typeface="+mj-lt"/>
              </a:rPr>
              <a:t>390 ×365</a:t>
            </a:r>
            <a:endParaRPr lang="en-US" sz="3200" b="1" dirty="0">
              <a:solidFill>
                <a:srgbClr val="00B050"/>
              </a:solidFill>
              <a:latin typeface="+mj-lt"/>
            </a:endParaRPr>
          </a:p>
          <a:p>
            <a:r>
              <a:rPr lang="vi-VN" sz="3200" b="1" dirty="0">
                <a:solidFill>
                  <a:srgbClr val="00B050"/>
                </a:solidFill>
                <a:latin typeface="+mj-lt"/>
              </a:rPr>
              <a:t> 2364 + 37 ×</a:t>
            </a:r>
            <a:r>
              <a:rPr lang="en-US" sz="3200" b="1" dirty="0">
                <a:solidFill>
                  <a:srgbClr val="00B050"/>
                </a:solidFill>
                <a:latin typeface="+mj-lt"/>
              </a:rPr>
              <a:t> </a:t>
            </a:r>
            <a:r>
              <a:rPr lang="vi-VN" sz="3200" b="1" dirty="0">
                <a:solidFill>
                  <a:srgbClr val="00B050"/>
                </a:solidFill>
                <a:latin typeface="+mj-lt"/>
              </a:rPr>
              <a:t>2367 + 63</a:t>
            </a:r>
          </a:p>
        </p:txBody>
      </p:sp>
    </p:spTree>
    <p:extLst>
      <p:ext uri="{BB962C8B-B14F-4D97-AF65-F5344CB8AC3E}">
        <p14:creationId xmlns:p14="http://schemas.microsoft.com/office/powerpoint/2010/main" val="3192164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D8F4BE3E-F8F0-4348-8DE2-31776D0A6A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2729484"/>
            <a:ext cx="1981200" cy="139903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F4891A8-BED2-407F-90B9-7FC874DD54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0A59B17-5A4B-41F1-96E0-B3C7BA702694}"/>
              </a:ext>
            </a:extLst>
          </p:cNvPr>
          <p:cNvSpPr txBox="1"/>
          <p:nvPr/>
        </p:nvSpPr>
        <p:spPr>
          <a:xfrm>
            <a:off x="-1" y="503583"/>
            <a:ext cx="110125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5. </a:t>
            </a:r>
            <a:r>
              <a:rPr lang="vi-VN" sz="3600" b="1" dirty="0">
                <a:latin typeface="+mj-lt"/>
              </a:rPr>
              <a:t>Một cửa hàng trong hai tháng bán được 3 450m vải. Tháng thứ nhất bán được ít hơn tháng thứ hai là 170m vải. Hỏi mỗi tháng cửa hàng đó bán được bao nhiêu mét vải?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2516628-A784-418A-BCD7-EEAF8C4F3706}"/>
              </a:ext>
            </a:extLst>
          </p:cNvPr>
          <p:cNvCxnSpPr>
            <a:cxnSpLocks/>
          </p:cNvCxnSpPr>
          <p:nvPr/>
        </p:nvCxnSpPr>
        <p:spPr>
          <a:xfrm>
            <a:off x="5340626" y="1020417"/>
            <a:ext cx="51816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4C47B51-F0C5-420F-9C9E-575410D8F506}"/>
              </a:ext>
            </a:extLst>
          </p:cNvPr>
          <p:cNvCxnSpPr>
            <a:cxnSpLocks/>
          </p:cNvCxnSpPr>
          <p:nvPr/>
        </p:nvCxnSpPr>
        <p:spPr>
          <a:xfrm>
            <a:off x="1013791" y="1570383"/>
            <a:ext cx="924339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F1E82A7-3A07-45F1-8486-4AE944CC8ED2}"/>
              </a:ext>
            </a:extLst>
          </p:cNvPr>
          <p:cNvCxnSpPr>
            <a:cxnSpLocks/>
          </p:cNvCxnSpPr>
          <p:nvPr/>
        </p:nvCxnSpPr>
        <p:spPr>
          <a:xfrm>
            <a:off x="-1" y="2140226"/>
            <a:ext cx="193481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F50CEFD-BDC3-41FD-8C9E-E223B147FFE0}"/>
              </a:ext>
            </a:extLst>
          </p:cNvPr>
          <p:cNvCxnSpPr>
            <a:cxnSpLocks/>
          </p:cNvCxnSpPr>
          <p:nvPr/>
        </p:nvCxnSpPr>
        <p:spPr>
          <a:xfrm>
            <a:off x="2988365" y="2146852"/>
            <a:ext cx="708328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FDDB2F3-C67A-408F-91BD-AFF95E30D39B}"/>
              </a:ext>
            </a:extLst>
          </p:cNvPr>
          <p:cNvCxnSpPr>
            <a:cxnSpLocks/>
          </p:cNvCxnSpPr>
          <p:nvPr/>
        </p:nvCxnSpPr>
        <p:spPr>
          <a:xfrm>
            <a:off x="0" y="2729484"/>
            <a:ext cx="284921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7841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D8F4BE3E-F8F0-4348-8DE2-31776D0A6A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2729484"/>
            <a:ext cx="1981200" cy="139903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F4891A8-BED2-407F-90B9-7FC874DD54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BB1569F-87A2-44B8-86C5-BE07CC0BC68D}"/>
              </a:ext>
            </a:extLst>
          </p:cNvPr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vi-VN" dirty="0"/>
              <a:t>Một cái sân hình chữ nhật có chu vi 108m và có chiều rộng là 18m. Tính diện tích cái sân đó.</a:t>
            </a:r>
          </a:p>
        </p:txBody>
      </p:sp>
    </p:spTree>
    <p:extLst>
      <p:ext uri="{BB962C8B-B14F-4D97-AF65-F5344CB8AC3E}">
        <p14:creationId xmlns:p14="http://schemas.microsoft.com/office/powerpoint/2010/main" val="394601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334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HP001 4 hàng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38</cp:revision>
  <dcterms:created xsi:type="dcterms:W3CDTF">2022-01-11T03:28:30Z</dcterms:created>
  <dcterms:modified xsi:type="dcterms:W3CDTF">2022-01-11T08:40:38Z</dcterms:modified>
</cp:coreProperties>
</file>