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76" r:id="rId5"/>
    <p:sldId id="273" r:id="rId6"/>
    <p:sldId id="264" r:id="rId7"/>
    <p:sldId id="265" r:id="rId8"/>
    <p:sldId id="269" r:id="rId9"/>
    <p:sldId id="267" r:id="rId10"/>
    <p:sldId id="274" r:id="rId11"/>
    <p:sldId id="275" r:id="rId12"/>
    <p:sldId id="270" r:id="rId13"/>
    <p:sldId id="277" r:id="rId14"/>
    <p:sldId id="268" r:id="rId15"/>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80" autoAdjust="0"/>
  </p:normalViewPr>
  <p:slideViewPr>
    <p:cSldViewPr>
      <p:cViewPr>
        <p:scale>
          <a:sx n="93" d="100"/>
          <a:sy n="93" d="100"/>
        </p:scale>
        <p:origin x="-726" y="282"/>
      </p:cViewPr>
      <p:guideLst>
        <p:guide orient="horz" pos="180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9/30/2021</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hình nền powerpoint màu trắng đẹp - hinhanhsieudep.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40"/>
            <a:ext cx="9142821" cy="50793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19090" y="1361754"/>
            <a:ext cx="3382528" cy="646331"/>
          </a:xfrm>
          <a:prstGeom prst="rect">
            <a:avLst/>
          </a:prstGeom>
          <a:noFill/>
        </p:spPr>
        <p:txBody>
          <a:bodyPr wrap="none" lIns="91440" tIns="45720" rIns="91440" bIns="45720">
            <a:spAutoFit/>
          </a:bodyPr>
          <a:lstStyle/>
          <a:p>
            <a:pPr algn="ctr"/>
            <a:r>
              <a:rPr lang="en-US" sz="36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Tập</a:t>
            </a: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6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làm</a:t>
            </a: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6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văn</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TextBox 4"/>
          <p:cNvSpPr txBox="1"/>
          <p:nvPr/>
        </p:nvSpPr>
        <p:spPr>
          <a:xfrm>
            <a:off x="1143000" y="2703535"/>
            <a:ext cx="7391400" cy="1446550"/>
          </a:xfrm>
          <a:prstGeom prst="rect">
            <a:avLst/>
          </a:prstGeom>
          <a:noFill/>
        </p:spPr>
        <p:txBody>
          <a:bodyPr wrap="square" rtlCol="0">
            <a:spAutoFit/>
          </a:bodyPr>
          <a:lstStyle/>
          <a:p>
            <a:pPr algn="just"/>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Tả</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ngoại</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hình</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của</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nhân</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vật</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trong</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bài</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văn</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kể</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chuyện</a:t>
            </a:r>
            <a:endParaRPr lang="en-US" sz="4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8964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àng tiên ốc - Cổ tích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2550" y="2019300"/>
            <a:ext cx="2062416" cy="2207755"/>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362200" y="0"/>
            <a:ext cx="4572000" cy="4191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itchFamily="18" charset="0"/>
                <a:cs typeface="Times New Roman" pitchFamily="18" charset="0"/>
              </a:rPr>
              <a:t>NGOẠI HÌNH NÀNG TIÊN ỐC</a:t>
            </a:r>
            <a:endParaRPr lang="en-US" b="1">
              <a:solidFill>
                <a:schemeClr val="tx1"/>
              </a:solidFill>
              <a:latin typeface="Times New Roman" pitchFamily="18" charset="0"/>
              <a:cs typeface="Times New Roman" pitchFamily="18" charset="0"/>
            </a:endParaRPr>
          </a:p>
        </p:txBody>
      </p:sp>
      <p:cxnSp>
        <p:nvCxnSpPr>
          <p:cNvPr id="4" name="Straight Arrow Connector 3"/>
          <p:cNvCxnSpPr/>
          <p:nvPr/>
        </p:nvCxnSpPr>
        <p:spPr>
          <a:xfrm flipV="1">
            <a:off x="5715000" y="1562100"/>
            <a:ext cx="2286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6019800" y="647700"/>
            <a:ext cx="3048000" cy="1981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latin typeface="Times New Roman" pitchFamily="18" charset="0"/>
                <a:cs typeface="Times New Roman" pitchFamily="18" charset="0"/>
              </a:rPr>
              <a:t>Khuôn mặt tròn, trắng trẻo, dịu dàng như trăng rằm.</a:t>
            </a:r>
            <a:endParaRPr lang="en-US" sz="2800">
              <a:solidFill>
                <a:schemeClr val="tx1"/>
              </a:solidFill>
              <a:latin typeface="Times New Roman" pitchFamily="18" charset="0"/>
              <a:cs typeface="Times New Roman" pitchFamily="18" charset="0"/>
            </a:endParaRPr>
          </a:p>
        </p:txBody>
      </p:sp>
      <p:sp>
        <p:nvSpPr>
          <p:cNvPr id="8" name="Rounded Rectangle 7"/>
          <p:cNvSpPr/>
          <p:nvPr/>
        </p:nvSpPr>
        <p:spPr>
          <a:xfrm>
            <a:off x="152400" y="2821675"/>
            <a:ext cx="30480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latin typeface="Times New Roman" pitchFamily="18" charset="0"/>
                <a:cs typeface="Times New Roman" pitchFamily="18" charset="0"/>
              </a:rPr>
              <a:t>Dáng người thon thả, mảnh mai.</a:t>
            </a:r>
            <a:endParaRPr lang="en-US" sz="2800">
              <a:solidFill>
                <a:schemeClr val="tx1"/>
              </a:solidFill>
              <a:latin typeface="Times New Roman" pitchFamily="18" charset="0"/>
              <a:cs typeface="Times New Roman" pitchFamily="18" charset="0"/>
            </a:endParaRPr>
          </a:p>
        </p:txBody>
      </p:sp>
      <p:sp>
        <p:nvSpPr>
          <p:cNvPr id="9" name="Rounded Rectangle 8"/>
          <p:cNvSpPr/>
          <p:nvPr/>
        </p:nvSpPr>
        <p:spPr>
          <a:xfrm>
            <a:off x="152400" y="723900"/>
            <a:ext cx="3048000" cy="1447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latin typeface="Times New Roman" pitchFamily="18" charset="0"/>
                <a:cs typeface="Times New Roman" pitchFamily="18" charset="0"/>
              </a:rPr>
              <a:t>Mặc áo tứ thân, </a:t>
            </a:r>
            <a:r>
              <a:rPr lang="vi-VN" sz="2800" smtClean="0">
                <a:solidFill>
                  <a:schemeClr val="tx1"/>
                </a:solidFill>
                <a:latin typeface="Times New Roman" pitchFamily="18" charset="0"/>
                <a:cs typeface="Times New Roman" pitchFamily="18" charset="0"/>
              </a:rPr>
              <a:t>màu xanh xen lẫn </a:t>
            </a:r>
            <a:r>
              <a:rPr lang="en-US" sz="2800" smtClean="0">
                <a:solidFill>
                  <a:schemeClr val="tx1"/>
                </a:solidFill>
                <a:latin typeface="Times New Roman" pitchFamily="18" charset="0"/>
                <a:cs typeface="Times New Roman" pitchFamily="18" charset="0"/>
              </a:rPr>
              <a:t>hồng nhạt.</a:t>
            </a:r>
            <a:endParaRPr lang="en-US" sz="2800">
              <a:solidFill>
                <a:schemeClr val="tx1"/>
              </a:solidFill>
              <a:latin typeface="Times New Roman" pitchFamily="18" charset="0"/>
              <a:cs typeface="Times New Roman" pitchFamily="18" charset="0"/>
            </a:endParaRPr>
          </a:p>
        </p:txBody>
      </p:sp>
      <p:sp>
        <p:nvSpPr>
          <p:cNvPr id="10" name="Rounded Rectangle 9"/>
          <p:cNvSpPr/>
          <p:nvPr/>
        </p:nvSpPr>
        <p:spPr>
          <a:xfrm>
            <a:off x="152400" y="4305300"/>
            <a:ext cx="31242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latin typeface="Times New Roman" pitchFamily="18" charset="0"/>
                <a:cs typeface="Times New Roman" pitchFamily="18" charset="0"/>
              </a:rPr>
              <a:t>Bước đi nhẹ nhàng, uyển chuyển</a:t>
            </a:r>
            <a:r>
              <a:rPr lang="vi-VN" sz="2800">
                <a:solidFill>
                  <a:schemeClr val="tx1"/>
                </a:solidFill>
                <a:latin typeface="Times New Roman" pitchFamily="18" charset="0"/>
                <a:cs typeface="Times New Roman" pitchFamily="18" charset="0"/>
              </a:rPr>
              <a:t>.</a:t>
            </a:r>
            <a:endParaRPr lang="vi-VN" sz="2800" smtClean="0">
              <a:solidFill>
                <a:schemeClr val="tx1"/>
              </a:solidFill>
              <a:latin typeface="Times New Roman" pitchFamily="18" charset="0"/>
              <a:cs typeface="Times New Roman" pitchFamily="18" charset="0"/>
            </a:endParaRPr>
          </a:p>
          <a:p>
            <a:pPr algn="just"/>
            <a:endParaRPr lang="en-US" sz="2800">
              <a:solidFill>
                <a:schemeClr val="tx1"/>
              </a:solidFill>
              <a:latin typeface="Times New Roman" pitchFamily="18" charset="0"/>
              <a:cs typeface="Times New Roman" pitchFamily="18" charset="0"/>
            </a:endParaRPr>
          </a:p>
        </p:txBody>
      </p:sp>
      <p:cxnSp>
        <p:nvCxnSpPr>
          <p:cNvPr id="12" name="Straight Arrow Connector 11"/>
          <p:cNvCxnSpPr>
            <a:stCxn id="4098" idx="3"/>
          </p:cNvCxnSpPr>
          <p:nvPr/>
        </p:nvCxnSpPr>
        <p:spPr>
          <a:xfrm>
            <a:off x="5704966" y="3123178"/>
            <a:ext cx="162434" cy="10297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098" idx="1"/>
            <a:endCxn id="9" idx="3"/>
          </p:cNvCxnSpPr>
          <p:nvPr/>
        </p:nvCxnSpPr>
        <p:spPr>
          <a:xfrm flipH="1" flipV="1">
            <a:off x="3200400" y="1447800"/>
            <a:ext cx="442150" cy="16753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098" idx="1"/>
            <a:endCxn id="10" idx="3"/>
          </p:cNvCxnSpPr>
          <p:nvPr/>
        </p:nvCxnSpPr>
        <p:spPr>
          <a:xfrm flipH="1">
            <a:off x="3276600" y="3123178"/>
            <a:ext cx="365950" cy="17536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4098" idx="1"/>
            <a:endCxn id="8" idx="3"/>
          </p:cNvCxnSpPr>
          <p:nvPr/>
        </p:nvCxnSpPr>
        <p:spPr>
          <a:xfrm flipH="1">
            <a:off x="3200400" y="3123178"/>
            <a:ext cx="442150" cy="269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5943600" y="3467100"/>
            <a:ext cx="3048000" cy="1981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smtClean="0">
                <a:solidFill>
                  <a:schemeClr val="tx1"/>
                </a:solidFill>
                <a:latin typeface="Times New Roman" pitchFamily="18" charset="0"/>
                <a:cs typeface="Times New Roman" pitchFamily="18" charset="0"/>
              </a:rPr>
              <a:t>Đôi tay mềm mại, thon dài.</a:t>
            </a:r>
            <a:endParaRPr lang="en-US" sz="28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06330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ruyện Nàng Tiên Ốc (Có file nghe MP3) - Đọc truyện cổ tích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714500"/>
            <a:ext cx="3019618" cy="2740819"/>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286000" y="266700"/>
            <a:ext cx="4572000" cy="4191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itchFamily="18" charset="0"/>
                <a:cs typeface="Times New Roman" pitchFamily="18" charset="0"/>
              </a:rPr>
              <a:t>NGOẠI HÌNH BÀ CỤ</a:t>
            </a:r>
            <a:endParaRPr lang="en-US" b="1">
              <a:solidFill>
                <a:schemeClr val="tx1"/>
              </a:solidFill>
              <a:latin typeface="Times New Roman" pitchFamily="18" charset="0"/>
              <a:cs typeface="Times New Roman" pitchFamily="18" charset="0"/>
            </a:endParaRPr>
          </a:p>
        </p:txBody>
      </p:sp>
      <p:sp>
        <p:nvSpPr>
          <p:cNvPr id="4" name="Rounded Rectangle 3"/>
          <p:cNvSpPr/>
          <p:nvPr/>
        </p:nvSpPr>
        <p:spPr>
          <a:xfrm>
            <a:off x="6172200" y="876300"/>
            <a:ext cx="266700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smtClean="0">
                <a:solidFill>
                  <a:schemeClr val="tx1"/>
                </a:solidFill>
                <a:latin typeface="Times New Roman" pitchFamily="18" charset="0"/>
                <a:cs typeface="Times New Roman" pitchFamily="18" charset="0"/>
              </a:rPr>
              <a:t>Gầy gò, da nhăn nheo, lưng còng.</a:t>
            </a:r>
            <a:endParaRPr lang="en-US" sz="2400">
              <a:solidFill>
                <a:schemeClr val="tx1"/>
              </a:solidFill>
              <a:latin typeface="Times New Roman" pitchFamily="18" charset="0"/>
              <a:cs typeface="Times New Roman" pitchFamily="18" charset="0"/>
            </a:endParaRPr>
          </a:p>
        </p:txBody>
      </p:sp>
      <p:sp>
        <p:nvSpPr>
          <p:cNvPr id="5" name="Rounded Rectangle 4"/>
          <p:cNvSpPr/>
          <p:nvPr/>
        </p:nvSpPr>
        <p:spPr>
          <a:xfrm>
            <a:off x="6248400" y="3619500"/>
            <a:ext cx="266700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smtClean="0">
                <a:solidFill>
                  <a:schemeClr val="tx1"/>
                </a:solidFill>
                <a:latin typeface="Times New Roman" pitchFamily="18" charset="0"/>
                <a:cs typeface="Times New Roman" pitchFamily="18" charset="0"/>
              </a:rPr>
              <a:t>Khuôn mặt</a:t>
            </a:r>
            <a:r>
              <a:rPr lang="vi-VN" sz="2400" smtClean="0">
                <a:solidFill>
                  <a:schemeClr val="tx1"/>
                </a:solidFill>
                <a:latin typeface="Times New Roman" pitchFamily="18" charset="0"/>
                <a:cs typeface="Times New Roman" pitchFamily="18" charset="0"/>
              </a:rPr>
              <a:t> </a:t>
            </a:r>
            <a:r>
              <a:rPr lang="en-US" sz="2400" smtClean="0">
                <a:solidFill>
                  <a:schemeClr val="tx1"/>
                </a:solidFill>
                <a:latin typeface="Times New Roman" pitchFamily="18" charset="0"/>
                <a:cs typeface="Times New Roman" pitchFamily="18" charset="0"/>
              </a:rPr>
              <a:t>phúc hậu.</a:t>
            </a:r>
            <a:endParaRPr lang="en-US" sz="2400">
              <a:solidFill>
                <a:schemeClr val="tx1"/>
              </a:solidFill>
              <a:latin typeface="Times New Roman" pitchFamily="18" charset="0"/>
              <a:cs typeface="Times New Roman" pitchFamily="18" charset="0"/>
            </a:endParaRPr>
          </a:p>
        </p:txBody>
      </p:sp>
      <p:sp>
        <p:nvSpPr>
          <p:cNvPr id="6" name="Rounded Rectangle 5"/>
          <p:cNvSpPr/>
          <p:nvPr/>
        </p:nvSpPr>
        <p:spPr>
          <a:xfrm>
            <a:off x="228600" y="800100"/>
            <a:ext cx="213360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smtClean="0">
                <a:solidFill>
                  <a:schemeClr val="tx1"/>
                </a:solidFill>
                <a:latin typeface="Times New Roman" pitchFamily="18" charset="0"/>
                <a:cs typeface="Times New Roman" pitchFamily="18" charset="0"/>
              </a:rPr>
              <a:t>Quần áo cũ, có nhiều mảnh vá.</a:t>
            </a:r>
            <a:endParaRPr lang="en-US" sz="2400">
              <a:solidFill>
                <a:schemeClr val="tx1"/>
              </a:solidFill>
              <a:latin typeface="Times New Roman" pitchFamily="18" charset="0"/>
              <a:cs typeface="Times New Roman" pitchFamily="18" charset="0"/>
            </a:endParaRPr>
          </a:p>
        </p:txBody>
      </p:sp>
      <p:sp>
        <p:nvSpPr>
          <p:cNvPr id="7" name="Rounded Rectangle 6"/>
          <p:cNvSpPr/>
          <p:nvPr/>
        </p:nvSpPr>
        <p:spPr>
          <a:xfrm>
            <a:off x="152400" y="2324100"/>
            <a:ext cx="220980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smtClean="0">
                <a:solidFill>
                  <a:schemeClr val="tx1"/>
                </a:solidFill>
                <a:latin typeface="Times New Roman" pitchFamily="18" charset="0"/>
                <a:cs typeface="Times New Roman" pitchFamily="18" charset="0"/>
              </a:rPr>
              <a:t>Tóc bạc phơ.</a:t>
            </a:r>
            <a:endParaRPr lang="en-US" sz="2400">
              <a:solidFill>
                <a:schemeClr val="tx1"/>
              </a:solidFill>
              <a:latin typeface="Times New Roman" pitchFamily="18" charset="0"/>
              <a:cs typeface="Times New Roman" pitchFamily="18" charset="0"/>
            </a:endParaRPr>
          </a:p>
        </p:txBody>
      </p:sp>
      <p:sp>
        <p:nvSpPr>
          <p:cNvPr id="8" name="Rounded Rectangle 7"/>
          <p:cNvSpPr/>
          <p:nvPr/>
        </p:nvSpPr>
        <p:spPr>
          <a:xfrm>
            <a:off x="228600" y="3695700"/>
            <a:ext cx="205740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chemeClr val="tx1"/>
                </a:solidFill>
                <a:latin typeface="Times New Roman" pitchFamily="18" charset="0"/>
                <a:cs typeface="Times New Roman" pitchFamily="18" charset="0"/>
              </a:rPr>
              <a:t>Dáng đi chậm chạp, run run.</a:t>
            </a:r>
            <a:endParaRPr lang="en-US" sz="2400">
              <a:solidFill>
                <a:schemeClr val="tx1"/>
              </a:solidFill>
              <a:latin typeface="Times New Roman" pitchFamily="18" charset="0"/>
              <a:cs typeface="Times New Roman" pitchFamily="18" charset="0"/>
            </a:endParaRPr>
          </a:p>
        </p:txBody>
      </p:sp>
      <p:cxnSp>
        <p:nvCxnSpPr>
          <p:cNvPr id="9" name="Straight Arrow Connector 8"/>
          <p:cNvCxnSpPr>
            <a:stCxn id="5122" idx="3"/>
          </p:cNvCxnSpPr>
          <p:nvPr/>
        </p:nvCxnSpPr>
        <p:spPr>
          <a:xfrm flipV="1">
            <a:off x="5762818" y="1333500"/>
            <a:ext cx="256982" cy="17514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122" idx="3"/>
          </p:cNvCxnSpPr>
          <p:nvPr/>
        </p:nvCxnSpPr>
        <p:spPr>
          <a:xfrm>
            <a:off x="5762818" y="3084910"/>
            <a:ext cx="333182" cy="8393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122" idx="1"/>
          </p:cNvCxnSpPr>
          <p:nvPr/>
        </p:nvCxnSpPr>
        <p:spPr>
          <a:xfrm flipH="1" flipV="1">
            <a:off x="2438400" y="1257300"/>
            <a:ext cx="304800" cy="18276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122" idx="1"/>
          </p:cNvCxnSpPr>
          <p:nvPr/>
        </p:nvCxnSpPr>
        <p:spPr>
          <a:xfrm flipH="1" flipV="1">
            <a:off x="2438400" y="2857500"/>
            <a:ext cx="304800" cy="2274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122" idx="1"/>
            <a:endCxn id="8" idx="3"/>
          </p:cNvCxnSpPr>
          <p:nvPr/>
        </p:nvCxnSpPr>
        <p:spPr>
          <a:xfrm flipH="1">
            <a:off x="2286000" y="3084910"/>
            <a:ext cx="457200" cy="10298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4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9143998" cy="5715000"/>
          </a:xfrm>
          <a:prstGeom prst="rect">
            <a:avLst/>
          </a:prstGeom>
        </p:spPr>
      </p:pic>
      <p:sp>
        <p:nvSpPr>
          <p:cNvPr id="3" name="TextBox 2"/>
          <p:cNvSpPr txBox="1"/>
          <p:nvPr/>
        </p:nvSpPr>
        <p:spPr>
          <a:xfrm>
            <a:off x="366854" y="1078452"/>
            <a:ext cx="8610600" cy="390876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vi-VN" sz="2800" b="1" i="1" dirty="0" smtClean="0">
                <a:latin typeface="Times New Roman" pitchFamily="18" charset="0"/>
                <a:cs typeface="Times New Roman" pitchFamily="18" charset="0"/>
              </a:rPr>
              <a:t>	</a:t>
            </a:r>
          </a:p>
          <a:p>
            <a:pPr algn="just"/>
            <a:r>
              <a:rPr lang="vi-VN" sz="28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Hôm</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ấy</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bà</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lão</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vẫn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ra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đồng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như</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mọi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ngày</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Nhưng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giữa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đường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lại</a:t>
            </a:r>
            <a:r>
              <a:rPr lang="en-US" sz="2400" b="1" i="1" dirty="0" smtClean="0">
                <a:latin typeface="Times New Roman" pitchFamily="18" charset="0"/>
                <a:cs typeface="Times New Roman" pitchFamily="18" charset="0"/>
              </a:rPr>
              <a:t> quay </a:t>
            </a:r>
            <a:r>
              <a:rPr lang="en-US" sz="2400" b="1" i="1" dirty="0" err="1" smtClean="0">
                <a:latin typeface="Times New Roman" pitchFamily="18" charset="0"/>
                <a:cs typeface="Times New Roman" pitchFamily="18" charset="0"/>
              </a:rPr>
              <a:t>về</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nhẹ</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nhàng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nấp</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sau</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cánh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cửa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để</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rình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xem</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điều</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kì</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diệu</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từ</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đâu</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mà</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có</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Thế</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rồi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bà</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thấy</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từ</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trong</a:t>
            </a:r>
            <a:r>
              <a:rPr lang="en-US" sz="2400" b="1" i="1" dirty="0" smtClean="0">
                <a:latin typeface="Times New Roman" pitchFamily="18" charset="0"/>
                <a:cs typeface="Times New Roman" pitchFamily="18" charset="0"/>
              </a:rPr>
              <a:t> chum </a:t>
            </a:r>
            <a:r>
              <a:rPr lang="en-US" sz="2400" b="1" i="1" dirty="0" err="1" smtClean="0">
                <a:latin typeface="Times New Roman" pitchFamily="18" charset="0"/>
                <a:cs typeface="Times New Roman" pitchFamily="18" charset="0"/>
              </a:rPr>
              <a:t>nước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một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nàng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tiên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bước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ra.</a:t>
            </a:r>
            <a:r>
              <a:rPr lang="en-US" sz="2400" b="1" i="1" dirty="0" smtClean="0">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Nàng</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tiên</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mới</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đẹp</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làm</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sao</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khuôn</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mặt</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nàng</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tròn</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trắng</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và</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dịu</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dàng</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như</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trăng</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rằm</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Nàng</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mặc</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một</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chiếc</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váy</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dài</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màu</a:t>
            </a:r>
            <a:r>
              <a:rPr lang="en-US" sz="2400" b="1" i="1" dirty="0" smtClean="0">
                <a:solidFill>
                  <a:srgbClr val="C00000"/>
                </a:solidFill>
                <a:latin typeface="Times New Roman" pitchFamily="18" charset="0"/>
                <a:cs typeface="Times New Roman" pitchFamily="18" charset="0"/>
              </a:rPr>
              <a:t> </a:t>
            </a:r>
            <a:r>
              <a:rPr lang="vi-VN" sz="2400" b="1" i="1" dirty="0" smtClean="0">
                <a:solidFill>
                  <a:srgbClr val="C00000"/>
                </a:solidFill>
                <a:latin typeface="Times New Roman" pitchFamily="18" charset="0"/>
                <a:cs typeface="Times New Roman" pitchFamily="18" charset="0"/>
              </a:rPr>
              <a:t>hồng</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thướt</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tha</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Nàng</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đi</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lại</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nhẹ</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nhàng</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như</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lướt</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trên</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đất</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Đôi</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tay</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nàng</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mềm</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mại</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cầm</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chổi</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quét</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nhà</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quét</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sân</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rồi</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ra</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vườn</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nhặt</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cỏ</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tưới</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rau</a:t>
            </a:r>
            <a:r>
              <a:rPr lang="en-US" sz="2400" b="1" i="1" dirty="0" smtClean="0">
                <a:solidFill>
                  <a:srgbClr val="C00000"/>
                </a:solidFill>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Bà</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già</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nhân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lúc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đó</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rón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rén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bước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tới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bên</a:t>
            </a:r>
            <a:r>
              <a:rPr lang="en-US" sz="2400" b="1" i="1" dirty="0" smtClean="0">
                <a:latin typeface="Times New Roman" pitchFamily="18" charset="0"/>
                <a:cs typeface="Times New Roman" pitchFamily="18" charset="0"/>
              </a:rPr>
              <a:t> chum </a:t>
            </a:r>
            <a:r>
              <a:rPr lang="en-US" sz="2400" b="1" i="1" dirty="0" err="1" smtClean="0">
                <a:latin typeface="Times New Roman" pitchFamily="18" charset="0"/>
                <a:cs typeface="Times New Roman" pitchFamily="18" charset="0"/>
              </a:rPr>
              <a:t>nước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thò</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tay</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nhặt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vỏ</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ốc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lên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và</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đập</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nó</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vỡ</a:t>
            </a:r>
            <a:r>
              <a:rPr lang="en-US" sz="2400" b="1" i="1" dirty="0" smtClean="0">
                <a:latin typeface="Times New Roman" pitchFamily="18" charset="0"/>
                <a:cs typeface="Times New Roman" pitchFamily="18" charset="0"/>
              </a:rPr>
              <a:t> tan.</a:t>
            </a:r>
            <a:r>
              <a:rPr lang="vi-VN" sz="2400" b="1" i="1" dirty="0" smtClean="0">
                <a:latin typeface="Times New Roman" pitchFamily="18" charset="0"/>
                <a:cs typeface="Times New Roman" pitchFamily="18" charset="0"/>
              </a:rPr>
              <a:t>...</a:t>
            </a:r>
            <a:endParaRPr lang="en-US" sz="2400" b="1" i="1" dirty="0" smtClean="0">
              <a:latin typeface="Times New Roman" pitchFamily="18" charset="0"/>
              <a:cs typeface="Times New Roman" pitchFamily="18" charset="0"/>
            </a:endParaRPr>
          </a:p>
        </p:txBody>
      </p:sp>
      <p:sp>
        <p:nvSpPr>
          <p:cNvPr id="4" name="Rounded Rectangle 3"/>
          <p:cNvSpPr/>
          <p:nvPr/>
        </p:nvSpPr>
        <p:spPr>
          <a:xfrm>
            <a:off x="552236" y="342900"/>
            <a:ext cx="8305800" cy="8763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u="sng" dirty="0" smtClean="0">
                <a:solidFill>
                  <a:srgbClr val="FF0000"/>
                </a:solidFill>
                <a:latin typeface="Times New Roman" pitchFamily="18" charset="0"/>
                <a:cs typeface="Times New Roman" pitchFamily="18" charset="0"/>
              </a:rPr>
              <a:t>GỢI Ý</a:t>
            </a:r>
            <a:r>
              <a:rPr lang="vi-VN" sz="2400" b="1" u="sng" dirty="0" smtClean="0">
                <a:solidFill>
                  <a:srgbClr val="FF0000"/>
                </a:solidFill>
                <a:latin typeface="Times New Roman" pitchFamily="18" charset="0"/>
                <a:cs typeface="Times New Roman" pitchFamily="18" charset="0"/>
              </a:rPr>
              <a:t>:</a:t>
            </a:r>
            <a:r>
              <a:rPr lang="vi-VN" sz="2400" b="1" dirty="0" smtClean="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Kể</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lại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một</a:t>
            </a:r>
            <a:r>
              <a:rPr lang="en-US" sz="2400" b="1" dirty="0">
                <a:solidFill>
                  <a:schemeClr val="tx1"/>
                </a:solidFill>
                <a:latin typeface="Times New Roman" pitchFamily="18" charset="0"/>
                <a:cs typeface="Times New Roman" pitchFamily="18" charset="0"/>
              </a:rPr>
              <a:t> </a:t>
            </a:r>
            <a:r>
              <a:rPr lang="vi-VN" sz="2400" b="1" dirty="0" smtClean="0">
                <a:solidFill>
                  <a:schemeClr val="tx1"/>
                </a:solidFill>
                <a:latin typeface="Times New Roman" pitchFamily="18" charset="0"/>
                <a:cs typeface="Times New Roman" pitchFamily="18" charset="0"/>
              </a:rPr>
              <a:t>đoạn </a:t>
            </a:r>
            <a:r>
              <a:rPr lang="en-US" sz="2400" b="1" dirty="0" err="1" smtClean="0">
                <a:solidFill>
                  <a:schemeClr val="tx1"/>
                </a:solidFill>
                <a:latin typeface="Times New Roman" pitchFamily="18" charset="0"/>
                <a:cs typeface="Times New Roman" pitchFamily="18" charset="0"/>
              </a:rPr>
              <a:t>câu</a:t>
            </a:r>
            <a:r>
              <a:rPr lang="en-US" sz="2400" b="1" dirty="0" smtClean="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chuyện</a:t>
            </a:r>
            <a:r>
              <a:rPr lang="en-US" sz="2400" b="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Nàng</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tiên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Ốc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kết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hợp</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tả</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ngoại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hình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của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nhân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vật</a:t>
            </a:r>
            <a:r>
              <a:rPr lang="en-US" sz="2400" b="1" dirty="0">
                <a:solidFill>
                  <a:schemeClr val="tx1"/>
                </a:solidFill>
                <a:latin typeface="Times New Roman" pitchFamily="18" charset="0"/>
                <a:cs typeface="Times New Roman" pitchFamily="18" charset="0"/>
              </a:rPr>
              <a:t>.</a:t>
            </a:r>
          </a:p>
          <a:p>
            <a:pPr algn="ct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11913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421243"/>
            <a:ext cx="8610600" cy="529375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eaLnBrk="1" fontAlgn="auto" hangingPunct="1">
              <a:spcBef>
                <a:spcPts val="0"/>
              </a:spcBef>
              <a:spcAft>
                <a:spcPts val="0"/>
              </a:spcAft>
              <a:defRPr/>
            </a:pPr>
            <a:r>
              <a:rPr lang="vi-VN" sz="2600" dirty="0">
                <a:latin typeface="Times New Roman" pitchFamily="18" charset="0"/>
                <a:cs typeface="Times New Roman" pitchFamily="18" charset="0"/>
              </a:rPr>
              <a:t>… Thế là ngày hôm sau, bà giả vờ đi làm như mọi ngày khác. Đến nửa đường, bà bất ngờ quay về nhà. Bà nhòm qua cửa sổ thì thấy từ trong vỏ ốc, một nàng tiên xinh đẹp bước ra. </a:t>
            </a:r>
            <a:r>
              <a:rPr lang="vi-VN" sz="2600" dirty="0">
                <a:solidFill>
                  <a:srgbClr val="FF0000"/>
                </a:solidFill>
                <a:latin typeface="Times New Roman" pitchFamily="18" charset="0"/>
                <a:cs typeface="Times New Roman" pitchFamily="18" charset="0"/>
              </a:rPr>
              <a:t>Đôi mắt cô xanh trong. Lông mày dài như lá liễu. Da cô trắng ngần, đôi môi đỏ thắm lúc nào cũng nở nụ cười tươi tắn như hoa. Mái tóc của cô dài và đen nhánh. Đôi tay thon dài, trắng ngà nhưng rất khéo léo, lúc nào cũng thoăn thoắt làm việc. Cô khoác trên mình một bộ xiêm áo lộng lẫy: Áo của cô màu vàng pha lẫn màu xanh lá cây, hoà hợp cùng chiếc váy màu hồng nhạt xoè ra như những cánh sen. Ở giữa, thắt một chiếc nơ màu xanh lá mạ thật xinh xắn. Đôi chân nhỏ bé của cô được đi gọn gàng trong chiếc hài lóng lánh những đường kim tuyến đủ màu sắc, trông thật uyển chuyển, thướt tha. </a:t>
            </a:r>
            <a:endParaRPr lang="en-US" sz="2600" dirty="0">
              <a:solidFill>
                <a:srgbClr val="FF0000"/>
              </a:solidFill>
            </a:endParaRPr>
          </a:p>
        </p:txBody>
      </p:sp>
      <p:sp>
        <p:nvSpPr>
          <p:cNvPr id="3" name="Rounded Rectangle 2"/>
          <p:cNvSpPr/>
          <p:nvPr/>
        </p:nvSpPr>
        <p:spPr>
          <a:xfrm>
            <a:off x="3505200" y="0"/>
            <a:ext cx="2286000" cy="4191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GỢI Ý</a:t>
            </a:r>
            <a:endParaRPr lang="en-US"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85934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9143998" cy="5715000"/>
          </a:xfrm>
          <a:prstGeom prst="rect">
            <a:avLst/>
          </a:prstGeom>
        </p:spPr>
      </p:pic>
      <p:pic>
        <p:nvPicPr>
          <p:cNvPr id="3" name="图片 3075" descr="5"/>
          <p:cNvPicPr>
            <a:picLocks noChangeAspect="1"/>
          </p:cNvPicPr>
          <p:nvPr/>
        </p:nvPicPr>
        <p:blipFill>
          <a:blip r:embed="rId3"/>
          <a:stretch>
            <a:fillRect/>
          </a:stretch>
        </p:blipFill>
        <p:spPr>
          <a:xfrm>
            <a:off x="-330803" y="284481"/>
            <a:ext cx="9551003" cy="5869495"/>
          </a:xfrm>
          <a:prstGeom prst="rect">
            <a:avLst/>
          </a:prstGeom>
          <a:noFill/>
          <a:ln w="9525">
            <a:noFill/>
          </a:ln>
        </p:spPr>
      </p:pic>
      <p:pic>
        <p:nvPicPr>
          <p:cNvPr id="4" name="图片 41995" descr="13"/>
          <p:cNvPicPr>
            <a:picLocks noChangeAspect="1"/>
          </p:cNvPicPr>
          <p:nvPr/>
        </p:nvPicPr>
        <p:blipFill>
          <a:blip r:embed="rId4"/>
          <a:stretch>
            <a:fillRect/>
          </a:stretch>
        </p:blipFill>
        <p:spPr>
          <a:xfrm>
            <a:off x="2590800" y="254000"/>
            <a:ext cx="4191000" cy="2555231"/>
          </a:xfrm>
          <a:prstGeom prst="rect">
            <a:avLst/>
          </a:prstGeom>
          <a:noFill/>
          <a:ln w="9525">
            <a:noFill/>
          </a:ln>
        </p:spPr>
      </p:pic>
      <p:sp>
        <p:nvSpPr>
          <p:cNvPr id="5" name="Text Box 2"/>
          <p:cNvSpPr txBox="1">
            <a:spLocks noChangeArrowheads="1"/>
          </p:cNvSpPr>
          <p:nvPr/>
        </p:nvSpPr>
        <p:spPr bwMode="auto">
          <a:xfrm>
            <a:off x="2362200" y="1409700"/>
            <a:ext cx="3638550" cy="830997"/>
          </a:xfrm>
          <a:prstGeom prst="rect">
            <a:avLst/>
          </a:prstGeom>
          <a:noFill/>
          <a:ln>
            <a:noFill/>
          </a:ln>
          <a:effectLs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sz="4800">
                <a:solidFill>
                  <a:schemeClr val="tx1"/>
                </a:solidFill>
                <a:latin typeface="Arial" charset="0"/>
                <a:cs typeface="Arial" charset="0"/>
              </a:defRPr>
            </a:lvl1pPr>
            <a:lvl2pPr marL="742950" indent="-285750" eaLnBrk="0" hangingPunct="0">
              <a:defRPr sz="4800">
                <a:solidFill>
                  <a:schemeClr val="tx1"/>
                </a:solidFill>
                <a:latin typeface="Arial" charset="0"/>
                <a:cs typeface="Arial" charset="0"/>
              </a:defRPr>
            </a:lvl2pPr>
            <a:lvl3pPr marL="1143000" indent="-228600" eaLnBrk="0" hangingPunct="0">
              <a:defRPr sz="4800">
                <a:solidFill>
                  <a:schemeClr val="tx1"/>
                </a:solidFill>
                <a:latin typeface="Arial" charset="0"/>
                <a:cs typeface="Arial" charset="0"/>
              </a:defRPr>
            </a:lvl3pPr>
            <a:lvl4pPr marL="1600200" indent="-228600" eaLnBrk="0" hangingPunct="0">
              <a:defRPr sz="4800">
                <a:solidFill>
                  <a:schemeClr val="tx1"/>
                </a:solidFill>
                <a:latin typeface="Arial" charset="0"/>
                <a:cs typeface="Arial" charset="0"/>
              </a:defRPr>
            </a:lvl4pPr>
            <a:lvl5pPr marL="2057400" indent="-228600" eaLnBrk="0" hangingPunct="0">
              <a:defRPr sz="4800">
                <a:solidFill>
                  <a:schemeClr val="tx1"/>
                </a:solidFill>
                <a:latin typeface="Arial" charset="0"/>
                <a:cs typeface="Arial" charset="0"/>
              </a:defRPr>
            </a:lvl5pPr>
            <a:lvl6pPr marL="2514600" indent="-228600" eaLnBrk="0" fontAlgn="base" hangingPunct="0">
              <a:spcBef>
                <a:spcPct val="0"/>
              </a:spcBef>
              <a:spcAft>
                <a:spcPct val="0"/>
              </a:spcAft>
              <a:defRPr sz="4800">
                <a:solidFill>
                  <a:schemeClr val="tx1"/>
                </a:solidFill>
                <a:latin typeface="Arial" charset="0"/>
                <a:cs typeface="Arial" charset="0"/>
              </a:defRPr>
            </a:lvl6pPr>
            <a:lvl7pPr marL="2971800" indent="-228600" eaLnBrk="0" fontAlgn="base" hangingPunct="0">
              <a:spcBef>
                <a:spcPct val="0"/>
              </a:spcBef>
              <a:spcAft>
                <a:spcPct val="0"/>
              </a:spcAft>
              <a:defRPr sz="4800">
                <a:solidFill>
                  <a:schemeClr val="tx1"/>
                </a:solidFill>
                <a:latin typeface="Arial" charset="0"/>
                <a:cs typeface="Arial" charset="0"/>
              </a:defRPr>
            </a:lvl7pPr>
            <a:lvl8pPr marL="3429000" indent="-228600" eaLnBrk="0" fontAlgn="base" hangingPunct="0">
              <a:spcBef>
                <a:spcPct val="0"/>
              </a:spcBef>
              <a:spcAft>
                <a:spcPct val="0"/>
              </a:spcAft>
              <a:defRPr sz="4800">
                <a:solidFill>
                  <a:schemeClr val="tx1"/>
                </a:solidFill>
                <a:latin typeface="Arial" charset="0"/>
                <a:cs typeface="Arial" charset="0"/>
              </a:defRPr>
            </a:lvl8pPr>
            <a:lvl9pPr marL="3886200" indent="-228600" eaLnBrk="0" fontAlgn="base" hangingPunct="0">
              <a:spcBef>
                <a:spcPct val="0"/>
              </a:spcBef>
              <a:spcAft>
                <a:spcPct val="0"/>
              </a:spcAft>
              <a:defRPr sz="4800">
                <a:solidFill>
                  <a:schemeClr val="tx1"/>
                </a:solidFill>
                <a:latin typeface="Arial" charset="0"/>
                <a:cs typeface="Arial" charset="0"/>
              </a:defRPr>
            </a:lvl9pPr>
          </a:lstStyle>
          <a:p>
            <a:pPr algn="ctr" eaLnBrk="1" hangingPunct="1">
              <a:spcBef>
                <a:spcPct val="50000"/>
              </a:spcBef>
              <a:defRPr/>
            </a:pPr>
            <a:r>
              <a:rPr lang="en-US" b="1" spc="50" smtClean="0">
                <a:ln w="11430"/>
                <a:solidFill>
                  <a:srgbClr val="00B050"/>
                </a:solidFill>
                <a:effectLst>
                  <a:outerShdw blurRad="76200" dist="50800" dir="5400000" algn="tl" rotWithShape="0">
                    <a:srgbClr val="000000">
                      <a:alpha val="65000"/>
                    </a:srgbClr>
                  </a:outerShdw>
                </a:effectLst>
                <a:latin typeface="Times New Roman" pitchFamily="18" charset="0"/>
                <a:cs typeface="Times New Roman" pitchFamily="18" charset="0"/>
              </a:rPr>
              <a:t>Củng cố:</a:t>
            </a:r>
            <a:endParaRPr lang="en-US" sz="3600" b="1" spc="50" dirty="0">
              <a:ln w="11430"/>
              <a:solidFill>
                <a:srgbClr val="00B05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7" name="Rectangle 6"/>
          <p:cNvSpPr/>
          <p:nvPr/>
        </p:nvSpPr>
        <p:spPr>
          <a:xfrm>
            <a:off x="685800" y="2857500"/>
            <a:ext cx="2743200" cy="2286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600">
                <a:solidFill>
                  <a:srgbClr val="000000"/>
                </a:solidFill>
                <a:latin typeface="Times New Roman" panose="02020603050405020304" pitchFamily="18" charset="0"/>
                <a:cs typeface="Times New Roman" panose="02020603050405020304" pitchFamily="18" charset="0"/>
              </a:rPr>
              <a:t>Trong bài văn kể chuyện, nhiều khi cần miêu tả ngoại hình của nhân vật.</a:t>
            </a:r>
          </a:p>
          <a:p>
            <a:pPr algn="just"/>
            <a:endParaRPr lang="en-US" sz="2600">
              <a:solidFill>
                <a:schemeClr val="tx1"/>
              </a:solidFill>
              <a:latin typeface="Times New Roman" pitchFamily="18" charset="0"/>
              <a:cs typeface="Times New Roman" pitchFamily="18" charset="0"/>
            </a:endParaRPr>
          </a:p>
        </p:txBody>
      </p:sp>
      <p:sp>
        <p:nvSpPr>
          <p:cNvPr id="8" name="Rectangle 7"/>
          <p:cNvSpPr/>
          <p:nvPr/>
        </p:nvSpPr>
        <p:spPr>
          <a:xfrm>
            <a:off x="3733800" y="2857500"/>
            <a:ext cx="1905000" cy="2286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600" smtClean="0">
                <a:solidFill>
                  <a:srgbClr val="000000"/>
                </a:solidFill>
                <a:latin typeface="Times New Roman" panose="02020603050405020304" pitchFamily="18" charset="0"/>
                <a:cs typeface="Times New Roman" panose="02020603050405020304" pitchFamily="18" charset="0"/>
              </a:rPr>
              <a:t>Ngoại </a:t>
            </a:r>
            <a:r>
              <a:rPr lang="en-US" sz="2600">
                <a:solidFill>
                  <a:srgbClr val="000000"/>
                </a:solidFill>
                <a:latin typeface="Times New Roman" panose="02020603050405020304" pitchFamily="18" charset="0"/>
                <a:cs typeface="Times New Roman" panose="02020603050405020304" pitchFamily="18" charset="0"/>
              </a:rPr>
              <a:t>hình tiêu biểu có thể góp phần nói lên</a:t>
            </a:r>
            <a:endParaRPr lang="en-US" sz="2600">
              <a:solidFill>
                <a:schemeClr val="tx1"/>
              </a:solidFill>
              <a:latin typeface="Times New Roman" pitchFamily="18" charset="0"/>
              <a:cs typeface="Times New Roman" pitchFamily="18" charset="0"/>
            </a:endParaRPr>
          </a:p>
        </p:txBody>
      </p:sp>
      <p:sp>
        <p:nvSpPr>
          <p:cNvPr id="9" name="Rounded Rectangle 8"/>
          <p:cNvSpPr/>
          <p:nvPr/>
        </p:nvSpPr>
        <p:spPr>
          <a:xfrm>
            <a:off x="5943600" y="2857500"/>
            <a:ext cx="1752600" cy="7620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smtClean="0">
                <a:solidFill>
                  <a:schemeClr val="tx1"/>
                </a:solidFill>
                <a:latin typeface="Times New Roman" pitchFamily="18" charset="0"/>
                <a:cs typeface="Times New Roman" pitchFamily="18" charset="0"/>
              </a:rPr>
              <a:t>Tính cách</a:t>
            </a:r>
            <a:endParaRPr lang="en-US" sz="2600">
              <a:solidFill>
                <a:schemeClr val="tx1"/>
              </a:solidFill>
              <a:latin typeface="Times New Roman" pitchFamily="18" charset="0"/>
              <a:cs typeface="Times New Roman" pitchFamily="18" charset="0"/>
            </a:endParaRPr>
          </a:p>
        </p:txBody>
      </p:sp>
      <p:sp>
        <p:nvSpPr>
          <p:cNvPr id="10" name="Rounded Rectangle 9"/>
          <p:cNvSpPr/>
          <p:nvPr/>
        </p:nvSpPr>
        <p:spPr>
          <a:xfrm>
            <a:off x="5943600" y="4152900"/>
            <a:ext cx="1752600" cy="7620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smtClean="0">
                <a:solidFill>
                  <a:schemeClr val="tx1"/>
                </a:solidFill>
                <a:latin typeface="Times New Roman" pitchFamily="18" charset="0"/>
                <a:cs typeface="Times New Roman" pitchFamily="18" charset="0"/>
              </a:rPr>
              <a:t>Thân phận</a:t>
            </a:r>
            <a:endParaRPr lang="en-US" sz="2600">
              <a:solidFill>
                <a:schemeClr val="tx1"/>
              </a:solidFill>
              <a:latin typeface="Times New Roman" pitchFamily="18" charset="0"/>
              <a:cs typeface="Times New Roman" pitchFamily="18" charset="0"/>
            </a:endParaRPr>
          </a:p>
        </p:txBody>
      </p:sp>
      <p:sp>
        <p:nvSpPr>
          <p:cNvPr id="11" name="Right Bracket 10"/>
          <p:cNvSpPr/>
          <p:nvPr/>
        </p:nvSpPr>
        <p:spPr>
          <a:xfrm>
            <a:off x="7772400" y="3162300"/>
            <a:ext cx="228600" cy="15240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7924800" y="3238500"/>
            <a:ext cx="990600" cy="1292662"/>
          </a:xfrm>
          <a:prstGeom prst="rect">
            <a:avLst/>
          </a:prstGeom>
          <a:noFill/>
        </p:spPr>
        <p:txBody>
          <a:bodyPr wrap="square" rtlCol="0">
            <a:spAutoFit/>
          </a:bodyPr>
          <a:lstStyle/>
          <a:p>
            <a:pPr algn="ctr"/>
            <a:r>
              <a:rPr lang="en-US" sz="2600" smtClean="0">
                <a:latin typeface="Times New Roman" pitchFamily="18" charset="0"/>
                <a:cs typeface="Times New Roman" pitchFamily="18" charset="0"/>
              </a:rPr>
              <a:t>Của nhân vật</a:t>
            </a:r>
            <a:endParaRPr lang="en-US" sz="2600">
              <a:latin typeface="Times New Roman" pitchFamily="18" charset="0"/>
              <a:cs typeface="Times New Roman" pitchFamily="18" charset="0"/>
            </a:endParaRPr>
          </a:p>
        </p:txBody>
      </p:sp>
      <p:cxnSp>
        <p:nvCxnSpPr>
          <p:cNvPr id="14" name="Straight Arrow Connector 13"/>
          <p:cNvCxnSpPr>
            <a:stCxn id="7" idx="3"/>
          </p:cNvCxnSpPr>
          <p:nvPr/>
        </p:nvCxnSpPr>
        <p:spPr>
          <a:xfrm>
            <a:off x="3429000" y="4000500"/>
            <a:ext cx="228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638800" y="3238500"/>
            <a:ext cx="228600" cy="762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638800" y="4000500"/>
            <a:ext cx="30480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0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5 Phong ý tưởng | hình nền, hình ảnh, power poi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6" y="0"/>
            <a:ext cx="9133764" cy="57311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419100"/>
            <a:ext cx="7315200" cy="584775"/>
          </a:xfrm>
          <a:prstGeom prst="rect">
            <a:avLst/>
          </a:prstGeom>
          <a:noFill/>
        </p:spPr>
        <p:txBody>
          <a:bodyPr wrap="square" rtlCol="0">
            <a:spAutoFit/>
          </a:bodyPr>
          <a:lstStyle/>
          <a:p>
            <a:pPr algn="ctr"/>
            <a:r>
              <a:rPr lang="en-US" sz="3200" dirty="0" err="1" smtClean="0">
                <a:solidFill>
                  <a:srgbClr val="002060"/>
                </a:solidFill>
                <a:latin typeface="Times New Roman" pitchFamily="18" charset="0"/>
                <a:cs typeface="Times New Roman" pitchFamily="18" charset="0"/>
              </a:rPr>
              <a:t>Thứ</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Sáu</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ngày</a:t>
            </a:r>
            <a:r>
              <a:rPr lang="en-US" sz="3200" dirty="0" smtClean="0">
                <a:solidFill>
                  <a:srgbClr val="002060"/>
                </a:solidFill>
                <a:latin typeface="Times New Roman" pitchFamily="18" charset="0"/>
                <a:cs typeface="Times New Roman" pitchFamily="18" charset="0"/>
              </a:rPr>
              <a:t> </a:t>
            </a:r>
            <a:r>
              <a:rPr lang="en-US" sz="3200" dirty="0" smtClean="0">
                <a:solidFill>
                  <a:srgbClr val="002060"/>
                </a:solidFill>
                <a:latin typeface="Times New Roman" pitchFamily="18" charset="0"/>
                <a:cs typeface="Times New Roman" pitchFamily="18" charset="0"/>
              </a:rPr>
              <a:t>1 </a:t>
            </a:r>
            <a:r>
              <a:rPr lang="en-US" sz="3200" dirty="0" err="1" smtClean="0">
                <a:solidFill>
                  <a:srgbClr val="002060"/>
                </a:solidFill>
                <a:latin typeface="Times New Roman" pitchFamily="18" charset="0"/>
                <a:cs typeface="Times New Roman" pitchFamily="18" charset="0"/>
              </a:rPr>
              <a:t>tháng</a:t>
            </a:r>
            <a:r>
              <a:rPr lang="en-US" sz="3200" dirty="0" smtClean="0">
                <a:solidFill>
                  <a:srgbClr val="002060"/>
                </a:solidFill>
                <a:latin typeface="Times New Roman" pitchFamily="18" charset="0"/>
                <a:cs typeface="Times New Roman" pitchFamily="18" charset="0"/>
              </a:rPr>
              <a:t> </a:t>
            </a:r>
            <a:r>
              <a:rPr lang="en-US" sz="3200" dirty="0" smtClean="0">
                <a:solidFill>
                  <a:srgbClr val="002060"/>
                </a:solidFill>
                <a:latin typeface="Times New Roman" pitchFamily="18" charset="0"/>
                <a:cs typeface="Times New Roman" pitchFamily="18" charset="0"/>
              </a:rPr>
              <a:t>10 </a:t>
            </a:r>
            <a:r>
              <a:rPr lang="en-US" sz="3200" dirty="0" err="1" smtClean="0">
                <a:solidFill>
                  <a:srgbClr val="002060"/>
                </a:solidFill>
                <a:latin typeface="Times New Roman" pitchFamily="18" charset="0"/>
                <a:cs typeface="Times New Roman" pitchFamily="18" charset="0"/>
              </a:rPr>
              <a:t>năm</a:t>
            </a:r>
            <a:r>
              <a:rPr lang="en-US" sz="3200" dirty="0" smtClean="0">
                <a:solidFill>
                  <a:srgbClr val="002060"/>
                </a:solidFill>
                <a:latin typeface="Times New Roman" pitchFamily="18" charset="0"/>
                <a:cs typeface="Times New Roman" pitchFamily="18" charset="0"/>
              </a:rPr>
              <a:t> 2021</a:t>
            </a:r>
            <a:endParaRPr lang="en-US" sz="3200" dirty="0">
              <a:solidFill>
                <a:srgbClr val="002060"/>
              </a:solidFill>
              <a:latin typeface="Times New Roman" pitchFamily="18" charset="0"/>
              <a:cs typeface="Times New Roman" pitchFamily="18" charset="0"/>
            </a:endParaRPr>
          </a:p>
        </p:txBody>
      </p:sp>
      <p:sp>
        <p:nvSpPr>
          <p:cNvPr id="5" name="TextBox 4"/>
          <p:cNvSpPr txBox="1"/>
          <p:nvPr/>
        </p:nvSpPr>
        <p:spPr>
          <a:xfrm>
            <a:off x="2743200" y="952500"/>
            <a:ext cx="3810000" cy="584775"/>
          </a:xfrm>
          <a:prstGeom prst="rect">
            <a:avLst/>
          </a:prstGeom>
          <a:noFill/>
        </p:spPr>
        <p:txBody>
          <a:bodyPr wrap="square" rtlCol="0">
            <a:spAutoFit/>
          </a:bodyPr>
          <a:lstStyle/>
          <a:p>
            <a:pPr algn="ctr"/>
            <a:r>
              <a:rPr lang="en-US" sz="3200" b="1" u="sng" dirty="0" err="1" smtClean="0">
                <a:solidFill>
                  <a:srgbClr val="002060"/>
                </a:solidFill>
                <a:latin typeface="Times New Roman" pitchFamily="18" charset="0"/>
                <a:cs typeface="Times New Roman" pitchFamily="18" charset="0"/>
              </a:rPr>
              <a:t>Tập</a:t>
            </a:r>
            <a:r>
              <a:rPr lang="en-US" sz="3200" b="1" u="sng" dirty="0" smtClean="0">
                <a:solidFill>
                  <a:srgbClr val="002060"/>
                </a:solidFill>
                <a:latin typeface="Times New Roman" pitchFamily="18" charset="0"/>
                <a:cs typeface="Times New Roman" pitchFamily="18" charset="0"/>
              </a:rPr>
              <a:t> </a:t>
            </a:r>
            <a:r>
              <a:rPr lang="en-US" sz="3200" b="1" u="sng" dirty="0" err="1" smtClean="0">
                <a:solidFill>
                  <a:srgbClr val="002060"/>
                </a:solidFill>
                <a:latin typeface="Times New Roman" pitchFamily="18" charset="0"/>
                <a:cs typeface="Times New Roman" pitchFamily="18" charset="0"/>
              </a:rPr>
              <a:t>làm</a:t>
            </a:r>
            <a:r>
              <a:rPr lang="en-US" sz="3200" b="1" u="sng" dirty="0" smtClean="0">
                <a:solidFill>
                  <a:srgbClr val="002060"/>
                </a:solidFill>
                <a:latin typeface="Times New Roman" pitchFamily="18" charset="0"/>
                <a:cs typeface="Times New Roman" pitchFamily="18" charset="0"/>
              </a:rPr>
              <a:t> </a:t>
            </a:r>
            <a:r>
              <a:rPr lang="en-US" sz="3200" b="1" u="sng" dirty="0" err="1" smtClean="0">
                <a:solidFill>
                  <a:srgbClr val="002060"/>
                </a:solidFill>
                <a:latin typeface="Times New Roman" pitchFamily="18" charset="0"/>
                <a:cs typeface="Times New Roman" pitchFamily="18" charset="0"/>
              </a:rPr>
              <a:t>văn</a:t>
            </a:r>
            <a:endParaRPr lang="en-US" sz="3200" b="1" u="sng" dirty="0">
              <a:solidFill>
                <a:srgbClr val="002060"/>
              </a:solidFill>
              <a:latin typeface="Times New Roman" pitchFamily="18" charset="0"/>
              <a:cs typeface="Times New Roman" pitchFamily="18" charset="0"/>
            </a:endParaRPr>
          </a:p>
        </p:txBody>
      </p:sp>
      <p:sp>
        <p:nvSpPr>
          <p:cNvPr id="6" name="TextBox 5"/>
          <p:cNvSpPr txBox="1"/>
          <p:nvPr/>
        </p:nvSpPr>
        <p:spPr>
          <a:xfrm>
            <a:off x="1524000" y="1439813"/>
            <a:ext cx="6553200" cy="1200329"/>
          </a:xfrm>
          <a:prstGeom prst="rect">
            <a:avLst/>
          </a:prstGeom>
          <a:noFill/>
        </p:spPr>
        <p:txBody>
          <a:bodyPr wrap="square" rtlCol="0">
            <a:spAutoFit/>
          </a:bodyPr>
          <a:lstStyle/>
          <a:p>
            <a:pPr algn="ctr"/>
            <a:r>
              <a:rPr lang="en-US" sz="3600" b="1" dirty="0" err="1" smtClean="0">
                <a:solidFill>
                  <a:srgbClr val="C00000"/>
                </a:solidFill>
                <a:latin typeface="Times New Roman" pitchFamily="18" charset="0"/>
                <a:cs typeface="Times New Roman" pitchFamily="18" charset="0"/>
              </a:rPr>
              <a:t>Tả</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ngoại</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hình</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của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nhân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vật</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trong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bài</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văn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kể</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chuyện</a:t>
            </a:r>
            <a:endParaRPr lang="en-US" sz="3600" b="1" dirty="0">
              <a:solidFill>
                <a:srgbClr val="C00000"/>
              </a:solidFill>
              <a:latin typeface="Times New Roman" pitchFamily="18" charset="0"/>
              <a:cs typeface="Times New Roman" pitchFamily="18" charset="0"/>
            </a:endParaRPr>
          </a:p>
        </p:txBody>
      </p:sp>
      <p:sp>
        <p:nvSpPr>
          <p:cNvPr id="7" name="TextBox 6"/>
          <p:cNvSpPr txBox="1"/>
          <p:nvPr/>
        </p:nvSpPr>
        <p:spPr>
          <a:xfrm>
            <a:off x="609600" y="2675285"/>
            <a:ext cx="6248400" cy="2123658"/>
          </a:xfrm>
          <a:prstGeom prst="rect">
            <a:avLst/>
          </a:prstGeom>
          <a:noFill/>
        </p:spPr>
        <p:txBody>
          <a:bodyPr wrap="square" rtlCol="0">
            <a:spAutoFit/>
          </a:bodyPr>
          <a:lstStyle/>
          <a:p>
            <a:pPr marL="857250" indent="-857250" algn="just">
              <a:buAutoNum type="romanUcPeriod"/>
            </a:pPr>
            <a:r>
              <a:rPr lang="en-US" sz="4400" dirty="0" err="1" smtClean="0">
                <a:latin typeface="Times New Roman" pitchFamily="18" charset="0"/>
                <a:cs typeface="Times New Roman" pitchFamily="18" charset="0"/>
              </a:rPr>
              <a:t>Nhận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xét</a:t>
            </a:r>
            <a:endParaRPr lang="en-US" sz="4400" dirty="0" smtClean="0">
              <a:latin typeface="Times New Roman" pitchFamily="18" charset="0"/>
              <a:cs typeface="Times New Roman" pitchFamily="18" charset="0"/>
            </a:endParaRPr>
          </a:p>
          <a:p>
            <a:pPr marL="857250" indent="-857250" algn="just">
              <a:buAutoNum type="romanUcPeriod"/>
            </a:pPr>
            <a:r>
              <a:rPr lang="en-US" sz="4400" dirty="0" err="1" smtClean="0">
                <a:latin typeface="Times New Roman" pitchFamily="18" charset="0"/>
                <a:cs typeface="Times New Roman" pitchFamily="18" charset="0"/>
              </a:rPr>
              <a:t>Ghi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nhớ</a:t>
            </a:r>
            <a:r>
              <a:rPr lang="en-US" sz="4400" dirty="0" smtClean="0">
                <a:latin typeface="Times New Roman" pitchFamily="18" charset="0"/>
                <a:cs typeface="Times New Roman" pitchFamily="18" charset="0"/>
              </a:rPr>
              <a:t>: SGK - 24</a:t>
            </a:r>
          </a:p>
          <a:p>
            <a:pPr marL="857250" indent="-857250" algn="just">
              <a:buAutoNum type="romanUcPeriod"/>
            </a:pPr>
            <a:r>
              <a:rPr lang="en-US" sz="4400" dirty="0" err="1" smtClean="0">
                <a:latin typeface="Times New Roman" pitchFamily="18" charset="0"/>
                <a:cs typeface="Times New Roman" pitchFamily="18" charset="0"/>
              </a:rPr>
              <a:t>Luyện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tập</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77763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9143998" cy="5715000"/>
          </a:xfrm>
          <a:prstGeom prst="rect">
            <a:avLst/>
          </a:prstGeom>
        </p:spPr>
      </p:pic>
      <p:pic>
        <p:nvPicPr>
          <p:cNvPr id="3" name="图片 71687" descr="8"/>
          <p:cNvPicPr>
            <a:picLocks noChangeAspect="1"/>
          </p:cNvPicPr>
          <p:nvPr/>
        </p:nvPicPr>
        <p:blipFill>
          <a:blip r:embed="rId3"/>
          <a:stretch>
            <a:fillRect/>
          </a:stretch>
        </p:blipFill>
        <p:spPr>
          <a:xfrm>
            <a:off x="2514600" y="2931"/>
            <a:ext cx="3842978" cy="677950"/>
          </a:xfrm>
          <a:prstGeom prst="rect">
            <a:avLst/>
          </a:prstGeom>
          <a:noFill/>
          <a:ln w="9525">
            <a:noFill/>
          </a:ln>
        </p:spPr>
      </p:pic>
      <p:sp>
        <p:nvSpPr>
          <p:cNvPr id="4" name="TextBox 3"/>
          <p:cNvSpPr txBox="1"/>
          <p:nvPr/>
        </p:nvSpPr>
        <p:spPr>
          <a:xfrm>
            <a:off x="2971800" y="0"/>
            <a:ext cx="35814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I. </a:t>
            </a:r>
            <a:r>
              <a:rPr lang="en-US" sz="3600" b="1" dirty="0" err="1" smtClean="0">
                <a:latin typeface="Times New Roman" pitchFamily="18" charset="0"/>
                <a:cs typeface="Times New Roman" pitchFamily="18" charset="0"/>
              </a:rPr>
              <a:t>Nhận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xét</a:t>
            </a:r>
            <a:endParaRPr lang="en-US" sz="3600" b="1" dirty="0">
              <a:latin typeface="Times New Roman" pitchFamily="18" charset="0"/>
              <a:cs typeface="Times New Roman" pitchFamily="18" charset="0"/>
            </a:endParaRPr>
          </a:p>
        </p:txBody>
      </p:sp>
      <p:sp>
        <p:nvSpPr>
          <p:cNvPr id="7" name="Rectangle 6"/>
          <p:cNvSpPr/>
          <p:nvPr/>
        </p:nvSpPr>
        <p:spPr>
          <a:xfrm>
            <a:off x="381000" y="583335"/>
            <a:ext cx="8305800" cy="472129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692150" lvl="0" indent="-692150" algn="just" fontAlgn="base">
              <a:spcBef>
                <a:spcPct val="20000"/>
              </a:spcBef>
              <a:spcAft>
                <a:spcPct val="0"/>
              </a:spcAft>
              <a:defRPr/>
            </a:pPr>
            <a:r>
              <a:rPr lang="en-US" sz="2800" kern="0" dirty="0">
                <a:solidFill>
                  <a:schemeClr val="tx2">
                    <a:lumMod val="50000"/>
                  </a:schemeClr>
                </a:solidFill>
                <a:latin typeface="Times New Roman" pitchFamily="18" charset="0"/>
                <a:cs typeface="Times New Roman" pitchFamily="18" charset="0"/>
              </a:rPr>
              <a:t>	</a:t>
            </a:r>
            <a:r>
              <a:rPr lang="en-US" sz="3200" b="1" kern="0" dirty="0" err="1" smtClean="0">
                <a:solidFill>
                  <a:schemeClr val="tx2">
                    <a:lumMod val="50000"/>
                  </a:schemeClr>
                </a:solidFill>
                <a:latin typeface="Times New Roman" pitchFamily="18" charset="0"/>
                <a:cs typeface="Times New Roman" pitchFamily="18" charset="0"/>
              </a:rPr>
              <a:t>Đọc</a:t>
            </a:r>
            <a:r>
              <a:rPr lang="en-US" sz="3200" b="1" kern="0" dirty="0" smtClean="0">
                <a:solidFill>
                  <a:schemeClr val="tx2">
                    <a:lumMod val="50000"/>
                  </a:schemeClr>
                </a:solidFill>
                <a:latin typeface="Times New Roman" pitchFamily="18" charset="0"/>
                <a:cs typeface="Times New Roman" pitchFamily="18" charset="0"/>
              </a:rPr>
              <a:t> </a:t>
            </a:r>
            <a:r>
              <a:rPr lang="en-US" sz="3200" b="1" kern="0" dirty="0" err="1">
                <a:solidFill>
                  <a:schemeClr val="tx2">
                    <a:lumMod val="50000"/>
                  </a:schemeClr>
                </a:solidFill>
                <a:latin typeface="Times New Roman" pitchFamily="18" charset="0"/>
                <a:cs typeface="Times New Roman" pitchFamily="18" charset="0"/>
              </a:rPr>
              <a:t>đoạn</a:t>
            </a:r>
            <a:r>
              <a:rPr lang="en-US" sz="3200" b="1" kern="0" dirty="0">
                <a:solidFill>
                  <a:schemeClr val="tx2">
                    <a:lumMod val="50000"/>
                  </a:schemeClr>
                </a:solidFill>
                <a:latin typeface="Times New Roman" pitchFamily="18" charset="0"/>
                <a:cs typeface="Times New Roman" pitchFamily="18" charset="0"/>
              </a:rPr>
              <a:t> </a:t>
            </a:r>
            <a:r>
              <a:rPr lang="en-US" sz="3200" b="1" kern="0" dirty="0" err="1">
                <a:solidFill>
                  <a:schemeClr val="tx2">
                    <a:lumMod val="50000"/>
                  </a:schemeClr>
                </a:solidFill>
                <a:latin typeface="Times New Roman" pitchFamily="18" charset="0"/>
                <a:cs typeface="Times New Roman" pitchFamily="18" charset="0"/>
              </a:rPr>
              <a:t>văn</a:t>
            </a:r>
            <a:r>
              <a:rPr lang="en-US" sz="3200" b="1" kern="0" dirty="0">
                <a:solidFill>
                  <a:schemeClr val="tx2">
                    <a:lumMod val="50000"/>
                  </a:schemeClr>
                </a:solidFill>
                <a:latin typeface="Times New Roman" pitchFamily="18" charset="0"/>
                <a:cs typeface="Times New Roman" pitchFamily="18" charset="0"/>
              </a:rPr>
              <a:t> </a:t>
            </a:r>
            <a:r>
              <a:rPr lang="en-US" sz="3200" b="1" kern="0" dirty="0" err="1">
                <a:solidFill>
                  <a:schemeClr val="tx2">
                    <a:lumMod val="50000"/>
                  </a:schemeClr>
                </a:solidFill>
                <a:latin typeface="Times New Roman" pitchFamily="18" charset="0"/>
                <a:cs typeface="Times New Roman" pitchFamily="18" charset="0"/>
              </a:rPr>
              <a:t>sau</a:t>
            </a:r>
            <a:r>
              <a:rPr lang="en-US" sz="3200" b="1" kern="0" dirty="0">
                <a:solidFill>
                  <a:schemeClr val="tx2">
                    <a:lumMod val="50000"/>
                  </a:schemeClr>
                </a:solidFill>
                <a:latin typeface="Times New Roman" pitchFamily="18" charset="0"/>
                <a:cs typeface="Times New Roman" pitchFamily="18" charset="0"/>
              </a:rPr>
              <a:t> </a:t>
            </a:r>
            <a:r>
              <a:rPr lang="en-US" sz="3200" b="1" kern="0" dirty="0" err="1">
                <a:solidFill>
                  <a:schemeClr val="tx2">
                    <a:lumMod val="50000"/>
                  </a:schemeClr>
                </a:solidFill>
                <a:latin typeface="Times New Roman" pitchFamily="18" charset="0"/>
                <a:cs typeface="Times New Roman" pitchFamily="18" charset="0"/>
              </a:rPr>
              <a:t>và</a:t>
            </a:r>
            <a:r>
              <a:rPr lang="en-US" sz="3200" b="1" kern="0" dirty="0">
                <a:solidFill>
                  <a:schemeClr val="tx2">
                    <a:lumMod val="50000"/>
                  </a:schemeClr>
                </a:solidFill>
                <a:latin typeface="Times New Roman" pitchFamily="18" charset="0"/>
                <a:cs typeface="Times New Roman" pitchFamily="18" charset="0"/>
              </a:rPr>
              <a:t> </a:t>
            </a:r>
            <a:r>
              <a:rPr lang="en-US" sz="3200" b="1" kern="0" dirty="0" err="1">
                <a:solidFill>
                  <a:schemeClr val="tx2">
                    <a:lumMod val="50000"/>
                  </a:schemeClr>
                </a:solidFill>
                <a:latin typeface="Times New Roman" pitchFamily="18" charset="0"/>
                <a:cs typeface="Times New Roman" pitchFamily="18" charset="0"/>
              </a:rPr>
              <a:t>trả</a:t>
            </a:r>
            <a:r>
              <a:rPr lang="en-US" sz="3200" b="1" kern="0" dirty="0">
                <a:solidFill>
                  <a:schemeClr val="tx2">
                    <a:lumMod val="50000"/>
                  </a:schemeClr>
                </a:solidFill>
                <a:latin typeface="Times New Roman" pitchFamily="18" charset="0"/>
                <a:cs typeface="Times New Roman" pitchFamily="18" charset="0"/>
              </a:rPr>
              <a:t> </a:t>
            </a:r>
            <a:r>
              <a:rPr lang="en-US" sz="3200" b="1" kern="0" dirty="0" err="1">
                <a:solidFill>
                  <a:schemeClr val="tx2">
                    <a:lumMod val="50000"/>
                  </a:schemeClr>
                </a:solidFill>
                <a:latin typeface="Times New Roman" pitchFamily="18" charset="0"/>
                <a:cs typeface="Times New Roman" pitchFamily="18" charset="0"/>
              </a:rPr>
              <a:t>lời</a:t>
            </a:r>
            <a:r>
              <a:rPr lang="en-US" sz="3200" b="1" kern="0" dirty="0">
                <a:solidFill>
                  <a:schemeClr val="tx2">
                    <a:lumMod val="50000"/>
                  </a:schemeClr>
                </a:solidFill>
                <a:latin typeface="Times New Roman" pitchFamily="18" charset="0"/>
                <a:cs typeface="Times New Roman" pitchFamily="18" charset="0"/>
              </a:rPr>
              <a:t> </a:t>
            </a:r>
            <a:r>
              <a:rPr lang="en-US" sz="3200" b="1" kern="0" dirty="0" err="1">
                <a:solidFill>
                  <a:schemeClr val="tx2">
                    <a:lumMod val="50000"/>
                  </a:schemeClr>
                </a:solidFill>
                <a:latin typeface="Times New Roman" pitchFamily="18" charset="0"/>
                <a:cs typeface="Times New Roman" pitchFamily="18" charset="0"/>
              </a:rPr>
              <a:t>câu</a:t>
            </a:r>
            <a:r>
              <a:rPr lang="en-US" sz="3200" b="1" kern="0" dirty="0">
                <a:solidFill>
                  <a:schemeClr val="tx2">
                    <a:lumMod val="50000"/>
                  </a:schemeClr>
                </a:solidFill>
                <a:latin typeface="Times New Roman" pitchFamily="18" charset="0"/>
                <a:cs typeface="Times New Roman" pitchFamily="18" charset="0"/>
              </a:rPr>
              <a:t> </a:t>
            </a:r>
            <a:r>
              <a:rPr lang="en-US" sz="3200" b="1" kern="0" dirty="0" err="1">
                <a:solidFill>
                  <a:schemeClr val="tx2">
                    <a:lumMod val="50000"/>
                  </a:schemeClr>
                </a:solidFill>
                <a:latin typeface="Times New Roman" pitchFamily="18" charset="0"/>
                <a:cs typeface="Times New Roman" pitchFamily="18" charset="0"/>
              </a:rPr>
              <a:t>hỏi</a:t>
            </a:r>
            <a:r>
              <a:rPr lang="en-US" sz="3200" b="1" kern="0" dirty="0">
                <a:solidFill>
                  <a:schemeClr val="tx2">
                    <a:lumMod val="50000"/>
                  </a:schemeClr>
                </a:solidFill>
                <a:latin typeface="Times New Roman" pitchFamily="18" charset="0"/>
                <a:cs typeface="Times New Roman" pitchFamily="18" charset="0"/>
              </a:rPr>
              <a:t>:</a:t>
            </a:r>
          </a:p>
          <a:p>
            <a:pPr marL="234950" lvl="0" indent="-234950" algn="just" fontAlgn="base">
              <a:spcBef>
                <a:spcPct val="20000"/>
              </a:spcBef>
              <a:spcAft>
                <a:spcPct val="0"/>
              </a:spcAft>
              <a:tabLst>
                <a:tab pos="692150" algn="l"/>
              </a:tabLst>
              <a:defRPr/>
            </a:pPr>
            <a:r>
              <a:rPr lang="en-US" sz="2800" kern="0" dirty="0">
                <a:solidFill>
                  <a:schemeClr val="tx2">
                    <a:lumMod val="50000"/>
                  </a:schemeClr>
                </a:solidFill>
                <a:latin typeface="Times New Roman" pitchFamily="18" charset="0"/>
                <a:cs typeface="Times New Roman" pitchFamily="18" charset="0"/>
              </a:rPr>
              <a:t>   	</a:t>
            </a:r>
            <a:r>
              <a:rPr lang="en-US" sz="3200" kern="0" dirty="0" err="1" smtClean="0">
                <a:solidFill>
                  <a:schemeClr val="tx2">
                    <a:lumMod val="50000"/>
                  </a:schemeClr>
                </a:solidFill>
                <a:latin typeface="Times New Roman" pitchFamily="18" charset="0"/>
                <a:cs typeface="Times New Roman" pitchFamily="18" charset="0"/>
              </a:rPr>
              <a:t>Chị</a:t>
            </a:r>
            <a:r>
              <a:rPr lang="en-US" sz="3200" kern="0" dirty="0" smtClean="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Nhà</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Trò</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đã</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bé</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nhỏ</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lại</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gầy</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yếu</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quá</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người</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bự</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những</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phấn</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như</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mới</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lột</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Chị</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mặc</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áo</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thâm</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dài</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đôi</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chỗ</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chấm</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điểm</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vàng</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hai</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cánh</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mỏng</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như</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cánh</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bướm</a:t>
            </a:r>
            <a:r>
              <a:rPr lang="en-US" sz="3200" kern="0" dirty="0">
                <a:solidFill>
                  <a:schemeClr val="tx2">
                    <a:lumMod val="50000"/>
                  </a:schemeClr>
                </a:solidFill>
                <a:latin typeface="Times New Roman" pitchFamily="18" charset="0"/>
                <a:cs typeface="Times New Roman" pitchFamily="18" charset="0"/>
              </a:rPr>
              <a:t> non, </a:t>
            </a:r>
            <a:r>
              <a:rPr lang="en-US" sz="3200" kern="0" dirty="0" err="1">
                <a:solidFill>
                  <a:schemeClr val="tx2">
                    <a:lumMod val="50000"/>
                  </a:schemeClr>
                </a:solidFill>
                <a:latin typeface="Times New Roman" pitchFamily="18" charset="0"/>
                <a:cs typeface="Times New Roman" pitchFamily="18" charset="0"/>
              </a:rPr>
              <a:t>lại</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ngắn</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chùn</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chùn</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Hình</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như</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cánh</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yếu</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quá</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chưa</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quen</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mở</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mà</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cho</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dù</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có</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khoẻ</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cũng</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chẳng</a:t>
            </a:r>
            <a:r>
              <a:rPr lang="en-US" sz="3200" kern="0" dirty="0">
                <a:solidFill>
                  <a:schemeClr val="tx2">
                    <a:lumMod val="50000"/>
                  </a:schemeClr>
                </a:solidFill>
                <a:latin typeface="Times New Roman" pitchFamily="18" charset="0"/>
                <a:cs typeface="Times New Roman" pitchFamily="18" charset="0"/>
              </a:rPr>
              <a:t> bay </a:t>
            </a:r>
            <a:r>
              <a:rPr lang="en-US" sz="3200" kern="0" dirty="0" err="1">
                <a:solidFill>
                  <a:schemeClr val="tx2">
                    <a:lumMod val="50000"/>
                  </a:schemeClr>
                </a:solidFill>
                <a:latin typeface="Times New Roman" pitchFamily="18" charset="0"/>
                <a:cs typeface="Times New Roman" pitchFamily="18" charset="0"/>
              </a:rPr>
              <a:t>được</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xa</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Tôi</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đến</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gần</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chị</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Nhà</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Trò</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vẫn</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khóc</a:t>
            </a:r>
            <a:r>
              <a:rPr lang="en-US" sz="3200" kern="0" dirty="0">
                <a:solidFill>
                  <a:schemeClr val="tx2">
                    <a:lumMod val="50000"/>
                  </a:schemeClr>
                </a:solidFill>
                <a:latin typeface="Times New Roman" pitchFamily="18" charset="0"/>
                <a:cs typeface="Times New Roman" pitchFamily="18" charset="0"/>
              </a:rPr>
              <a:t>.</a:t>
            </a:r>
          </a:p>
          <a:p>
            <a:pPr marL="812800" lvl="0" indent="-812800" algn="just" fontAlgn="base">
              <a:spcBef>
                <a:spcPct val="20000"/>
              </a:spcBef>
              <a:spcAft>
                <a:spcPct val="0"/>
              </a:spcAft>
              <a:defRPr/>
            </a:pPr>
            <a:r>
              <a:rPr lang="en-US" sz="3200" kern="0" dirty="0">
                <a:solidFill>
                  <a:schemeClr val="tx2">
                    <a:lumMod val="50000"/>
                  </a:schemeClr>
                </a:solidFill>
                <a:latin typeface="Times New Roman" pitchFamily="18" charset="0"/>
                <a:cs typeface="Times New Roman" pitchFamily="18" charset="0"/>
              </a:rPr>
              <a:t>                                                  </a:t>
            </a:r>
            <a:r>
              <a:rPr lang="en-US" sz="3200" i="1" kern="0" dirty="0">
                <a:solidFill>
                  <a:schemeClr val="tx2">
                    <a:lumMod val="50000"/>
                  </a:schemeClr>
                </a:solidFill>
                <a:latin typeface="Times New Roman" pitchFamily="18" charset="0"/>
                <a:cs typeface="Times New Roman" pitchFamily="18" charset="0"/>
              </a:rPr>
              <a:t>Theo</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Tô</a:t>
            </a:r>
            <a:r>
              <a:rPr lang="en-US" sz="3200" kern="0" dirty="0">
                <a:solidFill>
                  <a:schemeClr val="tx2">
                    <a:lumMod val="50000"/>
                  </a:schemeClr>
                </a:solidFill>
                <a:latin typeface="Times New Roman" pitchFamily="18" charset="0"/>
                <a:cs typeface="Times New Roman" pitchFamily="18" charset="0"/>
              </a:rPr>
              <a:t> </a:t>
            </a:r>
            <a:r>
              <a:rPr lang="en-US" sz="3200" kern="0" dirty="0" err="1">
                <a:solidFill>
                  <a:schemeClr val="tx2">
                    <a:lumMod val="50000"/>
                  </a:schemeClr>
                </a:solidFill>
                <a:latin typeface="Times New Roman" pitchFamily="18" charset="0"/>
                <a:cs typeface="Times New Roman" pitchFamily="18" charset="0"/>
              </a:rPr>
              <a:t>Hoài</a:t>
            </a:r>
            <a:endParaRPr lang="en-US" sz="3200" kern="0"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550113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4288"/>
            <a:ext cx="9132887" cy="573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33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495300"/>
            <a:ext cx="4876800" cy="3970318"/>
          </a:xfrm>
          <a:prstGeom prst="rect">
            <a:avLst/>
          </a:prstGeom>
          <a:noFill/>
          <a:ln w="57150">
            <a:solidFill>
              <a:schemeClr val="accent1">
                <a:lumMod val="40000"/>
                <a:lumOff val="60000"/>
              </a:schemeClr>
            </a:solidFill>
          </a:ln>
        </p:spPr>
        <p:txBody>
          <a:bodyPr wrap="square" rtlCol="0">
            <a:spAutoFit/>
          </a:bodyPr>
          <a:lstStyle/>
          <a:p>
            <a:pPr marL="514350" indent="-514350" algn="just">
              <a:buAutoNum type="arabicPeriod"/>
            </a:pPr>
            <a:r>
              <a:rPr lang="en-US" sz="2800" b="1" dirty="0" err="1" smtClean="0">
                <a:latin typeface="Times New Roman" pitchFamily="18" charset="0"/>
                <a:cs typeface="Times New Roman" pitchFamily="18" charset="0"/>
              </a:rPr>
              <a:t>Ghi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vắn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tắt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vở</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đặc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điểm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ngoại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Trò</a:t>
            </a:r>
            <a:r>
              <a:rPr lang="en-US" sz="2800" b="1" dirty="0" smtClean="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vóc</a:t>
            </a:r>
            <a:r>
              <a:rPr lang="en-US" sz="2800" dirty="0" smtClean="0">
                <a:latin typeface="Times New Roman" pitchFamily="18" charset="0"/>
                <a:cs typeface="Times New Roman" pitchFamily="18" charset="0"/>
              </a:rPr>
              <a:t>:  ...</a:t>
            </a:r>
          </a:p>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Cánh</a:t>
            </a:r>
            <a:r>
              <a:rPr lang="en-US" sz="2800" dirty="0" smtClean="0">
                <a:latin typeface="Times New Roman" pitchFamily="18" charset="0"/>
                <a:cs typeface="Times New Roman" pitchFamily="18" charset="0"/>
              </a:rPr>
              <a:t>: ...</a:t>
            </a:r>
          </a:p>
          <a:p>
            <a:pPr marL="342900" indent="-342900" algn="just">
              <a:buFontTx/>
              <a:buChar char="-"/>
            </a:pP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Trang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phục</a:t>
            </a:r>
            <a:r>
              <a:rPr lang="en-US" sz="2800" dirty="0" smtClean="0">
                <a:latin typeface="Times New Roman" pitchFamily="18" charset="0"/>
                <a:cs typeface="Times New Roman" pitchFamily="18" charset="0"/>
              </a:rPr>
              <a:t>”: ...</a:t>
            </a:r>
          </a:p>
          <a:p>
            <a:pPr algn="just"/>
            <a:r>
              <a:rPr lang="en-US" sz="2800" b="1" dirty="0" smtClean="0">
                <a:latin typeface="Times New Roman" pitchFamily="18" charset="0"/>
                <a:cs typeface="Times New Roman" pitchFamily="18" charset="0"/>
              </a:rPr>
              <a:t>2. </a:t>
            </a:r>
            <a:r>
              <a:rPr lang="en-US" sz="2800" b="1" dirty="0" err="1" smtClean="0">
                <a:latin typeface="Times New Roman" pitchFamily="18" charset="0"/>
                <a:cs typeface="Times New Roman" pitchFamily="18" charset="0"/>
              </a:rPr>
              <a:t>Ngoại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Trò</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nói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điều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gì</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về</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tính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này</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73770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881"/>
            <a:ext cx="9144000" cy="558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228600" y="1104900"/>
            <a:ext cx="1295400" cy="3581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1. Đặc </a:t>
            </a:r>
            <a:r>
              <a:rPr lang="en-US" sz="2800" b="1">
                <a:solidFill>
                  <a:schemeClr val="tx1"/>
                </a:solidFill>
                <a:latin typeface="Times New Roman" panose="02020603050405020304" pitchFamily="18" charset="0"/>
                <a:cs typeface="Times New Roman" panose="02020603050405020304" pitchFamily="18" charset="0"/>
              </a:rPr>
              <a:t>điểm ngoại hình </a:t>
            </a:r>
            <a:r>
              <a:rPr lang="en-US" sz="2800" b="1" smtClean="0">
                <a:solidFill>
                  <a:schemeClr val="tx1"/>
                </a:solidFill>
                <a:latin typeface="Times New Roman" panose="02020603050405020304" pitchFamily="18" charset="0"/>
                <a:cs typeface="Times New Roman" panose="02020603050405020304" pitchFamily="18" charset="0"/>
              </a:rPr>
              <a:t>của chị </a:t>
            </a:r>
            <a:r>
              <a:rPr lang="en-US" sz="2800" b="1">
                <a:solidFill>
                  <a:schemeClr val="tx1"/>
                </a:solidFill>
                <a:latin typeface="Times New Roman" panose="02020603050405020304" pitchFamily="18" charset="0"/>
                <a:cs typeface="Times New Roman" panose="02020603050405020304" pitchFamily="18" charset="0"/>
              </a:rPr>
              <a:t>Nhà Trò</a:t>
            </a:r>
            <a:endParaRPr lang="en-US" sz="2800">
              <a:solidFill>
                <a:schemeClr val="tx1"/>
              </a:solidFill>
            </a:endParaRPr>
          </a:p>
        </p:txBody>
      </p:sp>
      <p:cxnSp>
        <p:nvCxnSpPr>
          <p:cNvPr id="4" name="Straight Arrow Connector 3"/>
          <p:cNvCxnSpPr/>
          <p:nvPr/>
        </p:nvCxnSpPr>
        <p:spPr>
          <a:xfrm flipV="1">
            <a:off x="1524000" y="1104900"/>
            <a:ext cx="5334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2057400" y="114300"/>
            <a:ext cx="3657600" cy="1981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smtClean="0">
                <a:solidFill>
                  <a:schemeClr val="tx2"/>
                </a:solidFill>
                <a:latin typeface="Times New Roman" pitchFamily="18" charset="0"/>
                <a:cs typeface="Times New Roman" pitchFamily="18" charset="0"/>
              </a:rPr>
              <a:t>+ Sức vóc: </a:t>
            </a:r>
          </a:p>
          <a:p>
            <a:pPr algn="ctr"/>
            <a:endParaRPr lang="en-US" sz="3200">
              <a:solidFill>
                <a:schemeClr val="tx1"/>
              </a:solidFill>
              <a:latin typeface="Times New Roman" pitchFamily="18" charset="0"/>
              <a:cs typeface="Times New Roman" pitchFamily="18" charset="0"/>
            </a:endParaRPr>
          </a:p>
          <a:p>
            <a:pPr algn="ctr"/>
            <a:endParaRPr lang="en-US" sz="3200">
              <a:solidFill>
                <a:schemeClr val="tx1"/>
              </a:solidFill>
              <a:latin typeface="Times New Roman" pitchFamily="18" charset="0"/>
              <a:cs typeface="Times New Roman" pitchFamily="18" charset="0"/>
            </a:endParaRPr>
          </a:p>
        </p:txBody>
      </p:sp>
      <p:sp>
        <p:nvSpPr>
          <p:cNvPr id="7" name="TextBox 6"/>
          <p:cNvSpPr txBox="1"/>
          <p:nvPr/>
        </p:nvSpPr>
        <p:spPr>
          <a:xfrm>
            <a:off x="2133600" y="571500"/>
            <a:ext cx="3657600" cy="1815882"/>
          </a:xfrm>
          <a:prstGeom prst="rect">
            <a:avLst/>
          </a:prstGeom>
          <a:noFill/>
        </p:spPr>
        <p:txBody>
          <a:bodyPr wrap="square" rtlCol="0">
            <a:spAutoFit/>
          </a:bodyPr>
          <a:lstStyle/>
          <a:p>
            <a:pPr algn="just"/>
            <a:r>
              <a:rPr lang="en-US" sz="2800">
                <a:latin typeface="Times New Roman" pitchFamily="18" charset="0"/>
                <a:cs typeface="Times New Roman" panose="02020603050405020304" pitchFamily="18" charset="0"/>
              </a:rPr>
              <a:t>B</a:t>
            </a:r>
            <a:r>
              <a:rPr lang="en-US" sz="2800" smtClean="0">
                <a:latin typeface="Times New Roman" pitchFamily="18" charset="0"/>
                <a:cs typeface="Times New Roman" panose="02020603050405020304" pitchFamily="18" charset="0"/>
              </a:rPr>
              <a:t>é </a:t>
            </a:r>
            <a:r>
              <a:rPr lang="en-US" sz="2800">
                <a:latin typeface="Times New Roman" pitchFamily="18" charset="0"/>
                <a:cs typeface="Times New Roman" panose="02020603050405020304" pitchFamily="18" charset="0"/>
              </a:rPr>
              <a:t>nhỏ, </a:t>
            </a:r>
            <a:r>
              <a:rPr lang="en-US" sz="2800" smtClean="0">
                <a:latin typeface="Times New Roman" panose="02020603050405020304" pitchFamily="18" charset="0"/>
                <a:cs typeface="Times New Roman" panose="02020603050405020304" pitchFamily="18" charset="0"/>
              </a:rPr>
              <a:t>gầy yếu, người </a:t>
            </a:r>
            <a:r>
              <a:rPr lang="en-US" sz="2800">
                <a:latin typeface="Times New Roman" pitchFamily="18" charset="0"/>
                <a:cs typeface="Times New Roman" pitchFamily="18" charset="0"/>
              </a:rPr>
              <a:t>bự những phấn như mới </a:t>
            </a:r>
            <a:r>
              <a:rPr lang="en-US" sz="2800" smtClean="0">
                <a:latin typeface="Times New Roman" pitchFamily="18" charset="0"/>
                <a:cs typeface="Times New Roman" pitchFamily="18" charset="0"/>
              </a:rPr>
              <a:t>lột.</a:t>
            </a:r>
            <a:endParaRPr lang="en-US" sz="2800">
              <a:latin typeface="Times New Roman" pitchFamily="18" charset="0"/>
              <a:cs typeface="Times New Roman" pitchFamily="18" charset="0"/>
            </a:endParaRPr>
          </a:p>
          <a:p>
            <a:endParaRPr lang="en-US" sz="2800">
              <a:latin typeface="Times New Roman" pitchFamily="18" charset="0"/>
              <a:cs typeface="Times New Roman" pitchFamily="18" charset="0"/>
            </a:endParaRPr>
          </a:p>
        </p:txBody>
      </p:sp>
      <p:sp>
        <p:nvSpPr>
          <p:cNvPr id="10" name="Rounded Rectangle 9"/>
          <p:cNvSpPr/>
          <p:nvPr/>
        </p:nvSpPr>
        <p:spPr>
          <a:xfrm>
            <a:off x="2057400" y="2247900"/>
            <a:ext cx="3733800" cy="1981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smtClean="0">
                <a:solidFill>
                  <a:schemeClr val="tx2"/>
                </a:solidFill>
                <a:latin typeface="Times New Roman" pitchFamily="18" charset="0"/>
                <a:cs typeface="Times New Roman" pitchFamily="18" charset="0"/>
              </a:rPr>
              <a:t>+ Cánh: </a:t>
            </a:r>
          </a:p>
          <a:p>
            <a:pPr algn="ctr"/>
            <a:endParaRPr lang="en-US" sz="3200">
              <a:solidFill>
                <a:schemeClr val="tx1"/>
              </a:solidFill>
              <a:latin typeface="Times New Roman" pitchFamily="18" charset="0"/>
              <a:cs typeface="Times New Roman" pitchFamily="18" charset="0"/>
            </a:endParaRPr>
          </a:p>
          <a:p>
            <a:pPr algn="ctr"/>
            <a:endParaRPr lang="en-US" sz="3200">
              <a:solidFill>
                <a:schemeClr val="tx1"/>
              </a:solidFill>
              <a:latin typeface="Times New Roman" pitchFamily="18" charset="0"/>
              <a:cs typeface="Times New Roman" pitchFamily="18" charset="0"/>
            </a:endParaRPr>
          </a:p>
        </p:txBody>
      </p:sp>
      <p:sp>
        <p:nvSpPr>
          <p:cNvPr id="12" name="TextBox 11"/>
          <p:cNvSpPr txBox="1"/>
          <p:nvPr/>
        </p:nvSpPr>
        <p:spPr>
          <a:xfrm>
            <a:off x="2057400" y="2857500"/>
            <a:ext cx="3657600" cy="1815882"/>
          </a:xfrm>
          <a:prstGeom prst="rect">
            <a:avLst/>
          </a:prstGeom>
          <a:noFill/>
        </p:spPr>
        <p:txBody>
          <a:bodyPr wrap="square" rtlCol="0">
            <a:spAutoFit/>
          </a:bodyPr>
          <a:lstStyle/>
          <a:p>
            <a:pPr algn="just"/>
            <a:r>
              <a:rPr lang="en-US" sz="2800" smtClean="0">
                <a:latin typeface="Times New Roman" pitchFamily="18" charset="0"/>
                <a:cs typeface="Times New Roman" pitchFamily="18" charset="0"/>
              </a:rPr>
              <a:t>Mỏng </a:t>
            </a:r>
            <a:r>
              <a:rPr lang="en-US" sz="2800">
                <a:latin typeface="Times New Roman" pitchFamily="18" charset="0"/>
                <a:cs typeface="Times New Roman" pitchFamily="18" charset="0"/>
              </a:rPr>
              <a:t>như cánh bướm non, lại ngắn chùn chùn.</a:t>
            </a:r>
          </a:p>
          <a:p>
            <a:endParaRPr lang="en-US" sz="2800">
              <a:latin typeface="Times New Roman" pitchFamily="18" charset="0"/>
              <a:cs typeface="Times New Roman" pitchFamily="18" charset="0"/>
            </a:endParaRPr>
          </a:p>
        </p:txBody>
      </p:sp>
      <p:sp>
        <p:nvSpPr>
          <p:cNvPr id="13" name="Rounded Rectangle 12"/>
          <p:cNvSpPr/>
          <p:nvPr/>
        </p:nvSpPr>
        <p:spPr>
          <a:xfrm>
            <a:off x="1981200" y="4344714"/>
            <a:ext cx="3733800" cy="13702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smtClean="0">
                <a:solidFill>
                  <a:schemeClr val="tx2"/>
                </a:solidFill>
                <a:latin typeface="Times New Roman" pitchFamily="18" charset="0"/>
                <a:cs typeface="Times New Roman" pitchFamily="18" charset="0"/>
              </a:rPr>
              <a:t>+ “Trang phục”: </a:t>
            </a:r>
          </a:p>
          <a:p>
            <a:pPr algn="ctr"/>
            <a:endParaRPr lang="en-US" sz="3200">
              <a:solidFill>
                <a:schemeClr val="tx1"/>
              </a:solidFill>
              <a:latin typeface="Times New Roman" pitchFamily="18" charset="0"/>
              <a:cs typeface="Times New Roman" pitchFamily="18" charset="0"/>
            </a:endParaRPr>
          </a:p>
          <a:p>
            <a:pPr algn="ctr"/>
            <a:endParaRPr lang="en-US" sz="3200">
              <a:solidFill>
                <a:schemeClr val="tx1"/>
              </a:solidFill>
              <a:latin typeface="Times New Roman" pitchFamily="18" charset="0"/>
              <a:cs typeface="Times New Roman" pitchFamily="18" charset="0"/>
            </a:endParaRPr>
          </a:p>
        </p:txBody>
      </p:sp>
      <p:sp>
        <p:nvSpPr>
          <p:cNvPr id="8" name="TextBox 7"/>
          <p:cNvSpPr txBox="1"/>
          <p:nvPr/>
        </p:nvSpPr>
        <p:spPr>
          <a:xfrm>
            <a:off x="2057400" y="4762500"/>
            <a:ext cx="3733800" cy="1384995"/>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Mặc </a:t>
            </a:r>
            <a:r>
              <a:rPr lang="en-US" sz="2800">
                <a:latin typeface="Times New Roman" panose="02020603050405020304" pitchFamily="18" charset="0"/>
                <a:cs typeface="Times New Roman" panose="02020603050405020304" pitchFamily="18" charset="0"/>
              </a:rPr>
              <a:t>áo thâm </a:t>
            </a:r>
            <a:r>
              <a:rPr lang="en-US" sz="2800" smtClean="0">
                <a:latin typeface="Times New Roman" panose="02020603050405020304" pitchFamily="18" charset="0"/>
                <a:cs typeface="Times New Roman" panose="02020603050405020304" pitchFamily="18" charset="0"/>
              </a:rPr>
              <a:t>dài, đôi </a:t>
            </a:r>
            <a:r>
              <a:rPr lang="en-US" sz="2800">
                <a:latin typeface="Times New Roman" panose="02020603050405020304" pitchFamily="18" charset="0"/>
                <a:cs typeface="Times New Roman" panose="02020603050405020304" pitchFamily="18" charset="0"/>
              </a:rPr>
              <a:t>chỗ chấm điểm vàng.</a:t>
            </a:r>
          </a:p>
          <a:p>
            <a:pPr algn="just"/>
            <a:endParaRPr lang="en-US" sz="2800"/>
          </a:p>
        </p:txBody>
      </p:sp>
      <p:cxnSp>
        <p:nvCxnSpPr>
          <p:cNvPr id="16" name="Straight Arrow Connector 15"/>
          <p:cNvCxnSpPr/>
          <p:nvPr/>
        </p:nvCxnSpPr>
        <p:spPr>
          <a:xfrm>
            <a:off x="1524000" y="2700266"/>
            <a:ext cx="533400" cy="538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524000" y="2626483"/>
            <a:ext cx="381000" cy="29742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ight Brace 20"/>
          <p:cNvSpPr/>
          <p:nvPr/>
        </p:nvSpPr>
        <p:spPr>
          <a:xfrm>
            <a:off x="5791200" y="1181100"/>
            <a:ext cx="304800" cy="4210050"/>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Rounded Rectangle 22"/>
          <p:cNvSpPr/>
          <p:nvPr/>
        </p:nvSpPr>
        <p:spPr>
          <a:xfrm>
            <a:off x="6172200" y="0"/>
            <a:ext cx="2895600" cy="53721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buClr>
                <a:schemeClr val="hlink"/>
              </a:buClr>
              <a:buSzPct val="120000"/>
            </a:pPr>
            <a:r>
              <a:rPr lang="en-US" sz="2800" b="1">
                <a:solidFill>
                  <a:schemeClr val="tx1"/>
                </a:solidFill>
                <a:latin typeface="Times New Roman" panose="02020603050405020304" pitchFamily="18" charset="0"/>
                <a:cs typeface="Times New Roman" panose="02020603050405020304" pitchFamily="18" charset="0"/>
              </a:rPr>
              <a:t>Ngoại hình chị Nhà Trò </a:t>
            </a:r>
            <a:r>
              <a:rPr lang="en-US" sz="2800" b="1" smtClean="0">
                <a:solidFill>
                  <a:schemeClr val="tx1"/>
                </a:solidFill>
                <a:latin typeface="Times New Roman" panose="02020603050405020304" pitchFamily="18" charset="0"/>
                <a:cs typeface="Times New Roman" panose="02020603050405020304" pitchFamily="18" charset="0"/>
              </a:rPr>
              <a:t>cho ta biết:</a:t>
            </a:r>
          </a:p>
          <a:p>
            <a:pPr marL="514350" lvl="0" indent="-514350">
              <a:spcBef>
                <a:spcPct val="20000"/>
              </a:spcBef>
              <a:buClr>
                <a:schemeClr val="hlink"/>
              </a:buClr>
              <a:buSzPct val="120000"/>
              <a:buAutoNum type="alphaLcParenR"/>
            </a:pPr>
            <a:r>
              <a:rPr lang="en-US" sz="2800" b="1" smtClean="0">
                <a:solidFill>
                  <a:schemeClr val="accent1"/>
                </a:solidFill>
                <a:latin typeface="Times New Roman" panose="02020603050405020304" pitchFamily="18" charset="0"/>
                <a:cs typeface="Times New Roman" panose="02020603050405020304" pitchFamily="18" charset="0"/>
              </a:rPr>
              <a:t>Thân phận:</a:t>
            </a:r>
          </a:p>
          <a:p>
            <a:pPr lvl="0">
              <a:spcBef>
                <a:spcPct val="20000"/>
              </a:spcBef>
              <a:buClr>
                <a:schemeClr val="hlink"/>
              </a:buClr>
              <a:buSzPct val="120000"/>
            </a:pPr>
            <a:endParaRPr lang="en-US" sz="2800" b="1" smtClean="0">
              <a:solidFill>
                <a:schemeClr val="accent1"/>
              </a:solidFill>
              <a:latin typeface="Times New Roman" panose="02020603050405020304" pitchFamily="18" charset="0"/>
              <a:cs typeface="Times New Roman" panose="02020603050405020304" pitchFamily="18" charset="0"/>
            </a:endParaRPr>
          </a:p>
          <a:p>
            <a:pPr>
              <a:spcBef>
                <a:spcPct val="20000"/>
              </a:spcBef>
              <a:buClr>
                <a:schemeClr val="hlink"/>
              </a:buClr>
              <a:buSzPct val="120000"/>
            </a:pPr>
            <a:endParaRPr lang="en-US" sz="2800" b="1" smtClean="0">
              <a:solidFill>
                <a:schemeClr val="accent1"/>
              </a:solidFill>
              <a:latin typeface="Times New Roman" panose="02020603050405020304" pitchFamily="18" charset="0"/>
              <a:cs typeface="Times New Roman" panose="02020603050405020304" pitchFamily="18" charset="0"/>
            </a:endParaRPr>
          </a:p>
          <a:p>
            <a:pPr>
              <a:spcBef>
                <a:spcPct val="20000"/>
              </a:spcBef>
              <a:buClr>
                <a:schemeClr val="hlink"/>
              </a:buClr>
              <a:buSzPct val="120000"/>
            </a:pPr>
            <a:endParaRPr lang="vi-VN" sz="2800" b="1" smtClean="0">
              <a:solidFill>
                <a:schemeClr val="accent1"/>
              </a:solidFill>
              <a:latin typeface="Times New Roman" panose="02020603050405020304" pitchFamily="18" charset="0"/>
              <a:cs typeface="Times New Roman" panose="02020603050405020304" pitchFamily="18" charset="0"/>
            </a:endParaRPr>
          </a:p>
          <a:p>
            <a:pPr>
              <a:spcBef>
                <a:spcPct val="20000"/>
              </a:spcBef>
              <a:buClr>
                <a:schemeClr val="hlink"/>
              </a:buClr>
              <a:buSzPct val="120000"/>
            </a:pPr>
            <a:r>
              <a:rPr lang="en-US" sz="2800" b="1" smtClean="0">
                <a:solidFill>
                  <a:schemeClr val="accent1"/>
                </a:solidFill>
                <a:latin typeface="Times New Roman" panose="02020603050405020304" pitchFamily="18" charset="0"/>
                <a:cs typeface="Times New Roman" panose="02020603050405020304" pitchFamily="18" charset="0"/>
              </a:rPr>
              <a:t>b) Tính cách:</a:t>
            </a:r>
          </a:p>
          <a:p>
            <a:pPr lvl="0">
              <a:spcBef>
                <a:spcPct val="20000"/>
              </a:spcBef>
              <a:buClr>
                <a:schemeClr val="hlink"/>
              </a:buClr>
              <a:buSzPct val="120000"/>
            </a:pPr>
            <a:endParaRPr lang="en-US" sz="2800" b="1" smtClean="0">
              <a:solidFill>
                <a:schemeClr val="tx1"/>
              </a:solidFill>
              <a:latin typeface="Times New Roman" panose="02020603050405020304" pitchFamily="18" charset="0"/>
              <a:cs typeface="Times New Roman" panose="02020603050405020304" pitchFamily="18" charset="0"/>
            </a:endParaRPr>
          </a:p>
          <a:p>
            <a:pPr lvl="0">
              <a:spcBef>
                <a:spcPct val="20000"/>
              </a:spcBef>
              <a:buClr>
                <a:schemeClr val="hlink"/>
              </a:buClr>
              <a:buSzPct val="120000"/>
            </a:pPr>
            <a:endParaRPr lang="en-US" sz="2800" smtClean="0">
              <a:solidFill>
                <a:schemeClr val="tx1"/>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6324600" y="2324100"/>
            <a:ext cx="3124200"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Nghèo, </a:t>
            </a:r>
            <a:r>
              <a:rPr lang="en-US" sz="2800" smtClean="0">
                <a:latin typeface="Times New Roman" panose="02020603050405020304" pitchFamily="18" charset="0"/>
                <a:cs typeface="Times New Roman" panose="02020603050405020304" pitchFamily="18" charset="0"/>
              </a:rPr>
              <a:t>đáng thương</a:t>
            </a:r>
            <a:r>
              <a:rPr lang="vi-VN"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dễ bị bắt nạt.</a:t>
            </a:r>
          </a:p>
          <a:p>
            <a:endParaRPr lang="en-US" sz="2800"/>
          </a:p>
        </p:txBody>
      </p:sp>
      <p:sp>
        <p:nvSpPr>
          <p:cNvPr id="25" name="Rectangle 24"/>
          <p:cNvSpPr/>
          <p:nvPr/>
        </p:nvSpPr>
        <p:spPr>
          <a:xfrm>
            <a:off x="6324600" y="4076700"/>
            <a:ext cx="2971800" cy="523220"/>
          </a:xfrm>
          <a:prstGeom prst="rect">
            <a:avLst/>
          </a:prstGeom>
        </p:spPr>
        <p:txBody>
          <a:bodyPr wrap="square">
            <a:spAutoFit/>
          </a:bodyPr>
          <a:lstStyle/>
          <a:p>
            <a:r>
              <a:rPr lang="en-US" sz="2800" smtClean="0">
                <a:latin typeface="Times New Roman" panose="02020603050405020304" pitchFamily="18" charset="0"/>
                <a:cs typeface="Times New Roman" panose="02020603050405020304" pitchFamily="18" charset="0"/>
              </a:rPr>
              <a:t>Yếu đuối</a:t>
            </a:r>
            <a:r>
              <a:rPr lang="vi-VN" sz="2800">
                <a:latin typeface="Times New Roman" panose="02020603050405020304" pitchFamily="18"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357339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8" grpId="0"/>
      <p:bldP spid="23" grpId="0" animBg="1"/>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6" y="-19282"/>
            <a:ext cx="9128234" cy="5734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2362200" y="-14452"/>
            <a:ext cx="3810000" cy="762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4400" b="1" dirty="0" err="1">
                <a:solidFill>
                  <a:srgbClr val="FF0000"/>
                </a:solidFill>
                <a:latin typeface="Times New Roman" panose="02020603050405020304" pitchFamily="18" charset="0"/>
                <a:cs typeface="Times New Roman" panose="02020603050405020304" pitchFamily="18" charset="0"/>
              </a:rPr>
              <a:t>Ghi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nhớ</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809625" y="828675"/>
            <a:ext cx="7524750" cy="4057650"/>
          </a:xfrm>
          <a:prstGeom prst="roundRect">
            <a:avLst/>
          </a:prstGeom>
          <a:ln w="76200"/>
        </p:spPr>
        <p:style>
          <a:lnRef idx="2">
            <a:schemeClr val="accent6"/>
          </a:lnRef>
          <a:fillRef idx="1">
            <a:schemeClr val="lt1"/>
          </a:fillRef>
          <a:effectRef idx="0">
            <a:schemeClr val="accent6"/>
          </a:effectRef>
          <a:fontRef idx="minor">
            <a:schemeClr val="dk1"/>
          </a:fontRef>
        </p:style>
        <p:txBody>
          <a:bodyPr anchor="ctr"/>
          <a:lstStyle/>
          <a:p>
            <a:pPr algn="just">
              <a:lnSpc>
                <a:spcPct val="150000"/>
              </a:lnSpc>
            </a:pP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anose="02020603050405020304" pitchFamily="18" charset="0"/>
                <a:cs typeface="Times New Roman" panose="02020603050405020304" pitchFamily="18" charset="0"/>
              </a:rPr>
              <a:t>Trong</a:t>
            </a:r>
            <a:r>
              <a:rPr lang="en-US" sz="2600" b="1" dirty="0">
                <a:solidFill>
                  <a:srgbClr val="000000"/>
                </a:solidFill>
                <a:latin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cs typeface="Times New Roman" panose="02020603050405020304" pitchFamily="18" charset="0"/>
              </a:rPr>
              <a:t>bài</a:t>
            </a:r>
            <a:r>
              <a:rPr lang="en-US" sz="2600" b="1" dirty="0">
                <a:solidFill>
                  <a:srgbClr val="000000"/>
                </a:solidFill>
                <a:latin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cs typeface="Times New Roman" panose="02020603050405020304" pitchFamily="18" charset="0"/>
              </a:rPr>
              <a:t>văn</a:t>
            </a:r>
            <a:r>
              <a:rPr lang="en-US" sz="2600" b="1" dirty="0">
                <a:solidFill>
                  <a:srgbClr val="000000"/>
                </a:solidFill>
                <a:latin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cs typeface="Times New Roman" panose="02020603050405020304" pitchFamily="18" charset="0"/>
              </a:rPr>
              <a:t>kể</a:t>
            </a:r>
            <a:r>
              <a:rPr lang="en-US" sz="2600" b="1" dirty="0">
                <a:solidFill>
                  <a:srgbClr val="000000"/>
                </a:solidFill>
                <a:latin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cs typeface="Times New Roman" panose="02020603050405020304" pitchFamily="18" charset="0"/>
              </a:rPr>
              <a:t>chuyện</a:t>
            </a:r>
            <a:r>
              <a:rPr lang="en-US" sz="2600" b="1" dirty="0">
                <a:solidFill>
                  <a:srgbClr val="000000"/>
                </a:solidFill>
                <a:latin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cs typeface="Times New Roman" panose="02020603050405020304" pitchFamily="18" charset="0"/>
              </a:rPr>
              <a:t>nhiều</a:t>
            </a:r>
            <a:r>
              <a:rPr lang="en-US" sz="2600" b="1" dirty="0">
                <a:solidFill>
                  <a:srgbClr val="000000"/>
                </a:solidFill>
                <a:latin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cs typeface="Times New Roman" panose="02020603050405020304" pitchFamily="18" charset="0"/>
              </a:rPr>
              <a:t>khi</a:t>
            </a:r>
            <a:r>
              <a:rPr lang="en-US" sz="2600" b="1" dirty="0">
                <a:solidFill>
                  <a:srgbClr val="000000"/>
                </a:solidFill>
                <a:latin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cs typeface="Times New Roman" panose="02020603050405020304" pitchFamily="18" charset="0"/>
              </a:rPr>
              <a:t>cần</a:t>
            </a:r>
            <a:r>
              <a:rPr lang="en-US" sz="2600" b="1" dirty="0">
                <a:solidFill>
                  <a:srgbClr val="000000"/>
                </a:solidFill>
                <a:latin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cs typeface="Times New Roman" panose="02020603050405020304" pitchFamily="18" charset="0"/>
              </a:rPr>
              <a:t>miêu</a:t>
            </a:r>
            <a:r>
              <a:rPr lang="en-US" sz="2600" b="1" dirty="0">
                <a:solidFill>
                  <a:srgbClr val="000000"/>
                </a:solidFill>
                <a:latin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cs typeface="Times New Roman" panose="02020603050405020304" pitchFamily="18" charset="0"/>
              </a:rPr>
              <a:t>tả</a:t>
            </a:r>
            <a:r>
              <a:rPr lang="en-US" sz="2600" b="1" dirty="0">
                <a:solidFill>
                  <a:srgbClr val="000000"/>
                </a:solidFill>
                <a:latin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cs typeface="Times New Roman" panose="02020603050405020304" pitchFamily="18" charset="0"/>
              </a:rPr>
              <a:t>ngoại</a:t>
            </a:r>
            <a:r>
              <a:rPr lang="en-US" sz="2600" b="1" dirty="0">
                <a:solidFill>
                  <a:srgbClr val="000000"/>
                </a:solidFill>
                <a:latin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cs typeface="Times New Roman" panose="02020603050405020304" pitchFamily="18" charset="0"/>
              </a:rPr>
              <a:t>hình</a:t>
            </a:r>
            <a:r>
              <a:rPr lang="en-US" sz="2600" b="1" dirty="0">
                <a:solidFill>
                  <a:srgbClr val="000000"/>
                </a:solidFill>
                <a:latin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cs typeface="Times New Roman" panose="02020603050405020304" pitchFamily="18" charset="0"/>
              </a:rPr>
              <a:t>của</a:t>
            </a:r>
            <a:r>
              <a:rPr lang="en-US" sz="2600" b="1" dirty="0">
                <a:solidFill>
                  <a:srgbClr val="000000"/>
                </a:solidFill>
                <a:latin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cs typeface="Times New Roman" panose="02020603050405020304" pitchFamily="18" charset="0"/>
              </a:rPr>
              <a:t>nhân</a:t>
            </a:r>
            <a:r>
              <a:rPr lang="en-US" sz="2600" b="1" dirty="0">
                <a:solidFill>
                  <a:srgbClr val="000000"/>
                </a:solidFill>
                <a:latin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cs typeface="Times New Roman" panose="02020603050405020304" pitchFamily="18" charset="0"/>
              </a:rPr>
              <a:t>vật</a:t>
            </a:r>
            <a:r>
              <a:rPr lang="en-US" sz="2600" b="1" dirty="0">
                <a:solidFill>
                  <a:srgbClr val="000000"/>
                </a:solidFill>
                <a:latin typeface="Times New Roman" panose="02020603050405020304" pitchFamily="18" charset="0"/>
                <a:cs typeface="Times New Roman" panose="02020603050405020304" pitchFamily="18" charset="0"/>
              </a:rPr>
              <a:t>.</a:t>
            </a:r>
          </a:p>
          <a:p>
            <a:pPr algn="just">
              <a:lnSpc>
                <a:spcPct val="150000"/>
              </a:lnSpc>
            </a:pPr>
            <a:r>
              <a:rPr lang="en-US" sz="2600" b="1" dirty="0">
                <a:solidFill>
                  <a:srgbClr val="000000"/>
                </a:solidFill>
                <a:latin typeface="Times New Roman" panose="02020603050405020304" pitchFamily="18" charset="0"/>
                <a:cs typeface="Times New Roman" panose="02020603050405020304" pitchFamily="18" charset="0"/>
              </a:rPr>
              <a:t>       Những đặc điểm ngoại hình tiêu biểu có thể góp phần nói lên tính cách hoặc thân phận của nhân vật và làm cho câu chuyện thêm sinh động, </a:t>
            </a:r>
            <a:r>
              <a:rPr lang="en-US" sz="2600" b="1">
                <a:solidFill>
                  <a:srgbClr val="000000"/>
                </a:solidFill>
                <a:latin typeface="Times New Roman" panose="02020603050405020304" pitchFamily="18" charset="0"/>
                <a:cs typeface="Times New Roman" panose="02020603050405020304" pitchFamily="18" charset="0"/>
              </a:rPr>
              <a:t>hấp </a:t>
            </a:r>
            <a:r>
              <a:rPr lang="en-US" sz="2600" b="1" smtClean="0">
                <a:solidFill>
                  <a:srgbClr val="000000"/>
                </a:solidFill>
                <a:latin typeface="Times New Roman" panose="02020603050405020304" pitchFamily="18" charset="0"/>
                <a:cs typeface="Times New Roman" panose="02020603050405020304" pitchFamily="18" charset="0"/>
              </a:rPr>
              <a:t>dẫn.</a:t>
            </a:r>
            <a:endParaRPr lang="en-US" sz="2600" b="1" dirty="0">
              <a:solidFill>
                <a:srgbClr val="000000"/>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990600" y="2171700"/>
            <a:ext cx="35814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2895600" y="2857500"/>
            <a:ext cx="42672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5715000" y="3467100"/>
            <a:ext cx="18288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3733800" y="3467100"/>
            <a:ext cx="12954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6202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9143998" cy="5715000"/>
          </a:xfrm>
          <a:prstGeom prst="rect">
            <a:avLst/>
          </a:prstGeom>
        </p:spPr>
      </p:pic>
      <p:pic>
        <p:nvPicPr>
          <p:cNvPr id="3" name="图片 71687" descr="8"/>
          <p:cNvPicPr>
            <a:picLocks noChangeAspect="1"/>
          </p:cNvPicPr>
          <p:nvPr/>
        </p:nvPicPr>
        <p:blipFill>
          <a:blip r:embed="rId3"/>
          <a:stretch>
            <a:fillRect/>
          </a:stretch>
        </p:blipFill>
        <p:spPr>
          <a:xfrm>
            <a:off x="1" y="28672"/>
            <a:ext cx="3842978" cy="677950"/>
          </a:xfrm>
          <a:prstGeom prst="rect">
            <a:avLst/>
          </a:prstGeom>
          <a:noFill/>
          <a:ln w="9525">
            <a:noFill/>
          </a:ln>
        </p:spPr>
      </p:pic>
      <p:sp>
        <p:nvSpPr>
          <p:cNvPr id="4" name="TextBox 3"/>
          <p:cNvSpPr txBox="1"/>
          <p:nvPr/>
        </p:nvSpPr>
        <p:spPr>
          <a:xfrm>
            <a:off x="609600" y="28671"/>
            <a:ext cx="35814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II. </a:t>
            </a:r>
            <a:r>
              <a:rPr lang="en-US" sz="3600" b="1" dirty="0" err="1" smtClean="0">
                <a:latin typeface="Times New Roman" pitchFamily="18" charset="0"/>
                <a:cs typeface="Times New Roman" pitchFamily="18" charset="0"/>
              </a:rPr>
              <a:t>Luyện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tập</a:t>
            </a:r>
            <a:endParaRPr lang="en-US" sz="3600" b="1" dirty="0">
              <a:latin typeface="Times New Roman" pitchFamily="18" charset="0"/>
              <a:cs typeface="Times New Roman" pitchFamily="18" charset="0"/>
            </a:endParaRPr>
          </a:p>
        </p:txBody>
      </p:sp>
      <p:sp>
        <p:nvSpPr>
          <p:cNvPr id="5" name="Content Placeholder 2"/>
          <p:cNvSpPr txBox="1">
            <a:spLocks/>
          </p:cNvSpPr>
          <p:nvPr/>
        </p:nvSpPr>
        <p:spPr>
          <a:xfrm>
            <a:off x="114299" y="1778000"/>
            <a:ext cx="8915400" cy="3937000"/>
          </a:xfrm>
          <a:prstGeom prst="rect">
            <a:avLst/>
          </a:prstGeom>
        </p:spPr>
        <p:style>
          <a:lnRef idx="2">
            <a:schemeClr val="accent6"/>
          </a:lnRef>
          <a:fillRef idx="1">
            <a:schemeClr val="lt1"/>
          </a:fillRef>
          <a:effectRef idx="0">
            <a:schemeClr val="accent6"/>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buFontTx/>
              <a:buNone/>
            </a:pPr>
            <a:r>
              <a:rPr lang="en-US" sz="2800" i="1" dirty="0">
                <a:solidFill>
                  <a:srgbClr val="FF0000"/>
                </a:solidFill>
              </a:rPr>
              <a:t>	</a:t>
            </a:r>
            <a:r>
              <a:rPr lang="en-US" sz="2800" dirty="0" smtClean="0"/>
              <a:t>  	 </a:t>
            </a:r>
            <a:r>
              <a:rPr lang="en-US" sz="3000" dirty="0" err="1" smtClean="0">
                <a:latin typeface="Times New Roman" panose="02020603050405020304" pitchFamily="18" charset="0"/>
                <a:cs typeface="Times New Roman" panose="02020603050405020304" pitchFamily="18" charset="0"/>
              </a:rPr>
              <a:t>Tôi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nhìn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em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Một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em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bé</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gầy</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tóc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húi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ngắn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hai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túi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của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chiếc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áo</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cánh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nâu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đã</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trễ</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xuống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tận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đùi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như</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đã</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từng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phải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đựng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nhiều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thứ</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quá</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nặng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Quần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của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em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ngắn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chỉ</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tới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đầu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gối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để</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lộ</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đôi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bắp</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chân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nhỏ</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luôn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luôn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động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đậy</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Tôi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đặc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biệt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chú</a:t>
            </a:r>
            <a:r>
              <a:rPr lang="en-US" sz="3000" dirty="0" smtClean="0">
                <a:latin typeface="Times New Roman" panose="02020603050405020304" pitchFamily="18" charset="0"/>
                <a:cs typeface="Times New Roman" panose="02020603050405020304" pitchFamily="18" charset="0"/>
              </a:rPr>
              <a:t> ý </a:t>
            </a:r>
            <a:r>
              <a:rPr lang="en-US" sz="3000" dirty="0" err="1" smtClean="0">
                <a:latin typeface="Times New Roman" panose="02020603050405020304" pitchFamily="18" charset="0"/>
                <a:cs typeface="Times New Roman" panose="02020603050405020304" pitchFamily="18" charset="0"/>
              </a:rPr>
              <a:t>đến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đôi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mắt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của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em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đôi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mắt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sáng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xếch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lên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khiến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người</a:t>
            </a:r>
            <a:r>
              <a:rPr lang="en-US" sz="3000" dirty="0" smtClean="0">
                <a:latin typeface="Times New Roman" panose="02020603050405020304" pitchFamily="18" charset="0"/>
                <a:cs typeface="Times New Roman" panose="02020603050405020304" pitchFamily="18" charset="0"/>
              </a:rPr>
              <a:t> ta </a:t>
            </a:r>
            <a:r>
              <a:rPr lang="en-US" sz="3000" dirty="0" err="1" smtClean="0">
                <a:latin typeface="Times New Roman" panose="02020603050405020304" pitchFamily="18" charset="0"/>
                <a:cs typeface="Times New Roman" panose="02020603050405020304" pitchFamily="18" charset="0"/>
              </a:rPr>
              <a:t>có</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ngay</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cảm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giác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một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em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bé</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vừa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thông</a:t>
            </a:r>
            <a:r>
              <a:rPr lang="en-US" sz="3000" dirty="0" smtClean="0">
                <a:latin typeface="Times New Roman" panose="02020603050405020304" pitchFamily="18" charset="0"/>
                <a:cs typeface="Times New Roman" panose="02020603050405020304" pitchFamily="18" charset="0"/>
              </a:rPr>
              <a:t> minh </a:t>
            </a:r>
            <a:r>
              <a:rPr lang="en-US" sz="3000" dirty="0" err="1" smtClean="0">
                <a:latin typeface="Times New Roman" panose="02020603050405020304" pitchFamily="18" charset="0"/>
                <a:cs typeface="Times New Roman" panose="02020603050405020304" pitchFamily="18" charset="0"/>
              </a:rPr>
              <a:t>vừa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gan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dạ</a:t>
            </a:r>
            <a:r>
              <a:rPr lang="en-US" sz="3000" dirty="0" smtClean="0">
                <a:latin typeface="Times New Roman" panose="02020603050405020304" pitchFamily="18" charset="0"/>
                <a:cs typeface="Times New Roman" panose="02020603050405020304" pitchFamily="18" charset="0"/>
              </a:rPr>
              <a:t>.</a:t>
            </a:r>
          </a:p>
          <a:p>
            <a:pPr marL="177800" indent="-177800" algn="just">
              <a:buFontTx/>
              <a:buNone/>
            </a:pPr>
            <a:r>
              <a:rPr lang="en-US" sz="2800" dirty="0" smtClean="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VŨ CAO</a:t>
            </a:r>
          </a:p>
          <a:p>
            <a:pPr marL="177800" indent="-177800" algn="just">
              <a:buFontTx/>
              <a:buNone/>
            </a:pPr>
            <a:r>
              <a:rPr lang="en-US" sz="2800" dirty="0" smtClean="0"/>
              <a:t> </a:t>
            </a:r>
            <a:endParaRPr lang="en-US" sz="2800" dirty="0"/>
          </a:p>
        </p:txBody>
      </p:sp>
      <p:sp>
        <p:nvSpPr>
          <p:cNvPr id="6" name="Rounded Rectangle 5"/>
          <p:cNvSpPr/>
          <p:nvPr/>
        </p:nvSpPr>
        <p:spPr>
          <a:xfrm>
            <a:off x="147851" y="647700"/>
            <a:ext cx="8991600" cy="1135529"/>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r>
              <a:rPr lang="en-US" sz="2400" b="1" dirty="0">
                <a:solidFill>
                  <a:srgbClr val="CC0000"/>
                </a:solidFill>
                <a:latin typeface="Times New Roman" panose="02020603050405020304" pitchFamily="18" charset="0"/>
                <a:cs typeface="Times New Roman" panose="02020603050405020304" pitchFamily="18" charset="0"/>
              </a:rPr>
              <a:t>Bài 1. Đoạn văn sau miêu tả ngoại hình của một chú bé liên lạc cho bộ đội trong kháng chiến.Tác giả đã chú ý miêu tả những chi tiết nào? Các chi tiết ấy nói lên điều gì về chú bé?</a:t>
            </a:r>
          </a:p>
        </p:txBody>
      </p:sp>
    </p:spTree>
    <p:extLst>
      <p:ext uri="{BB962C8B-B14F-4D97-AF65-F5344CB8AC3E}">
        <p14:creationId xmlns:p14="http://schemas.microsoft.com/office/powerpoint/2010/main" val="260424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bg/>
                                          </p:spTgt>
                                        </p:tgtEl>
                                        <p:attrNameLst>
                                          <p:attrName>style.visibility</p:attrName>
                                        </p:attrNameLst>
                                      </p:cBhvr>
                                      <p:to>
                                        <p:strVal val="visible"/>
                                      </p:to>
                                    </p:set>
                                    <p:anim calcmode="lin" valueType="num">
                                      <p:cBhvr additive="base">
                                        <p:cTn id="10"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1"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90500"/>
            <a:ext cx="9143998" cy="5715000"/>
          </a:xfrm>
          <a:prstGeom prst="rect">
            <a:avLst/>
          </a:prstGeom>
        </p:spPr>
      </p:pic>
      <p:sp>
        <p:nvSpPr>
          <p:cNvPr id="5" name="TextBox 4"/>
          <p:cNvSpPr txBox="1"/>
          <p:nvPr/>
        </p:nvSpPr>
        <p:spPr>
          <a:xfrm>
            <a:off x="342900" y="0"/>
            <a:ext cx="8458200" cy="44873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514350" lvl="0" indent="-514350" algn="just">
              <a:lnSpc>
                <a:spcPct val="150000"/>
              </a:lnSpc>
              <a:spcBef>
                <a:spcPct val="20000"/>
              </a:spcBef>
              <a:buClr>
                <a:schemeClr val="hlink"/>
              </a:buClr>
              <a:buSzPct val="120000"/>
            </a:pPr>
            <a:r>
              <a:rPr lang="en-US" sz="28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 </a:t>
            </a:r>
            <a:r>
              <a:rPr lang="en-US" sz="2800" b="1" dirty="0" err="1" smtClean="0">
                <a:solidFill>
                  <a:srgbClr val="FF0000"/>
                </a:solidFill>
                <a:latin typeface="Times New Roman" panose="02020603050405020304" pitchFamily="18" charset="0"/>
                <a:cs typeface="Times New Roman" panose="02020603050405020304" pitchFamily="18" charset="0"/>
              </a:rPr>
              <a:t>Những</a:t>
            </a:r>
            <a:r>
              <a:rPr lang="en-US" sz="2800" b="1" dirty="0" smtClean="0">
                <a:solidFill>
                  <a:srgbClr val="FF0000"/>
                </a:solidFill>
                <a:latin typeface="Times New Roman" panose="02020603050405020304" pitchFamily="18" charset="0"/>
                <a:cs typeface="Times New Roman" panose="02020603050405020304" pitchFamily="18" charset="0"/>
              </a:rPr>
              <a:t> chi </a:t>
            </a: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về</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ngoại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của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chú</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bé</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a:p>
            <a:pPr marL="514350" lvl="0" indent="-514350" algn="just">
              <a:lnSpc>
                <a:spcPct val="150000"/>
              </a:lnSpc>
              <a:spcBef>
                <a:spcPct val="20000"/>
              </a:spcBef>
              <a:buClr>
                <a:schemeClr val="hlink"/>
              </a:buClr>
              <a:buSzPct val="120000"/>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6600CC"/>
                </a:solidFill>
                <a:latin typeface="Times New Roman" panose="02020603050405020304" pitchFamily="18" charset="0"/>
                <a:cs typeface="Times New Roman" panose="02020603050405020304" pitchFamily="18" charset="0"/>
              </a:rPr>
              <a:t>- </a:t>
            </a:r>
            <a:r>
              <a:rPr lang="en-US" sz="2800" b="1" dirty="0" err="1" smtClean="0">
                <a:solidFill>
                  <a:srgbClr val="6600CC"/>
                </a:solidFill>
                <a:latin typeface="Times New Roman" panose="02020603050405020304" pitchFamily="18" charset="0"/>
                <a:cs typeface="Times New Roman" panose="02020603050405020304" pitchFamily="18" charset="0"/>
              </a:rPr>
              <a:t>Dáng</a:t>
            </a:r>
            <a:r>
              <a:rPr lang="en-US" sz="2800" b="1" dirty="0" smtClean="0">
                <a:solidFill>
                  <a:srgbClr val="6600CC"/>
                </a:solidFill>
                <a:latin typeface="Times New Roman" panose="02020603050405020304" pitchFamily="18" charset="0"/>
                <a:cs typeface="Times New Roman" panose="02020603050405020304" pitchFamily="18" charset="0"/>
              </a:rPr>
              <a:t> </a:t>
            </a:r>
            <a:r>
              <a:rPr lang="en-US" sz="2800" b="1" dirty="0" err="1" smtClean="0">
                <a:solidFill>
                  <a:srgbClr val="6600CC"/>
                </a:solidFill>
                <a:latin typeface="Times New Roman" panose="02020603050405020304" pitchFamily="18" charset="0"/>
                <a:cs typeface="Times New Roman" panose="02020603050405020304" pitchFamily="18" charset="0"/>
              </a:rPr>
              <a:t>người</a:t>
            </a:r>
            <a:r>
              <a:rPr lang="en-US" sz="2800" b="1" dirty="0" smtClean="0">
                <a:solidFill>
                  <a:srgbClr val="6600CC"/>
                </a:solidFill>
                <a:latin typeface="Times New Roman" panose="02020603050405020304" pitchFamily="18" charset="0"/>
                <a:cs typeface="Times New Roman" panose="02020603050405020304" pitchFamily="18" charset="0"/>
              </a:rPr>
              <a:t>:</a:t>
            </a:r>
            <a:endParaRPr lang="en-US" sz="2800" b="1" i="1" dirty="0" smtClean="0">
              <a:solidFill>
                <a:srgbClr val="0070C0"/>
              </a:solidFill>
              <a:latin typeface="Times New Roman" panose="02020603050405020304" pitchFamily="18" charset="0"/>
              <a:cs typeface="Times New Roman" panose="02020603050405020304" pitchFamily="18" charset="0"/>
            </a:endParaRPr>
          </a:p>
          <a:p>
            <a:pPr marL="514350" lvl="0" indent="-514350" algn="just">
              <a:lnSpc>
                <a:spcPct val="150000"/>
              </a:lnSpc>
              <a:spcBef>
                <a:spcPct val="20000"/>
              </a:spcBef>
              <a:buClr>
                <a:schemeClr val="hlink"/>
              </a:buClr>
              <a:buSzPct val="120000"/>
            </a:pPr>
            <a:r>
              <a:rPr lang="en-US" sz="2800" b="1" smtClean="0">
                <a:solidFill>
                  <a:srgbClr val="FF0000"/>
                </a:solidFill>
                <a:latin typeface="Times New Roman" panose="02020603050405020304" pitchFamily="18" charset="0"/>
                <a:cs typeface="Times New Roman" panose="02020603050405020304" pitchFamily="18" charset="0"/>
              </a:rPr>
              <a:t> </a:t>
            </a:r>
            <a:r>
              <a:rPr lang="en-US" sz="2800" b="1" smtClean="0">
                <a:solidFill>
                  <a:srgbClr val="6600CC"/>
                </a:solidFill>
                <a:latin typeface="Times New Roman" panose="02020603050405020304" pitchFamily="18" charset="0"/>
                <a:cs typeface="Times New Roman" panose="02020603050405020304" pitchFamily="18" charset="0"/>
              </a:rPr>
              <a:t>- Tóc</a:t>
            </a:r>
            <a:r>
              <a:rPr lang="en-US" sz="2800" b="1" dirty="0" smtClean="0">
                <a:solidFill>
                  <a:srgbClr val="6600CC"/>
                </a:solidFill>
                <a:latin typeface="Times New Roman" panose="02020603050405020304" pitchFamily="18" charset="0"/>
                <a:cs typeface="Times New Roman" panose="02020603050405020304" pitchFamily="18" charset="0"/>
              </a:rPr>
              <a:t>:</a:t>
            </a: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b="1" i="1" dirty="0">
              <a:solidFill>
                <a:srgbClr val="0070C0"/>
              </a:solidFill>
              <a:latin typeface="Times New Roman" panose="02020603050405020304" pitchFamily="18" charset="0"/>
              <a:cs typeface="Times New Roman" panose="02020603050405020304" pitchFamily="18" charset="0"/>
            </a:endParaRPr>
          </a:p>
          <a:p>
            <a:pPr marL="514350" lvl="0" indent="-514350" algn="just">
              <a:lnSpc>
                <a:spcPct val="150000"/>
              </a:lnSpc>
              <a:spcBef>
                <a:spcPct val="20000"/>
              </a:spcBef>
              <a:buClr>
                <a:schemeClr val="hlink"/>
              </a:buClr>
              <a:buSzPct val="120000"/>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err="1">
                <a:solidFill>
                  <a:srgbClr val="6600CC"/>
                </a:solidFill>
                <a:latin typeface="Times New Roman" panose="02020603050405020304" pitchFamily="18" charset="0"/>
                <a:cs typeface="Times New Roman" panose="02020603050405020304" pitchFamily="18" charset="0"/>
              </a:rPr>
              <a:t>Hai</a:t>
            </a:r>
            <a:r>
              <a:rPr lang="en-US" sz="2800" b="1">
                <a:solidFill>
                  <a:srgbClr val="6600CC"/>
                </a:solidFill>
                <a:latin typeface="Times New Roman" panose="02020603050405020304" pitchFamily="18" charset="0"/>
                <a:cs typeface="Times New Roman" panose="02020603050405020304" pitchFamily="18" charset="0"/>
              </a:rPr>
              <a:t> </a:t>
            </a:r>
            <a:r>
              <a:rPr lang="en-US" sz="2800" b="1" smtClean="0">
                <a:solidFill>
                  <a:srgbClr val="6600CC"/>
                </a:solidFill>
                <a:latin typeface="Times New Roman" panose="02020603050405020304" pitchFamily="18" charset="0"/>
                <a:cs typeface="Times New Roman" panose="02020603050405020304" pitchFamily="18" charset="0"/>
              </a:rPr>
              <a:t>túi </a:t>
            </a:r>
            <a:r>
              <a:rPr lang="en-US" sz="2800" b="1" dirty="0" err="1" smtClean="0">
                <a:solidFill>
                  <a:srgbClr val="6600CC"/>
                </a:solidFill>
                <a:latin typeface="Times New Roman" panose="02020603050405020304" pitchFamily="18" charset="0"/>
                <a:cs typeface="Times New Roman" panose="02020603050405020304" pitchFamily="18" charset="0"/>
              </a:rPr>
              <a:t>áo</a:t>
            </a:r>
            <a:r>
              <a:rPr lang="en-US" sz="2800" b="1" dirty="0" smtClean="0">
                <a:solidFill>
                  <a:srgbClr val="6600CC"/>
                </a:solidFill>
                <a:latin typeface="Times New Roman" panose="02020603050405020304" pitchFamily="18" charset="0"/>
                <a:cs typeface="Times New Roman" panose="02020603050405020304" pitchFamily="18" charset="0"/>
              </a:rPr>
              <a:t>:</a:t>
            </a:r>
            <a:endParaRPr lang="en-US" sz="2800" b="1" i="1" dirty="0">
              <a:solidFill>
                <a:srgbClr val="0070C0"/>
              </a:solidFill>
              <a:latin typeface="Times New Roman" panose="02020603050405020304" pitchFamily="18" charset="0"/>
              <a:cs typeface="Times New Roman" panose="02020603050405020304" pitchFamily="18" charset="0"/>
            </a:endParaRPr>
          </a:p>
          <a:p>
            <a:pPr marL="514350" indent="-514350" algn="just">
              <a:spcBef>
                <a:spcPct val="20000"/>
              </a:spcBef>
              <a:buClr>
                <a:schemeClr val="hlink"/>
              </a:buClr>
              <a:buSzPct val="120000"/>
            </a:pPr>
            <a:r>
              <a:rPr lang="en-US" sz="2800" b="1" i="1" smtClean="0">
                <a:solidFill>
                  <a:srgbClr val="FF0000"/>
                </a:solidFill>
                <a:latin typeface="Times New Roman" panose="02020603050405020304" pitchFamily="18" charset="0"/>
                <a:cs typeface="Times New Roman" panose="02020603050405020304" pitchFamily="18" charset="0"/>
              </a:rPr>
              <a:t> </a:t>
            </a:r>
            <a:r>
              <a:rPr lang="en-US" sz="2800" b="1" smtClean="0">
                <a:solidFill>
                  <a:srgbClr val="6600CC"/>
                </a:solidFill>
                <a:latin typeface="Times New Roman" panose="02020603050405020304" pitchFamily="18" charset="0"/>
                <a:cs typeface="Times New Roman" panose="02020603050405020304" pitchFamily="18" charset="0"/>
              </a:rPr>
              <a:t>- Quần:</a:t>
            </a:r>
            <a:endParaRPr lang="en-US" sz="2800" b="1" dirty="0">
              <a:solidFill>
                <a:srgbClr val="002060"/>
              </a:solidFill>
              <a:latin typeface="Times New Roman" panose="02020603050405020304" pitchFamily="18" charset="0"/>
              <a:cs typeface="Times New Roman" panose="02020603050405020304" pitchFamily="18" charset="0"/>
            </a:endParaRPr>
          </a:p>
          <a:p>
            <a:pPr marL="514350" lvl="0" indent="-514350" algn="just">
              <a:spcBef>
                <a:spcPct val="20000"/>
              </a:spcBef>
              <a:buClr>
                <a:schemeClr val="hlink"/>
              </a:buClr>
              <a:buSzPct val="120000"/>
            </a:pPr>
            <a:endParaRPr lang="en-US" sz="2800" b="1" i="1" smtClean="0">
              <a:solidFill>
                <a:srgbClr val="7030A0"/>
              </a:solidFill>
              <a:latin typeface="Times New Roman" panose="02020603050405020304" pitchFamily="18" charset="0"/>
              <a:cs typeface="Times New Roman" panose="02020603050405020304" pitchFamily="18" charset="0"/>
            </a:endParaRPr>
          </a:p>
          <a:p>
            <a:pPr marL="514350" lvl="0" indent="-514350" algn="just">
              <a:spcBef>
                <a:spcPct val="20000"/>
              </a:spcBef>
              <a:buClr>
                <a:schemeClr val="hlink"/>
              </a:buClr>
              <a:buSzPct val="120000"/>
            </a:pPr>
            <a:r>
              <a:rPr lang="en-US" sz="2800" b="1"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Đôi</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mắt</a:t>
            </a:r>
            <a:r>
              <a:rPr lang="en-US" sz="2800" b="1" dirty="0" smtClean="0">
                <a:solidFill>
                  <a:srgbClr val="7030A0"/>
                </a:solidFill>
                <a:latin typeface="Times New Roman" panose="02020603050405020304" pitchFamily="18" charset="0"/>
                <a:cs typeface="Times New Roman" panose="02020603050405020304" pitchFamily="18" charset="0"/>
              </a:rPr>
              <a:t>:</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04800" y="4658224"/>
            <a:ext cx="8534400"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457200" lvl="0" indent="-457200">
              <a:spcBef>
                <a:spcPct val="20000"/>
              </a:spcBef>
              <a:buClr>
                <a:schemeClr val="hlink"/>
              </a:buClr>
              <a:buSzPct val="120000"/>
              <a:buFont typeface="Arial" charset="0"/>
              <a:buChar char="•"/>
            </a:pPr>
            <a:r>
              <a:rPr lang="en-US" sz="2800" b="1" dirty="0" err="1" smtClean="0">
                <a:solidFill>
                  <a:srgbClr val="FF0000"/>
                </a:solidFill>
                <a:latin typeface="Times New Roman" panose="02020603050405020304" pitchFamily="18" charset="0"/>
                <a:cs typeface="Times New Roman" panose="02020603050405020304" pitchFamily="18" charset="0"/>
              </a:rPr>
              <a:t>Các</a:t>
            </a:r>
            <a:r>
              <a:rPr lang="en-US" sz="2800" b="1" dirty="0" smtClean="0">
                <a:solidFill>
                  <a:srgbClr val="FF0000"/>
                </a:solidFill>
                <a:latin typeface="Times New Roman" panose="02020603050405020304" pitchFamily="18" charset="0"/>
                <a:cs typeface="Times New Roman" panose="02020603050405020304" pitchFamily="18" charset="0"/>
              </a:rPr>
              <a:t> chi </a:t>
            </a: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nói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lên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chú</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bé</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một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đứa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err="1" smtClean="0">
                <a:solidFill>
                  <a:srgbClr val="FF0000"/>
                </a:solidFill>
                <a:latin typeface="Times New Roman" panose="02020603050405020304" pitchFamily="18" charset="0"/>
                <a:cs typeface="Times New Roman" panose="02020603050405020304" pitchFamily="18" charset="0"/>
              </a:rPr>
              <a:t>trẻ</a:t>
            </a:r>
            <a:r>
              <a:rPr lang="en-US" sz="2800" b="1" smtClean="0">
                <a:solidFill>
                  <a:srgbClr val="FF0000"/>
                </a:solidFill>
                <a:latin typeface="Times New Roman" panose="02020603050405020304" pitchFamily="18" charset="0"/>
                <a:cs typeface="Times New Roman" panose="02020603050405020304" pitchFamily="18" charset="0"/>
              </a:rPr>
              <a:t> :</a:t>
            </a:r>
            <a:endParaRPr lang="en-US" sz="2800" b="1" i="1" dirty="0">
              <a:solidFill>
                <a:srgbClr val="0070C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743200" y="876300"/>
            <a:ext cx="702436" cy="523220"/>
          </a:xfrm>
          <a:prstGeom prst="rect">
            <a:avLst/>
          </a:prstGeom>
        </p:spPr>
        <p:txBody>
          <a:bodyPr wrap="none">
            <a:spAutoFit/>
          </a:bodyPr>
          <a:lstStyle/>
          <a:p>
            <a:pPr marL="514350" lvl="0" indent="-514350" algn="just" fontAlgn="base">
              <a:spcBef>
                <a:spcPct val="20000"/>
              </a:spcBef>
              <a:spcAft>
                <a:spcPct val="0"/>
              </a:spcAft>
              <a:buClr>
                <a:schemeClr val="hlink"/>
              </a:buClr>
              <a:buSzPct val="120000"/>
            </a:pPr>
            <a:r>
              <a:rPr lang="en-US" sz="2800" b="1" i="1" dirty="0" err="1" smtClean="0">
                <a:solidFill>
                  <a:srgbClr val="002060"/>
                </a:solidFill>
                <a:latin typeface="Times New Roman" panose="02020603050405020304" pitchFamily="18" charset="0"/>
                <a:cs typeface="Times New Roman" panose="02020603050405020304" pitchFamily="18" charset="0"/>
              </a:rPr>
              <a:t>gầy</a:t>
            </a:r>
            <a:endParaRPr lang="en-US" sz="2800" b="1" i="1" dirty="0">
              <a:solidFill>
                <a:srgbClr val="00206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371600" y="1562100"/>
            <a:ext cx="1612942" cy="523220"/>
          </a:xfrm>
          <a:prstGeom prst="rect">
            <a:avLst/>
          </a:prstGeom>
        </p:spPr>
        <p:txBody>
          <a:bodyPr wrap="none">
            <a:spAutoFit/>
          </a:bodyPr>
          <a:lstStyle/>
          <a:p>
            <a:r>
              <a:rPr lang="en-US" sz="2800" b="1" i="1" dirty="0" err="1" smtClean="0">
                <a:solidFill>
                  <a:srgbClr val="002060"/>
                </a:solidFill>
                <a:latin typeface="Times New Roman" panose="02020603050405020304" pitchFamily="18" charset="0"/>
                <a:cs typeface="Times New Roman" panose="02020603050405020304" pitchFamily="18" charset="0"/>
              </a:rPr>
              <a:t>Húi</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ngắn</a:t>
            </a:r>
            <a:endParaRPr lang="en-US" sz="2800" dirty="0">
              <a:solidFill>
                <a:srgbClr val="002060"/>
              </a:solidFill>
            </a:endParaRPr>
          </a:p>
        </p:txBody>
      </p:sp>
      <p:sp>
        <p:nvSpPr>
          <p:cNvPr id="9" name="Rectangle 8"/>
          <p:cNvSpPr/>
          <p:nvPr/>
        </p:nvSpPr>
        <p:spPr>
          <a:xfrm>
            <a:off x="2209800" y="2334280"/>
            <a:ext cx="6553200" cy="523220"/>
          </a:xfrm>
          <a:prstGeom prst="rect">
            <a:avLst/>
          </a:prstGeom>
        </p:spPr>
        <p:txBody>
          <a:bodyPr wrap="square">
            <a:spAutoFit/>
          </a:bodyPr>
          <a:lstStyle/>
          <a:p>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Trễ</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xuống</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đến</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tận</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đùi</a:t>
            </a:r>
            <a:endParaRPr lang="en-US" sz="2800" dirty="0">
              <a:solidFill>
                <a:srgbClr val="002060"/>
              </a:solidFill>
            </a:endParaRPr>
          </a:p>
        </p:txBody>
      </p:sp>
      <p:sp>
        <p:nvSpPr>
          <p:cNvPr id="11" name="Rectangle 10"/>
          <p:cNvSpPr/>
          <p:nvPr/>
        </p:nvSpPr>
        <p:spPr>
          <a:xfrm>
            <a:off x="76200" y="2933700"/>
            <a:ext cx="8763000" cy="954107"/>
          </a:xfrm>
          <a:prstGeom prst="rect">
            <a:avLst/>
          </a:prstGeom>
        </p:spPr>
        <p:txBody>
          <a:bodyPr wrap="square">
            <a:spAutoFit/>
          </a:bodyPr>
          <a:lstStyle/>
          <a:p>
            <a:pPr marL="514350" indent="-514350" algn="just">
              <a:spcBef>
                <a:spcPct val="20000"/>
              </a:spcBef>
              <a:buClr>
                <a:schemeClr val="hlink"/>
              </a:buClr>
              <a:buSzPct val="120000"/>
            </a:pPr>
            <a:r>
              <a:rPr lang="en-US" sz="2800" b="1" i="1" smtClean="0">
                <a:solidFill>
                  <a:srgbClr val="002060"/>
                </a:solidFill>
                <a:latin typeface="Times New Roman" panose="02020603050405020304" pitchFamily="18" charset="0"/>
                <a:cs typeface="Times New Roman" panose="02020603050405020304" pitchFamily="18" charset="0"/>
              </a:rPr>
              <a:t>                  Ngắn </a:t>
            </a:r>
            <a:r>
              <a:rPr lang="en-US" sz="2800" b="1" i="1" dirty="0" err="1" smtClean="0">
                <a:solidFill>
                  <a:srgbClr val="002060"/>
                </a:solidFill>
                <a:latin typeface="Times New Roman" panose="02020603050405020304" pitchFamily="18" charset="0"/>
                <a:cs typeface="Times New Roman" panose="02020603050405020304" pitchFamily="18" charset="0"/>
              </a:rPr>
              <a:t>tới</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đầu</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gối</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để</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lộ</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đôi</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bắp</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chân</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err="1" smtClean="0">
                <a:solidFill>
                  <a:srgbClr val="002060"/>
                </a:solidFill>
                <a:latin typeface="Times New Roman" panose="02020603050405020304" pitchFamily="18" charset="0"/>
                <a:cs typeface="Times New Roman" panose="02020603050405020304" pitchFamily="18" charset="0"/>
              </a:rPr>
              <a:t>nhỏ</a:t>
            </a:r>
            <a:r>
              <a:rPr lang="en-US" sz="2800" b="1" i="1" smtClean="0">
                <a:solidFill>
                  <a:srgbClr val="002060"/>
                </a:solidFill>
                <a:latin typeface="Times New Roman" panose="02020603050405020304" pitchFamily="18" charset="0"/>
                <a:cs typeface="Times New Roman" panose="02020603050405020304" pitchFamily="18" charset="0"/>
              </a:rPr>
              <a:t> luôn</a:t>
            </a:r>
            <a:r>
              <a:rPr lang="en-US" sz="2800" b="1" i="1">
                <a:solidFill>
                  <a:srgbClr val="002060"/>
                </a:solidFill>
                <a:latin typeface="Times New Roman" panose="02020603050405020304" pitchFamily="18" charset="0"/>
                <a:cs typeface="Times New Roman" panose="02020603050405020304" pitchFamily="18" charset="0"/>
              </a:rPr>
              <a:t> </a:t>
            </a:r>
            <a:r>
              <a:rPr lang="en-US" sz="2800" b="1" i="1" smtClean="0">
                <a:solidFill>
                  <a:srgbClr val="002060"/>
                </a:solidFill>
                <a:latin typeface="Times New Roman" panose="02020603050405020304" pitchFamily="18" charset="0"/>
                <a:cs typeface="Times New Roman" panose="02020603050405020304" pitchFamily="18" charset="0"/>
              </a:rPr>
              <a:t>động </a:t>
            </a:r>
            <a:r>
              <a:rPr lang="en-US" sz="2800" b="1" i="1" err="1" smtClean="0">
                <a:solidFill>
                  <a:srgbClr val="002060"/>
                </a:solidFill>
                <a:latin typeface="Times New Roman" panose="02020603050405020304" pitchFamily="18" charset="0"/>
                <a:cs typeface="Times New Roman" panose="02020603050405020304" pitchFamily="18" charset="0"/>
              </a:rPr>
              <a:t>đậy</a:t>
            </a:r>
            <a:r>
              <a:rPr lang="en-US" sz="2800" b="1" i="1" smtClean="0">
                <a:solidFill>
                  <a:srgbClr val="002060"/>
                </a:solidFill>
                <a:latin typeface="Times New Roman" panose="02020603050405020304" pitchFamily="18" charset="0"/>
                <a:cs typeface="Times New Roman" panose="02020603050405020304" pitchFamily="18" charset="0"/>
              </a:rPr>
              <a:t>.      </a:t>
            </a:r>
            <a:endParaRPr lang="en-US" sz="2800" b="1" i="1" dirty="0">
              <a:solidFill>
                <a:srgbClr val="00206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62000" y="5162779"/>
            <a:ext cx="7010252" cy="523220"/>
          </a:xfrm>
          <a:prstGeom prst="rect">
            <a:avLst/>
          </a:prstGeom>
        </p:spPr>
        <p:txBody>
          <a:bodyPr wrap="none">
            <a:spAutoFit/>
          </a:bodyPr>
          <a:lstStyle/>
          <a:p>
            <a:r>
              <a:rPr lang="en-US" sz="2800" b="1">
                <a:solidFill>
                  <a:srgbClr val="002060"/>
                </a:solidFill>
                <a:latin typeface="Times New Roman" panose="02020603050405020304" pitchFamily="18" charset="0"/>
                <a:cs typeface="Times New Roman" panose="02020603050405020304" pitchFamily="18" charset="0"/>
              </a:rPr>
              <a:t>N</a:t>
            </a:r>
            <a:r>
              <a:rPr lang="en-US" sz="2800" b="1" smtClean="0">
                <a:solidFill>
                  <a:srgbClr val="002060"/>
                </a:solidFill>
                <a:latin typeface="Times New Roman" panose="02020603050405020304" pitchFamily="18" charset="0"/>
                <a:cs typeface="Times New Roman" panose="02020603050405020304" pitchFamily="18" charset="0"/>
              </a:rPr>
              <a:t>hanh </a:t>
            </a:r>
            <a:r>
              <a:rPr lang="en-US" sz="2800" b="1" dirty="0" err="1" smtClean="0">
                <a:solidFill>
                  <a:srgbClr val="002060"/>
                </a:solidFill>
                <a:latin typeface="Times New Roman" panose="02020603050405020304" pitchFamily="18" charset="0"/>
                <a:cs typeface="Times New Roman" panose="02020603050405020304" pitchFamily="18" charset="0"/>
              </a:rPr>
              <a:t>nhẹn</a:t>
            </a:r>
            <a:r>
              <a:rPr lang="en-US" sz="2800" b="1" smtClean="0">
                <a:solidFill>
                  <a:srgbClr val="002060"/>
                </a:solidFill>
                <a:latin typeface="Times New Roman" panose="02020603050405020304" pitchFamily="18" charset="0"/>
                <a:cs typeface="Times New Roman" panose="02020603050405020304" pitchFamily="18" charset="0"/>
              </a:rPr>
              <a:t>, hiếu động, thông minh, gan dạ.</a:t>
            </a:r>
            <a:endParaRPr lang="en-US" sz="2800" dirty="0">
              <a:solidFill>
                <a:srgbClr val="002060"/>
              </a:solidFill>
            </a:endParaRPr>
          </a:p>
        </p:txBody>
      </p:sp>
      <p:sp>
        <p:nvSpPr>
          <p:cNvPr id="13" name="Rectangle 12"/>
          <p:cNvSpPr/>
          <p:nvPr/>
        </p:nvSpPr>
        <p:spPr>
          <a:xfrm>
            <a:off x="1981200" y="3771900"/>
            <a:ext cx="2249334" cy="738664"/>
          </a:xfrm>
          <a:prstGeom prst="rect">
            <a:avLst/>
          </a:prstGeom>
        </p:spPr>
        <p:txBody>
          <a:bodyPr wrap="none">
            <a:spAutoFit/>
          </a:bodyPr>
          <a:lstStyle/>
          <a:p>
            <a:pPr marL="514350" indent="-514350" algn="just">
              <a:lnSpc>
                <a:spcPct val="150000"/>
              </a:lnSpc>
              <a:spcBef>
                <a:spcPct val="20000"/>
              </a:spcBef>
              <a:buClr>
                <a:schemeClr val="hlink"/>
              </a:buClr>
              <a:buSzPct val="120000"/>
            </a:pPr>
            <a:r>
              <a:rPr lang="en-US" sz="2800" b="1" i="1" dirty="0" err="1" smtClean="0">
                <a:solidFill>
                  <a:srgbClr val="002060"/>
                </a:solidFill>
                <a:latin typeface="Times New Roman" panose="02020603050405020304" pitchFamily="18" charset="0"/>
                <a:cs typeface="Times New Roman" panose="02020603050405020304" pitchFamily="18" charset="0"/>
              </a:rPr>
              <a:t>Sáng</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và</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xếch</a:t>
            </a:r>
            <a:r>
              <a:rPr lang="en-US" sz="2800" b="1" i="1" dirty="0" smtClean="0">
                <a:solidFill>
                  <a:srgbClr val="002060"/>
                </a:solidFill>
                <a:latin typeface="Times New Roman" panose="02020603050405020304" pitchFamily="18" charset="0"/>
                <a:cs typeface="Times New Roman" panose="02020603050405020304" pitchFamily="18" charset="0"/>
              </a:rPr>
              <a:t>.</a:t>
            </a:r>
            <a:endParaRPr lang="en-US" sz="28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74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18724" cy="568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066800" y="190500"/>
            <a:ext cx="8305800" cy="18288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3600" b="1" dirty="0" smtClean="0">
              <a:solidFill>
                <a:schemeClr val="tx1"/>
              </a:solidFill>
              <a:latin typeface="Times New Roman" pitchFamily="18" charset="0"/>
              <a:cs typeface="Times New Roman" pitchFamily="18" charset="0"/>
            </a:endParaRPr>
          </a:p>
          <a:p>
            <a:pPr algn="ctr">
              <a:defRPr/>
            </a:pPr>
            <a:r>
              <a:rPr lang="en-US" sz="3600" b="1" dirty="0" err="1" smtClean="0">
                <a:solidFill>
                  <a:schemeClr val="tx1"/>
                </a:solidFill>
                <a:latin typeface="Times New Roman" pitchFamily="18" charset="0"/>
                <a:cs typeface="Times New Roman" pitchFamily="18" charset="0"/>
              </a:rPr>
              <a:t>Bài</a:t>
            </a:r>
            <a:r>
              <a:rPr lang="en-US" sz="3600" b="1" dirty="0" smtClean="0">
                <a:solidFill>
                  <a:schemeClr val="tx1"/>
                </a:solidFill>
                <a:latin typeface="Times New Roman" pitchFamily="18" charset="0"/>
                <a:cs typeface="Times New Roman" pitchFamily="18" charset="0"/>
              </a:rPr>
              <a:t> </a:t>
            </a:r>
            <a:r>
              <a:rPr lang="en-US" sz="3600" b="1" dirty="0">
                <a:solidFill>
                  <a:schemeClr val="tx1"/>
                </a:solidFill>
                <a:latin typeface="Times New Roman" pitchFamily="18" charset="0"/>
                <a:cs typeface="Times New Roman" pitchFamily="18" charset="0"/>
              </a:rPr>
              <a:t>2: Kể </a:t>
            </a:r>
            <a:r>
              <a:rPr lang="en-US" sz="3600" b="1" dirty="0" err="1">
                <a:solidFill>
                  <a:schemeClr val="tx1"/>
                </a:solidFill>
                <a:latin typeface="Times New Roman" pitchFamily="18" charset="0"/>
                <a:cs typeface="Times New Roman" pitchFamily="18" charset="0"/>
              </a:rPr>
              <a:t>lại</a:t>
            </a:r>
            <a:r>
              <a:rPr lang="en-US" sz="3600" b="1" dirty="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một</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câu</a:t>
            </a:r>
            <a:r>
              <a:rPr lang="en-US" sz="3600" b="1" dirty="0" smtClean="0">
                <a:solidFill>
                  <a:schemeClr val="tx1"/>
                </a:solidFill>
                <a:latin typeface="Times New Roman" pitchFamily="18" charset="0"/>
                <a:cs typeface="Times New Roman" pitchFamily="18" charset="0"/>
              </a:rPr>
              <a:t> </a:t>
            </a:r>
            <a:r>
              <a:rPr lang="en-US" sz="3600" b="1" dirty="0">
                <a:solidFill>
                  <a:schemeClr val="tx1"/>
                </a:solidFill>
                <a:latin typeface="Times New Roman" pitchFamily="18" charset="0"/>
                <a:cs typeface="Times New Roman" pitchFamily="18" charset="0"/>
              </a:rPr>
              <a:t>chuyện </a:t>
            </a:r>
            <a:r>
              <a:rPr lang="en-US" sz="3600" b="1" i="1" dirty="0">
                <a:solidFill>
                  <a:schemeClr val="tx1"/>
                </a:solidFill>
                <a:latin typeface="Times New Roman" pitchFamily="18" charset="0"/>
                <a:cs typeface="Times New Roman" pitchFamily="18" charset="0"/>
              </a:rPr>
              <a:t>Nàng tiên Ốc</a:t>
            </a:r>
            <a:r>
              <a:rPr lang="en-US" sz="3600" b="1" dirty="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kết</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hợp</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tả</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ngoại</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hình</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của</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nhân</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vật</a:t>
            </a:r>
            <a:r>
              <a:rPr lang="en-US" sz="3600" b="1" dirty="0" smtClean="0">
                <a:solidFill>
                  <a:schemeClr val="tx1"/>
                </a:solidFill>
                <a:latin typeface="Times New Roman" pitchFamily="18" charset="0"/>
                <a:cs typeface="Times New Roman" pitchFamily="18" charset="0"/>
              </a:rPr>
              <a:t>.</a:t>
            </a:r>
          </a:p>
          <a:p>
            <a:pPr algn="just">
              <a:defRPr/>
            </a:pPr>
            <a:endParaRPr lang="en-US" sz="3600" b="1" dirty="0">
              <a:solidFill>
                <a:schemeClr val="tx1"/>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2324100"/>
            <a:ext cx="3352800" cy="3105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24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740</Words>
  <Application>Microsoft Office PowerPoint</Application>
  <PresentationFormat>On-screen Show (16:10)</PresentationFormat>
  <Paragraphs>79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57</cp:revision>
  <dcterms:created xsi:type="dcterms:W3CDTF">2006-08-16T00:00:00Z</dcterms:created>
  <dcterms:modified xsi:type="dcterms:W3CDTF">2021-09-30T10:41:33Z</dcterms:modified>
</cp:coreProperties>
</file>