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3" r:id="rId2"/>
    <p:sldId id="266" r:id="rId3"/>
    <p:sldId id="275" r:id="rId4"/>
    <p:sldId id="258" r:id="rId5"/>
    <p:sldId id="277" r:id="rId6"/>
    <p:sldId id="269" r:id="rId7"/>
    <p:sldId id="263" r:id="rId8"/>
    <p:sldId id="262" r:id="rId9"/>
    <p:sldId id="264" r:id="rId10"/>
    <p:sldId id="281" r:id="rId11"/>
    <p:sldId id="265" r:id="rId12"/>
    <p:sldId id="280" r:id="rId13"/>
    <p:sldId id="257" r:id="rId14"/>
    <p:sldId id="284" r:id="rId15"/>
    <p:sldId id="288" r:id="rId16"/>
    <p:sldId id="290" r:id="rId17"/>
    <p:sldId id="289" r:id="rId18"/>
    <p:sldId id="283" r:id="rId19"/>
    <p:sldId id="272" r:id="rId20"/>
    <p:sldId id="271" r:id="rId21"/>
    <p:sldId id="268" r:id="rId22"/>
    <p:sldId id="282" r:id="rId23"/>
    <p:sldId id="292" r:id="rId24"/>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0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62" y="-90"/>
      </p:cViewPr>
      <p:guideLst>
        <p:guide orient="horz" pos="2160"/>
        <p:guide pos="3831"/>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677FF5-62E3-46FA-8095-C5CABC2885F8}" type="datetimeFigureOut">
              <a:rPr lang="en-US" smtClean="0"/>
              <a:t>10/21/2021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C62CA-E80C-4B72-B9FD-BF9C0A5A8476}" type="slidenum">
              <a:rPr lang="en-US" smtClean="0"/>
              <a:t>‹#›</a:t>
            </a:fld>
            <a:endParaRPr lang="en-US"/>
          </a:p>
        </p:txBody>
      </p:sp>
    </p:spTree>
    <p:extLst>
      <p:ext uri="{BB962C8B-B14F-4D97-AF65-F5344CB8AC3E}">
        <p14:creationId xmlns:p14="http://schemas.microsoft.com/office/powerpoint/2010/main" val="3209665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idx="2"/>
          </p:nvPr>
        </p:nvSpPr>
        <p:spPr bwMode="auto">
          <a:xfrm>
            <a:off x="692150" y="1143000"/>
            <a:ext cx="54737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文本占位符 2"/>
          <p:cNvSpPr>
            <a:spLocks noGrp="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418072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AC62CA-E80C-4B72-B9FD-BF9C0A5A8476}" type="slidenum">
              <a:rPr lang="en-US" smtClean="0"/>
              <a:t>11</a:t>
            </a:fld>
            <a:endParaRPr lang="en-US"/>
          </a:p>
        </p:txBody>
      </p:sp>
    </p:spTree>
    <p:extLst>
      <p:ext uri="{BB962C8B-B14F-4D97-AF65-F5344CB8AC3E}">
        <p14:creationId xmlns:p14="http://schemas.microsoft.com/office/powerpoint/2010/main" val="546331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8F606C03-1795-4483-AEDC-C693EF3CDDFE}" type="slidenum">
              <a:rPr lang="en-US" sz="1200" smtClean="0">
                <a:latin typeface="Arial" charset="0"/>
              </a:rPr>
              <a:pPr eaLnBrk="1" hangingPunct="1"/>
              <a:t>21</a:t>
            </a:fld>
            <a:endParaRPr lang="en-US" sz="1200" smtClean="0">
              <a:latin typeface="Arial" charset="0"/>
            </a:endParaRPr>
          </a:p>
        </p:txBody>
      </p:sp>
      <p:sp>
        <p:nvSpPr>
          <p:cNvPr id="24579" name="Rectangle 2"/>
          <p:cNvSpPr>
            <a:spLocks noGrp="1" noRot="1" noChangeAspect="1" noChangeArrowheads="1" noTextEdit="1"/>
          </p:cNvSpPr>
          <p:nvPr>
            <p:ph type="sldImg"/>
          </p:nvPr>
        </p:nvSpPr>
        <p:spPr>
          <a:xfrm>
            <a:off x="388938" y="685800"/>
            <a:ext cx="6080125" cy="3429000"/>
          </a:xfrm>
          <a:ln/>
        </p:spPr>
      </p:sp>
      <p:sp>
        <p:nvSpPr>
          <p:cNvPr id="24580" name="Rectangle 3"/>
          <p:cNvSpPr>
            <a:spLocks noGrp="1" noChangeArrowheads="1"/>
          </p:cNvSpPr>
          <p:nvPr>
            <p:ph type="body" idx="1"/>
          </p:nvPr>
        </p:nvSpPr>
        <p:spPr>
          <a:noFill/>
        </p:spPr>
        <p:txBody>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8"/>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7"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75B3EB-8AD9-44A0-BD3C-F845EBE6D016}"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3BC2-9F07-4084-B454-8CFF9B96F338}" type="slidenum">
              <a:rPr lang="en-US" smtClean="0"/>
              <a:t>‹#›</a:t>
            </a:fld>
            <a:endParaRPr lang="en-US"/>
          </a:p>
        </p:txBody>
      </p:sp>
    </p:spTree>
    <p:extLst>
      <p:ext uri="{BB962C8B-B14F-4D97-AF65-F5344CB8AC3E}">
        <p14:creationId xmlns:p14="http://schemas.microsoft.com/office/powerpoint/2010/main" val="3314062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B3EB-8AD9-44A0-BD3C-F845EBE6D016}"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3BC2-9F07-4084-B454-8CFF9B96F338}" type="slidenum">
              <a:rPr lang="en-US" smtClean="0"/>
              <a:t>‹#›</a:t>
            </a:fld>
            <a:endParaRPr lang="en-US"/>
          </a:p>
        </p:txBody>
      </p:sp>
    </p:spTree>
    <p:extLst>
      <p:ext uri="{BB962C8B-B14F-4D97-AF65-F5344CB8AC3E}">
        <p14:creationId xmlns:p14="http://schemas.microsoft.com/office/powerpoint/2010/main" val="268377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41"/>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41"/>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B3EB-8AD9-44A0-BD3C-F845EBE6D016}"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3BC2-9F07-4084-B454-8CFF9B96F338}" type="slidenum">
              <a:rPr lang="en-US" smtClean="0"/>
              <a:t>‹#›</a:t>
            </a:fld>
            <a:endParaRPr lang="en-US"/>
          </a:p>
        </p:txBody>
      </p:sp>
    </p:spTree>
    <p:extLst>
      <p:ext uri="{BB962C8B-B14F-4D97-AF65-F5344CB8AC3E}">
        <p14:creationId xmlns:p14="http://schemas.microsoft.com/office/powerpoint/2010/main" val="1925641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4469970"/>
      </p:ext>
    </p:extLst>
  </p:cSld>
  <p:clrMapOvr>
    <a:masterClrMapping/>
  </p:clrMapOvr>
  <p:transition spd="slow"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B3EB-8AD9-44A0-BD3C-F845EBE6D016}"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3BC2-9F07-4084-B454-8CFF9B96F338}" type="slidenum">
              <a:rPr lang="en-US" smtClean="0"/>
              <a:t>‹#›</a:t>
            </a:fld>
            <a:endParaRPr lang="en-US"/>
          </a:p>
        </p:txBody>
      </p:sp>
    </p:spTree>
    <p:extLst>
      <p:ext uri="{BB962C8B-B14F-4D97-AF65-F5344CB8AC3E}">
        <p14:creationId xmlns:p14="http://schemas.microsoft.com/office/powerpoint/2010/main" val="464327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3"/>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75B3EB-8AD9-44A0-BD3C-F845EBE6D016}"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3BC2-9F07-4084-B454-8CFF9B96F338}" type="slidenum">
              <a:rPr lang="en-US" smtClean="0"/>
              <a:t>‹#›</a:t>
            </a:fld>
            <a:endParaRPr lang="en-US"/>
          </a:p>
        </p:txBody>
      </p:sp>
    </p:spTree>
    <p:extLst>
      <p:ext uri="{BB962C8B-B14F-4D97-AF65-F5344CB8AC3E}">
        <p14:creationId xmlns:p14="http://schemas.microsoft.com/office/powerpoint/2010/main" val="221679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3"/>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3"/>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75B3EB-8AD9-44A0-BD3C-F845EBE6D016}"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A3BC2-9F07-4084-B454-8CFF9B96F338}" type="slidenum">
              <a:rPr lang="en-US" smtClean="0"/>
              <a:t>‹#›</a:t>
            </a:fld>
            <a:endParaRPr lang="en-US"/>
          </a:p>
        </p:txBody>
      </p:sp>
    </p:spTree>
    <p:extLst>
      <p:ext uri="{BB962C8B-B14F-4D97-AF65-F5344CB8AC3E}">
        <p14:creationId xmlns:p14="http://schemas.microsoft.com/office/powerpoint/2010/main" val="210345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3"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3"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7"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7"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75B3EB-8AD9-44A0-BD3C-F845EBE6D016}" type="datetimeFigureOut">
              <a:rPr lang="en-US" smtClean="0"/>
              <a:t>10/21/2021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A3BC2-9F07-4084-B454-8CFF9B96F338}" type="slidenum">
              <a:rPr lang="en-US" smtClean="0"/>
              <a:t>‹#›</a:t>
            </a:fld>
            <a:endParaRPr lang="en-US"/>
          </a:p>
        </p:txBody>
      </p:sp>
    </p:spTree>
    <p:extLst>
      <p:ext uri="{BB962C8B-B14F-4D97-AF65-F5344CB8AC3E}">
        <p14:creationId xmlns:p14="http://schemas.microsoft.com/office/powerpoint/2010/main" val="2051910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75B3EB-8AD9-44A0-BD3C-F845EBE6D016}" type="datetimeFigureOut">
              <a:rPr lang="en-US" smtClean="0"/>
              <a:t>10/21/2021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A3BC2-9F07-4084-B454-8CFF9B96F338}" type="slidenum">
              <a:rPr lang="en-US" smtClean="0"/>
              <a:t>‹#›</a:t>
            </a:fld>
            <a:endParaRPr lang="en-US"/>
          </a:p>
        </p:txBody>
      </p:sp>
    </p:spTree>
    <p:extLst>
      <p:ext uri="{BB962C8B-B14F-4D97-AF65-F5344CB8AC3E}">
        <p14:creationId xmlns:p14="http://schemas.microsoft.com/office/powerpoint/2010/main" val="208687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5B3EB-8AD9-44A0-BD3C-F845EBE6D016}" type="datetimeFigureOut">
              <a:rPr lang="en-US" smtClean="0"/>
              <a:t>10/21/2021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A3BC2-9F07-4084-B454-8CFF9B96F338}" type="slidenum">
              <a:rPr lang="en-US" smtClean="0"/>
              <a:t>‹#›</a:t>
            </a:fld>
            <a:endParaRPr lang="en-US"/>
          </a:p>
        </p:txBody>
      </p:sp>
    </p:spTree>
    <p:extLst>
      <p:ext uri="{BB962C8B-B14F-4D97-AF65-F5344CB8AC3E}">
        <p14:creationId xmlns:p14="http://schemas.microsoft.com/office/powerpoint/2010/main" val="220702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4"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3"/>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4" y="1435103"/>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5B3EB-8AD9-44A0-BD3C-F845EBE6D016}"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A3BC2-9F07-4084-B454-8CFF9B96F338}" type="slidenum">
              <a:rPr lang="en-US" smtClean="0"/>
              <a:t>‹#›</a:t>
            </a:fld>
            <a:endParaRPr lang="en-US"/>
          </a:p>
        </p:txBody>
      </p:sp>
    </p:spTree>
    <p:extLst>
      <p:ext uri="{BB962C8B-B14F-4D97-AF65-F5344CB8AC3E}">
        <p14:creationId xmlns:p14="http://schemas.microsoft.com/office/powerpoint/2010/main" val="313224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5B3EB-8AD9-44A0-BD3C-F845EBE6D016}"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A3BC2-9F07-4084-B454-8CFF9B96F338}" type="slidenum">
              <a:rPr lang="en-US" smtClean="0"/>
              <a:t>‹#›</a:t>
            </a:fld>
            <a:endParaRPr lang="en-US"/>
          </a:p>
        </p:txBody>
      </p:sp>
    </p:spTree>
    <p:extLst>
      <p:ext uri="{BB962C8B-B14F-4D97-AF65-F5344CB8AC3E}">
        <p14:creationId xmlns:p14="http://schemas.microsoft.com/office/powerpoint/2010/main" val="247299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3"/>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3"/>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5B3EB-8AD9-44A0-BD3C-F845EBE6D016}" type="datetimeFigureOut">
              <a:rPr lang="en-US" smtClean="0"/>
              <a:t>10/21/2021</a:t>
            </a:fld>
            <a:endParaRPr lang="en-US"/>
          </a:p>
        </p:txBody>
      </p:sp>
      <p:sp>
        <p:nvSpPr>
          <p:cNvPr id="5" name="Footer Placeholder 4"/>
          <p:cNvSpPr>
            <a:spLocks noGrp="1"/>
          </p:cNvSpPr>
          <p:nvPr>
            <p:ph type="ftr" sz="quarter" idx="3"/>
          </p:nvPr>
        </p:nvSpPr>
        <p:spPr>
          <a:xfrm>
            <a:off x="4155296" y="6356353"/>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3"/>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A3BC2-9F07-4084-B454-8CFF9B96F338}" type="slidenum">
              <a:rPr lang="en-US" smtClean="0"/>
              <a:t>‹#›</a:t>
            </a:fld>
            <a:endParaRPr lang="en-US"/>
          </a:p>
        </p:txBody>
      </p:sp>
    </p:spTree>
    <p:extLst>
      <p:ext uri="{BB962C8B-B14F-4D97-AF65-F5344CB8AC3E}">
        <p14:creationId xmlns:p14="http://schemas.microsoft.com/office/powerpoint/2010/main" val="1326413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花卉"/>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2" y="-14743"/>
            <a:ext cx="12163950" cy="684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组合 16"/>
          <p:cNvGrpSpPr>
            <a:grpSpLocks/>
          </p:cNvGrpSpPr>
          <p:nvPr/>
        </p:nvGrpSpPr>
        <p:grpSpPr bwMode="auto">
          <a:xfrm>
            <a:off x="2126211" y="2027011"/>
            <a:ext cx="2195887" cy="2782865"/>
            <a:chOff x="5681" y="3188"/>
            <a:chExt cx="3466" cy="4391"/>
          </a:xfrm>
        </p:grpSpPr>
        <p:cxnSp>
          <p:nvCxnSpPr>
            <p:cNvPr id="10" name="直接连接符 9"/>
            <p:cNvCxnSpPr/>
            <p:nvPr/>
          </p:nvCxnSpPr>
          <p:spPr>
            <a:xfrm>
              <a:off x="5704" y="3195"/>
              <a:ext cx="0" cy="4341"/>
            </a:xfrm>
            <a:prstGeom prst="line">
              <a:avLst/>
            </a:prstGeom>
            <a:ln w="38100">
              <a:solidFill>
                <a:srgbClr val="E94B52"/>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1">
              <a:off x="5681" y="3211"/>
              <a:ext cx="3466" cy="7"/>
            </a:xfrm>
            <a:prstGeom prst="line">
              <a:avLst/>
            </a:prstGeom>
            <a:ln w="38100">
              <a:solidFill>
                <a:srgbClr val="E94B52"/>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5681" y="7526"/>
              <a:ext cx="3466" cy="10"/>
            </a:xfrm>
            <a:prstGeom prst="line">
              <a:avLst/>
            </a:prstGeom>
            <a:ln w="38100">
              <a:solidFill>
                <a:srgbClr val="E94B52"/>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9117" y="3188"/>
              <a:ext cx="7" cy="876"/>
            </a:xfrm>
            <a:prstGeom prst="line">
              <a:avLst/>
            </a:prstGeom>
            <a:ln w="38100">
              <a:solidFill>
                <a:srgbClr val="E94B52"/>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flipV="1">
              <a:off x="9107" y="6703"/>
              <a:ext cx="10" cy="876"/>
            </a:xfrm>
            <a:prstGeom prst="line">
              <a:avLst/>
            </a:prstGeom>
            <a:ln w="38100">
              <a:solidFill>
                <a:srgbClr val="E94B52"/>
              </a:solidFill>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p:nvCxnSpPr>
        <p:spPr>
          <a:xfrm>
            <a:off x="4353770" y="4341138"/>
            <a:ext cx="6287839" cy="0"/>
          </a:xfrm>
          <a:prstGeom prst="line">
            <a:avLst/>
          </a:prstGeom>
          <a:ln w="38100">
            <a:solidFill>
              <a:srgbClr val="E94B52"/>
            </a:solidFill>
          </a:ln>
        </p:spPr>
        <p:style>
          <a:lnRef idx="1">
            <a:schemeClr val="accent1"/>
          </a:lnRef>
          <a:fillRef idx="0">
            <a:schemeClr val="accent1"/>
          </a:fillRef>
          <a:effectRef idx="0">
            <a:schemeClr val="accent1"/>
          </a:effectRef>
          <a:fontRef idx="minor">
            <a:schemeClr val="tx1"/>
          </a:fontRef>
        </p:style>
      </p:cxnSp>
      <p:pic>
        <p:nvPicPr>
          <p:cNvPr id="16" name="图片 15" descr="玫瑰"/>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8265" y="1661734"/>
            <a:ext cx="1435772" cy="128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a:spLocks noChangeArrowheads="1"/>
          </p:cNvSpPr>
          <p:nvPr/>
        </p:nvSpPr>
        <p:spPr bwMode="auto">
          <a:xfrm>
            <a:off x="2635065" y="2360617"/>
            <a:ext cx="7879857" cy="209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4" tIns="45242" rIns="90484" bIns="4524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zh-CN" sz="6517" b="1" smtClean="0">
                <a:solidFill>
                  <a:srgbClr val="E94B52"/>
                </a:solidFill>
                <a:latin typeface="Times New Roman" panose="02020603050405020304" pitchFamily="18" charset="0"/>
                <a:ea typeface="Microsoft YaHei" panose="020B0503020204020204" pitchFamily="34" charset="-122"/>
                <a:cs typeface="Arial" panose="020B0604020202020204" pitchFamily="34" charset="0"/>
              </a:rPr>
              <a:t>TẬP LÀM VĂN </a:t>
            </a:r>
            <a:endParaRPr lang="en-US" altLang="zh-CN" sz="6517" b="1">
              <a:solidFill>
                <a:srgbClr val="E94B52"/>
              </a:solidFill>
              <a:latin typeface="Times New Roman" panose="02020603050405020304" pitchFamily="18" charset="0"/>
              <a:ea typeface="Microsoft YaHei" panose="020B0503020204020204" pitchFamily="34" charset="-122"/>
              <a:cs typeface="Arial" panose="020B0604020202020204" pitchFamily="34" charset="0"/>
            </a:endParaRPr>
          </a:p>
          <a:p>
            <a:pPr algn="ctr" eaLnBrk="1" hangingPunct="1">
              <a:spcBef>
                <a:spcPct val="0"/>
              </a:spcBef>
              <a:buFontTx/>
              <a:buNone/>
            </a:pPr>
            <a:r>
              <a:rPr lang="en-US" altLang="zh-CN" sz="6517" b="1">
                <a:solidFill>
                  <a:srgbClr val="E94B52"/>
                </a:solidFill>
                <a:latin typeface="Times New Roman" panose="02020603050405020304" pitchFamily="18" charset="0"/>
                <a:ea typeface="Microsoft YaHei" panose="020B0503020204020204" pitchFamily="34" charset="-122"/>
                <a:cs typeface="Arial" panose="020B0604020202020204" pitchFamily="34" charset="0"/>
              </a:rPr>
              <a:t>LỚP 5</a:t>
            </a:r>
            <a:endParaRPr lang="zh-CN" altLang="en-US" sz="6517" b="1">
              <a:solidFill>
                <a:srgbClr val="E94B52"/>
              </a:solidFill>
              <a:latin typeface="Times New Roman" panose="02020603050405020304" pitchFamily="18" charset="0"/>
              <a:ea typeface="Microsoft YaHei" panose="020B0503020204020204" pitchFamily="34" charset="-122"/>
              <a:cs typeface="Arial" panose="020B0604020202020204" pitchFamily="34" charset="0"/>
            </a:endParaRPr>
          </a:p>
        </p:txBody>
      </p:sp>
      <p:sp>
        <p:nvSpPr>
          <p:cNvPr id="14" name="TextBox 13"/>
          <p:cNvSpPr txBox="1"/>
          <p:nvPr/>
        </p:nvSpPr>
        <p:spPr>
          <a:xfrm>
            <a:off x="1216184" y="774933"/>
            <a:ext cx="10236213" cy="829138"/>
          </a:xfrm>
          <a:prstGeom prst="rect">
            <a:avLst/>
          </a:prstGeom>
          <a:noFill/>
        </p:spPr>
        <p:txBody>
          <a:bodyPr>
            <a:spAutoFit/>
          </a:bodyPr>
          <a:lstStyle/>
          <a:p>
            <a:pPr>
              <a:defRPr/>
            </a:pPr>
            <a:r>
              <a:rPr lang="en-US" sz="4788" b="1">
                <a:solidFill>
                  <a:schemeClr val="accent5">
                    <a:lumMod val="50000"/>
                  </a:schemeClr>
                </a:solidFill>
                <a:latin typeface="Times New Roman" pitchFamily="18" charset="0"/>
                <a:cs typeface="Times New Roman" pitchFamily="18" charset="0"/>
              </a:rPr>
              <a:t>TRƯỜNG TIỂU HỌC TÂN NHỰT 6</a:t>
            </a:r>
          </a:p>
        </p:txBody>
      </p:sp>
    </p:spTree>
    <p:extLst>
      <p:ext uri="{BB962C8B-B14F-4D97-AF65-F5344CB8AC3E}">
        <p14:creationId xmlns:p14="http://schemas.microsoft.com/office/powerpoint/2010/main" val="18909316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1000"/>
                                        <p:tgtEl>
                                          <p:spTgt spid="8"/>
                                        </p:tgtEl>
                                      </p:cBhvr>
                                    </p:animEffect>
                                  </p:childTnLst>
                                </p:cTn>
                              </p:par>
                            </p:childTnLst>
                          </p:cTn>
                        </p:par>
                        <p:par>
                          <p:cTn id="8" fill="hold" nodeType="afterGroup">
                            <p:stCondLst>
                              <p:cond delay="1000"/>
                            </p:stCondLst>
                            <p:childTnLst>
                              <p:par>
                                <p:cTn id="9" presetID="55"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strVal val="#ppt_w*0.70"/>
                                          </p:val>
                                        </p:tav>
                                        <p:tav tm="100000">
                                          <p:val>
                                            <p:strVal val="#ppt_w"/>
                                          </p:val>
                                        </p:tav>
                                      </p:tavLst>
                                    </p:anim>
                                    <p:anim calcmode="lin" valueType="num">
                                      <p:cBhvr>
                                        <p:cTn id="12" dur="1000" fill="hold"/>
                                        <p:tgtEl>
                                          <p:spTgt spid="17"/>
                                        </p:tgtEl>
                                        <p:attrNameLst>
                                          <p:attrName>ppt_h</p:attrName>
                                        </p:attrNameLst>
                                      </p:cBhvr>
                                      <p:tavLst>
                                        <p:tav tm="0">
                                          <p:val>
                                            <p:strVal val="#ppt_h"/>
                                          </p:val>
                                        </p:tav>
                                        <p:tav tm="100000">
                                          <p:val>
                                            <p:strVal val="#ppt_h"/>
                                          </p:val>
                                        </p:tav>
                                      </p:tavLst>
                                    </p:anim>
                                    <p:animEffect transition="in" filter="fade">
                                      <p:cBhvr>
                                        <p:cTn id="13" dur="1000"/>
                                        <p:tgtEl>
                                          <p:spTgt spid="17"/>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p:tgtEl>
                                          <p:spTgt spid="7"/>
                                        </p:tgtEl>
                                        <p:attrNameLst>
                                          <p:attrName>ppt_y</p:attrName>
                                        </p:attrNameLst>
                                      </p:cBhvr>
                                      <p:tavLst>
                                        <p:tav tm="0">
                                          <p:val>
                                            <p:strVal val="#ppt_y+#ppt_h*1.125000"/>
                                          </p:val>
                                        </p:tav>
                                        <p:tav tm="100000">
                                          <p:val>
                                            <p:strVal val="#ppt_y"/>
                                          </p:val>
                                        </p:tav>
                                      </p:tavLst>
                                    </p:anim>
                                    <p:animEffect transition="in" filter="wipe(up)">
                                      <p:cBhvr>
                                        <p:cTn id="17" dur="1000"/>
                                        <p:tgtEl>
                                          <p:spTgt spid="7"/>
                                        </p:tgtEl>
                                      </p:cBhvr>
                                    </p:animEffect>
                                  </p:childTnLst>
                                </p:cTn>
                              </p:par>
                              <p:par>
                                <p:cTn id="18" presetID="53" presetClass="entr" presetSubtype="16"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fltVal val="0"/>
                                          </p:val>
                                        </p:tav>
                                        <p:tav tm="100000">
                                          <p:val>
                                            <p:strVal val="#ppt_w"/>
                                          </p:val>
                                        </p:tav>
                                      </p:tavLst>
                                    </p:anim>
                                    <p:anim calcmode="lin" valueType="num">
                                      <p:cBhvr>
                                        <p:cTn id="21" dur="1000" fill="hold"/>
                                        <p:tgtEl>
                                          <p:spTgt spid="16"/>
                                        </p:tgtEl>
                                        <p:attrNameLst>
                                          <p:attrName>ppt_h</p:attrName>
                                        </p:attrNameLst>
                                      </p:cBhvr>
                                      <p:tavLst>
                                        <p:tav tm="0">
                                          <p:val>
                                            <p:fltVal val="0"/>
                                          </p:val>
                                        </p:tav>
                                        <p:tav tm="100000">
                                          <p:val>
                                            <p:strVal val="#ppt_h"/>
                                          </p:val>
                                        </p:tav>
                                      </p:tavLst>
                                    </p:anim>
                                    <p:animEffect transition="in" filter="fade">
                                      <p:cBhvr>
                                        <p:cTn id="22" dur="1000"/>
                                        <p:tgtEl>
                                          <p:spTgt spid="16"/>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4" name="Text Box 4"/>
          <p:cNvSpPr txBox="1">
            <a:spLocks noChangeArrowheads="1"/>
          </p:cNvSpPr>
          <p:nvPr/>
        </p:nvSpPr>
        <p:spPr bwMode="auto">
          <a:xfrm>
            <a:off x="-98418" y="3087861"/>
            <a:ext cx="7094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endParaRPr lang="vi-VN" sz="3600"/>
          </a:p>
        </p:txBody>
      </p:sp>
      <p:sp>
        <p:nvSpPr>
          <p:cNvPr id="15" name="Text Box 5"/>
          <p:cNvSpPr txBox="1">
            <a:spLocks noChangeArrowheads="1"/>
          </p:cNvSpPr>
          <p:nvPr/>
        </p:nvSpPr>
        <p:spPr bwMode="auto">
          <a:xfrm>
            <a:off x="205628" y="44624"/>
            <a:ext cx="22296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b="1">
                <a:solidFill>
                  <a:srgbClr val="1F05BB"/>
                </a:solidFill>
              </a:rPr>
              <a:t>c. Câu:</a:t>
            </a:r>
          </a:p>
        </p:txBody>
      </p:sp>
      <p:sp>
        <p:nvSpPr>
          <p:cNvPr id="16" name="Text Box 7"/>
          <p:cNvSpPr txBox="1">
            <a:spLocks noChangeArrowheads="1"/>
          </p:cNvSpPr>
          <p:nvPr/>
        </p:nvSpPr>
        <p:spPr bwMode="auto">
          <a:xfrm>
            <a:off x="207331" y="914400"/>
            <a:ext cx="533278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sz="3600"/>
              <a:t>- Em cùng ba mẹ hay ra công viên tập thể dục vào mỗi buổi </a:t>
            </a:r>
            <a:r>
              <a:rPr lang="en-US" sz="3600" smtClean="0"/>
              <a:t>sáng. </a:t>
            </a:r>
            <a:r>
              <a:rPr lang="en-US" sz="3600"/>
              <a:t>Để có sức khỏe tốt. </a:t>
            </a:r>
          </a:p>
        </p:txBody>
      </p:sp>
      <p:sp>
        <p:nvSpPr>
          <p:cNvPr id="19" name="Text Box 14"/>
          <p:cNvSpPr txBox="1">
            <a:spLocks noChangeArrowheads="1"/>
          </p:cNvSpPr>
          <p:nvPr/>
        </p:nvSpPr>
        <p:spPr bwMode="auto">
          <a:xfrm>
            <a:off x="2435298" y="70139"/>
            <a:ext cx="23310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b="1" u="sng" smtClean="0">
                <a:solidFill>
                  <a:srgbClr val="1F05BB"/>
                </a:solidFill>
              </a:rPr>
              <a:t>Sai</a:t>
            </a:r>
            <a:endParaRPr lang="en-US" sz="3600" b="1" u="sng">
              <a:solidFill>
                <a:srgbClr val="1F05BB"/>
              </a:solidFill>
            </a:endParaRPr>
          </a:p>
        </p:txBody>
      </p:sp>
      <p:sp>
        <p:nvSpPr>
          <p:cNvPr id="20" name="Text Box 15"/>
          <p:cNvSpPr txBox="1">
            <a:spLocks noChangeArrowheads="1"/>
          </p:cNvSpPr>
          <p:nvPr/>
        </p:nvSpPr>
        <p:spPr bwMode="auto">
          <a:xfrm>
            <a:off x="7728897" y="63278"/>
            <a:ext cx="12618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b="1" u="sng" smtClean="0">
                <a:solidFill>
                  <a:srgbClr val="1F05BB"/>
                </a:solidFill>
              </a:rPr>
              <a:t>Đúng</a:t>
            </a:r>
            <a:endParaRPr lang="en-US" sz="3600" b="1" u="sng">
              <a:solidFill>
                <a:srgbClr val="1F05BB"/>
              </a:solidFill>
            </a:endParaRPr>
          </a:p>
        </p:txBody>
      </p:sp>
      <p:sp>
        <p:nvSpPr>
          <p:cNvPr id="21" name="Line 17"/>
          <p:cNvSpPr>
            <a:spLocks noChangeShapeType="1"/>
          </p:cNvSpPr>
          <p:nvPr/>
        </p:nvSpPr>
        <p:spPr bwMode="auto">
          <a:xfrm>
            <a:off x="5750244" y="806623"/>
            <a:ext cx="0" cy="60309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22" name="Text Box 18"/>
          <p:cNvSpPr txBox="1">
            <a:spLocks noChangeArrowheads="1"/>
          </p:cNvSpPr>
          <p:nvPr/>
        </p:nvSpPr>
        <p:spPr bwMode="auto">
          <a:xfrm>
            <a:off x="5852319" y="904569"/>
            <a:ext cx="6019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sz="3600"/>
              <a:t>- </a:t>
            </a:r>
            <a:r>
              <a:rPr lang="en-US" sz="3600" smtClean="0"/>
              <a:t>Để có sức khỏe tốt, em cùng </a:t>
            </a:r>
            <a:r>
              <a:rPr lang="en-US" sz="3600"/>
              <a:t>ba mẹ hay ra công viên tập thể dục vào mỗi buổi </a:t>
            </a:r>
            <a:r>
              <a:rPr lang="en-US" sz="3600" smtClean="0"/>
              <a:t>sáng. </a:t>
            </a:r>
            <a:endParaRPr lang="en-US" sz="3600"/>
          </a:p>
        </p:txBody>
      </p:sp>
      <p:sp>
        <p:nvSpPr>
          <p:cNvPr id="2" name="Rectangle 1"/>
          <p:cNvSpPr/>
          <p:nvPr/>
        </p:nvSpPr>
        <p:spPr>
          <a:xfrm>
            <a:off x="205628" y="3579674"/>
            <a:ext cx="5297985" cy="1754326"/>
          </a:xfrm>
          <a:prstGeom prst="rect">
            <a:avLst/>
          </a:prstGeom>
        </p:spPr>
        <p:txBody>
          <a:bodyPr wrap="square">
            <a:spAutoFit/>
          </a:bodyPr>
          <a:lstStyle/>
          <a:p>
            <a:pPr algn="just"/>
            <a:r>
              <a:rPr lang="en-US" sz="3600" smtClean="0">
                <a:latin typeface="Times New Roman" pitchFamily="18" charset="0"/>
                <a:cs typeface="Times New Roman" pitchFamily="18" charset="0"/>
              </a:rPr>
              <a:t>- M</a:t>
            </a:r>
            <a:r>
              <a:rPr lang="vi-VN" sz="3600" smtClean="0">
                <a:latin typeface="Times New Roman" pitchFamily="18" charset="0"/>
                <a:cs typeface="Times New Roman" pitchFamily="18" charset="0"/>
              </a:rPr>
              <a:t>ưa </a:t>
            </a:r>
            <a:r>
              <a:rPr lang="vi-VN" sz="3600">
                <a:latin typeface="Times New Roman" pitchFamily="18" charset="0"/>
                <a:cs typeface="Times New Roman" pitchFamily="18" charset="0"/>
              </a:rPr>
              <a:t>ngớt hạt dần rồi tạnh </a:t>
            </a:r>
            <a:r>
              <a:rPr lang="vi-VN" sz="3600" smtClean="0">
                <a:latin typeface="Times New Roman" pitchFamily="18" charset="0"/>
                <a:cs typeface="Times New Roman" pitchFamily="18" charset="0"/>
              </a:rPr>
              <a:t>hẳn</a:t>
            </a:r>
            <a:r>
              <a:rPr lang="en-US" sz="3600" smtClean="0">
                <a:latin typeface="Times New Roman" pitchFamily="18" charset="0"/>
                <a:cs typeface="Times New Roman" pitchFamily="18" charset="0"/>
              </a:rPr>
              <a:t>. Và á</a:t>
            </a:r>
            <a:r>
              <a:rPr lang="vi-VN" sz="3600" smtClean="0">
                <a:latin typeface="Times New Roman" pitchFamily="18" charset="0"/>
                <a:cs typeface="Times New Roman" pitchFamily="18" charset="0"/>
              </a:rPr>
              <a:t>nh </a:t>
            </a:r>
            <a:r>
              <a:rPr lang="vi-VN" sz="3600">
                <a:latin typeface="Times New Roman" pitchFamily="18" charset="0"/>
                <a:cs typeface="Times New Roman" pitchFamily="18" charset="0"/>
              </a:rPr>
              <a:t>nắng bừng lên </a:t>
            </a:r>
            <a:r>
              <a:rPr lang="vi-VN" sz="3600" smtClean="0">
                <a:latin typeface="Times New Roman" pitchFamily="18" charset="0"/>
                <a:cs typeface="Times New Roman" pitchFamily="18" charset="0"/>
              </a:rPr>
              <a:t>chiếu </a:t>
            </a:r>
            <a:r>
              <a:rPr lang="vi-VN" sz="3600">
                <a:latin typeface="Times New Roman" pitchFamily="18" charset="0"/>
                <a:cs typeface="Times New Roman" pitchFamily="18" charset="0"/>
              </a:rPr>
              <a:t>sáng </a:t>
            </a:r>
            <a:r>
              <a:rPr lang="en-US" sz="3600" smtClean="0">
                <a:latin typeface="Times New Roman" pitchFamily="18" charset="0"/>
                <a:cs typeface="Times New Roman" pitchFamily="18" charset="0"/>
              </a:rPr>
              <a:t>khắp nơi.</a:t>
            </a:r>
            <a:endParaRPr lang="en-US" sz="3600">
              <a:latin typeface="Times New Roman" pitchFamily="18" charset="0"/>
              <a:cs typeface="Times New Roman" pitchFamily="18" charset="0"/>
            </a:endParaRPr>
          </a:p>
        </p:txBody>
      </p:sp>
      <p:sp>
        <p:nvSpPr>
          <p:cNvPr id="23" name="Rectangle 22"/>
          <p:cNvSpPr/>
          <p:nvPr/>
        </p:nvSpPr>
        <p:spPr>
          <a:xfrm>
            <a:off x="5874121" y="3611677"/>
            <a:ext cx="6233319" cy="2862322"/>
          </a:xfrm>
          <a:prstGeom prst="rect">
            <a:avLst/>
          </a:prstGeom>
        </p:spPr>
        <p:txBody>
          <a:bodyPr wrap="square">
            <a:spAutoFit/>
          </a:bodyPr>
          <a:lstStyle/>
          <a:p>
            <a:pPr algn="just"/>
            <a:r>
              <a:rPr lang="en-US" sz="3600" smtClean="0">
                <a:latin typeface="Times New Roman" pitchFamily="18" charset="0"/>
                <a:cs typeface="Times New Roman" pitchFamily="18" charset="0"/>
              </a:rPr>
              <a:t>- </a:t>
            </a:r>
            <a:r>
              <a:rPr lang="vi-VN" sz="3600">
                <a:latin typeface="Times New Roman" pitchFamily="18" charset="0"/>
                <a:cs typeface="Times New Roman" pitchFamily="18" charset="0"/>
              </a:rPr>
              <a:t>Một lát sau, mưa ngớt hạt dần rồi tạnh hẳn. Ánh nắng bừng lên mừng rỡ chiếu sáng trên những vòm cây, trên những thảm cỏ xanh rờn.</a:t>
            </a:r>
            <a:endParaRPr lang="en-US" sz="360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410479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2618173" y="2679701"/>
            <a:ext cx="1216184" cy="6155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endParaRPr lang="vi-VN" sz="3400" b="1">
              <a:solidFill>
                <a:srgbClr val="0000FF"/>
              </a:solidFill>
            </a:endParaRPr>
          </a:p>
        </p:txBody>
      </p:sp>
      <p:sp>
        <p:nvSpPr>
          <p:cNvPr id="4" name="Text Box 32"/>
          <p:cNvSpPr txBox="1">
            <a:spLocks noChangeArrowheads="1"/>
          </p:cNvSpPr>
          <p:nvPr/>
        </p:nvSpPr>
        <p:spPr bwMode="auto">
          <a:xfrm>
            <a:off x="56181" y="-10805"/>
            <a:ext cx="49660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4000">
                <a:solidFill>
                  <a:srgbClr val="FF0000"/>
                </a:solidFill>
              </a:rPr>
              <a:t>* </a:t>
            </a:r>
            <a:r>
              <a:rPr lang="en-US" sz="4000" b="1">
                <a:solidFill>
                  <a:srgbClr val="FF0000"/>
                </a:solidFill>
              </a:rPr>
              <a:t>Một số ý hay:</a:t>
            </a:r>
          </a:p>
        </p:txBody>
      </p:sp>
      <p:sp>
        <p:nvSpPr>
          <p:cNvPr id="5" name="Text Box 34"/>
          <p:cNvSpPr txBox="1">
            <a:spLocks noChangeArrowheads="1"/>
          </p:cNvSpPr>
          <p:nvPr/>
        </p:nvSpPr>
        <p:spPr bwMode="auto">
          <a:xfrm>
            <a:off x="1043046" y="2049463"/>
            <a:ext cx="24492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endParaRPr lang="vi-VN" sz="3400"/>
          </a:p>
        </p:txBody>
      </p:sp>
      <p:sp>
        <p:nvSpPr>
          <p:cNvPr id="8" name="Text Box 39"/>
          <p:cNvSpPr txBox="1">
            <a:spLocks noChangeArrowheads="1"/>
          </p:cNvSpPr>
          <p:nvPr/>
        </p:nvSpPr>
        <p:spPr bwMode="auto">
          <a:xfrm>
            <a:off x="115319" y="2703943"/>
            <a:ext cx="11953735"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sz="3800" dirty="0"/>
              <a:t>- </a:t>
            </a:r>
            <a:r>
              <a:rPr lang="en-US" sz="3800" dirty="0" err="1"/>
              <a:t>Sương</a:t>
            </a:r>
            <a:r>
              <a:rPr lang="en-US" sz="3800" dirty="0"/>
              <a:t> tan </a:t>
            </a:r>
            <a:r>
              <a:rPr lang="en-US" sz="3800" dirty="0" err="1"/>
              <a:t>tạo</a:t>
            </a:r>
            <a:r>
              <a:rPr lang="en-US" sz="3800" dirty="0"/>
              <a:t> </a:t>
            </a:r>
            <a:r>
              <a:rPr lang="en-US" sz="3800" dirty="0" err="1"/>
              <a:t>thành</a:t>
            </a:r>
            <a:r>
              <a:rPr lang="en-US" sz="3800" dirty="0"/>
              <a:t> </a:t>
            </a:r>
            <a:r>
              <a:rPr lang="en-US" sz="3800" dirty="0" err="1"/>
              <a:t>muôn</a:t>
            </a:r>
            <a:r>
              <a:rPr lang="en-US" sz="3800" dirty="0"/>
              <a:t> </a:t>
            </a:r>
            <a:r>
              <a:rPr lang="en-US" sz="3800" dirty="0" err="1"/>
              <a:t>rạch</a:t>
            </a:r>
            <a:r>
              <a:rPr lang="en-US" sz="3800" dirty="0"/>
              <a:t> </a:t>
            </a:r>
            <a:r>
              <a:rPr lang="en-US" sz="3800" dirty="0" err="1"/>
              <a:t>nước</a:t>
            </a:r>
            <a:r>
              <a:rPr lang="en-US" sz="3800" dirty="0"/>
              <a:t> </a:t>
            </a:r>
            <a:r>
              <a:rPr lang="en-US" sz="3800" dirty="0" err="1"/>
              <a:t>nhỏ</a:t>
            </a:r>
            <a:r>
              <a:rPr lang="en-US" sz="3800" dirty="0"/>
              <a:t> </a:t>
            </a:r>
            <a:r>
              <a:rPr lang="en-US" sz="3800" dirty="0" err="1"/>
              <a:t>nâng</a:t>
            </a:r>
            <a:r>
              <a:rPr lang="en-US" sz="3800" dirty="0"/>
              <a:t> </a:t>
            </a:r>
            <a:r>
              <a:rPr lang="en-US" sz="3800" dirty="0" err="1"/>
              <a:t>đỡ</a:t>
            </a:r>
            <a:r>
              <a:rPr lang="en-US" sz="3800" dirty="0"/>
              <a:t> </a:t>
            </a:r>
            <a:r>
              <a:rPr lang="en-US" sz="3800" dirty="0" err="1"/>
              <a:t>những</a:t>
            </a:r>
            <a:r>
              <a:rPr lang="en-US" sz="3800" dirty="0"/>
              <a:t> </a:t>
            </a:r>
            <a:r>
              <a:rPr lang="en-US" sz="3800" dirty="0" err="1"/>
              <a:t>chiếc</a:t>
            </a:r>
            <a:r>
              <a:rPr lang="en-US" sz="3800" dirty="0"/>
              <a:t> </a:t>
            </a:r>
            <a:r>
              <a:rPr lang="en-US" sz="3800" dirty="0" err="1"/>
              <a:t>lá</a:t>
            </a:r>
            <a:r>
              <a:rPr lang="en-US" sz="3800" dirty="0"/>
              <a:t> </a:t>
            </a:r>
            <a:r>
              <a:rPr lang="en-US" sz="3800" dirty="0" err="1"/>
              <a:t>khế</a:t>
            </a:r>
            <a:r>
              <a:rPr lang="en-US" sz="3800" dirty="0"/>
              <a:t> </a:t>
            </a:r>
            <a:r>
              <a:rPr lang="en-US" sz="3800" dirty="0" err="1"/>
              <a:t>vàng</a:t>
            </a:r>
            <a:r>
              <a:rPr lang="en-US" sz="3800" dirty="0"/>
              <a:t> </a:t>
            </a:r>
            <a:r>
              <a:rPr lang="en-US" sz="3800" dirty="0" err="1"/>
              <a:t>như</a:t>
            </a:r>
            <a:r>
              <a:rPr lang="en-US" sz="3800" dirty="0"/>
              <a:t> con </a:t>
            </a:r>
            <a:r>
              <a:rPr lang="en-US" sz="3800" dirty="0" err="1"/>
              <a:t>thuyền</a:t>
            </a:r>
            <a:r>
              <a:rPr lang="en-US" sz="3800" dirty="0"/>
              <a:t> </a:t>
            </a:r>
            <a:r>
              <a:rPr lang="en-US" sz="3800" dirty="0" err="1"/>
              <a:t>trên</a:t>
            </a:r>
            <a:r>
              <a:rPr lang="en-US" sz="3800" dirty="0"/>
              <a:t> </a:t>
            </a:r>
            <a:r>
              <a:rPr lang="en-US" sz="3800" dirty="0" err="1"/>
              <a:t>sóng</a:t>
            </a:r>
            <a:r>
              <a:rPr lang="en-US" sz="3800" dirty="0"/>
              <a:t> </a:t>
            </a:r>
            <a:r>
              <a:rPr lang="en-US" sz="3800" dirty="0" err="1"/>
              <a:t>vừa</a:t>
            </a:r>
            <a:r>
              <a:rPr lang="en-US" sz="3800" dirty="0"/>
              <a:t> </a:t>
            </a:r>
            <a:r>
              <a:rPr lang="en-US" sz="3800" dirty="0" err="1"/>
              <a:t>được</a:t>
            </a:r>
            <a:r>
              <a:rPr lang="en-US" sz="3800" dirty="0"/>
              <a:t> </a:t>
            </a:r>
            <a:r>
              <a:rPr lang="en-US" sz="3800" dirty="0" err="1"/>
              <a:t>cô</a:t>
            </a:r>
            <a:r>
              <a:rPr lang="en-US" sz="3800" dirty="0"/>
              <a:t> </a:t>
            </a:r>
            <a:r>
              <a:rPr lang="en-US" sz="3800" dirty="0" err="1"/>
              <a:t>gió</a:t>
            </a:r>
            <a:r>
              <a:rPr lang="en-US" sz="3800" dirty="0"/>
              <a:t> </a:t>
            </a:r>
            <a:r>
              <a:rPr lang="en-US" sz="3800" dirty="0" err="1"/>
              <a:t>thổi</a:t>
            </a:r>
            <a:r>
              <a:rPr lang="en-US" sz="3800" dirty="0"/>
              <a:t> </a:t>
            </a:r>
            <a:r>
              <a:rPr lang="en-US" sz="3800" dirty="0" err="1"/>
              <a:t>tung</a:t>
            </a:r>
            <a:r>
              <a:rPr lang="en-US" sz="3800" dirty="0"/>
              <a:t> </a:t>
            </a:r>
            <a:r>
              <a:rPr lang="en-US" sz="3800" dirty="0" err="1"/>
              <a:t>lên</a:t>
            </a:r>
            <a:r>
              <a:rPr lang="en-US" sz="3800" dirty="0"/>
              <a:t> </a:t>
            </a:r>
            <a:r>
              <a:rPr lang="en-US" sz="3800" dirty="0" err="1"/>
              <a:t>rồi</a:t>
            </a:r>
            <a:r>
              <a:rPr lang="en-US" sz="3800" dirty="0"/>
              <a:t> </a:t>
            </a:r>
            <a:r>
              <a:rPr lang="en-US" sz="3800" dirty="0" err="1"/>
              <a:t>nhẹ</a:t>
            </a:r>
            <a:r>
              <a:rPr lang="en-US" sz="3800" dirty="0"/>
              <a:t> </a:t>
            </a:r>
            <a:r>
              <a:rPr lang="en-US" sz="3800" dirty="0" err="1"/>
              <a:t>nhàng</a:t>
            </a:r>
            <a:r>
              <a:rPr lang="en-US" sz="3800" dirty="0"/>
              <a:t> </a:t>
            </a:r>
            <a:r>
              <a:rPr lang="en-US" sz="3800" dirty="0" err="1"/>
              <a:t>xoay</a:t>
            </a:r>
            <a:r>
              <a:rPr lang="en-US" sz="3800" dirty="0"/>
              <a:t> </a:t>
            </a:r>
            <a:r>
              <a:rPr lang="en-US" sz="3800" dirty="0" err="1"/>
              <a:t>tròn</a:t>
            </a:r>
            <a:r>
              <a:rPr lang="en-US" sz="3800" dirty="0"/>
              <a:t> </a:t>
            </a:r>
            <a:r>
              <a:rPr lang="en-US" sz="3800" dirty="0" err="1"/>
              <a:t>rơi</a:t>
            </a:r>
            <a:r>
              <a:rPr lang="en-US" sz="3800" dirty="0"/>
              <a:t> </a:t>
            </a:r>
            <a:r>
              <a:rPr lang="en-US" sz="3800" dirty="0" err="1"/>
              <a:t>xuống</a:t>
            </a:r>
            <a:r>
              <a:rPr lang="en-US" sz="3800" dirty="0"/>
              <a:t>.</a:t>
            </a:r>
          </a:p>
        </p:txBody>
      </p:sp>
      <p:sp>
        <p:nvSpPr>
          <p:cNvPr id="11" name="Text Box 34"/>
          <p:cNvSpPr txBox="1">
            <a:spLocks noChangeArrowheads="1"/>
          </p:cNvSpPr>
          <p:nvPr/>
        </p:nvSpPr>
        <p:spPr bwMode="auto">
          <a:xfrm>
            <a:off x="118898" y="789548"/>
            <a:ext cx="11745631"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spcBef>
                <a:spcPct val="50000"/>
              </a:spcBef>
            </a:pPr>
            <a:r>
              <a:rPr lang="en-US" sz="3800" dirty="0" smtClean="0"/>
              <a:t>- </a:t>
            </a:r>
            <a:r>
              <a:rPr lang="vi-VN" sz="3800" dirty="0" smtClean="0"/>
              <a:t>Bầu </a:t>
            </a:r>
            <a:r>
              <a:rPr lang="vi-VN" sz="3800" dirty="0"/>
              <a:t>trời cao vút, trong xanh như một chiếc màn khổng </a:t>
            </a:r>
            <a:r>
              <a:rPr lang="vi-VN" sz="3800" dirty="0" smtClean="0"/>
              <a:t>lồ, </a:t>
            </a:r>
            <a:r>
              <a:rPr lang="vi-VN" sz="3800" dirty="0"/>
              <a:t>được trang trí bởi những đám mây trắng, xốp trôi bồng bềnh như một đàn cừu non đang gặm cỏ. </a:t>
            </a:r>
          </a:p>
        </p:txBody>
      </p:sp>
      <p:sp>
        <p:nvSpPr>
          <p:cNvPr id="12" name="Text Box 19"/>
          <p:cNvSpPr txBox="1">
            <a:spLocks noChangeArrowheads="1"/>
          </p:cNvSpPr>
          <p:nvPr/>
        </p:nvSpPr>
        <p:spPr bwMode="auto">
          <a:xfrm>
            <a:off x="118898" y="4724400"/>
            <a:ext cx="12101012"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spcBef>
                <a:spcPct val="50000"/>
              </a:spcBef>
            </a:pPr>
            <a:r>
              <a:rPr lang="en-US" sz="3800" dirty="0"/>
              <a:t>- </a:t>
            </a:r>
            <a:r>
              <a:rPr lang="en-US" sz="3800" dirty="0" err="1" smtClean="0"/>
              <a:t>Ánh</a:t>
            </a:r>
            <a:r>
              <a:rPr lang="en-US" sz="3800" dirty="0" smtClean="0"/>
              <a:t> </a:t>
            </a:r>
            <a:r>
              <a:rPr lang="en-US" sz="3800" dirty="0" err="1" smtClean="0"/>
              <a:t>nắng</a:t>
            </a:r>
            <a:r>
              <a:rPr lang="en-US" sz="3800" dirty="0" smtClean="0"/>
              <a:t> </a:t>
            </a:r>
            <a:r>
              <a:rPr lang="en-US" sz="3800" dirty="0" err="1" smtClean="0"/>
              <a:t>nhảy</a:t>
            </a:r>
            <a:r>
              <a:rPr lang="en-US" sz="3800" dirty="0" smtClean="0"/>
              <a:t> </a:t>
            </a:r>
            <a:r>
              <a:rPr lang="en-US" sz="3800" dirty="0" err="1" smtClean="0"/>
              <a:t>nhót</a:t>
            </a:r>
            <a:r>
              <a:rPr lang="en-US" sz="3800" dirty="0" smtClean="0"/>
              <a:t> </a:t>
            </a:r>
            <a:r>
              <a:rPr lang="en-US" sz="3800" dirty="0" err="1" smtClean="0"/>
              <a:t>trên</a:t>
            </a:r>
            <a:r>
              <a:rPr lang="en-US" sz="3800" dirty="0" smtClean="0"/>
              <a:t> </a:t>
            </a:r>
            <a:r>
              <a:rPr lang="en-US" sz="3800" dirty="0" err="1" smtClean="0"/>
              <a:t>lá</a:t>
            </a:r>
            <a:r>
              <a:rPr lang="en-US" sz="3800" dirty="0" smtClean="0"/>
              <a:t> </a:t>
            </a:r>
            <a:r>
              <a:rPr lang="en-US" sz="3800" dirty="0" err="1" smtClean="0"/>
              <a:t>cây</a:t>
            </a:r>
            <a:r>
              <a:rPr lang="en-US" sz="3800" dirty="0" smtClean="0"/>
              <a:t>, </a:t>
            </a:r>
            <a:r>
              <a:rPr lang="en-US" sz="3800" dirty="0" err="1" smtClean="0"/>
              <a:t>len</a:t>
            </a:r>
            <a:r>
              <a:rPr lang="en-US" sz="3800" dirty="0" smtClean="0"/>
              <a:t> </a:t>
            </a:r>
            <a:r>
              <a:rPr lang="en-US" sz="3800" dirty="0" err="1" smtClean="0"/>
              <a:t>lỏi</a:t>
            </a:r>
            <a:r>
              <a:rPr lang="en-US" sz="3800" dirty="0" smtClean="0"/>
              <a:t> qua </a:t>
            </a:r>
            <a:r>
              <a:rPr lang="en-US" sz="3800" dirty="0" err="1" smtClean="0"/>
              <a:t>từng</a:t>
            </a:r>
            <a:r>
              <a:rPr lang="en-US" sz="3800" dirty="0" smtClean="0"/>
              <a:t> </a:t>
            </a:r>
            <a:r>
              <a:rPr lang="en-US" sz="3800" dirty="0" err="1" smtClean="0"/>
              <a:t>tán</a:t>
            </a:r>
            <a:r>
              <a:rPr lang="en-US" sz="3800" dirty="0" smtClean="0"/>
              <a:t> </a:t>
            </a:r>
            <a:r>
              <a:rPr lang="en-US" sz="3800" dirty="0" err="1" smtClean="0"/>
              <a:t>lá</a:t>
            </a:r>
            <a:r>
              <a:rPr lang="en-US" sz="3800" dirty="0" smtClean="0"/>
              <a:t>, </a:t>
            </a:r>
            <a:r>
              <a:rPr lang="en-US" sz="3800" dirty="0" err="1" smtClean="0"/>
              <a:t>nhẹ</a:t>
            </a:r>
            <a:r>
              <a:rPr lang="en-US" sz="3800" dirty="0" smtClean="0"/>
              <a:t> </a:t>
            </a:r>
            <a:r>
              <a:rPr lang="en-US" sz="3800" dirty="0" err="1" smtClean="0"/>
              <a:t>nhàng</a:t>
            </a:r>
            <a:r>
              <a:rPr lang="en-US" sz="3800" dirty="0" smtClean="0"/>
              <a:t> </a:t>
            </a:r>
            <a:r>
              <a:rPr lang="en-US" sz="3800" dirty="0" err="1" smtClean="0"/>
              <a:t>đậu</a:t>
            </a:r>
            <a:r>
              <a:rPr lang="en-US" sz="3800" dirty="0" smtClean="0"/>
              <a:t> </a:t>
            </a:r>
            <a:r>
              <a:rPr lang="en-US" sz="3800" dirty="0" err="1" smtClean="0"/>
              <a:t>mình</a:t>
            </a:r>
            <a:r>
              <a:rPr lang="en-US" sz="3800" dirty="0" smtClean="0"/>
              <a:t> </a:t>
            </a:r>
            <a:r>
              <a:rPr lang="en-US" sz="3800" dirty="0" err="1" smtClean="0"/>
              <a:t>trên</a:t>
            </a:r>
            <a:r>
              <a:rPr lang="en-US" sz="3800" dirty="0" smtClean="0"/>
              <a:t> </a:t>
            </a:r>
            <a:r>
              <a:rPr lang="en-US" sz="3800" dirty="0" err="1" smtClean="0"/>
              <a:t>những</a:t>
            </a:r>
            <a:r>
              <a:rPr lang="en-US" sz="3800" dirty="0" smtClean="0"/>
              <a:t> </a:t>
            </a:r>
            <a:r>
              <a:rPr lang="en-US" sz="3800" dirty="0" err="1" smtClean="0"/>
              <a:t>nụ</a:t>
            </a:r>
            <a:r>
              <a:rPr lang="en-US" sz="3800" dirty="0" smtClean="0"/>
              <a:t> </a:t>
            </a:r>
            <a:r>
              <a:rPr lang="en-US" sz="3800" dirty="0" err="1" smtClean="0"/>
              <a:t>hoa</a:t>
            </a:r>
            <a:r>
              <a:rPr lang="en-US" sz="3800" dirty="0" smtClean="0"/>
              <a:t>. </a:t>
            </a:r>
            <a:endParaRPr lang="en-US" sz="3800" dirty="0"/>
          </a:p>
        </p:txBody>
      </p:sp>
    </p:spTree>
    <p:custDataLst>
      <p:tags r:id="rId1"/>
    </p:custDataLst>
    <p:extLst>
      <p:ext uri="{BB962C8B-B14F-4D97-AF65-F5344CB8AC3E}">
        <p14:creationId xmlns:p14="http://schemas.microsoft.com/office/powerpoint/2010/main" val="3511117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2618173" y="2679701"/>
            <a:ext cx="1216184" cy="6155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endParaRPr lang="vi-VN" sz="3400" b="1">
              <a:solidFill>
                <a:srgbClr val="0000FF"/>
              </a:solidFill>
            </a:endParaRPr>
          </a:p>
        </p:txBody>
      </p:sp>
      <p:sp>
        <p:nvSpPr>
          <p:cNvPr id="4" name="Text Box 32"/>
          <p:cNvSpPr txBox="1">
            <a:spLocks noChangeArrowheads="1"/>
          </p:cNvSpPr>
          <p:nvPr/>
        </p:nvSpPr>
        <p:spPr bwMode="auto">
          <a:xfrm>
            <a:off x="56181" y="0"/>
            <a:ext cx="49660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4000">
                <a:solidFill>
                  <a:srgbClr val="FF0000"/>
                </a:solidFill>
              </a:rPr>
              <a:t>* </a:t>
            </a:r>
            <a:r>
              <a:rPr lang="en-US" sz="4000" b="1">
                <a:solidFill>
                  <a:srgbClr val="FF0000"/>
                </a:solidFill>
              </a:rPr>
              <a:t>Một số ý hay:</a:t>
            </a:r>
          </a:p>
        </p:txBody>
      </p:sp>
      <p:sp>
        <p:nvSpPr>
          <p:cNvPr id="9" name="Text Box 40"/>
          <p:cNvSpPr txBox="1">
            <a:spLocks noChangeArrowheads="1"/>
          </p:cNvSpPr>
          <p:nvPr/>
        </p:nvSpPr>
        <p:spPr bwMode="auto">
          <a:xfrm>
            <a:off x="101349" y="4911983"/>
            <a:ext cx="1206048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buFontTx/>
              <a:buChar char="-"/>
            </a:pPr>
            <a:r>
              <a:rPr lang="en-US" sz="4000" dirty="0"/>
              <a:t> Ở </a:t>
            </a:r>
            <a:r>
              <a:rPr lang="en-US" sz="4000" dirty="0" err="1"/>
              <a:t>đây</a:t>
            </a:r>
            <a:r>
              <a:rPr lang="en-US" sz="4000" dirty="0"/>
              <a:t>, </a:t>
            </a:r>
            <a:r>
              <a:rPr lang="en-US" sz="4000" dirty="0" err="1"/>
              <a:t>lúa</a:t>
            </a:r>
            <a:r>
              <a:rPr lang="en-US" sz="4000" dirty="0"/>
              <a:t> </a:t>
            </a:r>
            <a:r>
              <a:rPr lang="en-US" sz="4000" dirty="0" err="1"/>
              <a:t>đang</a:t>
            </a:r>
            <a:r>
              <a:rPr lang="en-US" sz="4000" dirty="0"/>
              <a:t> </a:t>
            </a:r>
            <a:r>
              <a:rPr lang="en-US" sz="4000" dirty="0" err="1"/>
              <a:t>mơn</a:t>
            </a:r>
            <a:r>
              <a:rPr lang="en-US" sz="4000" dirty="0"/>
              <a:t> </a:t>
            </a:r>
            <a:r>
              <a:rPr lang="en-US" sz="4000" dirty="0" err="1"/>
              <a:t>mởn</a:t>
            </a:r>
            <a:r>
              <a:rPr lang="en-US" sz="4000" dirty="0"/>
              <a:t> </a:t>
            </a:r>
            <a:r>
              <a:rPr lang="en-US" sz="4000" dirty="0" err="1"/>
              <a:t>thì</a:t>
            </a:r>
            <a:r>
              <a:rPr lang="en-US" sz="4000" dirty="0"/>
              <a:t> con </a:t>
            </a:r>
            <a:r>
              <a:rPr lang="en-US" sz="4000" dirty="0" err="1"/>
              <a:t>gái</a:t>
            </a:r>
            <a:r>
              <a:rPr lang="en-US" sz="4000" dirty="0"/>
              <a:t>, </a:t>
            </a:r>
            <a:r>
              <a:rPr lang="en-US" sz="4000" dirty="0" err="1"/>
              <a:t>ngả</a:t>
            </a:r>
            <a:r>
              <a:rPr lang="en-US" sz="4000" dirty="0"/>
              <a:t> </a:t>
            </a:r>
            <a:r>
              <a:rPr lang="en-US" sz="4000" dirty="0" err="1"/>
              <a:t>đầu</a:t>
            </a:r>
            <a:r>
              <a:rPr lang="en-US" sz="4000" dirty="0"/>
              <a:t> </a:t>
            </a:r>
            <a:r>
              <a:rPr lang="en-US" sz="4000" dirty="0" err="1"/>
              <a:t>vào</a:t>
            </a:r>
            <a:r>
              <a:rPr lang="en-US" sz="4000" dirty="0"/>
              <a:t> </a:t>
            </a:r>
            <a:r>
              <a:rPr lang="en-US" sz="4000" dirty="0" err="1"/>
              <a:t>nhau</a:t>
            </a:r>
            <a:r>
              <a:rPr lang="en-US" sz="4000" dirty="0"/>
              <a:t> </a:t>
            </a:r>
            <a:r>
              <a:rPr lang="en-US" sz="4000" dirty="0" err="1"/>
              <a:t>thì</a:t>
            </a:r>
            <a:r>
              <a:rPr lang="en-US" sz="4000" dirty="0"/>
              <a:t> </a:t>
            </a:r>
            <a:r>
              <a:rPr lang="en-US" sz="4000" dirty="0" err="1"/>
              <a:t>thầm</a:t>
            </a:r>
            <a:r>
              <a:rPr lang="en-US" sz="4000" dirty="0"/>
              <a:t> </a:t>
            </a:r>
            <a:r>
              <a:rPr lang="en-US" sz="4000" dirty="0" err="1" smtClean="0"/>
              <a:t>trò</a:t>
            </a:r>
            <a:r>
              <a:rPr lang="en-US" sz="4000" dirty="0" smtClean="0"/>
              <a:t> </a:t>
            </a:r>
            <a:r>
              <a:rPr lang="en-US" sz="4000" dirty="0" err="1"/>
              <a:t>chuyện</a:t>
            </a:r>
            <a:r>
              <a:rPr lang="en-US" sz="4000" dirty="0"/>
              <a:t>. </a:t>
            </a:r>
            <a:r>
              <a:rPr lang="en-US" sz="4000" dirty="0" err="1"/>
              <a:t>Nhìn</a:t>
            </a:r>
            <a:r>
              <a:rPr lang="en-US" sz="4000" dirty="0"/>
              <a:t> </a:t>
            </a:r>
            <a:r>
              <a:rPr lang="en-US" sz="4000" dirty="0" err="1"/>
              <a:t>xa</a:t>
            </a:r>
            <a:r>
              <a:rPr lang="en-US" sz="4000" dirty="0"/>
              <a:t>, </a:t>
            </a:r>
            <a:r>
              <a:rPr lang="en-US" sz="4000" dirty="0" err="1"/>
              <a:t>cánh</a:t>
            </a:r>
            <a:r>
              <a:rPr lang="en-US" sz="4000" dirty="0"/>
              <a:t> </a:t>
            </a:r>
            <a:r>
              <a:rPr lang="en-US" sz="4000" dirty="0" err="1"/>
              <a:t>đồng</a:t>
            </a:r>
            <a:r>
              <a:rPr lang="en-US" sz="4000" dirty="0"/>
              <a:t> </a:t>
            </a:r>
            <a:r>
              <a:rPr lang="en-US" sz="4000" dirty="0" err="1"/>
              <a:t>là</a:t>
            </a:r>
            <a:r>
              <a:rPr lang="en-US" sz="4000" dirty="0"/>
              <a:t> </a:t>
            </a:r>
            <a:r>
              <a:rPr lang="en-US" sz="4000" dirty="0" err="1"/>
              <a:t>một</a:t>
            </a:r>
            <a:r>
              <a:rPr lang="en-US" sz="4000" dirty="0"/>
              <a:t> </a:t>
            </a:r>
            <a:r>
              <a:rPr lang="en-US" sz="4000" dirty="0" err="1"/>
              <a:t>thảm</a:t>
            </a:r>
            <a:r>
              <a:rPr lang="en-US" sz="4000" dirty="0"/>
              <a:t> </a:t>
            </a:r>
            <a:r>
              <a:rPr lang="en-US" sz="4000" dirty="0" err="1"/>
              <a:t>lúa</a:t>
            </a:r>
            <a:r>
              <a:rPr lang="en-US" sz="4000" dirty="0"/>
              <a:t> </a:t>
            </a:r>
            <a:r>
              <a:rPr lang="en-US" sz="4000" dirty="0" err="1"/>
              <a:t>xanh</a:t>
            </a:r>
            <a:r>
              <a:rPr lang="en-US" sz="4000" dirty="0"/>
              <a:t> </a:t>
            </a:r>
            <a:r>
              <a:rPr lang="en-US" sz="4000" dirty="0" err="1"/>
              <a:t>rờn</a:t>
            </a:r>
            <a:r>
              <a:rPr lang="en-US" sz="4000" dirty="0"/>
              <a:t>, </a:t>
            </a:r>
            <a:r>
              <a:rPr lang="en-US" sz="4000" dirty="0" err="1"/>
              <a:t>nhấp</a:t>
            </a:r>
            <a:r>
              <a:rPr lang="en-US" sz="4000" dirty="0"/>
              <a:t> </a:t>
            </a:r>
            <a:r>
              <a:rPr lang="en-US" sz="4000" dirty="0" err="1"/>
              <a:t>nhô</a:t>
            </a:r>
            <a:r>
              <a:rPr lang="en-US" sz="4000" dirty="0"/>
              <a:t>, </a:t>
            </a:r>
            <a:r>
              <a:rPr lang="en-US" sz="4000" dirty="0" err="1"/>
              <a:t>nhấp</a:t>
            </a:r>
            <a:r>
              <a:rPr lang="en-US" sz="4000" dirty="0"/>
              <a:t> </a:t>
            </a:r>
            <a:r>
              <a:rPr lang="en-US" sz="4000" dirty="0" err="1"/>
              <a:t>nhô</a:t>
            </a:r>
            <a:r>
              <a:rPr lang="en-US" sz="4000" dirty="0"/>
              <a:t> </a:t>
            </a:r>
            <a:r>
              <a:rPr lang="en-US" sz="4000" dirty="0" err="1"/>
              <a:t>theo</a:t>
            </a:r>
            <a:r>
              <a:rPr lang="en-US" sz="4000" dirty="0"/>
              <a:t> </a:t>
            </a:r>
            <a:r>
              <a:rPr lang="en-US" sz="4000" dirty="0" err="1"/>
              <a:t>làn</a:t>
            </a:r>
            <a:r>
              <a:rPr lang="en-US" sz="4000" dirty="0"/>
              <a:t> </a:t>
            </a:r>
            <a:r>
              <a:rPr lang="en-US" sz="4000" dirty="0" err="1"/>
              <a:t>gió</a:t>
            </a:r>
            <a:r>
              <a:rPr lang="en-US" sz="4000" dirty="0"/>
              <a:t> </a:t>
            </a:r>
            <a:r>
              <a:rPr lang="en-US" sz="4000" dirty="0" err="1"/>
              <a:t>sớm</a:t>
            </a:r>
            <a:r>
              <a:rPr lang="en-US" sz="4000" dirty="0"/>
              <a:t>.</a:t>
            </a:r>
          </a:p>
        </p:txBody>
      </p:sp>
      <p:sp>
        <p:nvSpPr>
          <p:cNvPr id="11" name="Text Box 20"/>
          <p:cNvSpPr txBox="1">
            <a:spLocks noChangeArrowheads="1"/>
          </p:cNvSpPr>
          <p:nvPr/>
        </p:nvSpPr>
        <p:spPr bwMode="auto">
          <a:xfrm>
            <a:off x="127679" y="2410361"/>
            <a:ext cx="1144296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sz="4000" dirty="0" smtClean="0"/>
              <a:t>- </a:t>
            </a:r>
            <a:r>
              <a:rPr lang="vi-VN" sz="4000" dirty="0" smtClean="0"/>
              <a:t>Mây </a:t>
            </a:r>
            <a:r>
              <a:rPr lang="vi-VN" sz="4000" dirty="0"/>
              <a:t>đen ùn ùn kéo từ đâu tới, bầu trời trong xanh phút chốc đã khoác lên mình chiếc áo </a:t>
            </a:r>
            <a:r>
              <a:rPr lang="vi-VN" sz="4000" dirty="0" smtClean="0"/>
              <a:t>đen</a:t>
            </a:r>
            <a:r>
              <a:rPr lang="en-US" sz="4000" dirty="0" smtClean="0"/>
              <a:t>.</a:t>
            </a:r>
            <a:endParaRPr lang="en-US" sz="4000" dirty="0"/>
          </a:p>
        </p:txBody>
      </p:sp>
      <p:sp>
        <p:nvSpPr>
          <p:cNvPr id="12" name="Rectangle 11"/>
          <p:cNvSpPr/>
          <p:nvPr/>
        </p:nvSpPr>
        <p:spPr>
          <a:xfrm>
            <a:off x="101349" y="3689256"/>
            <a:ext cx="11592040" cy="1323439"/>
          </a:xfrm>
          <a:prstGeom prst="rect">
            <a:avLst/>
          </a:prstGeom>
        </p:spPr>
        <p:txBody>
          <a:bodyPr wrap="square">
            <a:spAutoFit/>
          </a:bodyPr>
          <a:lstStyle/>
          <a:p>
            <a:pPr algn="just"/>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Hàng </a:t>
            </a:r>
            <a:r>
              <a:rPr lang="vi-VN" sz="4000" dirty="0">
                <a:latin typeface="Times New Roman" pitchFamily="18" charset="0"/>
                <a:cs typeface="Times New Roman" pitchFamily="18" charset="0"/>
              </a:rPr>
              <a:t>cây bên đường đứng ủ rũ trong mưa, </a:t>
            </a:r>
            <a:r>
              <a:rPr lang="en-US" sz="4000" dirty="0" err="1" smtClean="0">
                <a:latin typeface="Times New Roman" pitchFamily="18" charset="0"/>
                <a:cs typeface="Times New Roman" pitchFamily="18" charset="0"/>
              </a:rPr>
              <a:t>nhẹ</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nhàng</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thả </a:t>
            </a:r>
            <a:r>
              <a:rPr lang="vi-VN" sz="4000" dirty="0">
                <a:latin typeface="Times New Roman" pitchFamily="18" charset="0"/>
                <a:cs typeface="Times New Roman" pitchFamily="18" charset="0"/>
              </a:rPr>
              <a:t>xuống mặt đường những chiếc lá vàng </a:t>
            </a:r>
            <a:r>
              <a:rPr lang="vi-VN" sz="4000" dirty="0" smtClean="0">
                <a:latin typeface="Times New Roman" pitchFamily="18" charset="0"/>
                <a:cs typeface="Times New Roman" pitchFamily="18" charset="0"/>
              </a:rPr>
              <a:t>úa</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13" name="Text Box 38"/>
          <p:cNvSpPr txBox="1">
            <a:spLocks noChangeArrowheads="1"/>
          </p:cNvSpPr>
          <p:nvPr/>
        </p:nvSpPr>
        <p:spPr bwMode="auto">
          <a:xfrm>
            <a:off x="162824" y="609600"/>
            <a:ext cx="1206048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spcBef>
                <a:spcPct val="50000"/>
              </a:spcBef>
            </a:pPr>
            <a:r>
              <a:rPr lang="en-US" sz="4000" dirty="0"/>
              <a:t>- </a:t>
            </a:r>
            <a:r>
              <a:rPr lang="en-US" sz="4000" dirty="0" err="1"/>
              <a:t>Nghe</a:t>
            </a:r>
            <a:r>
              <a:rPr lang="en-US" sz="4000" dirty="0"/>
              <a:t> </a:t>
            </a:r>
            <a:r>
              <a:rPr lang="en-US" sz="4000" dirty="0" err="1"/>
              <a:t>đâu</a:t>
            </a:r>
            <a:r>
              <a:rPr lang="en-US" sz="4000" dirty="0"/>
              <a:t> </a:t>
            </a:r>
            <a:r>
              <a:rPr lang="en-US" sz="4000" dirty="0" err="1"/>
              <a:t>đây</a:t>
            </a:r>
            <a:r>
              <a:rPr lang="en-US" sz="4000" dirty="0"/>
              <a:t> </a:t>
            </a:r>
            <a:r>
              <a:rPr lang="en-US" sz="4000" dirty="0" err="1"/>
              <a:t>tiếng</a:t>
            </a:r>
            <a:r>
              <a:rPr lang="en-US" sz="4000" dirty="0"/>
              <a:t> </a:t>
            </a:r>
            <a:r>
              <a:rPr lang="en-US" sz="4000" dirty="0" err="1"/>
              <a:t>lá</a:t>
            </a:r>
            <a:r>
              <a:rPr lang="en-US" sz="4000" dirty="0"/>
              <a:t> </a:t>
            </a:r>
            <a:r>
              <a:rPr lang="en-US" sz="4000" dirty="0" err="1"/>
              <a:t>cây</a:t>
            </a:r>
            <a:r>
              <a:rPr lang="en-US" sz="4000" dirty="0"/>
              <a:t> </a:t>
            </a:r>
            <a:r>
              <a:rPr lang="en-US" sz="4000" dirty="0" err="1"/>
              <a:t>không</a:t>
            </a:r>
            <a:r>
              <a:rPr lang="en-US" sz="4000" dirty="0"/>
              <a:t> </a:t>
            </a:r>
            <a:r>
              <a:rPr lang="en-US" sz="4000" dirty="0" err="1"/>
              <a:t>ngớt</a:t>
            </a:r>
            <a:r>
              <a:rPr lang="en-US" sz="4000" dirty="0"/>
              <a:t> </a:t>
            </a:r>
            <a:r>
              <a:rPr lang="en-US" sz="4000" dirty="0" err="1"/>
              <a:t>lời</a:t>
            </a:r>
            <a:r>
              <a:rPr lang="en-US" sz="4000" dirty="0"/>
              <a:t> </a:t>
            </a:r>
            <a:r>
              <a:rPr lang="en-US" sz="4000" dirty="0" err="1"/>
              <a:t>tranh</a:t>
            </a:r>
            <a:r>
              <a:rPr lang="en-US" sz="4000" dirty="0"/>
              <a:t> </a:t>
            </a:r>
            <a:r>
              <a:rPr lang="en-US" sz="4000" dirty="0" err="1"/>
              <a:t>luận</a:t>
            </a:r>
            <a:r>
              <a:rPr lang="en-US" sz="4000" dirty="0"/>
              <a:t>. </a:t>
            </a:r>
            <a:r>
              <a:rPr lang="en-US" sz="4000" dirty="0" err="1"/>
              <a:t>Làn</a:t>
            </a:r>
            <a:r>
              <a:rPr lang="en-US" sz="4000" dirty="0"/>
              <a:t> </a:t>
            </a:r>
            <a:r>
              <a:rPr lang="en-US" sz="4000" dirty="0" err="1"/>
              <a:t>gió</a:t>
            </a:r>
            <a:r>
              <a:rPr lang="en-US" sz="4000" dirty="0"/>
              <a:t> </a:t>
            </a:r>
            <a:r>
              <a:rPr lang="en-US" sz="4000" dirty="0" err="1"/>
              <a:t>nhè</a:t>
            </a:r>
            <a:r>
              <a:rPr lang="en-US" sz="4000" dirty="0"/>
              <a:t> </a:t>
            </a:r>
            <a:r>
              <a:rPr lang="en-US" sz="4000" dirty="0" err="1"/>
              <a:t>nhẹ</a:t>
            </a:r>
            <a:r>
              <a:rPr lang="en-US" sz="4000" dirty="0"/>
              <a:t> </a:t>
            </a:r>
            <a:r>
              <a:rPr lang="en-US" sz="4000" dirty="0" err="1"/>
              <a:t>thoảng</a:t>
            </a:r>
            <a:r>
              <a:rPr lang="en-US" sz="4000" dirty="0"/>
              <a:t> qua </a:t>
            </a:r>
            <a:r>
              <a:rPr lang="en-US" sz="4000" dirty="0" err="1"/>
              <a:t>khiến</a:t>
            </a:r>
            <a:r>
              <a:rPr lang="en-US" sz="4000" dirty="0"/>
              <a:t> </a:t>
            </a:r>
            <a:r>
              <a:rPr lang="en-US" sz="4000" dirty="0" err="1"/>
              <a:t>cho</a:t>
            </a:r>
            <a:r>
              <a:rPr lang="en-US" sz="4000" dirty="0"/>
              <a:t> con </a:t>
            </a:r>
            <a:r>
              <a:rPr lang="en-US" sz="4000" dirty="0" err="1"/>
              <a:t>người</a:t>
            </a:r>
            <a:r>
              <a:rPr lang="en-US" sz="4000" dirty="0"/>
              <a:t> </a:t>
            </a:r>
            <a:r>
              <a:rPr lang="en-US" sz="4000" dirty="0" err="1"/>
              <a:t>dễ</a:t>
            </a:r>
            <a:r>
              <a:rPr lang="en-US" sz="4000" dirty="0"/>
              <a:t> </a:t>
            </a:r>
            <a:r>
              <a:rPr lang="en-US" sz="4000" dirty="0" err="1"/>
              <a:t>chịu</a:t>
            </a:r>
            <a:r>
              <a:rPr lang="en-US" sz="4000" dirty="0"/>
              <a:t> </a:t>
            </a:r>
            <a:r>
              <a:rPr lang="en-US" sz="4000" dirty="0" err="1"/>
              <a:t>và</a:t>
            </a:r>
            <a:r>
              <a:rPr lang="en-US" sz="4000" dirty="0"/>
              <a:t> </a:t>
            </a:r>
            <a:r>
              <a:rPr lang="en-US" sz="4000" dirty="0" err="1"/>
              <a:t>nhẹ</a:t>
            </a:r>
            <a:r>
              <a:rPr lang="en-US" sz="4000" dirty="0"/>
              <a:t> </a:t>
            </a:r>
            <a:r>
              <a:rPr lang="en-US" sz="4000" dirty="0" err="1"/>
              <a:t>nhõm</a:t>
            </a:r>
            <a:r>
              <a:rPr lang="en-US" sz="4000" dirty="0"/>
              <a:t> </a:t>
            </a:r>
            <a:r>
              <a:rPr lang="en-US" sz="4000" dirty="0" err="1"/>
              <a:t>làm</a:t>
            </a:r>
            <a:r>
              <a:rPr lang="en-US" sz="4000" dirty="0"/>
              <a:t> </a:t>
            </a:r>
            <a:r>
              <a:rPr lang="en-US" sz="4000" dirty="0" err="1" smtClean="0"/>
              <a:t>sao</a:t>
            </a:r>
            <a:r>
              <a:rPr lang="en-US" sz="4000" dirty="0" smtClean="0"/>
              <a:t>!</a:t>
            </a:r>
            <a:endParaRPr lang="en-US" sz="4000" dirty="0"/>
          </a:p>
        </p:txBody>
      </p:sp>
    </p:spTree>
    <p:custDataLst>
      <p:tags r:id="rId1"/>
    </p:custDataLst>
    <p:extLst>
      <p:ext uri="{BB962C8B-B14F-4D97-AF65-F5344CB8AC3E}">
        <p14:creationId xmlns:p14="http://schemas.microsoft.com/office/powerpoint/2010/main" val="1374400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3185319" y="1863298"/>
            <a:ext cx="7086600" cy="830997"/>
          </a:xfrm>
          <a:prstGeom prst="rect">
            <a:avLst/>
          </a:prstGeom>
          <a:noFill/>
        </p:spPr>
        <p:txBody>
          <a:bodyPr wrap="square" rtlCol="0">
            <a:spAutoFit/>
          </a:bodyPr>
          <a:lstStyle/>
          <a:p>
            <a:r>
              <a:rPr lang="en-US" sz="4800" b="1" smtClean="0">
                <a:solidFill>
                  <a:srgbClr val="FF0000"/>
                </a:solidFill>
                <a:latin typeface="Times New Roman" pitchFamily="18" charset="0"/>
                <a:cs typeface="Times New Roman" pitchFamily="18" charset="0"/>
              </a:rPr>
              <a:t>NHỮNG BÀI VĂN HAY</a:t>
            </a:r>
            <a:endParaRPr lang="en-US" sz="4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44586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319" y="0"/>
            <a:ext cx="107215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014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137319" y="117693"/>
            <a:ext cx="11887200" cy="6001643"/>
          </a:xfrm>
          <a:prstGeom prst="rect">
            <a:avLst/>
          </a:prstGeom>
          <a:noFill/>
        </p:spPr>
        <p:txBody>
          <a:bodyPr wrap="square" rtlCol="0">
            <a:spAutoFit/>
          </a:bodyPr>
          <a:lstStyle/>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vẫn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còn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đang</a:t>
            </a:r>
            <a:r>
              <a:rPr lang="en-US" sz="3200" dirty="0" smtClean="0">
                <a:latin typeface="Times New Roman" pitchFamily="18" charset="0"/>
                <a:cs typeface="Times New Roman" pitchFamily="18" charset="0"/>
              </a:rPr>
              <a:t> say </a:t>
            </a:r>
            <a:r>
              <a:rPr lang="en-US" sz="3200" dirty="0" err="1" smtClean="0">
                <a:latin typeface="Times New Roman" pitchFamily="18" charset="0"/>
                <a:cs typeface="Times New Roman" pitchFamily="18" charset="0"/>
              </a:rPr>
              <a:t>nồng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giấc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ngủ</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tấm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xốp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nhè</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nhẹ</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theo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lấp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lánh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chiếc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cỏ</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Bỗng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hót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véo</a:t>
            </a:r>
            <a:r>
              <a:rPr lang="en-US" sz="3200" dirty="0">
                <a:latin typeface="Times New Roman" pitchFamily="18" charset="0"/>
                <a:cs typeface="Times New Roman" pitchFamily="18" charset="0"/>
              </a:rPr>
              <a:t> von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hòa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nhịp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hưởng</a:t>
            </a:r>
            <a:r>
              <a:rPr lang="en-US" sz="3200" dirty="0">
                <a:latin typeface="Times New Roman" pitchFamily="18" charset="0"/>
                <a:cs typeface="Times New Roman" pitchFamily="18" charset="0"/>
              </a:rPr>
              <a:t> du </a:t>
            </a:r>
            <a:r>
              <a:rPr lang="en-US" sz="3200" dirty="0" err="1">
                <a:latin typeface="Times New Roman" pitchFamily="18" charset="0"/>
                <a:cs typeface="Times New Roman" pitchFamily="18" charset="0"/>
              </a:rPr>
              <a:t>dương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trầm</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bổng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bừng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tỉnh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dậy</a:t>
            </a:r>
            <a:r>
              <a:rPr lang="en-US" sz="3200" dirty="0" smtClean="0">
                <a:latin typeface="Times New Roman" pitchFamily="18" charset="0"/>
                <a:cs typeface="Times New Roman" pitchFamily="18" charset="0"/>
              </a:rPr>
              <a:t>. </a:t>
            </a:r>
          </a:p>
          <a:p>
            <a:pPr algn="just"/>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vén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mỉm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nghìn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xuống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bé</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nắng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len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lỏi</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từng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đậu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nụ</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xuống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bắt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đầu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vươn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uống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giọt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sẵn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sàng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khoe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sắc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nhung</a:t>
            </a:r>
            <a:r>
              <a:rPr lang="en-US" sz="3200" dirty="0" smtClean="0">
                <a:latin typeface="Times New Roman" pitchFamily="18" charset="0"/>
                <a:cs typeface="Times New Roman" pitchFamily="18" charset="0"/>
              </a:rPr>
              <a:t> e </a:t>
            </a:r>
            <a:r>
              <a:rPr lang="en-US" sz="3200" dirty="0" err="1" smtClean="0">
                <a:latin typeface="Times New Roman" pitchFamily="18" charset="0"/>
                <a:cs typeface="Times New Roman" pitchFamily="18" charset="0"/>
              </a:rPr>
              <a:t>thẹn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mới</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674382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37319" y="76200"/>
            <a:ext cx="11811000" cy="6740307"/>
          </a:xfrm>
          <a:prstGeom prst="rect">
            <a:avLst/>
          </a:prstGeom>
        </p:spPr>
        <p:txBody>
          <a:bodyPr wrap="square">
            <a:spAutoFit/>
          </a:bodyPr>
          <a:lstStyle/>
          <a:p>
            <a:pPr algn="just"/>
            <a:r>
              <a:rPr lang="en-US" sz="3600">
                <a:latin typeface="Times New Roman" pitchFamily="18" charset="0"/>
                <a:cs typeface="Times New Roman" pitchFamily="18" charset="0"/>
              </a:rPr>
              <a:t>Chị cúc kiêu sa lộng lẫy trong màu áo trắng tinh khôi. </a:t>
            </a:r>
            <a:r>
              <a:rPr lang="en-US" sz="3600" smtClean="0">
                <a:latin typeface="Times New Roman" pitchFamily="18" charset="0"/>
                <a:cs typeface="Times New Roman" pitchFamily="18" charset="0"/>
              </a:rPr>
              <a:t>Hàng cây cổ thụ như những anh chàng khổng lồ đứng hiên ngang sừng sững bảo vệ những khóm hoa yếu ớt. </a:t>
            </a:r>
            <a:r>
              <a:rPr lang="en-US" sz="3600">
                <a:latin typeface="Times New Roman" pitchFamily="18" charset="0"/>
                <a:cs typeface="Times New Roman" pitchFamily="18" charset="0"/>
              </a:rPr>
              <a:t>Gia đình nhà bướm bay lượn lờ say đắm thưởng thức hương hoa. </a:t>
            </a:r>
            <a:r>
              <a:rPr lang="en-US" sz="3600" smtClean="0">
                <a:latin typeface="Times New Roman" pitchFamily="18" charset="0"/>
                <a:cs typeface="Times New Roman" pitchFamily="18" charset="0"/>
              </a:rPr>
              <a:t>Họ </a:t>
            </a:r>
            <a:r>
              <a:rPr lang="en-US" sz="3600">
                <a:latin typeface="Times New Roman" pitchFamily="18" charset="0"/>
                <a:cs typeface="Times New Roman" pitchFamily="18" charset="0"/>
              </a:rPr>
              <a:t>hàng nhà ong chăm chỉ </a:t>
            </a:r>
            <a:r>
              <a:rPr lang="en-US" sz="3600" smtClean="0">
                <a:latin typeface="Times New Roman" pitchFamily="18" charset="0"/>
                <a:cs typeface="Times New Roman" pitchFamily="18" charset="0"/>
              </a:rPr>
              <a:t>đã bay đến tự lúc nào, </a:t>
            </a:r>
            <a:r>
              <a:rPr lang="en-US" sz="3600">
                <a:latin typeface="Times New Roman" pitchFamily="18" charset="0"/>
                <a:cs typeface="Times New Roman" pitchFamily="18" charset="0"/>
              </a:rPr>
              <a:t>trên vai đeo giỏ mật đầy</a:t>
            </a:r>
            <a:r>
              <a:rPr lang="en-US" sz="3600" smtClean="0">
                <a:latin typeface="Times New Roman" pitchFamily="18" charset="0"/>
                <a:cs typeface="Times New Roman" pitchFamily="18" charset="0"/>
              </a:rPr>
              <a:t>. Ôi, công viên buổi sáng thật đẹp làm sao! Mọi người đến công viên ngày một đông. Tiếng cười nói, trò chuyện vui vẻ đã dần thay thế cho không gian yên tĩnh, bình lặng của công viên. Người đi bộ là nhiều nhất. Từng bước chân nhanh, dứt khoát cùng những cái đánh tay nhịp nhàng hòa với tiếng thở đều chen lẫn vào tiếng thình thịch chạy bộ của một số thanh niên tạo nên không khí vui tươi, tràn đầy sức sống. </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2546061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52400" y="152400"/>
            <a:ext cx="11872119" cy="6740307"/>
          </a:xfrm>
          <a:prstGeom prst="rect">
            <a:avLst/>
          </a:prstGeom>
        </p:spPr>
        <p:txBody>
          <a:bodyPr wrap="square">
            <a:spAutoFit/>
          </a:bodyPr>
          <a:lstStyle/>
          <a:p>
            <a:pPr algn="just"/>
            <a:r>
              <a:rPr lang="en-US" sz="3600">
                <a:latin typeface="Times New Roman" pitchFamily="18" charset="0"/>
                <a:cs typeface="Times New Roman" pitchFamily="18" charset="0"/>
              </a:rPr>
              <a:t>Trên khoảng đất rộng, các cụ già đang tập dưỡng sinh với những động tác chậm rãi, đều đặn và khỏe khoắn. Em và các bạn nhỏ cùng thi chạy nhanh, nhảy dây. Tập mệt, chúng </a:t>
            </a:r>
            <a:r>
              <a:rPr lang="en-US" sz="3600" smtClean="0">
                <a:latin typeface="Times New Roman" pitchFamily="18" charset="0"/>
                <a:cs typeface="Times New Roman" pitchFamily="18" charset="0"/>
              </a:rPr>
              <a:t>em lại chơi </a:t>
            </a:r>
            <a:r>
              <a:rPr lang="en-US" sz="3600">
                <a:latin typeface="Times New Roman" pitchFamily="18" charset="0"/>
                <a:cs typeface="Times New Roman" pitchFamily="18" charset="0"/>
              </a:rPr>
              <a:t>bập bênh, xích đu,… rồi ngắm nhìn cảnh vật xung quanh. </a:t>
            </a:r>
            <a:r>
              <a:rPr lang="en-US" sz="3600" smtClean="0">
                <a:latin typeface="Times New Roman" pitchFamily="18" charset="0"/>
                <a:cs typeface="Times New Roman" pitchFamily="18" charset="0"/>
              </a:rPr>
              <a:t>Ông mặt trời tươi cười rạng rỡ, không còn cảm giác uể oải sau một đêm dài ngủ say. Những tia nắng mai phản chiếu xuống mặt hồ trong vắt vô số những đốm tròn lấp lánh như những viên pha lê được cẩn thận đính trên mặt hồ. Trong làn gió nhẹ, mặt hồ lăn tăn gợn sóng làm cho bóng cây, ghế đá in trên mặt nước cũng rung rinh theo. Ông mặt trời dần lên cao, mọi người cũng bắt đầu ra về để chuẩn bị đi làm, đi học. </a:t>
            </a:r>
          </a:p>
          <a:p>
            <a:pPr algn="just"/>
            <a:r>
              <a:rPr lang="en-US" sz="3600" smtClean="0">
                <a:latin typeface="Times New Roman" pitchFamily="18" charset="0"/>
                <a:cs typeface="Times New Roman" pitchFamily="18" charset="0"/>
              </a:rPr>
              <a:t>        Em rất thích cảnh buổi sáng ở công viên quê em.</a:t>
            </a:r>
            <a:endParaRPr lang="en-US" sz="3600"/>
          </a:p>
        </p:txBody>
      </p:sp>
    </p:spTree>
    <p:extLst>
      <p:ext uri="{BB962C8B-B14F-4D97-AF65-F5344CB8AC3E}">
        <p14:creationId xmlns:p14="http://schemas.microsoft.com/office/powerpoint/2010/main" val="55725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519" y="-57151"/>
            <a:ext cx="9220200" cy="691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258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 Box 47"/>
          <p:cNvSpPr txBox="1">
            <a:spLocks noChangeArrowheads="1"/>
          </p:cNvSpPr>
          <p:nvPr/>
        </p:nvSpPr>
        <p:spPr bwMode="auto">
          <a:xfrm>
            <a:off x="213519" y="0"/>
            <a:ext cx="11811000" cy="709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450">
                <a:latin typeface="Times New Roman" pitchFamily="18" charset="0"/>
                <a:cs typeface="Times New Roman" pitchFamily="18" charset="0"/>
              </a:rPr>
              <a:t> </a:t>
            </a:r>
            <a:r>
              <a:rPr lang="en-US" sz="3450" smtClean="0">
                <a:latin typeface="Times New Roman" pitchFamily="18" charset="0"/>
                <a:cs typeface="Times New Roman" pitchFamily="18" charset="0"/>
              </a:rPr>
              <a:t>  Những </a:t>
            </a:r>
            <a:r>
              <a:rPr lang="en-US" sz="3450">
                <a:latin typeface="Times New Roman" pitchFamily="18" charset="0"/>
                <a:cs typeface="Times New Roman" pitchFamily="18" charset="0"/>
              </a:rPr>
              <a:t>đám mây lớn, nặng bao phủ cả bầu trời</a:t>
            </a:r>
            <a:r>
              <a:rPr lang="en-US" sz="3450" smtClean="0">
                <a:latin typeface="Times New Roman" pitchFamily="18" charset="0"/>
                <a:cs typeface="Times New Roman" pitchFamily="18" charset="0"/>
              </a:rPr>
              <a:t>. </a:t>
            </a:r>
            <a:r>
              <a:rPr lang="vi-VN" sz="3450">
                <a:latin typeface="Times New Roman" pitchFamily="18" charset="0"/>
                <a:cs typeface="Times New Roman" pitchFamily="18" charset="0"/>
              </a:rPr>
              <a:t>Mây đen ùn ùn kéo từ đâu tới, bầu trời trong xanh phút chốc đã khoác lên mình chiếc áo </a:t>
            </a:r>
            <a:r>
              <a:rPr lang="vi-VN" sz="3450" smtClean="0">
                <a:latin typeface="Times New Roman" pitchFamily="18" charset="0"/>
                <a:cs typeface="Times New Roman" pitchFamily="18" charset="0"/>
              </a:rPr>
              <a:t>đen</a:t>
            </a:r>
            <a:r>
              <a:rPr lang="en-US" sz="3450">
                <a:latin typeface="Times New Roman" pitchFamily="18" charset="0"/>
                <a:cs typeface="Times New Roman" pitchFamily="18" charset="0"/>
              </a:rPr>
              <a:t> </a:t>
            </a:r>
            <a:r>
              <a:rPr lang="en-US" sz="3450" smtClean="0">
                <a:latin typeface="Times New Roman" pitchFamily="18" charset="0"/>
                <a:cs typeface="Times New Roman" pitchFamily="18" charset="0"/>
              </a:rPr>
              <a:t>báo hiệu cơn mưa to sắp đến. </a:t>
            </a:r>
          </a:p>
          <a:p>
            <a:pPr algn="just"/>
            <a:r>
              <a:rPr lang="en-US" sz="3450">
                <a:latin typeface="Times New Roman" pitchFamily="18" charset="0"/>
                <a:cs typeface="Times New Roman" pitchFamily="18" charset="0"/>
              </a:rPr>
              <a:t> </a:t>
            </a:r>
            <a:r>
              <a:rPr lang="en-US" sz="3450" smtClean="0">
                <a:latin typeface="Times New Roman" pitchFamily="18" charset="0"/>
                <a:cs typeface="Times New Roman" pitchFamily="18" charset="0"/>
              </a:rPr>
              <a:t>   Mưa </a:t>
            </a:r>
            <a:r>
              <a:rPr lang="en-US" sz="3450">
                <a:latin typeface="Times New Roman" pitchFamily="18" charset="0"/>
                <a:cs typeface="Times New Roman" pitchFamily="18" charset="0"/>
              </a:rPr>
              <a:t>mau </a:t>
            </a:r>
            <a:r>
              <a:rPr lang="en-US" sz="3450" smtClean="0">
                <a:latin typeface="Times New Roman" pitchFamily="18" charset="0"/>
                <a:cs typeface="Times New Roman" pitchFamily="18" charset="0"/>
              </a:rPr>
              <a:t>dần, </a:t>
            </a:r>
            <a:r>
              <a:rPr lang="en-US" sz="3450">
                <a:latin typeface="Times New Roman" pitchFamily="18" charset="0"/>
                <a:cs typeface="Times New Roman" pitchFamily="18" charset="0"/>
              </a:rPr>
              <a:t>lẹt đẹt, xiên xẹo theo gió, hạt mưa rào rào bắn xuống lòng đường trắng xóa</a:t>
            </a:r>
            <a:r>
              <a:rPr lang="en-US" sz="3450" smtClean="0">
                <a:latin typeface="Times New Roman" pitchFamily="18" charset="0"/>
                <a:cs typeface="Times New Roman" pitchFamily="18" charset="0"/>
              </a:rPr>
              <a:t>. Nước </a:t>
            </a:r>
            <a:r>
              <a:rPr lang="en-US" sz="3450">
                <a:latin typeface="Times New Roman" pitchFamily="18" charset="0"/>
                <a:cs typeface="Times New Roman" pitchFamily="18" charset="0"/>
              </a:rPr>
              <a:t>chảy lênh láng, </a:t>
            </a:r>
            <a:r>
              <a:rPr lang="en-US" sz="3450" smtClean="0">
                <a:latin typeface="Times New Roman" pitchFamily="18" charset="0"/>
                <a:cs typeface="Times New Roman" pitchFamily="18" charset="0"/>
              </a:rPr>
              <a:t>con đường </a:t>
            </a:r>
            <a:r>
              <a:rPr lang="en-US" sz="3450">
                <a:latin typeface="Times New Roman" pitchFamily="18" charset="0"/>
                <a:cs typeface="Times New Roman" pitchFamily="18" charset="0"/>
              </a:rPr>
              <a:t>bây giờ đã toàn là nước</a:t>
            </a:r>
            <a:r>
              <a:rPr lang="en-US" sz="3450" smtClean="0">
                <a:latin typeface="Times New Roman" pitchFamily="18" charset="0"/>
                <a:cs typeface="Times New Roman" pitchFamily="18" charset="0"/>
              </a:rPr>
              <a:t>. Cành </a:t>
            </a:r>
            <a:r>
              <a:rPr lang="en-US" sz="3450">
                <a:latin typeface="Times New Roman" pitchFamily="18" charset="0"/>
                <a:cs typeface="Times New Roman" pitchFamily="18" charset="0"/>
              </a:rPr>
              <a:t>cây nghiêng ngả theo </a:t>
            </a:r>
            <a:r>
              <a:rPr lang="en-US" sz="3450" smtClean="0">
                <a:latin typeface="Times New Roman" pitchFamily="18" charset="0"/>
                <a:cs typeface="Times New Roman" pitchFamily="18" charset="0"/>
              </a:rPr>
              <a:t>gió. </a:t>
            </a:r>
            <a:r>
              <a:rPr lang="vi-VN" sz="3450">
                <a:latin typeface="Times New Roman" pitchFamily="18" charset="0"/>
                <a:cs typeface="Times New Roman" pitchFamily="18" charset="0"/>
              </a:rPr>
              <a:t>Hàng cây bên đường đứng ủ rũ trong mưa, </a:t>
            </a:r>
            <a:r>
              <a:rPr lang="en-US" sz="3450">
                <a:latin typeface="Times New Roman" pitchFamily="18" charset="0"/>
                <a:cs typeface="Times New Roman" pitchFamily="18" charset="0"/>
              </a:rPr>
              <a:t>nhẹ nhàng </a:t>
            </a:r>
            <a:r>
              <a:rPr lang="vi-VN" sz="3450">
                <a:latin typeface="Times New Roman" pitchFamily="18" charset="0"/>
                <a:cs typeface="Times New Roman" pitchFamily="18" charset="0"/>
              </a:rPr>
              <a:t>thả xuống mặt đường những chiếc lá vàng úa</a:t>
            </a:r>
            <a:r>
              <a:rPr lang="en-US" sz="3450" smtClean="0">
                <a:latin typeface="Times New Roman" pitchFamily="18" charset="0"/>
                <a:cs typeface="Times New Roman" pitchFamily="18" charset="0"/>
              </a:rPr>
              <a:t>. Mọi </a:t>
            </a:r>
            <a:r>
              <a:rPr lang="en-US" sz="3450">
                <a:latin typeface="Times New Roman" pitchFamily="18" charset="0"/>
                <a:cs typeface="Times New Roman" pitchFamily="18" charset="0"/>
              </a:rPr>
              <a:t>người kéo nhau dạt vào hai bên </a:t>
            </a:r>
            <a:r>
              <a:rPr lang="en-US" sz="3450" smtClean="0">
                <a:latin typeface="Times New Roman" pitchFamily="18" charset="0"/>
                <a:cs typeface="Times New Roman" pitchFamily="18" charset="0"/>
              </a:rPr>
              <a:t>đường, </a:t>
            </a:r>
            <a:r>
              <a:rPr lang="en-US" sz="3450">
                <a:latin typeface="Times New Roman" pitchFamily="18" charset="0"/>
                <a:cs typeface="Times New Roman" pitchFamily="18" charset="0"/>
              </a:rPr>
              <a:t>người thì trú lại, người thì mặc áo mưa đi tiếp</a:t>
            </a:r>
            <a:r>
              <a:rPr lang="en-US" sz="3450" smtClean="0">
                <a:latin typeface="Times New Roman" pitchFamily="18" charset="0"/>
                <a:cs typeface="Times New Roman" pitchFamily="18" charset="0"/>
              </a:rPr>
              <a:t>. Trên </a:t>
            </a:r>
            <a:r>
              <a:rPr lang="en-US" sz="3450">
                <a:latin typeface="Times New Roman" pitchFamily="18" charset="0"/>
                <a:cs typeface="Times New Roman" pitchFamily="18" charset="0"/>
              </a:rPr>
              <a:t>vỉa hè mỗi lúc một đông</a:t>
            </a:r>
            <a:r>
              <a:rPr lang="en-US" sz="3450" smtClean="0">
                <a:latin typeface="Times New Roman" pitchFamily="18" charset="0"/>
                <a:cs typeface="Times New Roman" pitchFamily="18" charset="0"/>
              </a:rPr>
              <a:t>. Mọi </a:t>
            </a:r>
            <a:r>
              <a:rPr lang="en-US" sz="3450">
                <a:latin typeface="Times New Roman" pitchFamily="18" charset="0"/>
                <a:cs typeface="Times New Roman" pitchFamily="18" charset="0"/>
              </a:rPr>
              <a:t>người </a:t>
            </a:r>
            <a:r>
              <a:rPr lang="en-US" sz="3450" smtClean="0">
                <a:latin typeface="Times New Roman" pitchFamily="18" charset="0"/>
                <a:cs typeface="Times New Roman" pitchFamily="18" charset="0"/>
              </a:rPr>
              <a:t>xúm </a:t>
            </a:r>
            <a:r>
              <a:rPr lang="en-US" sz="3450">
                <a:latin typeface="Times New Roman" pitchFamily="18" charset="0"/>
                <a:cs typeface="Times New Roman" pitchFamily="18" charset="0"/>
              </a:rPr>
              <a:t>xít vào với nhau để cho người khác có chỗ đứng trú mưa. Mưa mỗi lúc một to, những hạt mưa nhảy nhót trên mái nhà lộp độp, lộp độp. Tia chớp lóe sáng loằng ngoằng trên bầu trời xám xịt. </a:t>
            </a:r>
          </a:p>
        </p:txBody>
      </p:sp>
    </p:spTree>
    <p:extLst>
      <p:ext uri="{BB962C8B-B14F-4D97-AF65-F5344CB8AC3E}">
        <p14:creationId xmlns:p14="http://schemas.microsoft.com/office/powerpoint/2010/main" val="61088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65919" y="2131785"/>
            <a:ext cx="1178352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marL="0" indent="0" algn="just">
              <a:lnSpc>
                <a:spcPct val="120000"/>
              </a:lnSpc>
            </a:pPr>
            <a:r>
              <a:rPr lang="en-US" sz="3600" b="1" dirty="0" smtClean="0">
                <a:latin typeface="Times New Roman" pitchFamily="18" charset="0"/>
                <a:cs typeface="Times New Roman" pitchFamily="18" charset="0"/>
              </a:rPr>
              <a:t>1.</a:t>
            </a:r>
            <a:r>
              <a:rPr lang="en-US" sz="4000"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Tả</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cảnh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buổi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hoặc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trưa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chiều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vườn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cây</a:t>
            </a:r>
            <a:r>
              <a:rPr lang="en-US" sz="3600" b="1" dirty="0">
                <a:latin typeface="Times New Roman" pitchFamily="18" charset="0"/>
                <a:cs typeface="Times New Roman" pitchFamily="18" charset="0"/>
              </a:rPr>
              <a:t> (hay </a:t>
            </a:r>
            <a:r>
              <a:rPr lang="en-US" sz="3600" b="1" dirty="0" err="1">
                <a:latin typeface="Times New Roman" pitchFamily="18" charset="0"/>
                <a:cs typeface="Times New Roman" pitchFamily="18" charset="0"/>
              </a:rPr>
              <a:t>trong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viên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đường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phố</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rẫy</a:t>
            </a:r>
            <a:r>
              <a:rPr lang="en-US" sz="3600" b="1" dirty="0">
                <a:latin typeface="Times New Roman" pitchFamily="18" charset="0"/>
                <a:cs typeface="Times New Roman" pitchFamily="18" charset="0"/>
              </a:rPr>
              <a:t>).</a:t>
            </a:r>
          </a:p>
          <a:p>
            <a:pPr>
              <a:lnSpc>
                <a:spcPct val="120000"/>
              </a:lnSpc>
            </a:pP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Tả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mưa</a:t>
            </a:r>
            <a:r>
              <a:rPr lang="en-US" sz="3600" b="1" dirty="0">
                <a:latin typeface="Times New Roman" pitchFamily="18" charset="0"/>
                <a:cs typeface="Times New Roman" pitchFamily="18" charset="0"/>
              </a:rPr>
              <a:t>.</a:t>
            </a:r>
          </a:p>
          <a:p>
            <a:pPr>
              <a:lnSpc>
                <a:spcPct val="120000"/>
              </a:lnSpc>
            </a:pPr>
            <a:r>
              <a:rPr lang="en-US" sz="3600" b="1" dirty="0">
                <a:latin typeface="Times New Roman" pitchFamily="18" charset="0"/>
                <a:cs typeface="Times New Roman" pitchFamily="18" charset="0"/>
              </a:rPr>
              <a:t>3. </a:t>
            </a:r>
            <a:r>
              <a:rPr lang="en-US" sz="3600" b="1" dirty="0" err="1">
                <a:latin typeface="Times New Roman" pitchFamily="18" charset="0"/>
                <a:cs typeface="Times New Roman" pitchFamily="18" charset="0"/>
              </a:rPr>
              <a:t>Tả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ngôi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hoặc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hộ</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phòng</a:t>
            </a:r>
            <a:r>
              <a:rPr lang="en-US" sz="3600" b="1" dirty="0">
                <a:latin typeface="Times New Roman" pitchFamily="18" charset="0"/>
                <a:cs typeface="Times New Roman" pitchFamily="18" charset="0"/>
              </a:rPr>
              <a:t> ở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a:t>
            </a:r>
          </a:p>
        </p:txBody>
      </p:sp>
      <p:sp>
        <p:nvSpPr>
          <p:cNvPr id="3" name="TextBox 2"/>
          <p:cNvSpPr txBox="1"/>
          <p:nvPr/>
        </p:nvSpPr>
        <p:spPr>
          <a:xfrm>
            <a:off x="1920478" y="135119"/>
            <a:ext cx="8686800" cy="1200329"/>
          </a:xfrm>
          <a:prstGeom prst="rect">
            <a:avLst/>
          </a:prstGeom>
          <a:noFill/>
        </p:spPr>
        <p:txBody>
          <a:bodyPr wrap="square" rtlCol="0">
            <a:spAutoFit/>
          </a:bodyPr>
          <a:lstStyle/>
          <a:p>
            <a:pPr algn="ctr"/>
            <a:r>
              <a:rPr lang="en-US" sz="3600" b="1" err="1" smtClean="0">
                <a:latin typeface="Times New Roman" pitchFamily="18" charset="0"/>
                <a:cs typeface="Times New Roman" pitchFamily="18" charset="0"/>
              </a:rPr>
              <a:t>Thứ</a:t>
            </a:r>
            <a:r>
              <a:rPr lang="en-US" sz="3600" b="1"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s</a:t>
            </a:r>
            <a:r>
              <a:rPr lang="en-US" sz="3600" b="1" smtClean="0">
                <a:latin typeface="Times New Roman" pitchFamily="18" charset="0"/>
                <a:cs typeface="Times New Roman" pitchFamily="18" charset="0"/>
              </a:rPr>
              <a:t>áu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ngày</a:t>
            </a:r>
            <a:r>
              <a:rPr lang="en-US" sz="3600" b="1" dirty="0" smtClean="0">
                <a:latin typeface="Times New Roman" pitchFamily="18" charset="0"/>
                <a:cs typeface="Times New Roman" pitchFamily="18" charset="0"/>
              </a:rPr>
              <a:t> 22 </a:t>
            </a:r>
            <a:r>
              <a:rPr lang="en-US" sz="3600" b="1" dirty="0" err="1" smtClean="0">
                <a:latin typeface="Times New Roman" pitchFamily="18" charset="0"/>
                <a:cs typeface="Times New Roman" pitchFamily="18" charset="0"/>
              </a:rPr>
              <a:t>tháng</a:t>
            </a:r>
            <a:r>
              <a:rPr lang="en-US" sz="3600" b="1" dirty="0" smtClean="0">
                <a:latin typeface="Times New Roman" pitchFamily="18" charset="0"/>
                <a:cs typeface="Times New Roman" pitchFamily="18" charset="0"/>
              </a:rPr>
              <a:t> 10 </a:t>
            </a:r>
            <a:r>
              <a:rPr lang="en-US" sz="3600" b="1" dirty="0" err="1" smtClean="0">
                <a:latin typeface="Times New Roman" pitchFamily="18" charset="0"/>
                <a:cs typeface="Times New Roman" pitchFamily="18" charset="0"/>
              </a:rPr>
              <a:t>năm</a:t>
            </a:r>
            <a:r>
              <a:rPr lang="en-US" sz="3600" b="1" dirty="0" smtClean="0">
                <a:latin typeface="Times New Roman" pitchFamily="18" charset="0"/>
                <a:cs typeface="Times New Roman" pitchFamily="18" charset="0"/>
              </a:rPr>
              <a:t> 2021</a:t>
            </a:r>
          </a:p>
          <a:p>
            <a:pPr algn="ctr"/>
            <a:r>
              <a:rPr lang="en-US" sz="3600" b="1" u="sng" dirty="0" err="1" smtClean="0">
                <a:latin typeface="Times New Roman" pitchFamily="18" charset="0"/>
                <a:cs typeface="Times New Roman" pitchFamily="18" charset="0"/>
              </a:rPr>
              <a:t>Tập</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làm</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văn</a:t>
            </a:r>
            <a:endParaRPr lang="en-US" sz="3600" b="1" u="sng" dirty="0">
              <a:latin typeface="Times New Roman" pitchFamily="18" charset="0"/>
              <a:cs typeface="Times New Roman" pitchFamily="18" charset="0"/>
            </a:endParaRPr>
          </a:p>
        </p:txBody>
      </p:sp>
      <p:sp>
        <p:nvSpPr>
          <p:cNvPr id="4" name="TextBox 3"/>
          <p:cNvSpPr txBox="1"/>
          <p:nvPr/>
        </p:nvSpPr>
        <p:spPr>
          <a:xfrm>
            <a:off x="3566319" y="1471112"/>
            <a:ext cx="8101980" cy="646331"/>
          </a:xfrm>
          <a:prstGeom prst="rect">
            <a:avLst/>
          </a:prstGeom>
          <a:noFill/>
        </p:spPr>
        <p:txBody>
          <a:bodyPr wrap="square" rtlCol="0">
            <a:spAutoFit/>
          </a:bodyPr>
          <a:lstStyle/>
          <a:p>
            <a:r>
              <a:rPr lang="en-US" sz="3600" b="1" u="sng" dirty="0" err="1" smtClean="0">
                <a:latin typeface="Times New Roman" pitchFamily="18" charset="0"/>
                <a:cs typeface="Times New Roman" pitchFamily="18" charset="0"/>
              </a:rPr>
              <a:t>Bài</a:t>
            </a:r>
            <a:r>
              <a:rPr lang="en-US" sz="3600" b="1" dirty="0" smtClean="0">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Trả</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bài</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văn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tả</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cảnh</a:t>
            </a:r>
            <a:endParaRPr lang="en-US" sz="3600" b="1" dirty="0">
              <a:solidFill>
                <a:srgbClr val="C0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03958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37554" y="2514600"/>
            <a:ext cx="11795919"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500">
                <a:latin typeface="Times New Roman" pitchFamily="18" charset="0"/>
                <a:cs typeface="Times New Roman" pitchFamily="18" charset="0"/>
              </a:rPr>
              <a:t>	Sau cơn mưa trời lại sáng</a:t>
            </a:r>
            <a:r>
              <a:rPr lang="en-US" sz="3500" smtClean="0">
                <a:latin typeface="Times New Roman" pitchFamily="18" charset="0"/>
                <a:cs typeface="Times New Roman" pitchFamily="18" charset="0"/>
              </a:rPr>
              <a:t>. Mặt </a:t>
            </a:r>
            <a:r>
              <a:rPr lang="en-US" sz="3500">
                <a:latin typeface="Times New Roman" pitchFamily="18" charset="0"/>
                <a:cs typeface="Times New Roman" pitchFamily="18" charset="0"/>
              </a:rPr>
              <a:t>trời ló ra những tia nắng ấm áp, nhè nhẹ xiên xuống mặt đường</a:t>
            </a:r>
            <a:r>
              <a:rPr lang="en-US" sz="3500" smtClean="0">
                <a:latin typeface="Times New Roman" pitchFamily="18" charset="0"/>
                <a:cs typeface="Times New Roman" pitchFamily="18" charset="0"/>
              </a:rPr>
              <a:t>.</a:t>
            </a:r>
            <a:r>
              <a:rPr lang="vi-VN" sz="3500">
                <a:latin typeface="Times New Roman" pitchFamily="18" charset="0"/>
                <a:cs typeface="Times New Roman" pitchFamily="18" charset="0"/>
              </a:rPr>
              <a:t> Ánh nắng bừng lên mừng rỡ chiếu sáng trên những vòm cây, trên những thảm cỏ xanh </a:t>
            </a:r>
            <a:r>
              <a:rPr lang="vi-VN" sz="3500" smtClean="0">
                <a:latin typeface="Times New Roman" pitchFamily="18" charset="0"/>
                <a:cs typeface="Times New Roman" pitchFamily="18" charset="0"/>
              </a:rPr>
              <a:t>rờn.</a:t>
            </a:r>
            <a:r>
              <a:rPr lang="en-US" sz="3500" smtClean="0">
                <a:latin typeface="Times New Roman" pitchFamily="18" charset="0"/>
                <a:cs typeface="Times New Roman" pitchFamily="18" charset="0"/>
              </a:rPr>
              <a:t> Cỏ </a:t>
            </a:r>
            <a:r>
              <a:rPr lang="en-US" sz="3500">
                <a:latin typeface="Times New Roman" pitchFamily="18" charset="0"/>
                <a:cs typeface="Times New Roman" pitchFamily="18" charset="0"/>
              </a:rPr>
              <a:t>cây được tắm gội sạch sẽ</a:t>
            </a:r>
            <a:r>
              <a:rPr lang="en-US" sz="3500" smtClean="0">
                <a:latin typeface="Times New Roman" pitchFamily="18" charset="0"/>
                <a:cs typeface="Times New Roman" pitchFamily="18" charset="0"/>
              </a:rPr>
              <a:t>. Những </a:t>
            </a:r>
            <a:r>
              <a:rPr lang="en-US" sz="3500">
                <a:latin typeface="Times New Roman" pitchFamily="18" charset="0"/>
                <a:cs typeface="Times New Roman" pitchFamily="18" charset="0"/>
              </a:rPr>
              <a:t>chiếc lá sạch bóng, xanh mát như ai vừa </a:t>
            </a:r>
            <a:r>
              <a:rPr lang="en-US" sz="3500" smtClean="0">
                <a:latin typeface="Times New Roman" pitchFamily="18" charset="0"/>
                <a:cs typeface="Times New Roman" pitchFamily="18" charset="0"/>
              </a:rPr>
              <a:t>rửa. Chim </a:t>
            </a:r>
            <a:r>
              <a:rPr lang="en-US" sz="3500">
                <a:latin typeface="Times New Roman" pitchFamily="18" charset="0"/>
                <a:cs typeface="Times New Roman" pitchFamily="18" charset="0"/>
              </a:rPr>
              <a:t>chóc từ đâu bay ra </a:t>
            </a:r>
            <a:r>
              <a:rPr lang="en-US" sz="3500" smtClean="0">
                <a:latin typeface="Times New Roman" pitchFamily="18" charset="0"/>
                <a:cs typeface="Times New Roman" pitchFamily="18" charset="0"/>
              </a:rPr>
              <a:t>hót vang líu </a:t>
            </a:r>
            <a:r>
              <a:rPr lang="en-US" sz="3500">
                <a:latin typeface="Times New Roman" pitchFamily="18" charset="0"/>
                <a:cs typeface="Times New Roman" pitchFamily="18" charset="0"/>
              </a:rPr>
              <a:t>lo</a:t>
            </a:r>
            <a:r>
              <a:rPr lang="en-US" sz="3500" smtClean="0">
                <a:latin typeface="Times New Roman" pitchFamily="18" charset="0"/>
                <a:cs typeface="Times New Roman" pitchFamily="18" charset="0"/>
              </a:rPr>
              <a:t>. Mọi </a:t>
            </a:r>
            <a:r>
              <a:rPr lang="en-US" sz="3500">
                <a:latin typeface="Times New Roman" pitchFamily="18" charset="0"/>
                <a:cs typeface="Times New Roman" pitchFamily="18" charset="0"/>
              </a:rPr>
              <a:t>người ồ ạt xuống lòng đường</a:t>
            </a:r>
            <a:r>
              <a:rPr lang="en-US" sz="3500" smtClean="0">
                <a:latin typeface="Times New Roman" pitchFamily="18" charset="0"/>
                <a:cs typeface="Times New Roman" pitchFamily="18" charset="0"/>
              </a:rPr>
              <a:t>. Mưa </a:t>
            </a:r>
            <a:r>
              <a:rPr lang="en-US" sz="3500">
                <a:latin typeface="Times New Roman" pitchFamily="18" charset="0"/>
                <a:cs typeface="Times New Roman" pitchFamily="18" charset="0"/>
              </a:rPr>
              <a:t>đem lại nước </a:t>
            </a:r>
            <a:r>
              <a:rPr lang="en-US" sz="3500" smtClean="0">
                <a:latin typeface="Times New Roman" pitchFamily="18" charset="0"/>
                <a:cs typeface="Times New Roman" pitchFamily="18" charset="0"/>
              </a:rPr>
              <a:t>trong và </a:t>
            </a:r>
            <a:r>
              <a:rPr lang="en-US" sz="3500">
                <a:latin typeface="Times New Roman" pitchFamily="18" charset="0"/>
                <a:cs typeface="Times New Roman" pitchFamily="18" charset="0"/>
              </a:rPr>
              <a:t>cái mát dịu cho cây cối, con vật và mọi người để xua đi cái nắng nóng oi ả.	</a:t>
            </a:r>
          </a:p>
        </p:txBody>
      </p:sp>
      <p:sp>
        <p:nvSpPr>
          <p:cNvPr id="3" name="Rectangle 2"/>
          <p:cNvSpPr/>
          <p:nvPr/>
        </p:nvSpPr>
        <p:spPr>
          <a:xfrm>
            <a:off x="155645" y="-47387"/>
            <a:ext cx="11759738" cy="2785378"/>
          </a:xfrm>
          <a:prstGeom prst="rect">
            <a:avLst/>
          </a:prstGeom>
        </p:spPr>
        <p:txBody>
          <a:bodyPr wrap="square">
            <a:spAutoFit/>
          </a:bodyPr>
          <a:lstStyle/>
          <a:p>
            <a:pPr algn="just"/>
            <a:r>
              <a:rPr lang="en-US" sz="3500" smtClean="0">
                <a:latin typeface="Times New Roman" pitchFamily="18" charset="0"/>
                <a:cs typeface="Times New Roman" pitchFamily="18" charset="0"/>
              </a:rPr>
              <a:t>Tiếng </a:t>
            </a:r>
            <a:r>
              <a:rPr lang="en-US" sz="3500">
                <a:latin typeface="Times New Roman" pitchFamily="18" charset="0"/>
                <a:cs typeface="Times New Roman" pitchFamily="18" charset="0"/>
              </a:rPr>
              <a:t>sấm rền vang khiến cho những em bé nép mình vào người </a:t>
            </a:r>
            <a:r>
              <a:rPr lang="en-US" sz="3500" smtClean="0">
                <a:latin typeface="Times New Roman" pitchFamily="18" charset="0"/>
                <a:cs typeface="Times New Roman" pitchFamily="18" charset="0"/>
              </a:rPr>
              <a:t>mẹ. Trong </a:t>
            </a:r>
            <a:r>
              <a:rPr lang="en-US" sz="3500">
                <a:latin typeface="Times New Roman" pitchFamily="18" charset="0"/>
                <a:cs typeface="Times New Roman" pitchFamily="18" charset="0"/>
              </a:rPr>
              <a:t>nhà bỗng tối sầm lại, một cái mùi xa lạ đến khó </a:t>
            </a:r>
            <a:r>
              <a:rPr lang="en-US" sz="3500" smtClean="0">
                <a:latin typeface="Times New Roman" pitchFamily="18" charset="0"/>
                <a:cs typeface="Times New Roman" pitchFamily="18" charset="0"/>
              </a:rPr>
              <a:t>tả! Chú </a:t>
            </a:r>
            <a:r>
              <a:rPr lang="en-US" sz="3500">
                <a:latin typeface="Times New Roman" pitchFamily="18" charset="0"/>
                <a:cs typeface="Times New Roman" pitchFamily="18" charset="0"/>
              </a:rPr>
              <a:t>mèo nằm co ro trên giường, thỉnh thoảng meo meo nhìn trời mưa như sợ hãi. Mưa đến đột ngột và tạnh cũng bất ngờ. Mưa đang ào ạt, thưa dần rồi tạnh hẳn</a:t>
            </a:r>
            <a:r>
              <a:rPr lang="en-US" sz="3500" smtClean="0">
                <a:latin typeface="Times New Roman" pitchFamily="18" charset="0"/>
                <a:cs typeface="Times New Roman" pitchFamily="18" charset="0"/>
              </a:rPr>
              <a:t>.</a:t>
            </a:r>
            <a:endParaRPr lang="en-US" sz="3500">
              <a:latin typeface="Times New Roman" pitchFamily="18" charset="0"/>
              <a:cs typeface="Times New Roman" pitchFamily="18" charset="0"/>
            </a:endParaRPr>
          </a:p>
        </p:txBody>
      </p:sp>
    </p:spTree>
    <p:extLst>
      <p:ext uri="{BB962C8B-B14F-4D97-AF65-F5344CB8AC3E}">
        <p14:creationId xmlns:p14="http://schemas.microsoft.com/office/powerpoint/2010/main" val="2287901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6"/>
          <p:cNvSpPr txBox="1">
            <a:spLocks noChangeArrowheads="1"/>
          </p:cNvSpPr>
          <p:nvPr/>
        </p:nvSpPr>
        <p:spPr bwMode="auto">
          <a:xfrm>
            <a:off x="1418882" y="1338263"/>
            <a:ext cx="7328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10000"/>
              </a:spcBef>
            </a:pPr>
            <a:r>
              <a:rPr lang="en-US" sz="2400" b="1"/>
              <a:t> </a:t>
            </a:r>
            <a:endParaRPr lang="en-US" sz="2400" b="1" u="sng"/>
          </a:p>
        </p:txBody>
      </p:sp>
      <p:sp>
        <p:nvSpPr>
          <p:cNvPr id="12293" name="Text Box 7"/>
          <p:cNvSpPr txBox="1">
            <a:spLocks noChangeArrowheads="1"/>
          </p:cNvSpPr>
          <p:nvPr/>
        </p:nvSpPr>
        <p:spPr bwMode="auto">
          <a:xfrm>
            <a:off x="2128321" y="3505201"/>
            <a:ext cx="506743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endParaRPr lang="vi-VN" sz="1800"/>
          </a:p>
        </p:txBody>
      </p:sp>
      <p:sp>
        <p:nvSpPr>
          <p:cNvPr id="26640" name="WordArt 16"/>
          <p:cNvSpPr>
            <a:spLocks noChangeArrowheads="1" noChangeShapeType="1" noTextEdit="1"/>
          </p:cNvSpPr>
          <p:nvPr/>
        </p:nvSpPr>
        <p:spPr bwMode="auto">
          <a:xfrm>
            <a:off x="3947319" y="878488"/>
            <a:ext cx="3749900" cy="914400"/>
          </a:xfrm>
          <a:prstGeom prst="rect">
            <a:avLst/>
          </a:prstGeom>
        </p:spPr>
        <p:txBody>
          <a:bodyPr wrap="none" fromWordArt="1">
            <a:prstTxWarp prst="textPlain">
              <a:avLst>
                <a:gd name="adj" fmla="val 50000"/>
              </a:avLst>
            </a:prstTxWarp>
          </a:bodyPr>
          <a:lstStyle/>
          <a:p>
            <a:pPr algn="ctr"/>
            <a:r>
              <a:rPr lang="en-US" sz="3600" kern="10" dirty="0" smtClean="0">
                <a:ln w="12700">
                  <a:solidFill>
                    <a:srgbClr val="FF00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DẶN DÒ</a:t>
            </a:r>
            <a:endParaRPr lang="en-US" sz="3600" kern="10" dirty="0">
              <a:ln w="12700">
                <a:solidFill>
                  <a:srgbClr val="FF00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26641" name="Text Box 17"/>
          <p:cNvSpPr txBox="1">
            <a:spLocks noChangeArrowheads="1"/>
          </p:cNvSpPr>
          <p:nvPr/>
        </p:nvSpPr>
        <p:spPr bwMode="auto">
          <a:xfrm>
            <a:off x="1737519" y="2227928"/>
            <a:ext cx="9222727" cy="2554545"/>
          </a:xfrm>
          <a:prstGeom prst="rect">
            <a:avLst/>
          </a:prstGeom>
          <a:solidFill>
            <a:schemeClr val="bg1"/>
          </a:solidFill>
          <a:ln w="111125" cmpd="tri">
            <a:solidFill>
              <a:srgbClr val="FF6600"/>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buFont typeface="Wingdings" pitchFamily="2" charset="2"/>
              <a:buChar char="v"/>
            </a:pPr>
            <a:r>
              <a:rPr lang="en-US" sz="4000" dirty="0" smtClean="0">
                <a:solidFill>
                  <a:srgbClr val="0000FF"/>
                </a:solidFill>
              </a:rPr>
              <a:t> </a:t>
            </a:r>
            <a:r>
              <a:rPr lang="en-US" sz="4000" dirty="0" err="1" smtClean="0">
                <a:solidFill>
                  <a:srgbClr val="0000FF"/>
                </a:solidFill>
              </a:rPr>
              <a:t>Sửa</a:t>
            </a:r>
            <a:r>
              <a:rPr lang="en-US" sz="4000" dirty="0" smtClean="0">
                <a:solidFill>
                  <a:srgbClr val="0000FF"/>
                </a:solidFill>
              </a:rPr>
              <a:t> </a:t>
            </a:r>
            <a:r>
              <a:rPr lang="en-US" sz="4000" dirty="0" err="1">
                <a:solidFill>
                  <a:srgbClr val="0000FF"/>
                </a:solidFill>
              </a:rPr>
              <a:t>lỗi</a:t>
            </a:r>
            <a:r>
              <a:rPr lang="en-US" sz="4000" dirty="0">
                <a:solidFill>
                  <a:srgbClr val="0000FF"/>
                </a:solidFill>
              </a:rPr>
              <a:t> </a:t>
            </a:r>
            <a:r>
              <a:rPr lang="en-US" sz="4000" dirty="0" err="1">
                <a:solidFill>
                  <a:srgbClr val="0000FF"/>
                </a:solidFill>
              </a:rPr>
              <a:t>sai</a:t>
            </a:r>
            <a:r>
              <a:rPr lang="en-US" sz="4000" dirty="0">
                <a:solidFill>
                  <a:srgbClr val="0000FF"/>
                </a:solidFill>
              </a:rPr>
              <a:t> </a:t>
            </a:r>
            <a:r>
              <a:rPr lang="en-US" sz="4000" dirty="0" err="1">
                <a:solidFill>
                  <a:srgbClr val="0000FF"/>
                </a:solidFill>
              </a:rPr>
              <a:t>trong</a:t>
            </a:r>
            <a:r>
              <a:rPr lang="en-US" sz="4000" dirty="0">
                <a:solidFill>
                  <a:srgbClr val="0000FF"/>
                </a:solidFill>
              </a:rPr>
              <a:t> </a:t>
            </a:r>
            <a:r>
              <a:rPr lang="en-US" sz="4000" dirty="0" err="1">
                <a:solidFill>
                  <a:srgbClr val="0000FF"/>
                </a:solidFill>
              </a:rPr>
              <a:t>bài</a:t>
            </a:r>
            <a:r>
              <a:rPr lang="en-US" sz="4000" dirty="0">
                <a:solidFill>
                  <a:srgbClr val="0000FF"/>
                </a:solidFill>
              </a:rPr>
              <a:t> </a:t>
            </a:r>
            <a:r>
              <a:rPr lang="en-US" sz="4000" dirty="0" err="1">
                <a:solidFill>
                  <a:srgbClr val="0000FF"/>
                </a:solidFill>
              </a:rPr>
              <a:t>làm</a:t>
            </a:r>
            <a:r>
              <a:rPr lang="en-US" sz="4000" dirty="0">
                <a:solidFill>
                  <a:srgbClr val="0000FF"/>
                </a:solidFill>
              </a:rPr>
              <a:t>.</a:t>
            </a:r>
          </a:p>
          <a:p>
            <a:pPr>
              <a:spcBef>
                <a:spcPct val="50000"/>
              </a:spcBef>
              <a:buFont typeface="Wingdings" pitchFamily="2" charset="2"/>
              <a:buChar char="v"/>
            </a:pPr>
            <a:r>
              <a:rPr lang="en-US" sz="4000" dirty="0" smtClean="0">
                <a:solidFill>
                  <a:srgbClr val="0000FF"/>
                </a:solidFill>
              </a:rPr>
              <a:t> </a:t>
            </a:r>
            <a:r>
              <a:rPr lang="en-US" sz="4000" dirty="0" err="1" smtClean="0">
                <a:solidFill>
                  <a:srgbClr val="0000FF"/>
                </a:solidFill>
              </a:rPr>
              <a:t>Viết</a:t>
            </a:r>
            <a:r>
              <a:rPr lang="en-US" sz="4000" dirty="0" smtClean="0">
                <a:solidFill>
                  <a:srgbClr val="0000FF"/>
                </a:solidFill>
              </a:rPr>
              <a:t> </a:t>
            </a:r>
            <a:r>
              <a:rPr lang="en-US" sz="4000" dirty="0" err="1" smtClean="0">
                <a:solidFill>
                  <a:srgbClr val="0000FF"/>
                </a:solidFill>
              </a:rPr>
              <a:t>lại</a:t>
            </a:r>
            <a:r>
              <a:rPr lang="en-US" sz="4000" dirty="0" smtClean="0">
                <a:solidFill>
                  <a:srgbClr val="0000FF"/>
                </a:solidFill>
              </a:rPr>
              <a:t> </a:t>
            </a:r>
            <a:r>
              <a:rPr lang="en-US" sz="4000" dirty="0" err="1" smtClean="0">
                <a:solidFill>
                  <a:srgbClr val="0000FF"/>
                </a:solidFill>
              </a:rPr>
              <a:t>đoạn</a:t>
            </a:r>
            <a:r>
              <a:rPr lang="en-US" sz="4000" dirty="0" smtClean="0">
                <a:solidFill>
                  <a:srgbClr val="0000FF"/>
                </a:solidFill>
              </a:rPr>
              <a:t> </a:t>
            </a:r>
            <a:r>
              <a:rPr lang="en-US" sz="4000" dirty="0" err="1">
                <a:solidFill>
                  <a:srgbClr val="0000FF"/>
                </a:solidFill>
              </a:rPr>
              <a:t>văn</a:t>
            </a:r>
            <a:r>
              <a:rPr lang="en-US" sz="4000" dirty="0">
                <a:solidFill>
                  <a:srgbClr val="0000FF"/>
                </a:solidFill>
              </a:rPr>
              <a:t> </a:t>
            </a:r>
            <a:r>
              <a:rPr lang="en-US" sz="4000" dirty="0" err="1">
                <a:solidFill>
                  <a:srgbClr val="0000FF"/>
                </a:solidFill>
              </a:rPr>
              <a:t>chưa</a:t>
            </a:r>
            <a:r>
              <a:rPr lang="en-US" sz="4000" dirty="0">
                <a:solidFill>
                  <a:srgbClr val="0000FF"/>
                </a:solidFill>
              </a:rPr>
              <a:t> </a:t>
            </a:r>
            <a:r>
              <a:rPr lang="en-US" sz="4000" dirty="0" err="1" smtClean="0">
                <a:solidFill>
                  <a:srgbClr val="0000FF"/>
                </a:solidFill>
              </a:rPr>
              <a:t>tốt</a:t>
            </a:r>
            <a:r>
              <a:rPr lang="en-US" sz="4000" dirty="0" smtClean="0">
                <a:solidFill>
                  <a:srgbClr val="0000FF"/>
                </a:solidFill>
              </a:rPr>
              <a:t>.</a:t>
            </a:r>
            <a:endParaRPr lang="en-US" sz="4000" dirty="0">
              <a:solidFill>
                <a:srgbClr val="0000FF"/>
              </a:solidFill>
            </a:endParaRPr>
          </a:p>
          <a:p>
            <a:pPr>
              <a:spcBef>
                <a:spcPct val="50000"/>
              </a:spcBef>
              <a:buFont typeface="Wingdings" pitchFamily="2" charset="2"/>
              <a:buChar char="v"/>
            </a:pPr>
            <a:r>
              <a:rPr lang="en-US" sz="4000" dirty="0">
                <a:solidFill>
                  <a:srgbClr val="0000FF"/>
                </a:solidFill>
              </a:rPr>
              <a:t> </a:t>
            </a:r>
            <a:r>
              <a:rPr lang="en-US" sz="4000" dirty="0" err="1">
                <a:solidFill>
                  <a:srgbClr val="0000FF"/>
                </a:solidFill>
              </a:rPr>
              <a:t>Chuẩn</a:t>
            </a:r>
            <a:r>
              <a:rPr lang="en-US" sz="4000" dirty="0">
                <a:solidFill>
                  <a:srgbClr val="0000FF"/>
                </a:solidFill>
              </a:rPr>
              <a:t> </a:t>
            </a:r>
            <a:r>
              <a:rPr lang="en-US" sz="4000" dirty="0" err="1">
                <a:solidFill>
                  <a:srgbClr val="0000FF"/>
                </a:solidFill>
              </a:rPr>
              <a:t>bị</a:t>
            </a:r>
            <a:r>
              <a:rPr lang="en-US" sz="4000" dirty="0">
                <a:solidFill>
                  <a:srgbClr val="0000FF"/>
                </a:solidFill>
              </a:rPr>
              <a:t> </a:t>
            </a:r>
            <a:r>
              <a:rPr lang="en-US" sz="4000" dirty="0" err="1">
                <a:solidFill>
                  <a:srgbClr val="0000FF"/>
                </a:solidFill>
              </a:rPr>
              <a:t>bài</a:t>
            </a:r>
            <a:r>
              <a:rPr lang="en-US" sz="4000" dirty="0">
                <a:solidFill>
                  <a:srgbClr val="0000FF"/>
                </a:solidFill>
              </a:rPr>
              <a:t> </a:t>
            </a:r>
            <a:r>
              <a:rPr lang="en-US" sz="4000" dirty="0" err="1">
                <a:solidFill>
                  <a:srgbClr val="0000FF"/>
                </a:solidFill>
              </a:rPr>
              <a:t>sau</a:t>
            </a:r>
            <a:r>
              <a:rPr lang="en-US" sz="4000" dirty="0">
                <a:solidFill>
                  <a:srgbClr val="0000FF"/>
                </a:solidFill>
              </a:rPr>
              <a:t>: </a:t>
            </a:r>
            <a:r>
              <a:rPr lang="en-US" sz="4000" b="1" i="1" dirty="0" err="1">
                <a:solidFill>
                  <a:srgbClr val="0000FF"/>
                </a:solidFill>
              </a:rPr>
              <a:t>Luyện</a:t>
            </a:r>
            <a:r>
              <a:rPr lang="en-US" sz="4000" b="1" i="1" dirty="0">
                <a:solidFill>
                  <a:srgbClr val="0000FF"/>
                </a:solidFill>
              </a:rPr>
              <a:t> </a:t>
            </a:r>
            <a:r>
              <a:rPr lang="en-US" sz="4000" b="1" i="1" dirty="0" err="1">
                <a:solidFill>
                  <a:srgbClr val="0000FF"/>
                </a:solidFill>
              </a:rPr>
              <a:t>tập</a:t>
            </a:r>
            <a:r>
              <a:rPr lang="en-US" sz="4000" b="1" i="1" dirty="0">
                <a:solidFill>
                  <a:srgbClr val="0000FF"/>
                </a:solidFill>
              </a:rPr>
              <a:t> </a:t>
            </a:r>
            <a:r>
              <a:rPr lang="en-US" sz="4000" b="1" i="1" dirty="0" err="1">
                <a:solidFill>
                  <a:srgbClr val="0000FF"/>
                </a:solidFill>
              </a:rPr>
              <a:t>làm</a:t>
            </a:r>
            <a:r>
              <a:rPr lang="en-US" sz="4000" b="1" i="1" dirty="0">
                <a:solidFill>
                  <a:srgbClr val="0000FF"/>
                </a:solidFill>
              </a:rPr>
              <a:t> </a:t>
            </a:r>
            <a:r>
              <a:rPr lang="en-US" sz="4000" b="1" i="1" dirty="0" err="1">
                <a:solidFill>
                  <a:srgbClr val="0000FF"/>
                </a:solidFill>
              </a:rPr>
              <a:t>đơn</a:t>
            </a:r>
            <a:r>
              <a:rPr lang="en-US" sz="4000" b="1" i="1" dirty="0">
                <a:solidFill>
                  <a:srgbClr val="0000FF"/>
                </a:solidFill>
              </a:rPr>
              <a:t>.</a:t>
            </a:r>
          </a:p>
        </p:txBody>
      </p:sp>
    </p:spTree>
    <p:extLst>
      <p:ext uri="{BB962C8B-B14F-4D97-AF65-F5344CB8AC3E}">
        <p14:creationId xmlns:p14="http://schemas.microsoft.com/office/powerpoint/2010/main" val="305780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640"/>
                                        </p:tgtEl>
                                        <p:attrNameLst>
                                          <p:attrName>style.visibility</p:attrName>
                                        </p:attrNameLst>
                                      </p:cBhvr>
                                      <p:to>
                                        <p:strVal val="visible"/>
                                      </p:to>
                                    </p:set>
                                    <p:animEffect transition="in" filter="barn(inVertical)">
                                      <p:cBhvr>
                                        <p:cTn id="7" dur="500"/>
                                        <p:tgtEl>
                                          <p:spTgt spid="26640"/>
                                        </p:tgtEl>
                                      </p:cBhvr>
                                    </p:animEffect>
                                  </p:childTnLst>
                                </p:cTn>
                              </p:par>
                              <p:par>
                                <p:cTn id="8" presetID="15" presetClass="entr" presetSubtype="0" fill="hold" grpId="0" nodeType="withEffect">
                                  <p:stCondLst>
                                    <p:cond delay="0"/>
                                  </p:stCondLst>
                                  <p:childTnLst>
                                    <p:set>
                                      <p:cBhvr>
                                        <p:cTn id="9" dur="1" fill="hold">
                                          <p:stCondLst>
                                            <p:cond delay="0"/>
                                          </p:stCondLst>
                                        </p:cTn>
                                        <p:tgtEl>
                                          <p:spTgt spid="26641"/>
                                        </p:tgtEl>
                                        <p:attrNameLst>
                                          <p:attrName>style.visibility</p:attrName>
                                        </p:attrNameLst>
                                      </p:cBhvr>
                                      <p:to>
                                        <p:strVal val="visible"/>
                                      </p:to>
                                    </p:set>
                                    <p:anim calcmode="lin" valueType="num">
                                      <p:cBhvr>
                                        <p:cTn id="10" dur="1000" fill="hold"/>
                                        <p:tgtEl>
                                          <p:spTgt spid="26641"/>
                                        </p:tgtEl>
                                        <p:attrNameLst>
                                          <p:attrName>ppt_w</p:attrName>
                                        </p:attrNameLst>
                                      </p:cBhvr>
                                      <p:tavLst>
                                        <p:tav tm="0">
                                          <p:val>
                                            <p:fltVal val="0"/>
                                          </p:val>
                                        </p:tav>
                                        <p:tav tm="100000">
                                          <p:val>
                                            <p:strVal val="#ppt_w"/>
                                          </p:val>
                                        </p:tav>
                                      </p:tavLst>
                                    </p:anim>
                                    <p:anim calcmode="lin" valueType="num">
                                      <p:cBhvr>
                                        <p:cTn id="11" dur="1000" fill="hold"/>
                                        <p:tgtEl>
                                          <p:spTgt spid="26641"/>
                                        </p:tgtEl>
                                        <p:attrNameLst>
                                          <p:attrName>ppt_h</p:attrName>
                                        </p:attrNameLst>
                                      </p:cBhvr>
                                      <p:tavLst>
                                        <p:tav tm="0">
                                          <p:val>
                                            <p:fltVal val="0"/>
                                          </p:val>
                                        </p:tav>
                                        <p:tav tm="100000">
                                          <p:val>
                                            <p:strVal val="#ppt_h"/>
                                          </p:val>
                                        </p:tav>
                                      </p:tavLst>
                                    </p:anim>
                                    <p:anim calcmode="lin" valueType="num">
                                      <p:cBhvr>
                                        <p:cTn id="12" dur="1000" fill="hold"/>
                                        <p:tgtEl>
                                          <p:spTgt spid="26641"/>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266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0" grpId="0" animBg="1"/>
      <p:bldP spid="266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2415423" y="1447800"/>
            <a:ext cx="8225330"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Chúc các em chăm ngoan, </a:t>
            </a:r>
          </a:p>
          <a:p>
            <a:pPr algn="ctr"/>
            <a:r>
              <a:rPr lang="en-US" sz="5400" b="1" cap="none" spc="5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học tốt!</a:t>
            </a:r>
            <a:endParaRPr lang="en-US" sz="5400" b="1" cap="none" spc="5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22075" y="6218238"/>
            <a:ext cx="487363" cy="487362"/>
          </a:xfrm>
          <a:prstGeom prst="rect">
            <a:avLst/>
          </a:prstGeom>
        </p:spPr>
      </p:pic>
    </p:spTree>
    <p:extLst>
      <p:ext uri="{BB962C8B-B14F-4D97-AF65-F5344CB8AC3E}">
        <p14:creationId xmlns:p14="http://schemas.microsoft.com/office/powerpoint/2010/main" val="2579956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1210071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80640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602059" y="1295400"/>
            <a:ext cx="1133871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lgn="just">
              <a:lnSpc>
                <a:spcPct val="120000"/>
              </a:lnSpc>
              <a:buFontTx/>
              <a:buAutoNum type="arabicPeriod"/>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Tả</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cảnh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một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buổi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hoặc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chiều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một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vườn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cây</a:t>
            </a:r>
            <a:r>
              <a:rPr lang="en-US" sz="4000" dirty="0">
                <a:latin typeface="Times New Roman" pitchFamily="18" charset="0"/>
                <a:cs typeface="Times New Roman" pitchFamily="18" charset="0"/>
              </a:rPr>
              <a:t> (hay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viên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phố</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đồng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nương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rẫy</a:t>
            </a:r>
            <a:r>
              <a:rPr lang="en-US" sz="4000" dirty="0">
                <a:latin typeface="Times New Roman" pitchFamily="18" charset="0"/>
                <a:cs typeface="Times New Roman" pitchFamily="18" charset="0"/>
              </a:rPr>
              <a:t>).</a:t>
            </a:r>
          </a:p>
          <a:p>
            <a:pPr>
              <a:lnSpc>
                <a:spcPct val="120000"/>
              </a:lnSpc>
            </a:pPr>
            <a:r>
              <a:rPr lang="en-US" sz="4000" dirty="0">
                <a:latin typeface="Times New Roman" pitchFamily="18" charset="0"/>
                <a:cs typeface="Times New Roman" pitchFamily="18" charset="0"/>
              </a:rPr>
              <a:t>2. </a:t>
            </a:r>
            <a:r>
              <a:rPr lang="en-US" sz="4000" dirty="0" err="1">
                <a:latin typeface="Times New Roman" pitchFamily="18" charset="0"/>
                <a:cs typeface="Times New Roman" pitchFamily="18" charset="0"/>
              </a:rPr>
              <a:t>Tả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một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mưa</a:t>
            </a:r>
            <a:r>
              <a:rPr lang="en-US" sz="4000" dirty="0">
                <a:latin typeface="Times New Roman" pitchFamily="18" charset="0"/>
                <a:cs typeface="Times New Roman" pitchFamily="18" charset="0"/>
              </a:rPr>
              <a:t>.</a:t>
            </a:r>
          </a:p>
          <a:p>
            <a:pPr>
              <a:lnSpc>
                <a:spcPct val="120000"/>
              </a:lnSpc>
            </a:pPr>
            <a:r>
              <a:rPr lang="en-US" sz="4000" dirty="0">
                <a:latin typeface="Times New Roman" pitchFamily="18" charset="0"/>
                <a:cs typeface="Times New Roman" pitchFamily="18" charset="0"/>
              </a:rPr>
              <a:t>3. </a:t>
            </a:r>
            <a:r>
              <a:rPr lang="en-US" sz="4000" dirty="0" err="1">
                <a:latin typeface="Times New Roman" pitchFamily="18" charset="0"/>
                <a:cs typeface="Times New Roman" pitchFamily="18" charset="0"/>
              </a:rPr>
              <a:t>Tả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ngôi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em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hoặc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căn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hộ</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phòng</a:t>
            </a:r>
            <a:r>
              <a:rPr lang="en-US" sz="4000" dirty="0">
                <a:latin typeface="Times New Roman" pitchFamily="18" charset="0"/>
                <a:cs typeface="Times New Roman" pitchFamily="18" charset="0"/>
              </a:rPr>
              <a:t> ở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em</a:t>
            </a:r>
            <a:r>
              <a:rPr lang="en-US" sz="4000" dirty="0">
                <a:latin typeface="Times New Roman" pitchFamily="18" charset="0"/>
                <a:cs typeface="Times New Roman" pitchFamily="18" charset="0"/>
              </a:rPr>
              <a:t>).</a:t>
            </a:r>
          </a:p>
        </p:txBody>
      </p:sp>
      <p:cxnSp>
        <p:nvCxnSpPr>
          <p:cNvPr id="6" name="Straight Connector 5"/>
          <p:cNvCxnSpPr/>
          <p:nvPr/>
        </p:nvCxnSpPr>
        <p:spPr>
          <a:xfrm>
            <a:off x="1280319" y="1958227"/>
            <a:ext cx="15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55540" y="4168027"/>
            <a:ext cx="63437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32225" y="4859369"/>
            <a:ext cx="63437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47319" y="1960998"/>
            <a:ext cx="152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71519" y="1960998"/>
            <a:ext cx="9906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66919" y="1966540"/>
            <a:ext cx="9906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04604" y="2720227"/>
            <a:ext cx="152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42719" y="2720227"/>
            <a:ext cx="20574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608840" y="2720227"/>
            <a:ext cx="20574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13619" y="3406027"/>
            <a:ext cx="20574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13919" y="3406027"/>
            <a:ext cx="20574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04319" y="4168027"/>
            <a:ext cx="16383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98303" y="4860754"/>
            <a:ext cx="301581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423819" y="4860754"/>
            <a:ext cx="16383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283482" y="4953000"/>
            <a:ext cx="16383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76467" y="304800"/>
            <a:ext cx="2286000" cy="707886"/>
          </a:xfrm>
          <a:prstGeom prst="rect">
            <a:avLst/>
          </a:prstGeom>
          <a:noFill/>
        </p:spPr>
        <p:txBody>
          <a:bodyPr wrap="square" rtlCol="0">
            <a:spAutoFit/>
          </a:bodyPr>
          <a:lstStyle/>
          <a:p>
            <a:r>
              <a:rPr lang="en-US" sz="4000" b="1" u="sng" dirty="0" err="1" smtClean="0">
                <a:solidFill>
                  <a:srgbClr val="C00000"/>
                </a:solidFill>
                <a:latin typeface="Times New Roman" pitchFamily="18" charset="0"/>
                <a:cs typeface="Times New Roman" pitchFamily="18" charset="0"/>
              </a:rPr>
              <a:t>Đề</a:t>
            </a:r>
            <a:r>
              <a:rPr lang="en-US" sz="4000" b="1" u="sng" dirty="0" smtClean="0">
                <a:solidFill>
                  <a:srgbClr val="C00000"/>
                </a:solidFill>
                <a:latin typeface="Times New Roman" pitchFamily="18" charset="0"/>
                <a:cs typeface="Times New Roman" pitchFamily="18" charset="0"/>
              </a:rPr>
              <a:t> </a:t>
            </a:r>
            <a:r>
              <a:rPr lang="en-US" sz="4000" b="1" u="sng" dirty="0" err="1" smtClean="0">
                <a:solidFill>
                  <a:srgbClr val="C00000"/>
                </a:solidFill>
                <a:latin typeface="Times New Roman" pitchFamily="18" charset="0"/>
                <a:cs typeface="Times New Roman" pitchFamily="18" charset="0"/>
              </a:rPr>
              <a:t>bài</a:t>
            </a:r>
            <a:r>
              <a:rPr lang="en-US" sz="4000" b="1" u="sng" dirty="0" smtClean="0">
                <a:solidFill>
                  <a:srgbClr val="C00000"/>
                </a:solidFill>
                <a:latin typeface="Times New Roman" pitchFamily="18" charset="0"/>
                <a:cs typeface="Times New Roman" pitchFamily="18" charset="0"/>
              </a:rPr>
              <a:t>:</a:t>
            </a:r>
            <a:endParaRPr lang="en-US" sz="4000" b="1" u="sng" dirty="0">
              <a:solidFill>
                <a:srgbClr val="C0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866754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arn(inVertical)">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arn(inVertical)">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barn(inVertical)">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barn(inVertical)">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 Box 25"/>
          <p:cNvSpPr txBox="1">
            <a:spLocks noChangeArrowheads="1"/>
          </p:cNvSpPr>
          <p:nvPr/>
        </p:nvSpPr>
        <p:spPr bwMode="auto">
          <a:xfrm>
            <a:off x="975519" y="381000"/>
            <a:ext cx="45625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3600" b="1" dirty="0">
                <a:solidFill>
                  <a:srgbClr val="FF0000"/>
                </a:solidFill>
              </a:rPr>
              <a:t>1. </a:t>
            </a:r>
            <a:r>
              <a:rPr lang="en-US" sz="3600" b="1" dirty="0" err="1">
                <a:solidFill>
                  <a:srgbClr val="FF0000"/>
                </a:solidFill>
              </a:rPr>
              <a:t>Nhận</a:t>
            </a:r>
            <a:r>
              <a:rPr lang="en-US" sz="3600" b="1" dirty="0">
                <a:solidFill>
                  <a:srgbClr val="FF0000"/>
                </a:solidFill>
              </a:rPr>
              <a:t> </a:t>
            </a:r>
            <a:r>
              <a:rPr lang="en-US" sz="3600" b="1" dirty="0" err="1">
                <a:solidFill>
                  <a:srgbClr val="FF0000"/>
                </a:solidFill>
              </a:rPr>
              <a:t>xét</a:t>
            </a:r>
            <a:r>
              <a:rPr lang="en-US" sz="3600" b="1" dirty="0">
                <a:solidFill>
                  <a:srgbClr val="FF0000"/>
                </a:solidFill>
              </a:rPr>
              <a:t> </a:t>
            </a:r>
            <a:r>
              <a:rPr lang="en-US" sz="3600" b="1" dirty="0" err="1">
                <a:solidFill>
                  <a:srgbClr val="FF0000"/>
                </a:solidFill>
              </a:rPr>
              <a:t>chung</a:t>
            </a:r>
            <a:r>
              <a:rPr lang="en-US" sz="3600" b="1" dirty="0">
                <a:solidFill>
                  <a:srgbClr val="FF0000"/>
                </a:solidFill>
              </a:rPr>
              <a:t>:</a:t>
            </a:r>
          </a:p>
        </p:txBody>
      </p:sp>
      <p:sp>
        <p:nvSpPr>
          <p:cNvPr id="18" name="Text Box 36"/>
          <p:cNvSpPr txBox="1">
            <a:spLocks noChangeArrowheads="1"/>
          </p:cNvSpPr>
          <p:nvPr/>
        </p:nvSpPr>
        <p:spPr bwMode="auto">
          <a:xfrm>
            <a:off x="2235518" y="1219200"/>
            <a:ext cx="22296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3600" b="1" dirty="0"/>
              <a:t>a. </a:t>
            </a:r>
            <a:r>
              <a:rPr lang="en-US" sz="3600" b="1" dirty="0" err="1"/>
              <a:t>Bố</a:t>
            </a:r>
            <a:r>
              <a:rPr lang="en-US" sz="3600" b="1" dirty="0"/>
              <a:t> </a:t>
            </a:r>
            <a:r>
              <a:rPr lang="en-US" sz="3600" b="1" dirty="0" err="1" smtClean="0"/>
              <a:t>cục</a:t>
            </a:r>
            <a:r>
              <a:rPr lang="en-US" sz="3600" b="1" dirty="0" smtClean="0"/>
              <a:t>.</a:t>
            </a:r>
            <a:endParaRPr lang="en-US" sz="3600" b="1" dirty="0"/>
          </a:p>
        </p:txBody>
      </p:sp>
      <p:sp>
        <p:nvSpPr>
          <p:cNvPr id="19" name="Text Box 39"/>
          <p:cNvSpPr txBox="1">
            <a:spLocks noChangeArrowheads="1"/>
          </p:cNvSpPr>
          <p:nvPr/>
        </p:nvSpPr>
        <p:spPr bwMode="auto">
          <a:xfrm>
            <a:off x="2208668" y="1927086"/>
            <a:ext cx="32431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3600" b="1" dirty="0"/>
              <a:t>b. </a:t>
            </a:r>
            <a:r>
              <a:rPr lang="en-US" sz="3600" b="1" dirty="0" err="1"/>
              <a:t>Lỗi</a:t>
            </a:r>
            <a:r>
              <a:rPr lang="en-US" sz="3600" b="1" dirty="0"/>
              <a:t> </a:t>
            </a:r>
            <a:r>
              <a:rPr lang="en-US" sz="3600" b="1" dirty="0" err="1"/>
              <a:t>chính</a:t>
            </a:r>
            <a:r>
              <a:rPr lang="en-US" sz="3600" b="1" dirty="0"/>
              <a:t> </a:t>
            </a:r>
            <a:r>
              <a:rPr lang="en-US" sz="3600" b="1" dirty="0" err="1" smtClean="0"/>
              <a:t>tả</a:t>
            </a:r>
            <a:r>
              <a:rPr lang="en-US" sz="3600" b="1" dirty="0" smtClean="0"/>
              <a:t>.</a:t>
            </a:r>
            <a:endParaRPr lang="en-US" sz="3600" b="1" dirty="0"/>
          </a:p>
        </p:txBody>
      </p:sp>
      <p:sp>
        <p:nvSpPr>
          <p:cNvPr id="20" name="Text Box 40"/>
          <p:cNvSpPr txBox="1">
            <a:spLocks noChangeArrowheads="1"/>
          </p:cNvSpPr>
          <p:nvPr/>
        </p:nvSpPr>
        <p:spPr bwMode="auto">
          <a:xfrm>
            <a:off x="2169120" y="2646056"/>
            <a:ext cx="44578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3600" b="1" dirty="0"/>
              <a:t>c. </a:t>
            </a:r>
            <a:r>
              <a:rPr lang="en-US" sz="3600" b="1" dirty="0" err="1"/>
              <a:t>Dùng</a:t>
            </a:r>
            <a:r>
              <a:rPr lang="en-US" sz="3600" b="1" dirty="0"/>
              <a:t> </a:t>
            </a:r>
            <a:r>
              <a:rPr lang="en-US" sz="3600" b="1" dirty="0" err="1" smtClean="0"/>
              <a:t>từ</a:t>
            </a:r>
            <a:r>
              <a:rPr lang="en-US" sz="3600" b="1" dirty="0" smtClean="0"/>
              <a:t>.</a:t>
            </a:r>
            <a:endParaRPr lang="en-US" sz="3600" b="1" dirty="0"/>
          </a:p>
        </p:txBody>
      </p:sp>
      <p:sp>
        <p:nvSpPr>
          <p:cNvPr id="21" name="Text Box 41"/>
          <p:cNvSpPr txBox="1">
            <a:spLocks noChangeArrowheads="1"/>
          </p:cNvSpPr>
          <p:nvPr/>
        </p:nvSpPr>
        <p:spPr bwMode="auto">
          <a:xfrm>
            <a:off x="2169120" y="3353942"/>
            <a:ext cx="563748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b="1" dirty="0"/>
              <a:t>d. </a:t>
            </a:r>
            <a:r>
              <a:rPr lang="en-US" sz="3600" b="1" dirty="0" err="1"/>
              <a:t>Câu</a:t>
            </a:r>
            <a:r>
              <a:rPr lang="en-US" sz="3600" b="1" dirty="0"/>
              <a:t> </a:t>
            </a:r>
            <a:r>
              <a:rPr lang="en-US" sz="3600" b="1" dirty="0" err="1"/>
              <a:t>văn</a:t>
            </a:r>
            <a:r>
              <a:rPr lang="en-US" sz="3600" b="1" dirty="0"/>
              <a:t>, </a:t>
            </a:r>
            <a:r>
              <a:rPr lang="en-US" sz="3600" b="1" dirty="0" err="1"/>
              <a:t>cách</a:t>
            </a:r>
            <a:r>
              <a:rPr lang="en-US" sz="3600" b="1" dirty="0"/>
              <a:t> </a:t>
            </a:r>
            <a:r>
              <a:rPr lang="en-US" sz="3600" b="1" dirty="0" err="1"/>
              <a:t>diễn</a:t>
            </a:r>
            <a:r>
              <a:rPr lang="en-US" sz="3600" b="1" dirty="0"/>
              <a:t> </a:t>
            </a:r>
            <a:r>
              <a:rPr lang="en-US" sz="3600" b="1" dirty="0" err="1" smtClean="0"/>
              <a:t>đạt</a:t>
            </a:r>
            <a:r>
              <a:rPr lang="en-US" sz="3600" b="1" dirty="0" smtClean="0"/>
              <a:t>.</a:t>
            </a:r>
            <a:endParaRPr lang="en-US" sz="3600" b="1" dirty="0"/>
          </a:p>
        </p:txBody>
      </p:sp>
      <p:sp>
        <p:nvSpPr>
          <p:cNvPr id="22" name="Text Box 42"/>
          <p:cNvSpPr txBox="1">
            <a:spLocks noChangeArrowheads="1"/>
          </p:cNvSpPr>
          <p:nvPr/>
        </p:nvSpPr>
        <p:spPr bwMode="auto">
          <a:xfrm>
            <a:off x="2111873" y="4060118"/>
            <a:ext cx="259558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dirty="0" smtClean="0"/>
              <a:t> </a:t>
            </a:r>
            <a:r>
              <a:rPr lang="en-US" sz="3600" b="1" dirty="0" smtClean="0"/>
              <a:t>e</a:t>
            </a:r>
            <a:r>
              <a:rPr lang="en-US" sz="3600" b="1" dirty="0"/>
              <a:t>. </a:t>
            </a:r>
            <a:r>
              <a:rPr lang="en-US" sz="3600" b="1" dirty="0" err="1"/>
              <a:t>Lỗi</a:t>
            </a:r>
            <a:r>
              <a:rPr lang="en-US" sz="3600" b="1" dirty="0"/>
              <a:t> </a:t>
            </a:r>
            <a:r>
              <a:rPr lang="en-US" sz="3600" b="1" dirty="0" err="1" smtClean="0"/>
              <a:t>khác</a:t>
            </a:r>
            <a:r>
              <a:rPr lang="en-US" sz="3600" b="1" dirty="0" smtClean="0"/>
              <a:t>.</a:t>
            </a:r>
            <a:endParaRPr lang="en-US" sz="3600" b="1" dirty="0"/>
          </a:p>
        </p:txBody>
      </p:sp>
    </p:spTree>
    <p:extLst>
      <p:ext uri="{BB962C8B-B14F-4D97-AF65-F5344CB8AC3E}">
        <p14:creationId xmlns:p14="http://schemas.microsoft.com/office/powerpoint/2010/main" val="3454004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heckerboard(across)">
                                      <p:cBhvr>
                                        <p:cTn id="11" dur="500"/>
                                        <p:tgtEl>
                                          <p:spTgt spid="18"/>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amond(in)">
                                      <p:cBhvr>
                                        <p:cTn id="15" dur="500"/>
                                        <p:tgtEl>
                                          <p:spTgt spid="19"/>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heckerboard(across)">
                                      <p:cBhvr>
                                        <p:cTn id="23" dur="500"/>
                                        <p:tgtEl>
                                          <p:spTgt spid="21"/>
                                        </p:tgtEl>
                                      </p:cBhvr>
                                    </p:animEffect>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90500" y="609600"/>
            <a:ext cx="11780837"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spcBef>
                <a:spcPts val="600"/>
              </a:spcBef>
            </a:pPr>
            <a:r>
              <a:rPr lang="en-US" sz="4000" dirty="0" smtClean="0">
                <a:solidFill>
                  <a:srgbClr val="FF0000"/>
                </a:solidFill>
                <a:latin typeface="Times New Roman" pitchFamily="18" charset="0"/>
                <a:cs typeface="Times New Roman" pitchFamily="18" charset="0"/>
              </a:rPr>
              <a:t>       * </a:t>
            </a:r>
            <a:r>
              <a:rPr lang="en-US" sz="4000" u="sng" dirty="0" smtClean="0">
                <a:solidFill>
                  <a:srgbClr val="FF0000"/>
                </a:solidFill>
                <a:latin typeface="Times New Roman" pitchFamily="18" charset="0"/>
                <a:cs typeface="Times New Roman" pitchFamily="18" charset="0"/>
              </a:rPr>
              <a:t> </a:t>
            </a:r>
            <a:r>
              <a:rPr lang="en-US" sz="4000" u="sng" dirty="0" err="1" smtClean="0">
                <a:solidFill>
                  <a:srgbClr val="FF0000"/>
                </a:solidFill>
                <a:latin typeface="Times New Roman" pitchFamily="18" charset="0"/>
                <a:cs typeface="Times New Roman" pitchFamily="18" charset="0"/>
              </a:rPr>
              <a:t>Ưu</a:t>
            </a:r>
            <a:r>
              <a:rPr lang="en-US" sz="4000" u="sng" dirty="0" smtClean="0">
                <a:solidFill>
                  <a:srgbClr val="FF0000"/>
                </a:solidFill>
                <a:latin typeface="Times New Roman" pitchFamily="18" charset="0"/>
                <a:cs typeface="Times New Roman" pitchFamily="18" charset="0"/>
              </a:rPr>
              <a:t> </a:t>
            </a:r>
            <a:r>
              <a:rPr lang="en-US" sz="4000" u="sng" dirty="0" err="1">
                <a:solidFill>
                  <a:srgbClr val="FF0000"/>
                </a:solidFill>
                <a:latin typeface="Times New Roman" pitchFamily="18" charset="0"/>
                <a:cs typeface="Times New Roman" pitchFamily="18" charset="0"/>
              </a:rPr>
              <a:t>điểm</a:t>
            </a:r>
            <a:r>
              <a:rPr lang="en-US" sz="4000" u="sng" dirty="0">
                <a:solidFill>
                  <a:srgbClr val="FF0000"/>
                </a:solidFill>
                <a:latin typeface="Times New Roman" pitchFamily="18" charset="0"/>
                <a:cs typeface="Times New Roman" pitchFamily="18" charset="0"/>
              </a:rPr>
              <a:t>:</a:t>
            </a:r>
          </a:p>
          <a:p>
            <a:pPr>
              <a:spcBef>
                <a:spcPts val="600"/>
              </a:spcBef>
              <a:buFontTx/>
              <a:buChar char="-"/>
            </a:pPr>
            <a:r>
              <a:rPr lang="en-US" sz="3600" b="1" dirty="0" err="1">
                <a:solidFill>
                  <a:srgbClr val="1F05BB"/>
                </a:solidFill>
                <a:latin typeface="Times New Roman" pitchFamily="18" charset="0"/>
                <a:cs typeface="Times New Roman" pitchFamily="18" charset="0"/>
              </a:rPr>
              <a:t>Bài</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viết</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trình</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bày</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sạch</a:t>
            </a:r>
            <a:r>
              <a:rPr lang="en-US" sz="3600" b="1" dirty="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sẽ</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đảm</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bảo</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bố</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cục</a:t>
            </a:r>
            <a:r>
              <a:rPr lang="en-US" sz="3600" b="1" dirty="0" smtClean="0">
                <a:solidFill>
                  <a:srgbClr val="1F05BB"/>
                </a:solidFill>
                <a:latin typeface="Times New Roman" pitchFamily="18" charset="0"/>
                <a:cs typeface="Times New Roman" pitchFamily="18" charset="0"/>
              </a:rPr>
              <a:t>.</a:t>
            </a:r>
            <a:endParaRPr lang="en-US" sz="3600" b="1" dirty="0">
              <a:solidFill>
                <a:srgbClr val="1F05BB"/>
              </a:solidFill>
              <a:latin typeface="Times New Roman" pitchFamily="18" charset="0"/>
              <a:cs typeface="Times New Roman" pitchFamily="18" charset="0"/>
            </a:endParaRPr>
          </a:p>
          <a:p>
            <a:pPr algn="just">
              <a:spcBef>
                <a:spcPts val="600"/>
              </a:spcBef>
              <a:buFontTx/>
              <a:buChar char="-"/>
            </a:pPr>
            <a:r>
              <a:rPr lang="en-US" sz="3600" b="1" dirty="0" err="1">
                <a:solidFill>
                  <a:srgbClr val="1F05BB"/>
                </a:solidFill>
                <a:latin typeface="Times New Roman" pitchFamily="18" charset="0"/>
                <a:cs typeface="Times New Roman" pitchFamily="18" charset="0"/>
              </a:rPr>
              <a:t>Viết</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đúng</a:t>
            </a:r>
            <a:r>
              <a:rPr lang="en-US" sz="3600" b="1" dirty="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thể</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loại</a:t>
            </a:r>
            <a:r>
              <a:rPr lang="en-US" sz="3600" b="1" dirty="0" smtClean="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văn</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miêu</a:t>
            </a:r>
            <a:r>
              <a:rPr lang="en-US" sz="3600" b="1" dirty="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tả</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đúng</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đối</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tượng</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tả</a:t>
            </a:r>
            <a:r>
              <a:rPr lang="en-US" sz="3600" b="1" dirty="0" smtClean="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và</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miêu</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tả</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theo</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trình</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tự</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hợp</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lý</a:t>
            </a:r>
            <a:r>
              <a:rPr lang="en-US" sz="3600" b="1" dirty="0">
                <a:solidFill>
                  <a:srgbClr val="1F05BB"/>
                </a:solidFill>
                <a:latin typeface="Times New Roman" pitchFamily="18" charset="0"/>
                <a:cs typeface="Times New Roman" pitchFamily="18" charset="0"/>
              </a:rPr>
              <a:t>.</a:t>
            </a:r>
          </a:p>
          <a:p>
            <a:pPr>
              <a:spcBef>
                <a:spcPts val="600"/>
              </a:spcBef>
              <a:buFontTx/>
              <a:buChar char="-"/>
            </a:pPr>
            <a:r>
              <a:rPr lang="en-US" sz="3600" b="1" dirty="0" err="1" smtClean="0">
                <a:solidFill>
                  <a:srgbClr val="1F05BB"/>
                </a:solidFill>
                <a:latin typeface="Times New Roman" pitchFamily="18" charset="0"/>
                <a:cs typeface="Times New Roman" pitchFamily="18" charset="0"/>
              </a:rPr>
              <a:t>Nhiều</a:t>
            </a:r>
            <a:r>
              <a:rPr lang="en-US" sz="3600" b="1" dirty="0" smtClean="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bài</a:t>
            </a:r>
            <a:r>
              <a:rPr lang="en-US" sz="3600" b="1" dirty="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diễn</a:t>
            </a:r>
            <a:r>
              <a:rPr lang="en-US" sz="3600" b="1" dirty="0" smtClean="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đạt</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rõ</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ràng</a:t>
            </a:r>
            <a:r>
              <a:rPr lang="en-US" sz="3600" b="1" dirty="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trôi</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chảy</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câu</a:t>
            </a:r>
            <a:r>
              <a:rPr lang="en-US" sz="3600" b="1" dirty="0" smtClean="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văn</a:t>
            </a:r>
            <a:r>
              <a:rPr lang="en-US" sz="3600" b="1" dirty="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viết</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đúng</a:t>
            </a:r>
            <a:r>
              <a:rPr lang="en-US" sz="3600" b="1" dirty="0" smtClean="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ngữ</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pháp</a:t>
            </a:r>
            <a:r>
              <a:rPr lang="en-US" sz="3600" b="1" dirty="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biết</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sử</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dụng</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các</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từ</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ngữ</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gợi</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tả</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gợi</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cảm</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biện</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pháp</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nghệ</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thuật</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khi</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miêu</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tả</a:t>
            </a:r>
            <a:r>
              <a:rPr lang="en-US" sz="3600" b="1" dirty="0" smtClean="0">
                <a:solidFill>
                  <a:srgbClr val="1F05BB"/>
                </a:solidFill>
                <a:latin typeface="Times New Roman" pitchFamily="18" charset="0"/>
                <a:cs typeface="Times New Roman" pitchFamily="18" charset="0"/>
              </a:rPr>
              <a:t>.</a:t>
            </a:r>
            <a:endParaRPr lang="en-US" sz="3600" b="1" dirty="0">
              <a:solidFill>
                <a:srgbClr val="1F05BB"/>
              </a:solidFill>
              <a:latin typeface="Times New Roman" pitchFamily="18" charset="0"/>
              <a:cs typeface="Times New Roman" pitchFamily="18" charset="0"/>
            </a:endParaRPr>
          </a:p>
          <a:p>
            <a:pPr>
              <a:spcBef>
                <a:spcPts val="600"/>
              </a:spcBef>
              <a:buFontTx/>
              <a:buChar char="-"/>
            </a:pPr>
            <a:r>
              <a:rPr lang="en-US" sz="3600" b="1" dirty="0" err="1">
                <a:solidFill>
                  <a:srgbClr val="1F05BB"/>
                </a:solidFill>
                <a:latin typeface="Times New Roman" pitchFamily="18" charset="0"/>
                <a:cs typeface="Times New Roman" pitchFamily="18" charset="0"/>
              </a:rPr>
              <a:t>Một</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số</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bài</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văn</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miêu</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tả</a:t>
            </a:r>
            <a:r>
              <a:rPr lang="en-US" sz="3600" b="1" dirty="0">
                <a:solidFill>
                  <a:srgbClr val="1F05BB"/>
                </a:solidFill>
                <a:latin typeface="Times New Roman" pitchFamily="18" charset="0"/>
                <a:cs typeface="Times New Roman" pitchFamily="18" charset="0"/>
              </a:rPr>
              <a:t> hay, </a:t>
            </a:r>
            <a:r>
              <a:rPr lang="en-US" sz="3600" b="1" dirty="0" err="1">
                <a:solidFill>
                  <a:srgbClr val="1F05BB"/>
                </a:solidFill>
                <a:latin typeface="Times New Roman" pitchFamily="18" charset="0"/>
                <a:cs typeface="Times New Roman" pitchFamily="18" charset="0"/>
              </a:rPr>
              <a:t>sinh</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động</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sáng</a:t>
            </a:r>
            <a:r>
              <a:rPr lang="en-US" sz="3600" b="1" dirty="0" smtClean="0">
                <a:solidFill>
                  <a:srgbClr val="1F05BB"/>
                </a:solidFill>
                <a:latin typeface="Times New Roman" pitchFamily="18" charset="0"/>
                <a:cs typeface="Times New Roman" pitchFamily="18" charset="0"/>
              </a:rPr>
              <a:t> </a:t>
            </a:r>
            <a:r>
              <a:rPr lang="en-US" sz="3600" b="1" dirty="0" err="1" smtClean="0">
                <a:solidFill>
                  <a:srgbClr val="1F05BB"/>
                </a:solidFill>
                <a:latin typeface="Times New Roman" pitchFamily="18" charset="0"/>
                <a:cs typeface="Times New Roman" pitchFamily="18" charset="0"/>
              </a:rPr>
              <a:t>tạo</a:t>
            </a:r>
            <a:r>
              <a:rPr lang="en-US" sz="3600" b="1" dirty="0" smtClean="0">
                <a:solidFill>
                  <a:srgbClr val="1F05BB"/>
                </a:solidFill>
                <a:latin typeface="Times New Roman" pitchFamily="18" charset="0"/>
                <a:cs typeface="Times New Roman" pitchFamily="18" charset="0"/>
              </a:rPr>
              <a:t>,…</a:t>
            </a:r>
            <a:endParaRPr lang="en-US" sz="3600" b="1" dirty="0">
              <a:solidFill>
                <a:srgbClr val="1F05BB"/>
              </a:solidFill>
              <a:latin typeface="Times New Roman" pitchFamily="18" charset="0"/>
              <a:cs typeface="Times New Roman" pitchFamily="18" charset="0"/>
            </a:endParaRPr>
          </a:p>
        </p:txBody>
      </p:sp>
    </p:spTree>
    <p:extLst>
      <p:ext uri="{BB962C8B-B14F-4D97-AF65-F5344CB8AC3E}">
        <p14:creationId xmlns:p14="http://schemas.microsoft.com/office/powerpoint/2010/main" val="1686216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188899" y="990600"/>
            <a:ext cx="11792830" cy="370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spcBef>
                <a:spcPts val="600"/>
              </a:spcBef>
            </a:pPr>
            <a:r>
              <a:rPr lang="en-US" sz="4000" dirty="0" smtClean="0">
                <a:solidFill>
                  <a:srgbClr val="FF0000"/>
                </a:solidFill>
                <a:latin typeface="Times New Roman" pitchFamily="18" charset="0"/>
                <a:cs typeface="Times New Roman" pitchFamily="18" charset="0"/>
              </a:rPr>
              <a:t>       * </a:t>
            </a:r>
            <a:r>
              <a:rPr lang="en-US" sz="4000" u="sng" dirty="0" err="1" smtClean="0">
                <a:solidFill>
                  <a:srgbClr val="FF0000"/>
                </a:solidFill>
                <a:latin typeface="Times New Roman" pitchFamily="18" charset="0"/>
                <a:cs typeface="Times New Roman" pitchFamily="18" charset="0"/>
              </a:rPr>
              <a:t>Nhược</a:t>
            </a:r>
            <a:r>
              <a:rPr lang="en-US" sz="4000" u="sng" dirty="0" smtClean="0">
                <a:solidFill>
                  <a:srgbClr val="FF0000"/>
                </a:solidFill>
                <a:latin typeface="Times New Roman" pitchFamily="18" charset="0"/>
                <a:cs typeface="Times New Roman" pitchFamily="18" charset="0"/>
              </a:rPr>
              <a:t> </a:t>
            </a:r>
            <a:r>
              <a:rPr lang="en-US" sz="4000" u="sng" dirty="0" err="1">
                <a:solidFill>
                  <a:srgbClr val="FF0000"/>
                </a:solidFill>
                <a:latin typeface="Times New Roman" pitchFamily="18" charset="0"/>
                <a:cs typeface="Times New Roman" pitchFamily="18" charset="0"/>
              </a:rPr>
              <a:t>điểm</a:t>
            </a:r>
            <a:r>
              <a:rPr lang="en-US" sz="4000" u="sng" dirty="0">
                <a:solidFill>
                  <a:srgbClr val="FF0000"/>
                </a:solidFill>
                <a:latin typeface="Times New Roman" pitchFamily="18" charset="0"/>
                <a:cs typeface="Times New Roman" pitchFamily="18" charset="0"/>
              </a:rPr>
              <a:t>:</a:t>
            </a:r>
          </a:p>
          <a:p>
            <a:pPr>
              <a:spcBef>
                <a:spcPts val="600"/>
              </a:spcBef>
              <a:buFontTx/>
              <a:buChar char="-"/>
            </a:pPr>
            <a:r>
              <a:rPr lang="en-US" sz="3600" dirty="0" err="1" smtClean="0">
                <a:solidFill>
                  <a:srgbClr val="1F05BB"/>
                </a:solidFill>
                <a:latin typeface="Times New Roman" pitchFamily="18" charset="0"/>
                <a:cs typeface="Times New Roman" pitchFamily="18" charset="0"/>
              </a:rPr>
              <a:t>Vài</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em</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còn</a:t>
            </a:r>
            <a:r>
              <a:rPr lang="en-US" sz="3600" dirty="0" smtClean="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mắc</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lỗi</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chính</a:t>
            </a:r>
            <a:r>
              <a:rPr lang="en-US" sz="3600" dirty="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tả</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viết</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chữ</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chưa</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cẩn</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thận</a:t>
            </a:r>
            <a:r>
              <a:rPr lang="en-US" sz="3600" dirty="0" smtClean="0">
                <a:solidFill>
                  <a:srgbClr val="1F05BB"/>
                </a:solidFill>
                <a:latin typeface="Times New Roman" pitchFamily="18" charset="0"/>
                <a:cs typeface="Times New Roman" pitchFamily="18" charset="0"/>
              </a:rPr>
              <a:t>.</a:t>
            </a:r>
            <a:endParaRPr lang="en-US" sz="3600" dirty="0">
              <a:solidFill>
                <a:srgbClr val="1F05BB"/>
              </a:solidFill>
              <a:latin typeface="Times New Roman" pitchFamily="18" charset="0"/>
              <a:cs typeface="Times New Roman" pitchFamily="18" charset="0"/>
            </a:endParaRPr>
          </a:p>
          <a:p>
            <a:pPr>
              <a:spcBef>
                <a:spcPts val="600"/>
              </a:spcBef>
              <a:buFontTx/>
              <a:buChar char="-"/>
            </a:pPr>
            <a:r>
              <a:rPr lang="en-US" sz="3600" dirty="0" err="1">
                <a:solidFill>
                  <a:srgbClr val="1F05BB"/>
                </a:solidFill>
                <a:latin typeface="Times New Roman" pitchFamily="18" charset="0"/>
                <a:cs typeface="Times New Roman" pitchFamily="18" charset="0"/>
              </a:rPr>
              <a:t>Nhiều</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bài</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viết</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câu</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văn</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còn</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lủng</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củng</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dùng</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từ</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chưa</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chính</a:t>
            </a:r>
            <a:r>
              <a:rPr lang="en-US" sz="3600" dirty="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xác</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diễn</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đạt</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dài</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dòng</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chưa</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dùng</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tốt</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từ</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ngữ</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gợi</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tả</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gợi</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cảm</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biện</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pháp</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nghệ</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thuật</a:t>
            </a:r>
            <a:r>
              <a:rPr lang="en-US" sz="3600" dirty="0" smtClean="0">
                <a:solidFill>
                  <a:srgbClr val="1F05BB"/>
                </a:solidFill>
                <a:latin typeface="Times New Roman" pitchFamily="18" charset="0"/>
                <a:cs typeface="Times New Roman" pitchFamily="18" charset="0"/>
              </a:rPr>
              <a:t> so </a:t>
            </a:r>
            <a:r>
              <a:rPr lang="en-US" sz="3600" dirty="0" err="1" smtClean="0">
                <a:solidFill>
                  <a:srgbClr val="1F05BB"/>
                </a:solidFill>
                <a:latin typeface="Times New Roman" pitchFamily="18" charset="0"/>
                <a:cs typeface="Times New Roman" pitchFamily="18" charset="0"/>
              </a:rPr>
              <a:t>sánh</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nhân</a:t>
            </a:r>
            <a:r>
              <a:rPr lang="en-US" sz="3600" dirty="0" smtClean="0">
                <a:solidFill>
                  <a:srgbClr val="1F05BB"/>
                </a:solidFill>
                <a:latin typeface="Times New Roman" pitchFamily="18" charset="0"/>
                <a:cs typeface="Times New Roman" pitchFamily="18" charset="0"/>
              </a:rPr>
              <a:t> </a:t>
            </a:r>
            <a:r>
              <a:rPr lang="en-US" sz="3600" dirty="0" err="1" smtClean="0">
                <a:solidFill>
                  <a:srgbClr val="1F05BB"/>
                </a:solidFill>
                <a:latin typeface="Times New Roman" pitchFamily="18" charset="0"/>
                <a:cs typeface="Times New Roman" pitchFamily="18" charset="0"/>
              </a:rPr>
              <a:t>hóa</a:t>
            </a:r>
            <a:r>
              <a:rPr lang="en-US" sz="3600" dirty="0" smtClean="0">
                <a:solidFill>
                  <a:srgbClr val="1F05BB"/>
                </a:solidFill>
                <a:latin typeface="Times New Roman" pitchFamily="18" charset="0"/>
                <a:cs typeface="Times New Roman" pitchFamily="18" charset="0"/>
              </a:rPr>
              <a:t>.</a:t>
            </a:r>
            <a:endParaRPr lang="en-US" sz="3600" dirty="0">
              <a:solidFill>
                <a:srgbClr val="1F05BB"/>
              </a:solidFill>
              <a:latin typeface="Times New Roman" pitchFamily="18" charset="0"/>
              <a:cs typeface="Times New Roman" pitchFamily="18" charset="0"/>
            </a:endParaRPr>
          </a:p>
          <a:p>
            <a:pPr>
              <a:spcBef>
                <a:spcPts val="600"/>
              </a:spcBef>
              <a:buFontTx/>
              <a:buChar char="-"/>
            </a:pPr>
            <a:r>
              <a:rPr lang="en-US" sz="3600" dirty="0" err="1">
                <a:solidFill>
                  <a:srgbClr val="1F05BB"/>
                </a:solidFill>
                <a:latin typeface="Times New Roman" pitchFamily="18" charset="0"/>
                <a:cs typeface="Times New Roman" pitchFamily="18" charset="0"/>
              </a:rPr>
              <a:t>Nội</a:t>
            </a:r>
            <a:r>
              <a:rPr lang="en-US" sz="3600" dirty="0">
                <a:solidFill>
                  <a:srgbClr val="1F05BB"/>
                </a:solidFill>
                <a:latin typeface="Times New Roman" pitchFamily="18" charset="0"/>
                <a:cs typeface="Times New Roman" pitchFamily="18" charset="0"/>
              </a:rPr>
              <a:t> dung </a:t>
            </a:r>
            <a:r>
              <a:rPr lang="en-US" sz="3600" dirty="0" err="1">
                <a:solidFill>
                  <a:srgbClr val="1F05BB"/>
                </a:solidFill>
                <a:latin typeface="Times New Roman" pitchFamily="18" charset="0"/>
                <a:cs typeface="Times New Roman" pitchFamily="18" charset="0"/>
              </a:rPr>
              <a:t>viết</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chưa</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phong</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phú</a:t>
            </a:r>
            <a:r>
              <a:rPr lang="en-US" sz="3600" dirty="0">
                <a:solidFill>
                  <a:srgbClr val="1F05BB"/>
                </a:solidFill>
                <a:latin typeface="Times New Roman" pitchFamily="18" charset="0"/>
                <a:cs typeface="Times New Roman" pitchFamily="18" charset="0"/>
              </a:rPr>
              <a:t>.</a:t>
            </a:r>
          </a:p>
        </p:txBody>
      </p:sp>
    </p:spTree>
    <p:extLst>
      <p:ext uri="{BB962C8B-B14F-4D97-AF65-F5344CB8AC3E}">
        <p14:creationId xmlns:p14="http://schemas.microsoft.com/office/powerpoint/2010/main" val="4145575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827028" y="152400"/>
            <a:ext cx="52701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b="1" dirty="0">
                <a:solidFill>
                  <a:srgbClr val="FF0000"/>
                </a:solidFill>
                <a:cs typeface="Times New Roman" pitchFamily="18" charset="0"/>
              </a:rPr>
              <a:t>2. </a:t>
            </a:r>
            <a:r>
              <a:rPr lang="en-US" sz="4000" b="1" dirty="0" err="1">
                <a:solidFill>
                  <a:srgbClr val="FF0000"/>
                </a:solidFill>
                <a:cs typeface="Times New Roman" pitchFamily="18" charset="0"/>
              </a:rPr>
              <a:t>Hướng</a:t>
            </a:r>
            <a:r>
              <a:rPr lang="en-US" sz="4000" b="1" dirty="0">
                <a:solidFill>
                  <a:srgbClr val="FF0000"/>
                </a:solidFill>
                <a:cs typeface="Times New Roman" pitchFamily="18" charset="0"/>
              </a:rPr>
              <a:t> </a:t>
            </a:r>
            <a:r>
              <a:rPr lang="en-US" sz="4000" b="1" dirty="0" err="1">
                <a:solidFill>
                  <a:srgbClr val="FF0000"/>
                </a:solidFill>
                <a:cs typeface="Times New Roman" pitchFamily="18" charset="0"/>
              </a:rPr>
              <a:t>dẫn</a:t>
            </a:r>
            <a:r>
              <a:rPr lang="en-US" sz="4000" b="1" dirty="0">
                <a:solidFill>
                  <a:srgbClr val="FF0000"/>
                </a:solidFill>
                <a:cs typeface="Times New Roman" pitchFamily="18" charset="0"/>
              </a:rPr>
              <a:t> </a:t>
            </a:r>
            <a:r>
              <a:rPr lang="en-US" sz="4000" b="1" dirty="0" err="1">
                <a:solidFill>
                  <a:srgbClr val="FF0000"/>
                </a:solidFill>
                <a:cs typeface="Times New Roman" pitchFamily="18" charset="0"/>
              </a:rPr>
              <a:t>chữa</a:t>
            </a:r>
            <a:r>
              <a:rPr lang="en-US" sz="4000" b="1" dirty="0">
                <a:solidFill>
                  <a:srgbClr val="FF0000"/>
                </a:solidFill>
                <a:cs typeface="Times New Roman" pitchFamily="18" charset="0"/>
              </a:rPr>
              <a:t> </a:t>
            </a:r>
            <a:r>
              <a:rPr lang="en-US" sz="4000" b="1" dirty="0" err="1">
                <a:solidFill>
                  <a:srgbClr val="FF0000"/>
                </a:solidFill>
                <a:cs typeface="Times New Roman" pitchFamily="18" charset="0"/>
              </a:rPr>
              <a:t>lỗi</a:t>
            </a:r>
            <a:r>
              <a:rPr lang="en-US" sz="4000" b="1" dirty="0">
                <a:solidFill>
                  <a:srgbClr val="FF0000"/>
                </a:solidFill>
                <a:cs typeface="Times New Roman" pitchFamily="18" charset="0"/>
              </a:rPr>
              <a:t>.</a:t>
            </a:r>
          </a:p>
        </p:txBody>
      </p:sp>
      <p:sp>
        <p:nvSpPr>
          <p:cNvPr id="7" name="Text Box 4"/>
          <p:cNvSpPr txBox="1">
            <a:spLocks noChangeArrowheads="1"/>
          </p:cNvSpPr>
          <p:nvPr/>
        </p:nvSpPr>
        <p:spPr bwMode="auto">
          <a:xfrm>
            <a:off x="901355" y="860286"/>
            <a:ext cx="31854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b="1" dirty="0">
                <a:solidFill>
                  <a:srgbClr val="1F05BB"/>
                </a:solidFill>
                <a:cs typeface="Times New Roman" pitchFamily="18" charset="0"/>
              </a:rPr>
              <a:t>a. </a:t>
            </a:r>
            <a:r>
              <a:rPr lang="en-US" sz="3600" b="1" dirty="0" err="1">
                <a:solidFill>
                  <a:srgbClr val="1F05BB"/>
                </a:solidFill>
                <a:cs typeface="Times New Roman" pitchFamily="18" charset="0"/>
              </a:rPr>
              <a:t>Lỗi</a:t>
            </a:r>
            <a:r>
              <a:rPr lang="en-US" sz="3600" b="1" dirty="0">
                <a:solidFill>
                  <a:srgbClr val="1F05BB"/>
                </a:solidFill>
                <a:cs typeface="Times New Roman" pitchFamily="18" charset="0"/>
              </a:rPr>
              <a:t> </a:t>
            </a:r>
            <a:r>
              <a:rPr lang="en-US" sz="3600" b="1" dirty="0" err="1">
                <a:solidFill>
                  <a:srgbClr val="1F05BB"/>
                </a:solidFill>
                <a:cs typeface="Times New Roman" pitchFamily="18" charset="0"/>
              </a:rPr>
              <a:t>chính</a:t>
            </a:r>
            <a:r>
              <a:rPr lang="en-US" sz="3600" b="1" dirty="0">
                <a:solidFill>
                  <a:srgbClr val="1F05BB"/>
                </a:solidFill>
                <a:cs typeface="Times New Roman" pitchFamily="18" charset="0"/>
              </a:rPr>
              <a:t> </a:t>
            </a:r>
            <a:r>
              <a:rPr lang="en-US" sz="3600" b="1" dirty="0" err="1">
                <a:solidFill>
                  <a:srgbClr val="1F05BB"/>
                </a:solidFill>
                <a:cs typeface="Times New Roman" pitchFamily="18" charset="0"/>
              </a:rPr>
              <a:t>tả</a:t>
            </a:r>
            <a:r>
              <a:rPr lang="en-US" sz="3600" b="1" dirty="0">
                <a:solidFill>
                  <a:srgbClr val="1F05BB"/>
                </a:solidFill>
                <a:cs typeface="Times New Roman" pitchFamily="18" charset="0"/>
              </a:rPr>
              <a:t>:</a:t>
            </a:r>
          </a:p>
        </p:txBody>
      </p:sp>
      <p:sp>
        <p:nvSpPr>
          <p:cNvPr id="8" name="Text Box 5"/>
          <p:cNvSpPr txBox="1">
            <a:spLocks noChangeArrowheads="1"/>
          </p:cNvSpPr>
          <p:nvPr/>
        </p:nvSpPr>
        <p:spPr bwMode="auto">
          <a:xfrm>
            <a:off x="7080501" y="1383506"/>
            <a:ext cx="12618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b="1" u="sng" dirty="0" err="1" smtClean="0">
                <a:solidFill>
                  <a:srgbClr val="1F05BB"/>
                </a:solidFill>
                <a:cs typeface="Times New Roman" pitchFamily="18" charset="0"/>
              </a:rPr>
              <a:t>Đúng</a:t>
            </a:r>
            <a:endParaRPr lang="en-US" sz="3600" b="1" u="sng" dirty="0">
              <a:solidFill>
                <a:srgbClr val="1F05BB"/>
              </a:solidFill>
              <a:cs typeface="Times New Roman" pitchFamily="18" charset="0"/>
            </a:endParaRPr>
          </a:p>
        </p:txBody>
      </p:sp>
      <p:sp>
        <p:nvSpPr>
          <p:cNvPr id="9" name="Text Box 6"/>
          <p:cNvSpPr txBox="1">
            <a:spLocks noChangeArrowheads="1"/>
          </p:cNvSpPr>
          <p:nvPr/>
        </p:nvSpPr>
        <p:spPr bwMode="auto">
          <a:xfrm>
            <a:off x="1750625" y="1506617"/>
            <a:ext cx="14336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200" b="1" u="sng" dirty="0" err="1" smtClean="0">
                <a:solidFill>
                  <a:srgbClr val="1F05BB"/>
                </a:solidFill>
                <a:cs typeface="Times New Roman" pitchFamily="18" charset="0"/>
              </a:rPr>
              <a:t>Sai</a:t>
            </a:r>
            <a:endParaRPr lang="en-US" sz="3200" b="1" u="sng" dirty="0">
              <a:solidFill>
                <a:srgbClr val="1F05BB"/>
              </a:solidFill>
              <a:cs typeface="Times New Roman" pitchFamily="18" charset="0"/>
            </a:endParaRPr>
          </a:p>
        </p:txBody>
      </p:sp>
      <p:sp>
        <p:nvSpPr>
          <p:cNvPr id="10" name="Line 7"/>
          <p:cNvSpPr>
            <a:spLocks noChangeShapeType="1"/>
          </p:cNvSpPr>
          <p:nvPr/>
        </p:nvSpPr>
        <p:spPr bwMode="auto">
          <a:xfrm>
            <a:off x="6083031" y="2003286"/>
            <a:ext cx="0" cy="4626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11" name="Text Box 8"/>
          <p:cNvSpPr txBox="1">
            <a:spLocks noChangeArrowheads="1"/>
          </p:cNvSpPr>
          <p:nvPr/>
        </p:nvSpPr>
        <p:spPr bwMode="auto">
          <a:xfrm>
            <a:off x="6486313" y="2199972"/>
            <a:ext cx="24323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buFontTx/>
              <a:buChar char="-"/>
            </a:pPr>
            <a:r>
              <a:rPr lang="en-US" sz="3600" dirty="0">
                <a:cs typeface="Times New Roman" pitchFamily="18" charset="0"/>
              </a:rPr>
              <a:t> </a:t>
            </a:r>
            <a:r>
              <a:rPr lang="en-US" sz="3600" dirty="0" err="1">
                <a:solidFill>
                  <a:srgbClr val="FF0000"/>
                </a:solidFill>
                <a:cs typeface="Times New Roman" pitchFamily="18" charset="0"/>
              </a:rPr>
              <a:t>trốn</a:t>
            </a:r>
            <a:r>
              <a:rPr lang="en-US" sz="3600" dirty="0">
                <a:solidFill>
                  <a:srgbClr val="0016FF"/>
                </a:solidFill>
                <a:cs typeface="Times New Roman" pitchFamily="18" charset="0"/>
              </a:rPr>
              <a:t> </a:t>
            </a:r>
            <a:r>
              <a:rPr lang="en-US" sz="3600" dirty="0" err="1">
                <a:cs typeface="Times New Roman" pitchFamily="18" charset="0"/>
              </a:rPr>
              <a:t>tìm</a:t>
            </a:r>
            <a:endParaRPr lang="en-US" sz="3600" dirty="0">
              <a:cs typeface="Times New Roman" pitchFamily="18" charset="0"/>
            </a:endParaRPr>
          </a:p>
        </p:txBody>
      </p:sp>
      <p:sp>
        <p:nvSpPr>
          <p:cNvPr id="12" name="Text Box 9"/>
          <p:cNvSpPr txBox="1">
            <a:spLocks noChangeArrowheads="1"/>
          </p:cNvSpPr>
          <p:nvPr/>
        </p:nvSpPr>
        <p:spPr bwMode="auto">
          <a:xfrm>
            <a:off x="950206" y="2100164"/>
            <a:ext cx="276380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buFontTx/>
              <a:buChar char="-"/>
            </a:pPr>
            <a:r>
              <a:rPr lang="en-US" sz="4000" dirty="0">
                <a:cs typeface="Times New Roman" pitchFamily="18" charset="0"/>
              </a:rPr>
              <a:t> </a:t>
            </a:r>
            <a:r>
              <a:rPr lang="en-US" sz="3600" dirty="0" err="1">
                <a:cs typeface="Times New Roman" pitchFamily="18" charset="0"/>
              </a:rPr>
              <a:t>chốn</a:t>
            </a:r>
            <a:r>
              <a:rPr lang="en-US" sz="3600" dirty="0">
                <a:cs typeface="Times New Roman" pitchFamily="18" charset="0"/>
              </a:rPr>
              <a:t> </a:t>
            </a:r>
            <a:r>
              <a:rPr lang="en-US" sz="3600" dirty="0" err="1">
                <a:cs typeface="Times New Roman" pitchFamily="18" charset="0"/>
              </a:rPr>
              <a:t>tìm</a:t>
            </a:r>
            <a:endParaRPr lang="en-US" sz="3600" dirty="0">
              <a:cs typeface="Times New Roman" pitchFamily="18" charset="0"/>
            </a:endParaRPr>
          </a:p>
        </p:txBody>
      </p:sp>
      <p:sp>
        <p:nvSpPr>
          <p:cNvPr id="13" name="Text Box 10"/>
          <p:cNvSpPr txBox="1">
            <a:spLocks noChangeArrowheads="1"/>
          </p:cNvSpPr>
          <p:nvPr/>
        </p:nvSpPr>
        <p:spPr bwMode="auto">
          <a:xfrm>
            <a:off x="853025" y="2846599"/>
            <a:ext cx="452690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dirty="0">
                <a:cs typeface="Times New Roman" pitchFamily="18" charset="0"/>
              </a:rPr>
              <a:t>- </a:t>
            </a:r>
            <a:r>
              <a:rPr lang="en-US" sz="3600" dirty="0" err="1">
                <a:cs typeface="Times New Roman" pitchFamily="18" charset="0"/>
              </a:rPr>
              <a:t>xanh</a:t>
            </a:r>
            <a:r>
              <a:rPr lang="en-US" sz="3600" dirty="0">
                <a:cs typeface="Times New Roman" pitchFamily="18" charset="0"/>
              </a:rPr>
              <a:t> </a:t>
            </a:r>
            <a:r>
              <a:rPr lang="en-US" sz="3600" dirty="0" err="1">
                <a:cs typeface="Times New Roman" pitchFamily="18" charset="0"/>
              </a:rPr>
              <a:t>thẩm</a:t>
            </a:r>
            <a:endParaRPr lang="en-US" sz="3600" dirty="0">
              <a:cs typeface="Times New Roman" pitchFamily="18" charset="0"/>
            </a:endParaRPr>
          </a:p>
        </p:txBody>
      </p:sp>
      <p:sp>
        <p:nvSpPr>
          <p:cNvPr id="14" name="Text Box 11"/>
          <p:cNvSpPr txBox="1">
            <a:spLocks noChangeArrowheads="1"/>
          </p:cNvSpPr>
          <p:nvPr/>
        </p:nvSpPr>
        <p:spPr bwMode="auto">
          <a:xfrm>
            <a:off x="901355" y="3554485"/>
            <a:ext cx="40539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dirty="0">
                <a:cs typeface="Times New Roman" pitchFamily="18" charset="0"/>
              </a:rPr>
              <a:t>- </a:t>
            </a:r>
            <a:r>
              <a:rPr lang="en-US" sz="3600" dirty="0" err="1">
                <a:cs typeface="Times New Roman" pitchFamily="18" charset="0"/>
              </a:rPr>
              <a:t>vuôi</a:t>
            </a:r>
            <a:r>
              <a:rPr lang="en-US" sz="3600" dirty="0">
                <a:cs typeface="Times New Roman" pitchFamily="18" charset="0"/>
              </a:rPr>
              <a:t> </a:t>
            </a:r>
            <a:r>
              <a:rPr lang="en-US" sz="3600" dirty="0" err="1">
                <a:cs typeface="Times New Roman" pitchFamily="18" charset="0"/>
              </a:rPr>
              <a:t>đùa</a:t>
            </a:r>
            <a:endParaRPr lang="en-US" sz="3600" dirty="0">
              <a:cs typeface="Times New Roman" pitchFamily="18" charset="0"/>
            </a:endParaRPr>
          </a:p>
        </p:txBody>
      </p:sp>
      <p:sp>
        <p:nvSpPr>
          <p:cNvPr id="15" name="Text Box 12"/>
          <p:cNvSpPr txBox="1">
            <a:spLocks noChangeArrowheads="1"/>
          </p:cNvSpPr>
          <p:nvPr/>
        </p:nvSpPr>
        <p:spPr bwMode="auto">
          <a:xfrm>
            <a:off x="864963" y="4315613"/>
            <a:ext cx="50394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dirty="0">
                <a:cs typeface="Times New Roman" pitchFamily="18" charset="0"/>
              </a:rPr>
              <a:t>- con </a:t>
            </a:r>
            <a:r>
              <a:rPr lang="en-US" sz="3600" dirty="0" err="1">
                <a:cs typeface="Times New Roman" pitchFamily="18" charset="0"/>
              </a:rPr>
              <a:t>ông</a:t>
            </a:r>
            <a:r>
              <a:rPr lang="en-US" sz="3600" dirty="0">
                <a:cs typeface="Times New Roman" pitchFamily="18" charset="0"/>
              </a:rPr>
              <a:t>, </a:t>
            </a:r>
            <a:r>
              <a:rPr lang="en-US" sz="3600" dirty="0" err="1">
                <a:cs typeface="Times New Roman" pitchFamily="18" charset="0"/>
              </a:rPr>
              <a:t>ông</a:t>
            </a:r>
            <a:r>
              <a:rPr lang="en-US" sz="3600" dirty="0">
                <a:cs typeface="Times New Roman" pitchFamily="18" charset="0"/>
              </a:rPr>
              <a:t> </a:t>
            </a:r>
            <a:r>
              <a:rPr lang="en-US" sz="3600" dirty="0" err="1">
                <a:cs typeface="Times New Roman" pitchFamily="18" charset="0"/>
              </a:rPr>
              <a:t>bướm</a:t>
            </a:r>
            <a:endParaRPr lang="en-US" sz="3600" dirty="0">
              <a:cs typeface="Times New Roman" pitchFamily="18" charset="0"/>
            </a:endParaRPr>
          </a:p>
        </p:txBody>
      </p:sp>
      <p:sp>
        <p:nvSpPr>
          <p:cNvPr id="16" name="Text Box 13"/>
          <p:cNvSpPr txBox="1">
            <a:spLocks noChangeArrowheads="1"/>
          </p:cNvSpPr>
          <p:nvPr/>
        </p:nvSpPr>
        <p:spPr bwMode="auto">
          <a:xfrm>
            <a:off x="864963" y="4998239"/>
            <a:ext cx="52701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dirty="0">
                <a:cs typeface="Times New Roman" pitchFamily="18" charset="0"/>
              </a:rPr>
              <a:t>- </a:t>
            </a:r>
            <a:r>
              <a:rPr lang="en-US" sz="3600" dirty="0" err="1">
                <a:cs typeface="Times New Roman" pitchFamily="18" charset="0"/>
              </a:rPr>
              <a:t>góc</a:t>
            </a:r>
            <a:r>
              <a:rPr lang="en-US" sz="3600" dirty="0">
                <a:cs typeface="Times New Roman" pitchFamily="18" charset="0"/>
              </a:rPr>
              <a:t> </a:t>
            </a:r>
            <a:r>
              <a:rPr lang="en-US" sz="3600" dirty="0" err="1">
                <a:cs typeface="Times New Roman" pitchFamily="18" charset="0"/>
              </a:rPr>
              <a:t>cây</a:t>
            </a:r>
            <a:endParaRPr lang="en-US" sz="3600" dirty="0">
              <a:cs typeface="Times New Roman" pitchFamily="18" charset="0"/>
            </a:endParaRPr>
          </a:p>
        </p:txBody>
      </p:sp>
      <p:sp>
        <p:nvSpPr>
          <p:cNvPr id="17" name="Line 14"/>
          <p:cNvSpPr>
            <a:spLocks noChangeShapeType="1"/>
          </p:cNvSpPr>
          <p:nvPr/>
        </p:nvSpPr>
        <p:spPr bwMode="auto">
          <a:xfrm>
            <a:off x="1314095" y="2721552"/>
            <a:ext cx="101801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18" name="Line 15"/>
          <p:cNvSpPr>
            <a:spLocks noChangeShapeType="1"/>
          </p:cNvSpPr>
          <p:nvPr/>
        </p:nvSpPr>
        <p:spPr bwMode="auto">
          <a:xfrm>
            <a:off x="2211457" y="3464164"/>
            <a:ext cx="108255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19" name="Text Box 16"/>
          <p:cNvSpPr txBox="1">
            <a:spLocks noChangeArrowheads="1"/>
          </p:cNvSpPr>
          <p:nvPr/>
        </p:nvSpPr>
        <p:spPr bwMode="auto">
          <a:xfrm>
            <a:off x="6499040" y="2846599"/>
            <a:ext cx="33445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dirty="0">
                <a:cs typeface="Times New Roman" pitchFamily="18" charset="0"/>
              </a:rPr>
              <a:t>- </a:t>
            </a:r>
            <a:r>
              <a:rPr lang="en-US" sz="3600" dirty="0" err="1">
                <a:cs typeface="Times New Roman" pitchFamily="18" charset="0"/>
              </a:rPr>
              <a:t>xanh</a:t>
            </a:r>
            <a:r>
              <a:rPr lang="en-US" sz="3600" dirty="0">
                <a:cs typeface="Times New Roman" pitchFamily="18" charset="0"/>
              </a:rPr>
              <a:t> </a:t>
            </a:r>
            <a:r>
              <a:rPr lang="en-US" sz="3600" dirty="0" err="1" smtClean="0">
                <a:solidFill>
                  <a:srgbClr val="FF0000"/>
                </a:solidFill>
                <a:cs typeface="Times New Roman" pitchFamily="18" charset="0"/>
              </a:rPr>
              <a:t>thẫm</a:t>
            </a:r>
            <a:endParaRPr lang="en-US" sz="3600" dirty="0">
              <a:solidFill>
                <a:srgbClr val="FF0000"/>
              </a:solidFill>
              <a:cs typeface="Times New Roman" pitchFamily="18" charset="0"/>
            </a:endParaRPr>
          </a:p>
        </p:txBody>
      </p:sp>
      <p:sp>
        <p:nvSpPr>
          <p:cNvPr id="21" name="Text Box 18"/>
          <p:cNvSpPr txBox="1">
            <a:spLocks noChangeArrowheads="1"/>
          </p:cNvSpPr>
          <p:nvPr/>
        </p:nvSpPr>
        <p:spPr bwMode="auto">
          <a:xfrm>
            <a:off x="6547848" y="3464164"/>
            <a:ext cx="39525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dirty="0">
                <a:cs typeface="Times New Roman" pitchFamily="18" charset="0"/>
              </a:rPr>
              <a:t>- </a:t>
            </a:r>
            <a:r>
              <a:rPr lang="en-US" sz="3600" dirty="0" err="1">
                <a:solidFill>
                  <a:srgbClr val="FF0000"/>
                </a:solidFill>
                <a:cs typeface="Times New Roman" pitchFamily="18" charset="0"/>
              </a:rPr>
              <a:t>vui</a:t>
            </a:r>
            <a:r>
              <a:rPr lang="en-US" sz="3600" dirty="0">
                <a:solidFill>
                  <a:srgbClr val="0016FF"/>
                </a:solidFill>
                <a:cs typeface="Times New Roman" pitchFamily="18" charset="0"/>
              </a:rPr>
              <a:t> </a:t>
            </a:r>
            <a:r>
              <a:rPr lang="en-US" sz="3600" dirty="0" err="1">
                <a:cs typeface="Times New Roman" pitchFamily="18" charset="0"/>
              </a:rPr>
              <a:t>đùa</a:t>
            </a:r>
            <a:endParaRPr lang="en-US" sz="3600" dirty="0">
              <a:cs typeface="Times New Roman" pitchFamily="18" charset="0"/>
            </a:endParaRPr>
          </a:p>
        </p:txBody>
      </p:sp>
      <p:sp>
        <p:nvSpPr>
          <p:cNvPr id="22" name="Line 19"/>
          <p:cNvSpPr>
            <a:spLocks noChangeShapeType="1"/>
          </p:cNvSpPr>
          <p:nvPr/>
        </p:nvSpPr>
        <p:spPr bwMode="auto">
          <a:xfrm>
            <a:off x="1404052" y="4191142"/>
            <a:ext cx="6080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23" name="Text Box 21"/>
          <p:cNvSpPr txBox="1">
            <a:spLocks noChangeArrowheads="1"/>
          </p:cNvSpPr>
          <p:nvPr/>
        </p:nvSpPr>
        <p:spPr bwMode="auto">
          <a:xfrm>
            <a:off x="6554282" y="4191142"/>
            <a:ext cx="47633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dirty="0">
                <a:cs typeface="Times New Roman" pitchFamily="18" charset="0"/>
              </a:rPr>
              <a:t>- </a:t>
            </a:r>
            <a:r>
              <a:rPr lang="en-US" sz="3600" dirty="0">
                <a:cs typeface="Times New Roman" pitchFamily="18" charset="0"/>
              </a:rPr>
              <a:t>con </a:t>
            </a:r>
            <a:r>
              <a:rPr lang="en-US" sz="3600" dirty="0" err="1">
                <a:solidFill>
                  <a:srgbClr val="FF0000"/>
                </a:solidFill>
                <a:cs typeface="Times New Roman" pitchFamily="18" charset="0"/>
              </a:rPr>
              <a:t>ong</a:t>
            </a:r>
            <a:r>
              <a:rPr lang="en-US" sz="3600" dirty="0">
                <a:solidFill>
                  <a:srgbClr val="FF0000"/>
                </a:solidFill>
                <a:cs typeface="Times New Roman" pitchFamily="18" charset="0"/>
              </a:rPr>
              <a:t>, </a:t>
            </a:r>
            <a:r>
              <a:rPr lang="en-US" sz="3600" dirty="0" err="1">
                <a:solidFill>
                  <a:srgbClr val="FF0000"/>
                </a:solidFill>
                <a:cs typeface="Times New Roman" pitchFamily="18" charset="0"/>
              </a:rPr>
              <a:t>ong</a:t>
            </a:r>
            <a:r>
              <a:rPr lang="en-US" sz="3600" dirty="0">
                <a:solidFill>
                  <a:srgbClr val="FF0000"/>
                </a:solidFill>
                <a:cs typeface="Times New Roman" pitchFamily="18" charset="0"/>
              </a:rPr>
              <a:t> </a:t>
            </a:r>
            <a:r>
              <a:rPr lang="en-US" sz="3600" dirty="0" err="1">
                <a:cs typeface="Times New Roman" pitchFamily="18" charset="0"/>
              </a:rPr>
              <a:t>bướm</a:t>
            </a:r>
            <a:endParaRPr lang="en-US" sz="3600" dirty="0">
              <a:cs typeface="Times New Roman" pitchFamily="18" charset="0"/>
            </a:endParaRPr>
          </a:p>
        </p:txBody>
      </p:sp>
      <p:sp>
        <p:nvSpPr>
          <p:cNvPr id="24" name="Line 22"/>
          <p:cNvSpPr>
            <a:spLocks noChangeShapeType="1"/>
          </p:cNvSpPr>
          <p:nvPr/>
        </p:nvSpPr>
        <p:spPr bwMode="auto">
          <a:xfrm>
            <a:off x="2215472" y="4996443"/>
            <a:ext cx="6080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25" name="Line 23"/>
          <p:cNvSpPr>
            <a:spLocks noChangeShapeType="1"/>
          </p:cNvSpPr>
          <p:nvPr/>
        </p:nvSpPr>
        <p:spPr bwMode="auto">
          <a:xfrm>
            <a:off x="3157977" y="4944367"/>
            <a:ext cx="6080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26" name="Line 24"/>
          <p:cNvSpPr>
            <a:spLocks noChangeShapeType="1"/>
          </p:cNvSpPr>
          <p:nvPr/>
        </p:nvSpPr>
        <p:spPr bwMode="auto">
          <a:xfrm>
            <a:off x="1320472" y="5670997"/>
            <a:ext cx="533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27" name="Text Box 25"/>
          <p:cNvSpPr txBox="1">
            <a:spLocks noChangeArrowheads="1"/>
          </p:cNvSpPr>
          <p:nvPr/>
        </p:nvSpPr>
        <p:spPr bwMode="auto">
          <a:xfrm>
            <a:off x="6566992" y="4899028"/>
            <a:ext cx="39525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dirty="0">
                <a:cs typeface="Times New Roman" pitchFamily="18" charset="0"/>
              </a:rPr>
              <a:t>-</a:t>
            </a:r>
            <a:r>
              <a:rPr lang="en-US" sz="3600" dirty="0">
                <a:solidFill>
                  <a:srgbClr val="0016FF"/>
                </a:solidFill>
                <a:cs typeface="Times New Roman" pitchFamily="18" charset="0"/>
              </a:rPr>
              <a:t> </a:t>
            </a:r>
            <a:r>
              <a:rPr lang="en-US" sz="3600" dirty="0" err="1">
                <a:solidFill>
                  <a:srgbClr val="FF0000"/>
                </a:solidFill>
                <a:cs typeface="Times New Roman" pitchFamily="18" charset="0"/>
              </a:rPr>
              <a:t>gốc</a:t>
            </a:r>
            <a:r>
              <a:rPr lang="en-US" sz="3600" dirty="0">
                <a:solidFill>
                  <a:srgbClr val="0016FF"/>
                </a:solidFill>
                <a:cs typeface="Times New Roman" pitchFamily="18" charset="0"/>
              </a:rPr>
              <a:t> </a:t>
            </a:r>
            <a:r>
              <a:rPr lang="en-US" sz="3600" dirty="0" err="1">
                <a:cs typeface="Times New Roman" pitchFamily="18" charset="0"/>
              </a:rPr>
              <a:t>cây</a:t>
            </a:r>
            <a:endParaRPr lang="en-US" sz="3600" dirty="0">
              <a:cs typeface="Times New Roman" pitchFamily="18" charset="0"/>
            </a:endParaRPr>
          </a:p>
        </p:txBody>
      </p:sp>
      <p:sp>
        <p:nvSpPr>
          <p:cNvPr id="28" name="Text Box 13"/>
          <p:cNvSpPr txBox="1">
            <a:spLocks noChangeArrowheads="1"/>
          </p:cNvSpPr>
          <p:nvPr/>
        </p:nvSpPr>
        <p:spPr bwMode="auto">
          <a:xfrm>
            <a:off x="901355" y="5672307"/>
            <a:ext cx="29074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dirty="0">
                <a:cs typeface="Times New Roman" pitchFamily="18" charset="0"/>
              </a:rPr>
              <a:t>- </a:t>
            </a:r>
            <a:r>
              <a:rPr lang="en-US" sz="3600" dirty="0" err="1" smtClean="0">
                <a:cs typeface="Times New Roman" pitchFamily="18" charset="0"/>
              </a:rPr>
              <a:t>chỗ</a:t>
            </a:r>
            <a:r>
              <a:rPr lang="en-US" sz="3600" dirty="0" smtClean="0">
                <a:cs typeface="Times New Roman" pitchFamily="18" charset="0"/>
              </a:rPr>
              <a:t> </a:t>
            </a:r>
            <a:r>
              <a:rPr lang="en-US" sz="3600" dirty="0" err="1" smtClean="0">
                <a:cs typeface="Times New Roman" pitchFamily="18" charset="0"/>
              </a:rPr>
              <a:t>chú</a:t>
            </a:r>
            <a:endParaRPr lang="en-US" sz="3600" dirty="0">
              <a:cs typeface="Times New Roman" pitchFamily="18" charset="0"/>
            </a:endParaRPr>
          </a:p>
        </p:txBody>
      </p:sp>
      <p:sp>
        <p:nvSpPr>
          <p:cNvPr id="29" name="Text Box 13"/>
          <p:cNvSpPr txBox="1">
            <a:spLocks noChangeArrowheads="1"/>
          </p:cNvSpPr>
          <p:nvPr/>
        </p:nvSpPr>
        <p:spPr bwMode="auto">
          <a:xfrm>
            <a:off x="6588529" y="5545359"/>
            <a:ext cx="296207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dirty="0">
                <a:cs typeface="Times New Roman" pitchFamily="18" charset="0"/>
              </a:rPr>
              <a:t>- </a:t>
            </a:r>
            <a:r>
              <a:rPr lang="en-US" sz="3600" dirty="0" err="1" smtClean="0">
                <a:cs typeface="Times New Roman" pitchFamily="18" charset="0"/>
              </a:rPr>
              <a:t>chỗ</a:t>
            </a:r>
            <a:r>
              <a:rPr lang="en-US" sz="3600" dirty="0" smtClean="0">
                <a:cs typeface="Times New Roman" pitchFamily="18" charset="0"/>
              </a:rPr>
              <a:t> </a:t>
            </a:r>
            <a:r>
              <a:rPr lang="en-US" sz="3600" dirty="0" err="1" smtClean="0">
                <a:solidFill>
                  <a:srgbClr val="FF0000"/>
                </a:solidFill>
                <a:cs typeface="Times New Roman" pitchFamily="18" charset="0"/>
              </a:rPr>
              <a:t>trú</a:t>
            </a:r>
            <a:endParaRPr lang="en-US" sz="3600" dirty="0">
              <a:solidFill>
                <a:srgbClr val="FF0000"/>
              </a:solidFill>
              <a:cs typeface="Times New Roman" pitchFamily="18" charset="0"/>
            </a:endParaRPr>
          </a:p>
        </p:txBody>
      </p:sp>
      <p:sp>
        <p:nvSpPr>
          <p:cNvPr id="30" name="Line 23"/>
          <p:cNvSpPr>
            <a:spLocks noChangeShapeType="1"/>
          </p:cNvSpPr>
          <p:nvPr/>
        </p:nvSpPr>
        <p:spPr bwMode="auto">
          <a:xfrm>
            <a:off x="2109517" y="6275637"/>
            <a:ext cx="6080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667557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par>
                          <p:cTn id="23" fill="hold">
                            <p:stCondLst>
                              <p:cond delay="1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arn(inVertic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arn(inVertical)">
                                      <p:cBhvr>
                                        <p:cTn id="70" dur="500"/>
                                        <p:tgtEl>
                                          <p:spTgt spid="25"/>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arn(inVertical)">
                                      <p:cBhvr>
                                        <p:cTn id="73" dur="500"/>
                                        <p:tgtEl>
                                          <p:spTgt spid="24"/>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barn(inVertical)">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barn(inVertical)">
                                      <p:cBhvr>
                                        <p:cTn id="81" dur="500"/>
                                        <p:tgtEl>
                                          <p:spTgt spid="23"/>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barn(inVertical)">
                                      <p:cBhvr>
                                        <p:cTn id="86" dur="500"/>
                                        <p:tgtEl>
                                          <p:spTgt spid="26"/>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barn(inVertical)">
                                      <p:cBhvr>
                                        <p:cTn id="89" dur="500"/>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barn(inVertical)">
                                      <p:cBhvr>
                                        <p:cTn id="94" dur="500"/>
                                        <p:tgtEl>
                                          <p:spTgt spid="27"/>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barn(inVertical)">
                                      <p:cBhvr>
                                        <p:cTn id="99" dur="500"/>
                                        <p:tgtEl>
                                          <p:spTgt spid="30"/>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barn(inVertical)">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inVertical)">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p:bldP spid="12" grpId="0"/>
      <p:bldP spid="13" grpId="0"/>
      <p:bldP spid="14" grpId="0"/>
      <p:bldP spid="15" grpId="0"/>
      <p:bldP spid="16" grpId="0"/>
      <p:bldP spid="17" grpId="0" animBg="1"/>
      <p:bldP spid="18" grpId="0" animBg="1"/>
      <p:bldP spid="19" grpId="0"/>
      <p:bldP spid="21" grpId="0"/>
      <p:bldP spid="22" grpId="0" animBg="1"/>
      <p:bldP spid="23" grpId="0"/>
      <p:bldP spid="24" grpId="0" animBg="1"/>
      <p:bldP spid="25" grpId="0" animBg="1"/>
      <p:bldP spid="26" grpId="0" animBg="1"/>
      <p:bldP spid="27" grpId="0"/>
      <p:bldP spid="28" grpId="0"/>
      <p:bldP spid="29" grpId="0"/>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Text Box 4"/>
          <p:cNvSpPr txBox="1">
            <a:spLocks noChangeArrowheads="1"/>
          </p:cNvSpPr>
          <p:nvPr/>
        </p:nvSpPr>
        <p:spPr bwMode="auto">
          <a:xfrm>
            <a:off x="741276" y="0"/>
            <a:ext cx="27029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b="1">
                <a:solidFill>
                  <a:srgbClr val="1F05BB"/>
                </a:solidFill>
                <a:cs typeface="Times New Roman" pitchFamily="18" charset="0"/>
              </a:rPr>
              <a:t>b. Dùng từ:</a:t>
            </a:r>
          </a:p>
        </p:txBody>
      </p:sp>
      <p:sp>
        <p:nvSpPr>
          <p:cNvPr id="30" name="Text Box 5"/>
          <p:cNvSpPr txBox="1">
            <a:spLocks noChangeArrowheads="1"/>
          </p:cNvSpPr>
          <p:nvPr/>
        </p:nvSpPr>
        <p:spPr bwMode="auto">
          <a:xfrm>
            <a:off x="7266783" y="711783"/>
            <a:ext cx="138211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b="1" u="sng" smtClean="0">
                <a:solidFill>
                  <a:srgbClr val="1F05BB"/>
                </a:solidFill>
                <a:cs typeface="Times New Roman" pitchFamily="18" charset="0"/>
              </a:rPr>
              <a:t>Đúng</a:t>
            </a:r>
            <a:endParaRPr lang="en-US" sz="4000" b="1" u="sng">
              <a:solidFill>
                <a:srgbClr val="1F05BB"/>
              </a:solidFill>
              <a:cs typeface="Times New Roman" pitchFamily="18" charset="0"/>
            </a:endParaRPr>
          </a:p>
        </p:txBody>
      </p:sp>
      <p:sp>
        <p:nvSpPr>
          <p:cNvPr id="31" name="Text Box 6"/>
          <p:cNvSpPr txBox="1">
            <a:spLocks noChangeArrowheads="1"/>
          </p:cNvSpPr>
          <p:nvPr/>
        </p:nvSpPr>
        <p:spPr bwMode="auto">
          <a:xfrm>
            <a:off x="1852904" y="707546"/>
            <a:ext cx="11412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b="1" u="sng" smtClean="0">
                <a:solidFill>
                  <a:srgbClr val="1F05BB"/>
                </a:solidFill>
                <a:cs typeface="Times New Roman" pitchFamily="18" charset="0"/>
              </a:rPr>
              <a:t>Sai</a:t>
            </a:r>
            <a:endParaRPr lang="en-US" sz="4000" b="1" u="sng">
              <a:solidFill>
                <a:srgbClr val="1F05BB"/>
              </a:solidFill>
              <a:cs typeface="Times New Roman" pitchFamily="18" charset="0"/>
            </a:endParaRPr>
          </a:p>
        </p:txBody>
      </p:sp>
      <p:sp>
        <p:nvSpPr>
          <p:cNvPr id="32" name="Line 7"/>
          <p:cNvSpPr>
            <a:spLocks noChangeShapeType="1"/>
          </p:cNvSpPr>
          <p:nvPr/>
        </p:nvSpPr>
        <p:spPr bwMode="auto">
          <a:xfrm>
            <a:off x="5167006" y="1676400"/>
            <a:ext cx="0" cy="5057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33" name="Text Box 8"/>
          <p:cNvSpPr txBox="1">
            <a:spLocks noChangeArrowheads="1"/>
          </p:cNvSpPr>
          <p:nvPr/>
        </p:nvSpPr>
        <p:spPr bwMode="auto">
          <a:xfrm>
            <a:off x="5181600" y="2252561"/>
            <a:ext cx="691911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cs typeface="Times New Roman" pitchFamily="18" charset="0"/>
              </a:rPr>
              <a:t>- Nh</a:t>
            </a:r>
            <a:r>
              <a:rPr lang="vi-VN" sz="4000">
                <a:cs typeface="Times New Roman" pitchFamily="18" charset="0"/>
              </a:rPr>
              <a:t>ững </a:t>
            </a:r>
            <a:r>
              <a:rPr lang="en-US" sz="4000">
                <a:solidFill>
                  <a:srgbClr val="FF0000"/>
                </a:solidFill>
                <a:cs typeface="Times New Roman" pitchFamily="18" charset="0"/>
              </a:rPr>
              <a:t>giọt</a:t>
            </a:r>
            <a:r>
              <a:rPr lang="vi-VN" sz="4000">
                <a:solidFill>
                  <a:srgbClr val="FF0000"/>
                </a:solidFill>
                <a:cs typeface="Times New Roman" pitchFamily="18" charset="0"/>
              </a:rPr>
              <a:t> </a:t>
            </a:r>
            <a:r>
              <a:rPr lang="en-US" sz="4000">
                <a:cs typeface="Times New Roman" pitchFamily="18" charset="0"/>
              </a:rPr>
              <a:t>sương còn đọng trên lá.</a:t>
            </a:r>
          </a:p>
        </p:txBody>
      </p:sp>
      <p:sp>
        <p:nvSpPr>
          <p:cNvPr id="34" name="Text Box 9"/>
          <p:cNvSpPr txBox="1">
            <a:spLocks noChangeArrowheads="1"/>
          </p:cNvSpPr>
          <p:nvPr/>
        </p:nvSpPr>
        <p:spPr bwMode="auto">
          <a:xfrm>
            <a:off x="5181600" y="1544432"/>
            <a:ext cx="691911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cs typeface="Times New Roman" pitchFamily="18" charset="0"/>
              </a:rPr>
              <a:t>- Đàn bò đang </a:t>
            </a:r>
            <a:r>
              <a:rPr lang="en-US" sz="4000" smtClean="0">
                <a:solidFill>
                  <a:srgbClr val="FF0000"/>
                </a:solidFill>
                <a:cs typeface="Times New Roman" pitchFamily="18" charset="0"/>
              </a:rPr>
              <a:t>nhởn nhơ gặm</a:t>
            </a:r>
            <a:r>
              <a:rPr lang="en-US" sz="4000" smtClean="0">
                <a:cs typeface="Times New Roman" pitchFamily="18" charset="0"/>
              </a:rPr>
              <a:t> </a:t>
            </a:r>
            <a:r>
              <a:rPr lang="en-US" sz="4000">
                <a:cs typeface="Times New Roman" pitchFamily="18" charset="0"/>
              </a:rPr>
              <a:t>cỏ.</a:t>
            </a:r>
          </a:p>
        </p:txBody>
      </p:sp>
      <p:sp>
        <p:nvSpPr>
          <p:cNvPr id="35" name="Text Box 10"/>
          <p:cNvSpPr txBox="1">
            <a:spLocks noChangeArrowheads="1"/>
          </p:cNvSpPr>
          <p:nvPr/>
        </p:nvSpPr>
        <p:spPr bwMode="auto">
          <a:xfrm>
            <a:off x="113977" y="1446172"/>
            <a:ext cx="52701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cs typeface="Times New Roman" pitchFamily="18" charset="0"/>
              </a:rPr>
              <a:t>- Đàn bò đang ăn cỏ</a:t>
            </a:r>
            <a:r>
              <a:rPr lang="en-US" sz="4000" smtClean="0">
                <a:cs typeface="Times New Roman" pitchFamily="18" charset="0"/>
              </a:rPr>
              <a:t>.</a:t>
            </a:r>
            <a:endParaRPr lang="en-US" sz="4000">
              <a:cs typeface="Times New Roman" pitchFamily="18" charset="0"/>
            </a:endParaRPr>
          </a:p>
        </p:txBody>
      </p:sp>
      <p:sp>
        <p:nvSpPr>
          <p:cNvPr id="36" name="Line 11"/>
          <p:cNvSpPr>
            <a:spLocks noChangeShapeType="1"/>
          </p:cNvSpPr>
          <p:nvPr/>
        </p:nvSpPr>
        <p:spPr bwMode="auto">
          <a:xfrm>
            <a:off x="3038865" y="2124052"/>
            <a:ext cx="810789"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39" name="Text Box 14"/>
          <p:cNvSpPr txBox="1">
            <a:spLocks noChangeArrowheads="1"/>
          </p:cNvSpPr>
          <p:nvPr/>
        </p:nvSpPr>
        <p:spPr bwMode="auto">
          <a:xfrm>
            <a:off x="5256825" y="3488071"/>
            <a:ext cx="676769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cs typeface="Times New Roman" pitchFamily="18" charset="0"/>
              </a:rPr>
              <a:t>- Em sẽ bảo vệ cánh đồng và </a:t>
            </a:r>
            <a:r>
              <a:rPr lang="en-US" sz="4000">
                <a:solidFill>
                  <a:srgbClr val="FF0000"/>
                </a:solidFill>
                <a:cs typeface="Times New Roman" pitchFamily="18" charset="0"/>
              </a:rPr>
              <a:t>vận động </a:t>
            </a:r>
            <a:r>
              <a:rPr lang="en-US" sz="4000">
                <a:cs typeface="Times New Roman" pitchFamily="18" charset="0"/>
              </a:rPr>
              <a:t>không cho ai vứt rác,… </a:t>
            </a:r>
          </a:p>
        </p:txBody>
      </p:sp>
      <p:sp>
        <p:nvSpPr>
          <p:cNvPr id="2" name="Rectangle 1"/>
          <p:cNvSpPr/>
          <p:nvPr/>
        </p:nvSpPr>
        <p:spPr>
          <a:xfrm>
            <a:off x="161029" y="5410199"/>
            <a:ext cx="5234090" cy="1323439"/>
          </a:xfrm>
          <a:prstGeom prst="rect">
            <a:avLst/>
          </a:prstGeom>
        </p:spPr>
        <p:txBody>
          <a:bodyPr wrap="square">
            <a:spAutoFit/>
          </a:bodyPr>
          <a:lstStyle/>
          <a:p>
            <a:r>
              <a:rPr lang="da-DK" sz="4000">
                <a:latin typeface="Times New Roman" pitchFamily="18" charset="0"/>
                <a:cs typeface="Times New Roman" pitchFamily="18" charset="0"/>
              </a:rPr>
              <a:t>- Tiếng mưa đập bùng bùng vào lá xoài</a:t>
            </a:r>
            <a:endParaRPr lang="en-US" sz="4000">
              <a:latin typeface="Times New Roman" pitchFamily="18" charset="0"/>
              <a:cs typeface="Times New Roman" pitchFamily="18" charset="0"/>
            </a:endParaRPr>
          </a:p>
        </p:txBody>
      </p:sp>
      <p:sp>
        <p:nvSpPr>
          <p:cNvPr id="15" name="Text Box 10"/>
          <p:cNvSpPr txBox="1">
            <a:spLocks noChangeArrowheads="1"/>
          </p:cNvSpPr>
          <p:nvPr/>
        </p:nvSpPr>
        <p:spPr bwMode="auto">
          <a:xfrm>
            <a:off x="143009" y="2164632"/>
            <a:ext cx="527013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smtClean="0">
                <a:cs typeface="Times New Roman" pitchFamily="18" charset="0"/>
              </a:rPr>
              <a:t>- </a:t>
            </a:r>
            <a:r>
              <a:rPr lang="en-US" sz="4000">
                <a:cs typeface="Times New Roman" pitchFamily="18" charset="0"/>
              </a:rPr>
              <a:t>Nh</a:t>
            </a:r>
            <a:r>
              <a:rPr lang="vi-VN" sz="4000">
                <a:cs typeface="Times New Roman" pitchFamily="18" charset="0"/>
              </a:rPr>
              <a:t>ững h</a:t>
            </a:r>
            <a:r>
              <a:rPr lang="en-US" sz="4000">
                <a:cs typeface="Times New Roman" pitchFamily="18" charset="0"/>
              </a:rPr>
              <a:t>ộ</a:t>
            </a:r>
            <a:r>
              <a:rPr lang="vi-VN" sz="4000">
                <a:cs typeface="Times New Roman" pitchFamily="18" charset="0"/>
              </a:rPr>
              <a:t>t </a:t>
            </a:r>
            <a:r>
              <a:rPr lang="en-US" sz="4000">
                <a:cs typeface="Times New Roman" pitchFamily="18" charset="0"/>
              </a:rPr>
              <a:t>sương còn đọng trên lá</a:t>
            </a:r>
            <a:r>
              <a:rPr lang="en-US" sz="4000" smtClean="0">
                <a:cs typeface="Times New Roman" pitchFamily="18" charset="0"/>
              </a:rPr>
              <a:t>.</a:t>
            </a:r>
            <a:endParaRPr lang="en-US" sz="4000">
              <a:cs typeface="Times New Roman" pitchFamily="18" charset="0"/>
            </a:endParaRPr>
          </a:p>
        </p:txBody>
      </p:sp>
      <p:sp>
        <p:nvSpPr>
          <p:cNvPr id="16" name="Text Box 10"/>
          <p:cNvSpPr txBox="1">
            <a:spLocks noChangeArrowheads="1"/>
          </p:cNvSpPr>
          <p:nvPr/>
        </p:nvSpPr>
        <p:spPr bwMode="auto">
          <a:xfrm>
            <a:off x="233686" y="3471208"/>
            <a:ext cx="500903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dirty="0" smtClean="0">
                <a:cs typeface="Times New Roman" pitchFamily="18" charset="0"/>
              </a:rPr>
              <a:t>- </a:t>
            </a:r>
            <a:r>
              <a:rPr lang="en-US" sz="4000" dirty="0" err="1">
                <a:cs typeface="Times New Roman" pitchFamily="18" charset="0"/>
              </a:rPr>
              <a:t>Em</a:t>
            </a:r>
            <a:r>
              <a:rPr lang="en-US" sz="4000" dirty="0">
                <a:cs typeface="Times New Roman" pitchFamily="18" charset="0"/>
              </a:rPr>
              <a:t> </a:t>
            </a:r>
            <a:r>
              <a:rPr lang="en-US" sz="4000" dirty="0" err="1">
                <a:cs typeface="Times New Roman" pitchFamily="18" charset="0"/>
              </a:rPr>
              <a:t>sẽ</a:t>
            </a:r>
            <a:r>
              <a:rPr lang="en-US" sz="4000" dirty="0">
                <a:cs typeface="Times New Roman" pitchFamily="18" charset="0"/>
              </a:rPr>
              <a:t> </a:t>
            </a:r>
            <a:r>
              <a:rPr lang="en-US" sz="4000" dirty="0" err="1">
                <a:cs typeface="Times New Roman" pitchFamily="18" charset="0"/>
              </a:rPr>
              <a:t>bảo</a:t>
            </a:r>
            <a:r>
              <a:rPr lang="en-US" sz="4000" dirty="0">
                <a:cs typeface="Times New Roman" pitchFamily="18" charset="0"/>
              </a:rPr>
              <a:t> </a:t>
            </a:r>
            <a:r>
              <a:rPr lang="en-US" sz="4000" dirty="0" err="1">
                <a:cs typeface="Times New Roman" pitchFamily="18" charset="0"/>
              </a:rPr>
              <a:t>vệ</a:t>
            </a:r>
            <a:r>
              <a:rPr lang="en-US" sz="4000" dirty="0">
                <a:cs typeface="Times New Roman" pitchFamily="18" charset="0"/>
              </a:rPr>
              <a:t> </a:t>
            </a:r>
            <a:r>
              <a:rPr lang="en-US" sz="4000" dirty="0" err="1">
                <a:cs typeface="Times New Roman" pitchFamily="18" charset="0"/>
              </a:rPr>
              <a:t>cánh</a:t>
            </a:r>
            <a:r>
              <a:rPr lang="en-US" sz="4000" dirty="0">
                <a:cs typeface="Times New Roman" pitchFamily="18" charset="0"/>
              </a:rPr>
              <a:t> </a:t>
            </a:r>
            <a:r>
              <a:rPr lang="en-US" sz="4000" dirty="0" err="1">
                <a:cs typeface="Times New Roman" pitchFamily="18" charset="0"/>
              </a:rPr>
              <a:t>đồng</a:t>
            </a:r>
            <a:r>
              <a:rPr lang="en-US" sz="4000" dirty="0">
                <a:cs typeface="Times New Roman" pitchFamily="18" charset="0"/>
              </a:rPr>
              <a:t> </a:t>
            </a:r>
            <a:r>
              <a:rPr lang="en-US" sz="4000" dirty="0" err="1">
                <a:cs typeface="Times New Roman" pitchFamily="18" charset="0"/>
              </a:rPr>
              <a:t>và</a:t>
            </a:r>
            <a:r>
              <a:rPr lang="en-US" sz="4000" dirty="0">
                <a:cs typeface="Times New Roman" pitchFamily="18" charset="0"/>
              </a:rPr>
              <a:t> </a:t>
            </a:r>
            <a:r>
              <a:rPr lang="en-US" sz="4000" dirty="0" err="1">
                <a:cs typeface="Times New Roman" pitchFamily="18" charset="0"/>
              </a:rPr>
              <a:t>phát</a:t>
            </a:r>
            <a:r>
              <a:rPr lang="en-US" sz="4000" dirty="0">
                <a:cs typeface="Times New Roman" pitchFamily="18" charset="0"/>
              </a:rPr>
              <a:t> </a:t>
            </a:r>
            <a:r>
              <a:rPr lang="en-US" sz="4000" dirty="0" err="1">
                <a:cs typeface="Times New Roman" pitchFamily="18" charset="0"/>
              </a:rPr>
              <a:t>động</a:t>
            </a:r>
            <a:r>
              <a:rPr lang="en-US" sz="4000" dirty="0">
                <a:cs typeface="Times New Roman" pitchFamily="18" charset="0"/>
              </a:rPr>
              <a:t> </a:t>
            </a:r>
            <a:r>
              <a:rPr lang="en-US" sz="4000" dirty="0" err="1">
                <a:cs typeface="Times New Roman" pitchFamily="18" charset="0"/>
              </a:rPr>
              <a:t>không</a:t>
            </a:r>
            <a:r>
              <a:rPr lang="en-US" sz="4000" dirty="0">
                <a:cs typeface="Times New Roman" pitchFamily="18" charset="0"/>
              </a:rPr>
              <a:t> </a:t>
            </a:r>
            <a:r>
              <a:rPr lang="en-US" sz="4000" dirty="0" err="1">
                <a:cs typeface="Times New Roman" pitchFamily="18" charset="0"/>
              </a:rPr>
              <a:t>cho</a:t>
            </a:r>
            <a:r>
              <a:rPr lang="en-US" sz="4000" dirty="0">
                <a:cs typeface="Times New Roman" pitchFamily="18" charset="0"/>
              </a:rPr>
              <a:t> </a:t>
            </a:r>
            <a:r>
              <a:rPr lang="en-US" sz="4000" dirty="0" err="1">
                <a:cs typeface="Times New Roman" pitchFamily="18" charset="0"/>
              </a:rPr>
              <a:t>ai</a:t>
            </a:r>
            <a:r>
              <a:rPr lang="en-US" sz="4000" dirty="0">
                <a:cs typeface="Times New Roman" pitchFamily="18" charset="0"/>
              </a:rPr>
              <a:t> </a:t>
            </a:r>
            <a:r>
              <a:rPr lang="en-US" sz="4000" dirty="0" err="1">
                <a:cs typeface="Times New Roman" pitchFamily="18" charset="0"/>
              </a:rPr>
              <a:t>vứt</a:t>
            </a:r>
            <a:r>
              <a:rPr lang="en-US" sz="4000" dirty="0">
                <a:cs typeface="Times New Roman" pitchFamily="18" charset="0"/>
              </a:rPr>
              <a:t> </a:t>
            </a:r>
            <a:r>
              <a:rPr lang="en-US" sz="4000" dirty="0" err="1">
                <a:cs typeface="Times New Roman" pitchFamily="18" charset="0"/>
              </a:rPr>
              <a:t>rác</a:t>
            </a:r>
            <a:r>
              <a:rPr lang="en-US" sz="4000" dirty="0">
                <a:cs typeface="Times New Roman" pitchFamily="18" charset="0"/>
              </a:rPr>
              <a:t>,… </a:t>
            </a:r>
          </a:p>
        </p:txBody>
      </p:sp>
      <p:sp>
        <p:nvSpPr>
          <p:cNvPr id="17" name="Line 11"/>
          <p:cNvSpPr>
            <a:spLocks noChangeShapeType="1"/>
          </p:cNvSpPr>
          <p:nvPr/>
        </p:nvSpPr>
        <p:spPr bwMode="auto">
          <a:xfrm>
            <a:off x="1949265" y="2817261"/>
            <a:ext cx="810789"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18" name="Line 11"/>
          <p:cNvSpPr>
            <a:spLocks noChangeShapeType="1"/>
          </p:cNvSpPr>
          <p:nvPr/>
        </p:nvSpPr>
        <p:spPr bwMode="auto">
          <a:xfrm>
            <a:off x="2012619" y="4724400"/>
            <a:ext cx="196303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19" name="Line 11"/>
          <p:cNvSpPr>
            <a:spLocks noChangeShapeType="1"/>
          </p:cNvSpPr>
          <p:nvPr/>
        </p:nvSpPr>
        <p:spPr bwMode="auto">
          <a:xfrm>
            <a:off x="2225672" y="6629400"/>
            <a:ext cx="1536926"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20" name="Rectangle 19"/>
          <p:cNvSpPr/>
          <p:nvPr/>
        </p:nvSpPr>
        <p:spPr>
          <a:xfrm>
            <a:off x="5256338" y="5427063"/>
            <a:ext cx="6691981" cy="1323439"/>
          </a:xfrm>
          <a:prstGeom prst="rect">
            <a:avLst/>
          </a:prstGeom>
        </p:spPr>
        <p:txBody>
          <a:bodyPr wrap="square">
            <a:spAutoFit/>
          </a:bodyPr>
          <a:lstStyle/>
          <a:p>
            <a:r>
              <a:rPr lang="da-DK" sz="4000">
                <a:latin typeface="Times New Roman" pitchFamily="18" charset="0"/>
                <a:cs typeface="Times New Roman" pitchFamily="18" charset="0"/>
              </a:rPr>
              <a:t>- Tiếng mưa đập bùng bùng vào </a:t>
            </a:r>
            <a:r>
              <a:rPr lang="da-DK" sz="4000" smtClean="0">
                <a:solidFill>
                  <a:srgbClr val="FF0000"/>
                </a:solidFill>
                <a:latin typeface="Times New Roman" pitchFamily="18" charset="0"/>
                <a:cs typeface="Times New Roman" pitchFamily="18" charset="0"/>
              </a:rPr>
              <a:t>tàu lá chuối</a:t>
            </a:r>
            <a:r>
              <a:rPr lang="da-DK" sz="4000" smtClean="0">
                <a:latin typeface="Times New Roman" pitchFamily="18" charset="0"/>
                <a:cs typeface="Times New Roman" pitchFamily="18" charset="0"/>
              </a:rPr>
              <a:t>.</a:t>
            </a:r>
            <a:endParaRPr lang="en-US" sz="400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58059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arn(inVertical)">
                                      <p:cBhvr>
                                        <p:cTn id="20" dur="500"/>
                                        <p:tgtEl>
                                          <p:spTgt spid="3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arn(inVertical)">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inVertical)">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barn(inVertical)">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arn(inVertical)">
                                      <p:cBhvr>
                                        <p:cTn id="59" dur="500"/>
                                        <p:tgtEl>
                                          <p:spTgt spid="19"/>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barn(inVertical)">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3" grpId="0"/>
      <p:bldP spid="34" grpId="0"/>
      <p:bldP spid="35" grpId="0"/>
      <p:bldP spid="36" grpId="0" animBg="1"/>
      <p:bldP spid="39" grpId="0"/>
      <p:bldP spid="2" grpId="0"/>
      <p:bldP spid="15" grpId="0"/>
      <p:bldP spid="16" grpId="0"/>
      <p:bldP spid="17" grpId="0" animBg="1"/>
      <p:bldP spid="18" grpId="0" animBg="1"/>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4" name="Text Box 4"/>
          <p:cNvSpPr txBox="1">
            <a:spLocks noChangeArrowheads="1"/>
          </p:cNvSpPr>
          <p:nvPr/>
        </p:nvSpPr>
        <p:spPr bwMode="auto">
          <a:xfrm>
            <a:off x="-98418" y="3087861"/>
            <a:ext cx="7094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endParaRPr lang="vi-VN" sz="3600"/>
          </a:p>
        </p:txBody>
      </p:sp>
      <p:sp>
        <p:nvSpPr>
          <p:cNvPr id="15" name="Text Box 5"/>
          <p:cNvSpPr txBox="1">
            <a:spLocks noChangeArrowheads="1"/>
          </p:cNvSpPr>
          <p:nvPr/>
        </p:nvSpPr>
        <p:spPr bwMode="auto">
          <a:xfrm>
            <a:off x="205628" y="-5706"/>
            <a:ext cx="22296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b="1">
                <a:solidFill>
                  <a:srgbClr val="1F05BB"/>
                </a:solidFill>
              </a:rPr>
              <a:t>c. Câu:</a:t>
            </a:r>
          </a:p>
        </p:txBody>
      </p:sp>
      <p:sp>
        <p:nvSpPr>
          <p:cNvPr id="16" name="Text Box 7"/>
          <p:cNvSpPr txBox="1">
            <a:spLocks noChangeArrowheads="1"/>
          </p:cNvSpPr>
          <p:nvPr/>
        </p:nvSpPr>
        <p:spPr bwMode="auto">
          <a:xfrm>
            <a:off x="153489" y="1386003"/>
            <a:ext cx="552237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sz="3600"/>
              <a:t>- Bầu trời lúc này như rộng ra và cao hơn ngoài đồng tiếng hót líu lo của con chim chiền chiện.</a:t>
            </a:r>
          </a:p>
        </p:txBody>
      </p:sp>
      <p:sp>
        <p:nvSpPr>
          <p:cNvPr id="18" name="Text Box 9"/>
          <p:cNvSpPr txBox="1">
            <a:spLocks noChangeArrowheads="1"/>
          </p:cNvSpPr>
          <p:nvPr/>
        </p:nvSpPr>
        <p:spPr bwMode="auto">
          <a:xfrm>
            <a:off x="129616" y="3843278"/>
            <a:ext cx="541790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sz="3600"/>
              <a:t>- Mặt trời lên hẳn các rặng cây xanh nắng chói chang xuống biển lúa biến màu vàng sậm cánh đồng màu vàng tươi.</a:t>
            </a:r>
          </a:p>
        </p:txBody>
      </p:sp>
      <p:sp>
        <p:nvSpPr>
          <p:cNvPr id="19" name="Text Box 14"/>
          <p:cNvSpPr txBox="1">
            <a:spLocks noChangeArrowheads="1"/>
          </p:cNvSpPr>
          <p:nvPr/>
        </p:nvSpPr>
        <p:spPr bwMode="auto">
          <a:xfrm>
            <a:off x="2042319" y="641944"/>
            <a:ext cx="23310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b="1" u="sng" smtClean="0">
                <a:solidFill>
                  <a:srgbClr val="1F05BB"/>
                </a:solidFill>
              </a:rPr>
              <a:t>Sai</a:t>
            </a:r>
            <a:endParaRPr lang="en-US" sz="3600" b="1" u="sng">
              <a:solidFill>
                <a:srgbClr val="1F05BB"/>
              </a:solidFill>
            </a:endParaRPr>
          </a:p>
        </p:txBody>
      </p:sp>
      <p:sp>
        <p:nvSpPr>
          <p:cNvPr id="20" name="Text Box 15"/>
          <p:cNvSpPr txBox="1">
            <a:spLocks noChangeArrowheads="1"/>
          </p:cNvSpPr>
          <p:nvPr/>
        </p:nvSpPr>
        <p:spPr bwMode="auto">
          <a:xfrm>
            <a:off x="8228412" y="623257"/>
            <a:ext cx="12618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b="1" u="sng" smtClean="0">
                <a:solidFill>
                  <a:srgbClr val="1F05BB"/>
                </a:solidFill>
              </a:rPr>
              <a:t>Đúng</a:t>
            </a:r>
            <a:endParaRPr lang="en-US" sz="3600" b="1" u="sng">
              <a:solidFill>
                <a:srgbClr val="1F05BB"/>
              </a:solidFill>
            </a:endParaRPr>
          </a:p>
        </p:txBody>
      </p:sp>
      <p:sp>
        <p:nvSpPr>
          <p:cNvPr id="21" name="Line 17"/>
          <p:cNvSpPr>
            <a:spLocks noChangeShapeType="1"/>
          </p:cNvSpPr>
          <p:nvPr/>
        </p:nvSpPr>
        <p:spPr bwMode="auto">
          <a:xfrm>
            <a:off x="5750244" y="806623"/>
            <a:ext cx="0" cy="60309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22" name="Text Box 18"/>
          <p:cNvSpPr txBox="1">
            <a:spLocks noChangeArrowheads="1"/>
          </p:cNvSpPr>
          <p:nvPr/>
        </p:nvSpPr>
        <p:spPr bwMode="auto">
          <a:xfrm>
            <a:off x="5881152" y="1430338"/>
            <a:ext cx="628068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sz="3600"/>
              <a:t>- Bầu trời lúc này như rộng ra và cao hơn. Ngoài đồng, con chim chiền chiện cất tiếng hót líu lo.</a:t>
            </a:r>
          </a:p>
        </p:txBody>
      </p:sp>
      <p:sp>
        <p:nvSpPr>
          <p:cNvPr id="25" name="Text Box 20"/>
          <p:cNvSpPr txBox="1">
            <a:spLocks noChangeArrowheads="1"/>
          </p:cNvSpPr>
          <p:nvPr/>
        </p:nvSpPr>
        <p:spPr bwMode="auto">
          <a:xfrm>
            <a:off x="5956744" y="3829767"/>
            <a:ext cx="599157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sz="3600"/>
              <a:t>- Mặt trời lên hẳn </a:t>
            </a:r>
            <a:r>
              <a:rPr lang="en-US" sz="3600" smtClean="0"/>
              <a:t>qua các </a:t>
            </a:r>
            <a:r>
              <a:rPr lang="en-US" sz="3600"/>
              <a:t>rặng cây xanh, ánh nắng chói chang xuống biển lúa biến màu vàng sậm của cánh đồng thành màu vàng tươi.</a:t>
            </a:r>
          </a:p>
        </p:txBody>
      </p:sp>
    </p:spTree>
    <p:custDataLst>
      <p:tags r:id="rId1"/>
    </p:custDataLst>
    <p:extLst>
      <p:ext uri="{BB962C8B-B14F-4D97-AF65-F5344CB8AC3E}">
        <p14:creationId xmlns:p14="http://schemas.microsoft.com/office/powerpoint/2010/main" val="1151660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P spid="22"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4.4"/>
</p:tagLst>
</file>

<file path=ppt/tags/tag2.xml><?xml version="1.0" encoding="utf-8"?>
<p:tagLst xmlns:a="http://schemas.openxmlformats.org/drawingml/2006/main" xmlns:r="http://schemas.openxmlformats.org/officeDocument/2006/relationships" xmlns:p="http://schemas.openxmlformats.org/presentationml/2006/main">
  <p:tag name="TIMING" val="|1.6|2.5|1.5|2.8|1.7|0.8|0.9|1.3|1.3|1.4|6.8|3.3|3.8|0.7"/>
</p:tagLst>
</file>

<file path=ppt/tags/tag3.xml><?xml version="1.0" encoding="utf-8"?>
<p:tagLst xmlns:a="http://schemas.openxmlformats.org/drawingml/2006/main" xmlns:r="http://schemas.openxmlformats.org/officeDocument/2006/relationships" xmlns:p="http://schemas.openxmlformats.org/presentationml/2006/main">
  <p:tag name="TIMING" val="|7.4|8.6|11.8|5.5|7|5.1|3|4.5|3.2|11.7|3|3.6|4.1|7.5"/>
</p:tagLst>
</file>

<file path=ppt/tags/tag4.xml><?xml version="1.0" encoding="utf-8"?>
<p:tagLst xmlns:a="http://schemas.openxmlformats.org/drawingml/2006/main" xmlns:r="http://schemas.openxmlformats.org/officeDocument/2006/relationships" xmlns:p="http://schemas.openxmlformats.org/presentationml/2006/main">
  <p:tag name="TIMING" val="|2.3|18.5|14.6|9.8|3.6|23.2|12.1|10.9"/>
</p:tagLst>
</file>

<file path=ppt/tags/tag5.xml><?xml version="1.0" encoding="utf-8"?>
<p:tagLst xmlns:a="http://schemas.openxmlformats.org/drawingml/2006/main" xmlns:r="http://schemas.openxmlformats.org/officeDocument/2006/relationships" xmlns:p="http://schemas.openxmlformats.org/presentationml/2006/main">
  <p:tag name="TIMING" val="|2.7|19.7|16.2|19.3"/>
</p:tagLst>
</file>

<file path=ppt/tags/tag6.xml><?xml version="1.0" encoding="utf-8"?>
<p:tagLst xmlns:a="http://schemas.openxmlformats.org/drawingml/2006/main" xmlns:r="http://schemas.openxmlformats.org/officeDocument/2006/relationships" xmlns:p="http://schemas.openxmlformats.org/presentationml/2006/main">
  <p:tag name="TIMING" val="|1.4|11.5|15.1|18.6"/>
</p:tagLst>
</file>

<file path=ppt/tags/tag7.xml><?xml version="1.0" encoding="utf-8"?>
<p:tagLst xmlns:a="http://schemas.openxmlformats.org/drawingml/2006/main" xmlns:r="http://schemas.openxmlformats.org/officeDocument/2006/relationships" xmlns:p="http://schemas.openxmlformats.org/presentationml/2006/main">
  <p:tag name="TIMING" val="|3.6|12|12.6"/>
</p:tagLst>
</file>

<file path=ppt/tags/tag8.xml><?xml version="1.0" encoding="utf-8"?>
<p:tagLst xmlns:a="http://schemas.openxmlformats.org/drawingml/2006/main" xmlns:r="http://schemas.openxmlformats.org/officeDocument/2006/relationships" xmlns:p="http://schemas.openxmlformats.org/presentationml/2006/main">
  <p:tag name="TIMING" val="|0.9|11.4|9|8.6"/>
</p:tagLst>
</file>

<file path=ppt/tags/tag9.xml><?xml version="1.0" encoding="utf-8"?>
<p:tagLst xmlns:a="http://schemas.openxmlformats.org/drawingml/2006/main" xmlns:r="http://schemas.openxmlformats.org/officeDocument/2006/relationships" xmlns:p="http://schemas.openxmlformats.org/presentationml/2006/main">
  <p:tag name="TIMING" val="|1.2|1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1159</TotalTime>
  <Words>1763</Words>
  <Application>Microsoft Office PowerPoint</Application>
  <PresentationFormat>Custom</PresentationFormat>
  <Paragraphs>97</Paragraphs>
  <Slides>23</Slides>
  <Notes>3</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Windows User</cp:lastModifiedBy>
  <cp:revision>49</cp:revision>
  <dcterms:created xsi:type="dcterms:W3CDTF">2021-09-18T06:01:14Z</dcterms:created>
  <dcterms:modified xsi:type="dcterms:W3CDTF">2021-10-21T12:54:43Z</dcterms:modified>
</cp:coreProperties>
</file>