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60" r:id="rId3"/>
    <p:sldId id="261" r:id="rId4"/>
    <p:sldId id="259" r:id="rId5"/>
    <p:sldId id="265" r:id="rId6"/>
    <p:sldId id="258" r:id="rId7"/>
    <p:sldId id="262" r:id="rId8"/>
    <p:sldId id="263" r:id="rId9"/>
    <p:sldId id="264" r:id="rId10"/>
    <p:sldId id="266" r:id="rId11"/>
    <p:sldId id="267" r:id="rId12"/>
    <p:sldId id="268" r:id="rId13"/>
    <p:sldId id="269" r:id="rId14"/>
    <p:sldId id="270" r:id="rId15"/>
    <p:sldId id="271" r:id="rId16"/>
    <p:sldId id="273" r:id="rId17"/>
    <p:sldId id="272" r:id="rId18"/>
    <p:sldId id="274" r:id="rId19"/>
    <p:sldId id="275" r:id="rId20"/>
    <p:sldId id="276" r:id="rId21"/>
    <p:sldId id="277" r:id="rId22"/>
    <p:sldId id="279" r:id="rId23"/>
    <p:sldId id="278" r:id="rId24"/>
    <p:sldId id="280" r:id="rId25"/>
    <p:sldId id="282" r:id="rId26"/>
    <p:sldId id="281" r:id="rId27"/>
    <p:sldId id="284" r:id="rId28"/>
    <p:sldId id="285" r:id="rId29"/>
    <p:sldId id="286" r:id="rId30"/>
    <p:sldId id="283" r:id="rId31"/>
    <p:sldId id="287" r:id="rId32"/>
    <p:sldId id="288" r:id="rId33"/>
    <p:sldId id="289" r:id="rId34"/>
    <p:sldId id="290" r:id="rId35"/>
    <p:sldId id="25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inh nen 1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WordArt 6"/>
          <p:cNvSpPr>
            <a:spLocks noChangeArrowheads="1" noChangeShapeType="1" noTextEdit="1"/>
          </p:cNvSpPr>
          <p:nvPr/>
        </p:nvSpPr>
        <p:spPr bwMode="auto">
          <a:xfrm>
            <a:off x="2057400" y="1091073"/>
            <a:ext cx="5029200" cy="1066799"/>
          </a:xfrm>
          <a:prstGeom prst="rect">
            <a:avLst/>
          </a:prstGeom>
        </p:spPr>
        <p:txBody>
          <a:bodyPr wrap="none" fromWordArt="1">
            <a:prstTxWarp prst="textCascadeUp">
              <a:avLst>
                <a:gd name="adj" fmla="val 100000"/>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dirty="0" err="1">
                <a:ln w="9525">
                  <a:round/>
                  <a:headEnd/>
                  <a:tailEnd/>
                </a:ln>
                <a:gradFill rotWithShape="0">
                  <a:gsLst>
                    <a:gs pos="0">
                      <a:srgbClr val="FFE701"/>
                    </a:gs>
                    <a:gs pos="100000">
                      <a:srgbClr val="FE3E02"/>
                    </a:gs>
                  </a:gsLst>
                  <a:lin ang="5400000" scaled="1"/>
                </a:gradFill>
                <a:latin typeface="Times New Roman"/>
                <a:cs typeface="Times New Roman"/>
              </a:rPr>
              <a:t>CHUYÊN</a:t>
            </a:r>
            <a:r>
              <a:rPr lang="en-US" sz="3600" kern="10">
                <a:ln w="9525">
                  <a:round/>
                  <a:headEnd/>
                  <a:tailEnd/>
                </a:ln>
                <a:gradFill rotWithShape="0">
                  <a:gsLst>
                    <a:gs pos="0">
                      <a:srgbClr val="FFE701"/>
                    </a:gs>
                    <a:gs pos="100000">
                      <a:srgbClr val="FE3E02"/>
                    </a:gs>
                  </a:gsLst>
                  <a:lin ang="5400000" scaled="1"/>
                </a:gradFill>
                <a:latin typeface="Times New Roman"/>
                <a:cs typeface="Times New Roman"/>
              </a:rPr>
              <a:t> ĐỀ</a:t>
            </a:r>
          </a:p>
        </p:txBody>
      </p:sp>
      <p:sp>
        <p:nvSpPr>
          <p:cNvPr id="6" name="WordArt 7" descr="White marble"/>
          <p:cNvSpPr>
            <a:spLocks noChangeArrowheads="1" noChangeShapeType="1" noTextEdit="1"/>
          </p:cNvSpPr>
          <p:nvPr/>
        </p:nvSpPr>
        <p:spPr bwMode="auto">
          <a:xfrm>
            <a:off x="0" y="2667000"/>
            <a:ext cx="8763000" cy="1745672"/>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nl-NL" sz="3600" b="1">
                <a:solidFill>
                  <a:srgbClr val="FF0000"/>
                </a:solidFill>
              </a:rPr>
              <a:t>LÀM THẾ NÀO GIÚP HỌC SINH </a:t>
            </a:r>
            <a:endParaRPr lang="nl-NL" sz="3600" b="1" smtClean="0">
              <a:solidFill>
                <a:srgbClr val="FF0000"/>
              </a:solidFill>
            </a:endParaRPr>
          </a:p>
          <a:p>
            <a:pPr algn="ctr"/>
            <a:r>
              <a:rPr lang="nl-NL" sz="3600" b="1" smtClean="0">
                <a:solidFill>
                  <a:srgbClr val="FF0000"/>
                </a:solidFill>
              </a:rPr>
              <a:t>CHẬM </a:t>
            </a:r>
            <a:r>
              <a:rPr lang="nl-NL" sz="3600" b="1">
                <a:solidFill>
                  <a:srgbClr val="FF0000"/>
                </a:solidFill>
              </a:rPr>
              <a:t>TIẾN BỘ HỌC CÓ HIỆU </a:t>
            </a:r>
            <a:r>
              <a:rPr lang="nl-NL" sz="3600" b="1" smtClean="0">
                <a:solidFill>
                  <a:srgbClr val="FF0000"/>
                </a:solidFill>
              </a:rPr>
              <a:t>QUẢ</a:t>
            </a:r>
            <a:r>
              <a:rPr lang="en-US" sz="3600" kern="10" smtClean="0">
                <a:ln w="9525">
                  <a:round/>
                  <a:headEnd/>
                  <a:tailEnd/>
                </a:ln>
                <a:solidFill>
                  <a:srgbClr val="FF0000"/>
                </a:solidFill>
                <a:latin typeface="VNI-Thufap3"/>
              </a:rPr>
              <a:t>.</a:t>
            </a:r>
            <a:endParaRPr lang="en-US" sz="3600" kern="10">
              <a:ln w="9525">
                <a:round/>
                <a:headEnd/>
                <a:tailEnd/>
              </a:ln>
              <a:solidFill>
                <a:srgbClr val="FF0000"/>
              </a:solidFill>
              <a:latin typeface="VNI-Thufap3"/>
            </a:endParaRPr>
          </a:p>
        </p:txBody>
      </p:sp>
      <p:sp>
        <p:nvSpPr>
          <p:cNvPr id="7" name="Rectangle 6"/>
          <p:cNvSpPr/>
          <p:nvPr/>
        </p:nvSpPr>
        <p:spPr>
          <a:xfrm>
            <a:off x="1371600" y="5029200"/>
            <a:ext cx="7010400" cy="1200329"/>
          </a:xfrm>
          <a:prstGeom prst="rect">
            <a:avLst/>
          </a:prstGeom>
        </p:spPr>
        <p:txBody>
          <a:bodyPr wrap="square">
            <a:spAutoFit/>
          </a:bodyPr>
          <a:lstStyle/>
          <a:p>
            <a:pPr>
              <a:spcAft>
                <a:spcPts val="0"/>
              </a:spcAft>
            </a:pPr>
            <a:r>
              <a:rPr lang="nl-NL" sz="3600" b="1" smtClean="0">
                <a:solidFill>
                  <a:srgbClr val="002060"/>
                </a:solidFill>
                <a:latin typeface="Times New Roman"/>
                <a:ea typeface="Times New Roman"/>
                <a:cs typeface="Times New Roman"/>
              </a:rPr>
              <a:t>Báo cáo viên: Phạm Thị Diệu Hiền </a:t>
            </a:r>
            <a:endParaRPr lang="nl-NL" sz="3600" b="1" smtClean="0">
              <a:solidFill>
                <a:srgbClr val="002060"/>
              </a:solidFill>
              <a:effectLst/>
              <a:latin typeface="Times New Roman"/>
              <a:ea typeface="Times New Roman"/>
              <a:cs typeface="Times New Roman"/>
            </a:endParaRPr>
          </a:p>
          <a:p>
            <a:pPr>
              <a:spcAft>
                <a:spcPts val="0"/>
              </a:spcAft>
            </a:pPr>
            <a:r>
              <a:rPr lang="nl-NL" sz="3600" b="1">
                <a:solidFill>
                  <a:srgbClr val="002060"/>
                </a:solidFill>
                <a:latin typeface="Times New Roman"/>
                <a:ea typeface="Times New Roman"/>
                <a:cs typeface="Times New Roman"/>
              </a:rPr>
              <a:t> </a:t>
            </a:r>
            <a:r>
              <a:rPr lang="nl-NL" sz="3600" b="1" smtClean="0">
                <a:solidFill>
                  <a:srgbClr val="002060"/>
                </a:solidFill>
                <a:latin typeface="Times New Roman"/>
                <a:ea typeface="Times New Roman"/>
                <a:cs typeface="Times New Roman"/>
              </a:rPr>
              <a:t>       Tân Nhựt, ngày 27/08/2020</a:t>
            </a:r>
            <a:endParaRPr lang="en-US" sz="3600" b="1">
              <a:solidFill>
                <a:srgbClr val="002060"/>
              </a:solidFill>
              <a:effectLst/>
              <a:latin typeface="VNI-Times"/>
              <a:ea typeface="Times New Roman"/>
              <a:cs typeface="Times New Roman"/>
            </a:endParaRPr>
          </a:p>
        </p:txBody>
      </p:sp>
      <p:sp>
        <p:nvSpPr>
          <p:cNvPr id="8" name="Rectangle 7"/>
          <p:cNvSpPr/>
          <p:nvPr/>
        </p:nvSpPr>
        <p:spPr>
          <a:xfrm>
            <a:off x="1295400" y="0"/>
            <a:ext cx="7162800" cy="892552"/>
          </a:xfrm>
          <a:prstGeom prst="rect">
            <a:avLst/>
          </a:prstGeom>
        </p:spPr>
        <p:txBody>
          <a:bodyPr wrap="square">
            <a:spAutoFit/>
          </a:bodyPr>
          <a:lstStyle/>
          <a:p>
            <a:pPr algn="ctr">
              <a:spcAft>
                <a:spcPts val="0"/>
              </a:spcAft>
            </a:pPr>
            <a:r>
              <a:rPr lang="nl-NL" sz="2600" b="1" smtClean="0">
                <a:solidFill>
                  <a:srgbClr val="002060"/>
                </a:solidFill>
                <a:latin typeface="Times New Roman" pitchFamily="18" charset="0"/>
                <a:ea typeface="Times New Roman"/>
                <a:cs typeface="Times New Roman" pitchFamily="18" charset="0"/>
              </a:rPr>
              <a:t>ỦY BAN NHÂN DÂN HUYỆN BÌNH CHÁNH</a:t>
            </a:r>
          </a:p>
          <a:p>
            <a:pPr algn="ctr">
              <a:spcAft>
                <a:spcPts val="0"/>
              </a:spcAft>
            </a:pPr>
            <a:r>
              <a:rPr lang="nl-NL" sz="2600" b="1" smtClean="0">
                <a:solidFill>
                  <a:srgbClr val="002060"/>
                </a:solidFill>
                <a:latin typeface="Times New Roman" pitchFamily="18" charset="0"/>
                <a:ea typeface="Times New Roman"/>
                <a:cs typeface="Times New Roman" pitchFamily="18" charset="0"/>
              </a:rPr>
              <a:t>TRƯỜNG TIỂU HỌC TÂN NHỰT 6 </a:t>
            </a:r>
          </a:p>
        </p:txBody>
      </p:sp>
    </p:spTree>
    <p:extLst>
      <p:ext uri="{BB962C8B-B14F-4D97-AF65-F5344CB8AC3E}">
        <p14:creationId xmlns:p14="http://schemas.microsoft.com/office/powerpoint/2010/main" val="198034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24" presetClass="entr" presetSubtype="0" fill="hold" grpId="0" nodeType="withEffect">
                                  <p:stCondLst>
                                    <p:cond delay="1000"/>
                                  </p:stCondLst>
                                  <p:childTnLst>
                                    <p:set>
                                      <p:cBhvr>
                                        <p:cTn id="8" dur="1" fill="hold">
                                          <p:stCondLst>
                                            <p:cond delay="0"/>
                                          </p:stCondLst>
                                        </p:cTn>
                                        <p:tgtEl>
                                          <p:spTgt spid="5"/>
                                        </p:tgtEl>
                                        <p:attrNameLst>
                                          <p:attrName>style.visibility</p:attrName>
                                        </p:attrNameLst>
                                      </p:cBhvr>
                                      <p:to>
                                        <p:strVal val="visible"/>
                                      </p:to>
                                    </p:set>
                                    <p:anim to="" calcmode="lin" valueType="num">
                                      <p:cBhvr>
                                        <p:cTn id="9" dur="1" fill="hold"/>
                                        <p:tgtEl>
                                          <p:spTgt spid="5"/>
                                        </p:tgtEl>
                                        <p:attrNameLst>
                                          <p:attrName/>
                                        </p:attrNameLst>
                                      </p:cBhvr>
                                    </p:anim>
                                  </p:childTnLst>
                                </p:cTn>
                              </p:par>
                              <p:par>
                                <p:cTn id="10" presetID="5" presetClass="entr" presetSubtype="10" fill="hold" grpId="0" nodeType="withEffect">
                                  <p:stCondLst>
                                    <p:cond delay="300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par>
                                <p:cTn id="13" presetID="33" presetClass="emph" presetSubtype="0" repeatCount="indefinite" fill="remove" grpId="1" nodeType="withEffect">
                                  <p:stCondLst>
                                    <p:cond delay="5000"/>
                                  </p:stCondLst>
                                  <p:childTnLst>
                                    <p:animClr clrSpc="rgb" dir="cw">
                                      <p:cBhvr override="childStyle">
                                        <p:cTn id="14" dur="1500" accel="50000" autoRev="1" fill="hold" tmFilter="0, 0; .33333, 1; 1, 1">
                                          <p:stCondLst>
                                            <p:cond delay="0"/>
                                          </p:stCondLst>
                                        </p:cTn>
                                        <p:tgtEl>
                                          <p:spTgt spid="6"/>
                                        </p:tgtEl>
                                        <p:attrNameLst>
                                          <p:attrName>style.color</p:attrName>
                                        </p:attrNameLst>
                                      </p:cBhvr>
                                      <p:to>
                                        <a:srgbClr val="CCECFF"/>
                                      </p:to>
                                    </p:animClr>
                                    <p:animClr clrSpc="rgb" dir="cw">
                                      <p:cBhvr>
                                        <p:cTn id="15" dur="1500" accel="50000" autoRev="1" fill="hold" tmFilter="0, 0; .33333, 1; 1, 1">
                                          <p:stCondLst>
                                            <p:cond delay="0"/>
                                          </p:stCondLst>
                                        </p:cTn>
                                        <p:tgtEl>
                                          <p:spTgt spid="6"/>
                                        </p:tgtEl>
                                        <p:attrNameLst>
                                          <p:attrName>fillcolor</p:attrName>
                                        </p:attrNameLst>
                                      </p:cBhvr>
                                      <p:to>
                                        <a:srgbClr val="CCECFF"/>
                                      </p:to>
                                    </p:animClr>
                                    <p:set>
                                      <p:cBhvr>
                                        <p:cTn id="16" dur="3000" fill="hold"/>
                                        <p:tgtEl>
                                          <p:spTgt spid="6"/>
                                        </p:tgtEl>
                                        <p:attrNameLst>
                                          <p:attrName>fill.type</p:attrName>
                                        </p:attrNameLst>
                                      </p:cBhvr>
                                      <p:to>
                                        <p:strVal val="solid"/>
                                      </p:to>
                                    </p:set>
                                    <p:set>
                                      <p:cBhvr>
                                        <p:cTn id="17" dur="3000" fill="hold"/>
                                        <p:tgtEl>
                                          <p:spTgt spid="6"/>
                                        </p:tgtEl>
                                        <p:attrNameLst>
                                          <p:attrName>fill.on</p:attrName>
                                        </p:attrNameLst>
                                      </p:cBhvr>
                                      <p:to>
                                        <p:strVal val="true"/>
                                      </p:to>
                                    </p:set>
                                    <p:animScale>
                                      <p:cBhvr>
                                        <p:cTn id="18" dur="1500" accel="50000" autoRev="1" fill="hold" tmFilter="0, 0; .33333, 1; 1, 1">
                                          <p:stCondLst>
                                            <p:cond delay="0"/>
                                          </p:stCondLst>
                                        </p:cTn>
                                        <p:tgtEl>
                                          <p:spTgt spid="6"/>
                                        </p:tgtEl>
                                      </p:cBhvr>
                                      <p:from x="100000" y="100000"/>
                                      <p:to x="100000" y="140000"/>
                                    </p:animScale>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6" grpId="1"/>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85800"/>
            <a:ext cx="9144000" cy="3970318"/>
          </a:xfrm>
          <a:prstGeom prst="rect">
            <a:avLst/>
          </a:prstGeom>
        </p:spPr>
        <p:txBody>
          <a:bodyPr wrap="square">
            <a:spAutoFit/>
          </a:bodyPr>
          <a:lstStyle/>
          <a:p>
            <a:pPr algn="just"/>
            <a:r>
              <a:rPr lang="nl-NL" sz="3600" i="1">
                <a:latin typeface="Times New Roman" pitchFamily="18" charset="0"/>
                <a:cs typeface="Times New Roman" pitchFamily="18" charset="0"/>
              </a:rPr>
              <a:t>+</a:t>
            </a:r>
            <a:r>
              <a:rPr lang="nl-NL" sz="3600" b="1" i="1">
                <a:solidFill>
                  <a:srgbClr val="0070C0"/>
                </a:solidFill>
                <a:latin typeface="Times New Roman" pitchFamily="18" charset="0"/>
                <a:cs typeface="Times New Roman" pitchFamily="18" charset="0"/>
              </a:rPr>
              <a:t> Trẻ học chậm do nhút nhát :</a:t>
            </a:r>
            <a:r>
              <a:rPr lang="nl-NL" sz="3600" b="1">
                <a:solidFill>
                  <a:srgbClr val="0070C0"/>
                </a:solidFill>
                <a:latin typeface="Times New Roman" pitchFamily="18" charset="0"/>
                <a:cs typeface="Times New Roman" pitchFamily="18" charset="0"/>
              </a:rPr>
              <a:t> </a:t>
            </a:r>
            <a:endParaRPr lang="nl-NL" sz="3600" b="1" smtClean="0">
              <a:solidFill>
                <a:srgbClr val="0070C0"/>
              </a:solidFill>
              <a:latin typeface="Times New Roman" pitchFamily="18" charset="0"/>
              <a:cs typeface="Times New Roman" pitchFamily="18" charset="0"/>
            </a:endParaRPr>
          </a:p>
          <a:p>
            <a:pPr algn="just"/>
            <a:r>
              <a:rPr lang="nl-NL" sz="3600" b="1">
                <a:solidFill>
                  <a:srgbClr val="0070C0"/>
                </a:solidFill>
                <a:latin typeface="Times New Roman" pitchFamily="18" charset="0"/>
                <a:cs typeface="Times New Roman" pitchFamily="18" charset="0"/>
              </a:rPr>
              <a:t> </a:t>
            </a:r>
            <a:r>
              <a:rPr lang="nl-NL" sz="3600" b="1" smtClean="0">
                <a:solidFill>
                  <a:srgbClr val="0070C0"/>
                </a:solidFill>
                <a:latin typeface="Times New Roman" pitchFamily="18" charset="0"/>
                <a:cs typeface="Times New Roman" pitchFamily="18" charset="0"/>
              </a:rPr>
              <a:t>     </a:t>
            </a:r>
            <a:r>
              <a:rPr lang="nl-NL" sz="3600" b="1" smtClean="0">
                <a:latin typeface="Times New Roman" pitchFamily="18" charset="0"/>
                <a:cs typeface="Times New Roman" pitchFamily="18" charset="0"/>
              </a:rPr>
              <a:t>Đây </a:t>
            </a:r>
            <a:r>
              <a:rPr lang="nl-NL" sz="3600" b="1">
                <a:latin typeface="Times New Roman" pitchFamily="18" charset="0"/>
                <a:cs typeface="Times New Roman" pitchFamily="18" charset="0"/>
              </a:rPr>
              <a:t>là những em học sinh chịu ảnh hưởng từ cách giáo dục của gia đình, có trình độ tiếp thu kém đâm ra mặc cảm dẫn đến nhút nhát. Tâm lí sợ sệt xuất hiện ngay từ những ngày đầu của năm học là hay khóc nhè, không dám đi học. Điều này khiến trẻ dần dần học chậm. </a:t>
            </a:r>
            <a:endParaRPr lang="en-US" sz="3600" b="1">
              <a:latin typeface="Times New Roman" pitchFamily="18" charset="0"/>
              <a:cs typeface="Times New Roman" pitchFamily="18" charset="0"/>
            </a:endParaRPr>
          </a:p>
        </p:txBody>
      </p:sp>
      <p:pic>
        <p:nvPicPr>
          <p:cNvPr id="3" name="Picture 5" descr="1 (157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876800"/>
            <a:ext cx="2362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752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1"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4)">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157"/>
            <a:ext cx="9144000" cy="5632311"/>
          </a:xfrm>
          <a:prstGeom prst="rect">
            <a:avLst/>
          </a:prstGeom>
        </p:spPr>
        <p:txBody>
          <a:bodyPr wrap="square">
            <a:spAutoFit/>
          </a:bodyPr>
          <a:lstStyle/>
          <a:p>
            <a:pPr algn="just"/>
            <a:r>
              <a:rPr lang="nl-NL" sz="3600" b="1" i="1">
                <a:solidFill>
                  <a:srgbClr val="0070C0"/>
                </a:solidFill>
                <a:latin typeface="Times New Roman" pitchFamily="18" charset="0"/>
                <a:cs typeface="Times New Roman" pitchFamily="18" charset="0"/>
              </a:rPr>
              <a:t>+ Trẻ học chậm do bị bỏ bê:</a:t>
            </a:r>
            <a:r>
              <a:rPr lang="nl-NL" sz="3600">
                <a:solidFill>
                  <a:srgbClr val="0070C0"/>
                </a:solidFill>
                <a:latin typeface="Times New Roman" pitchFamily="18" charset="0"/>
                <a:cs typeface="Times New Roman" pitchFamily="18" charset="0"/>
              </a:rPr>
              <a:t> </a:t>
            </a:r>
            <a:endParaRPr lang="nl-NL" sz="3600" smtClean="0">
              <a:solidFill>
                <a:srgbClr val="0070C0"/>
              </a:solidFill>
              <a:latin typeface="Times New Roman" pitchFamily="18" charset="0"/>
              <a:cs typeface="Times New Roman" pitchFamily="18" charset="0"/>
            </a:endParaRPr>
          </a:p>
          <a:p>
            <a:pPr algn="just"/>
            <a:r>
              <a:rPr lang="nl-NL" sz="3600" b="1">
                <a:solidFill>
                  <a:srgbClr val="0070C0"/>
                </a:solidFill>
                <a:latin typeface="Times New Roman" pitchFamily="18" charset="0"/>
                <a:cs typeface="Times New Roman" pitchFamily="18" charset="0"/>
              </a:rPr>
              <a:t> </a:t>
            </a:r>
            <a:r>
              <a:rPr lang="nl-NL" sz="3600" b="1" smtClean="0">
                <a:solidFill>
                  <a:srgbClr val="0070C0"/>
                </a:solidFill>
                <a:latin typeface="Times New Roman" pitchFamily="18" charset="0"/>
                <a:cs typeface="Times New Roman" pitchFamily="18" charset="0"/>
              </a:rPr>
              <a:t>     </a:t>
            </a:r>
            <a:r>
              <a:rPr lang="nl-NL" sz="3600" b="1" smtClean="0">
                <a:latin typeface="Times New Roman" pitchFamily="18" charset="0"/>
                <a:cs typeface="Times New Roman" pitchFamily="18" charset="0"/>
              </a:rPr>
              <a:t>Thường </a:t>
            </a:r>
            <a:r>
              <a:rPr lang="nl-NL" sz="3600" b="1">
                <a:latin typeface="Times New Roman" pitchFamily="18" charset="0"/>
                <a:cs typeface="Times New Roman" pitchFamily="18" charset="0"/>
              </a:rPr>
              <a:t>là những em sống trong gia đình không được êm ấm , thiếu tình cảm do bị bỏ rơi, bố mẹ li hôn, mồ côi cha mẹ, sống với ông </a:t>
            </a:r>
            <a:r>
              <a:rPr lang="nl-NL" sz="3600" b="1" smtClean="0">
                <a:latin typeface="Times New Roman" pitchFamily="18" charset="0"/>
                <a:cs typeface="Times New Roman" pitchFamily="18" charset="0"/>
              </a:rPr>
              <a:t>bà. Do </a:t>
            </a:r>
            <a:r>
              <a:rPr lang="nl-NL" sz="3600" b="1">
                <a:latin typeface="Times New Roman" pitchFamily="18" charset="0"/>
                <a:cs typeface="Times New Roman" pitchFamily="18" charset="0"/>
              </a:rPr>
              <a:t>không được quan </a:t>
            </a:r>
            <a:r>
              <a:rPr lang="nl-NL" sz="3600" b="1" smtClean="0">
                <a:latin typeface="Times New Roman" pitchFamily="18" charset="0"/>
                <a:cs typeface="Times New Roman" pitchFamily="18" charset="0"/>
              </a:rPr>
              <a:t>tâm, không </a:t>
            </a:r>
            <a:r>
              <a:rPr lang="nl-NL" sz="3600" b="1">
                <a:latin typeface="Times New Roman" pitchFamily="18" charset="0"/>
                <a:cs typeface="Times New Roman" pitchFamily="18" charset="0"/>
              </a:rPr>
              <a:t>có người hướng </a:t>
            </a:r>
            <a:r>
              <a:rPr lang="nl-NL" sz="3600" b="1" smtClean="0">
                <a:latin typeface="Times New Roman" pitchFamily="18" charset="0"/>
                <a:cs typeface="Times New Roman" pitchFamily="18" charset="0"/>
              </a:rPr>
              <a:t>dẫn dìu </a:t>
            </a:r>
            <a:r>
              <a:rPr lang="nl-NL" sz="3600" b="1">
                <a:latin typeface="Times New Roman" pitchFamily="18" charset="0"/>
                <a:cs typeface="Times New Roman" pitchFamily="18" charset="0"/>
              </a:rPr>
              <a:t>dắt thêm khi ở nhà và các </a:t>
            </a:r>
            <a:r>
              <a:rPr lang="nl-NL" sz="3600" b="1" smtClean="0">
                <a:latin typeface="Times New Roman" pitchFamily="18" charset="0"/>
                <a:cs typeface="Times New Roman" pitchFamily="18" charset="0"/>
              </a:rPr>
              <a:t>em </a:t>
            </a:r>
            <a:r>
              <a:rPr lang="nl-NL" sz="3600" b="1">
                <a:latin typeface="Times New Roman" pitchFamily="18" charset="0"/>
                <a:cs typeface="Times New Roman" pitchFamily="18" charset="0"/>
              </a:rPr>
              <a:t>này thường trầm lặng ít nói, ít tập trung vào giờ học nên trong các hoạt động trên lớp ít khi thấy các em đưa tay phát biểu dù vấn đề rất đơn giản.</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246693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40307"/>
          </a:xfrm>
          <a:prstGeom prst="rect">
            <a:avLst/>
          </a:prstGeom>
        </p:spPr>
        <p:txBody>
          <a:bodyPr wrap="square">
            <a:spAutoFit/>
          </a:bodyPr>
          <a:lstStyle/>
          <a:p>
            <a:pPr algn="just"/>
            <a:r>
              <a:rPr lang="nl-NL" sz="3600" b="1" i="1">
                <a:solidFill>
                  <a:srgbClr val="0070C0"/>
                </a:solidFill>
                <a:latin typeface="Times New Roman" pitchFamily="18" charset="0"/>
                <a:cs typeface="Times New Roman" pitchFamily="18" charset="0"/>
              </a:rPr>
              <a:t>+ Trẻ học chậm  do vấn đề sức khỏe và trí tuệ chận phát triển: </a:t>
            </a:r>
            <a:endParaRPr lang="nl-NL" sz="3600" b="1" i="1" smtClean="0">
              <a:solidFill>
                <a:srgbClr val="0070C0"/>
              </a:solidFill>
              <a:latin typeface="Times New Roman" pitchFamily="18" charset="0"/>
              <a:cs typeface="Times New Roman" pitchFamily="18" charset="0"/>
            </a:endParaRPr>
          </a:p>
          <a:p>
            <a:pPr algn="just"/>
            <a:r>
              <a:rPr lang="nl-NL" sz="3600" b="1" i="1">
                <a:solidFill>
                  <a:srgbClr val="0070C0"/>
                </a:solidFill>
                <a:latin typeface="Times New Roman" pitchFamily="18" charset="0"/>
                <a:cs typeface="Times New Roman" pitchFamily="18" charset="0"/>
              </a:rPr>
              <a:t> </a:t>
            </a:r>
            <a:r>
              <a:rPr lang="nl-NL" sz="3600" b="1" i="1" smtClean="0">
                <a:solidFill>
                  <a:srgbClr val="0070C0"/>
                </a:solidFill>
                <a:latin typeface="Times New Roman" pitchFamily="18" charset="0"/>
                <a:cs typeface="Times New Roman" pitchFamily="18" charset="0"/>
              </a:rPr>
              <a:t>      </a:t>
            </a:r>
            <a:r>
              <a:rPr lang="nl-NL" sz="3600" b="1" smtClean="0">
                <a:latin typeface="Times New Roman" pitchFamily="18" charset="0"/>
                <a:cs typeface="Times New Roman" pitchFamily="18" charset="0"/>
              </a:rPr>
              <a:t>Thường </a:t>
            </a:r>
            <a:r>
              <a:rPr lang="nl-NL" sz="3600" b="1">
                <a:latin typeface="Times New Roman" pitchFamily="18" charset="0"/>
                <a:cs typeface="Times New Roman" pitchFamily="18" charset="0"/>
              </a:rPr>
              <a:t>là các em có các bệnh </a:t>
            </a:r>
            <a:r>
              <a:rPr lang="nl-NL" sz="3600" b="1" smtClean="0">
                <a:latin typeface="Times New Roman" pitchFamily="18" charset="0"/>
                <a:cs typeface="Times New Roman" pitchFamily="18" charset="0"/>
              </a:rPr>
              <a:t>như về </a:t>
            </a:r>
            <a:r>
              <a:rPr lang="nl-NL" sz="3600" b="1">
                <a:latin typeface="Times New Roman" pitchFamily="18" charset="0"/>
                <a:cs typeface="Times New Roman" pitchFamily="18" charset="0"/>
              </a:rPr>
              <a:t>não, khả năng tiếp thu hạn chế, tư chất kém, rối </a:t>
            </a:r>
            <a:r>
              <a:rPr lang="nl-NL" sz="3600" b="1" smtClean="0">
                <a:latin typeface="Times New Roman" pitchFamily="18" charset="0"/>
                <a:cs typeface="Times New Roman" pitchFamily="18" charset="0"/>
              </a:rPr>
              <a:t>loạn </a:t>
            </a:r>
            <a:r>
              <a:rPr lang="nl-NL" sz="3600" b="1">
                <a:latin typeface="Times New Roman" pitchFamily="18" charset="0"/>
                <a:cs typeface="Times New Roman" pitchFamily="18" charset="0"/>
              </a:rPr>
              <a:t>hành vi và gia đình lại có tư tưởng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học đến đâu hay đến đó mà không giúp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lạc quan, cố gắng nổ lực trong học tập.</a:t>
            </a:r>
            <a:r>
              <a:rPr lang="nl-NL" sz="3600" b="1" i="1">
                <a:latin typeface="Times New Roman" pitchFamily="18" charset="0"/>
                <a:cs typeface="Times New Roman" pitchFamily="18" charset="0"/>
              </a:rPr>
              <a:t> </a:t>
            </a:r>
            <a:endParaRPr lang="en-US" sz="3600" b="1">
              <a:latin typeface="Times New Roman" pitchFamily="18" charset="0"/>
              <a:cs typeface="Times New Roman" pitchFamily="18" charset="0"/>
            </a:endParaRPr>
          </a:p>
          <a:p>
            <a:pPr algn="just"/>
            <a:r>
              <a:rPr lang="nl-NL" sz="3600" b="1" i="1">
                <a:latin typeface="Times New Roman" pitchFamily="18" charset="0"/>
                <a:cs typeface="Times New Roman" pitchFamily="18" charset="0"/>
              </a:rPr>
              <a:t>	</a:t>
            </a:r>
            <a:r>
              <a:rPr lang="nl-NL" sz="3600" b="1">
                <a:latin typeface="Times New Roman" pitchFamily="18" charset="0"/>
                <a:cs typeface="Times New Roman" pitchFamily="18" charset="0"/>
              </a:rPr>
              <a:t>Dựa vào các nguyên nhân của từng đối tượng học sinh chậm </a:t>
            </a:r>
            <a:r>
              <a:rPr lang="nl-NL" sz="3600" b="1" smtClean="0">
                <a:latin typeface="Times New Roman" pitchFamily="18" charset="0"/>
                <a:cs typeface="Times New Roman" pitchFamily="18" charset="0"/>
              </a:rPr>
              <a:t>trên</a:t>
            </a:r>
            <a:r>
              <a:rPr lang="nl-NL" sz="3600" b="1">
                <a:latin typeface="Times New Roman" pitchFamily="18" charset="0"/>
                <a:cs typeface="Times New Roman" pitchFamily="18" charset="0"/>
              </a:rPr>
              <a:t>, tôi tiến hành lập kế </a:t>
            </a:r>
            <a:r>
              <a:rPr lang="nl-NL" sz="3600" b="1" smtClean="0">
                <a:latin typeface="Times New Roman" pitchFamily="18" charset="0"/>
                <a:cs typeface="Times New Roman" pitchFamily="18" charset="0"/>
              </a:rPr>
              <a:t>hoạch </a:t>
            </a:r>
            <a:r>
              <a:rPr lang="nl-NL" sz="3600" b="1">
                <a:latin typeface="Times New Roman" pitchFamily="18" charset="0"/>
                <a:cs typeface="Times New Roman" pitchFamily="18" charset="0"/>
              </a:rPr>
              <a:t>để giúp các em học tập tiến bộ theo các biện pháp sau:</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65843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991600" cy="6740307"/>
          </a:xfrm>
          <a:prstGeom prst="rect">
            <a:avLst/>
          </a:prstGeom>
        </p:spPr>
        <p:txBody>
          <a:bodyPr wrap="square">
            <a:spAutoFit/>
          </a:bodyPr>
          <a:lstStyle/>
          <a:p>
            <a:pPr algn="just"/>
            <a:r>
              <a:rPr lang="nl-NL" sz="3600" b="1">
                <a:solidFill>
                  <a:srgbClr val="0070C0"/>
                </a:solidFill>
                <a:latin typeface="Times New Roman" pitchFamily="18" charset="0"/>
                <a:cs typeface="Times New Roman" pitchFamily="18" charset="0"/>
              </a:rPr>
              <a:t>2/  </a:t>
            </a:r>
            <a:r>
              <a:rPr lang="nl-NL" sz="3600" b="1" u="sng">
                <a:solidFill>
                  <a:srgbClr val="0070C0"/>
                </a:solidFill>
                <a:latin typeface="Times New Roman" pitchFamily="18" charset="0"/>
                <a:cs typeface="Times New Roman" pitchFamily="18" charset="0"/>
              </a:rPr>
              <a:t>Biện pháp</a:t>
            </a:r>
            <a:r>
              <a:rPr lang="nl-NL" sz="3600" b="1">
                <a:solidFill>
                  <a:srgbClr val="0070C0"/>
                </a:solidFill>
                <a:latin typeface="Times New Roman" pitchFamily="18" charset="0"/>
                <a:cs typeface="Times New Roman" pitchFamily="18" charset="0"/>
              </a:rPr>
              <a:t>:</a:t>
            </a:r>
            <a:endParaRPr lang="en-US" sz="3600" b="1">
              <a:solidFill>
                <a:srgbClr val="0070C0"/>
              </a:solidFill>
              <a:latin typeface="Times New Roman" pitchFamily="18" charset="0"/>
              <a:cs typeface="Times New Roman" pitchFamily="18" charset="0"/>
            </a:endParaRPr>
          </a:p>
          <a:p>
            <a:pPr algn="just"/>
            <a:r>
              <a:rPr lang="nl-NL" sz="3600" smtClean="0">
                <a:latin typeface="Times New Roman" pitchFamily="18" charset="0"/>
                <a:cs typeface="Times New Roman" pitchFamily="18" charset="0"/>
              </a:rPr>
              <a:t>     </a:t>
            </a:r>
            <a:r>
              <a:rPr lang="nl-NL" sz="3600" b="1" smtClean="0">
                <a:latin typeface="Times New Roman" pitchFamily="18" charset="0"/>
                <a:cs typeface="Times New Roman" pitchFamily="18" charset="0"/>
              </a:rPr>
              <a:t>Một </a:t>
            </a:r>
            <a:r>
              <a:rPr lang="nl-NL" sz="3600" b="1">
                <a:latin typeface="Times New Roman" pitchFamily="18" charset="0"/>
                <a:cs typeface="Times New Roman" pitchFamily="18" charset="0"/>
              </a:rPr>
              <a:t>điều mà ai cũng phải thừa nhận là để dạy học hiệu quả cần có sự phối hợp nhịp nhàng giữa nhà trường và gia đình</a:t>
            </a:r>
            <a:r>
              <a:rPr lang="nl-NL" sz="3600" b="1" smtClean="0">
                <a:latin typeface="Times New Roman" pitchFamily="18" charset="0"/>
                <a:cs typeface="Times New Roman" pitchFamily="18" charset="0"/>
              </a:rPr>
              <a:t>. Các em </a:t>
            </a:r>
            <a:r>
              <a:rPr lang="nl-NL" sz="3600" b="1">
                <a:latin typeface="Times New Roman" pitchFamily="18" charset="0"/>
                <a:cs typeface="Times New Roman" pitchFamily="18" charset="0"/>
              </a:rPr>
              <a:t>được học trong ngôi trường được thầy cô hết lòng dạy dỗ, được sống trong mái ấm một gia đình hạnh phúc có bố mẹ quan tâm, chăm sóc chu đáo thì chắc chắn trẻ sẽ học tập tốt. Đặc biệt đối với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học </a:t>
            </a:r>
            <a:r>
              <a:rPr lang="nl-NL" sz="3600" b="1" smtClean="0">
                <a:latin typeface="Times New Roman" pitchFamily="18" charset="0"/>
                <a:cs typeface="Times New Roman" pitchFamily="18" charset="0"/>
              </a:rPr>
              <a:t>chậm, để </a:t>
            </a:r>
            <a:r>
              <a:rPr lang="nl-NL" sz="3600" b="1">
                <a:latin typeface="Times New Roman" pitchFamily="18" charset="0"/>
                <a:cs typeface="Times New Roman" pitchFamily="18" charset="0"/>
              </a:rPr>
              <a:t>giúp </a:t>
            </a:r>
            <a:r>
              <a:rPr lang="nl-NL" sz="3600" b="1" smtClean="0">
                <a:latin typeface="Times New Roman" pitchFamily="18" charset="0"/>
                <a:cs typeface="Times New Roman" pitchFamily="18" charset="0"/>
              </a:rPr>
              <a:t>các em tiến </a:t>
            </a:r>
            <a:r>
              <a:rPr lang="nl-NL" sz="3600" b="1">
                <a:latin typeface="Times New Roman" pitchFamily="18" charset="0"/>
                <a:cs typeface="Times New Roman" pitchFamily="18" charset="0"/>
              </a:rPr>
              <a:t>bộ trong học tập  thì rất cần sự phối hợp song song giữa hai </a:t>
            </a:r>
            <a:r>
              <a:rPr lang="nl-NL" sz="3600" b="1" smtClean="0">
                <a:latin typeface="Times New Roman" pitchFamily="18" charset="0"/>
                <a:cs typeface="Times New Roman" pitchFamily="18" charset="0"/>
              </a:rPr>
              <a:t>phía: </a:t>
            </a:r>
            <a:r>
              <a:rPr lang="nl-NL" sz="3600" b="1">
                <a:latin typeface="Times New Roman" pitchFamily="18" charset="0"/>
                <a:cs typeface="Times New Roman" pitchFamily="18" charset="0"/>
              </a:rPr>
              <a:t>giáo viên và phụ huynh.</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50676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6" y="16731"/>
            <a:ext cx="9137073" cy="6740307"/>
          </a:xfrm>
          <a:prstGeom prst="rect">
            <a:avLst/>
          </a:prstGeom>
        </p:spPr>
        <p:txBody>
          <a:bodyPr wrap="square">
            <a:spAutoFit/>
          </a:bodyPr>
          <a:lstStyle/>
          <a:p>
            <a:pPr algn="just"/>
            <a:r>
              <a:rPr lang="nl-NL" sz="3600">
                <a:latin typeface="Times New Roman" pitchFamily="18" charset="0"/>
                <a:cs typeface="Times New Roman" pitchFamily="18" charset="0"/>
              </a:rPr>
              <a:t> </a:t>
            </a:r>
            <a:r>
              <a:rPr lang="nl-NL" sz="3600">
                <a:solidFill>
                  <a:schemeClr val="accent6">
                    <a:lumMod val="75000"/>
                  </a:schemeClr>
                </a:solidFill>
                <a:latin typeface="Times New Roman" pitchFamily="18" charset="0"/>
                <a:cs typeface="Times New Roman" pitchFamily="18" charset="0"/>
              </a:rPr>
              <a:t>a/ </a:t>
            </a:r>
            <a:r>
              <a:rPr lang="nl-NL" sz="3600" b="1" u="sng">
                <a:solidFill>
                  <a:schemeClr val="accent6">
                    <a:lumMod val="75000"/>
                  </a:schemeClr>
                </a:solidFill>
                <a:latin typeface="Times New Roman" pitchFamily="18" charset="0"/>
                <a:cs typeface="Times New Roman" pitchFamily="18" charset="0"/>
              </a:rPr>
              <a:t>Về phía phụ huynh</a:t>
            </a:r>
            <a:r>
              <a:rPr lang="nl-NL" sz="3600">
                <a:solidFill>
                  <a:schemeClr val="accent6">
                    <a:lumMod val="75000"/>
                  </a:schemeClr>
                </a:solidFill>
                <a:latin typeface="Times New Roman" pitchFamily="18" charset="0"/>
                <a:cs typeface="Times New Roman" pitchFamily="18" charset="0"/>
              </a:rPr>
              <a:t>: </a:t>
            </a:r>
            <a:endParaRPr lang="en-US" sz="3600" b="1">
              <a:solidFill>
                <a:schemeClr val="accent6">
                  <a:lumMod val="75000"/>
                </a:schemeClr>
              </a:solidFill>
              <a:latin typeface="Times New Roman" pitchFamily="18" charset="0"/>
              <a:cs typeface="Times New Roman" pitchFamily="18" charset="0"/>
            </a:endParaRPr>
          </a:p>
          <a:p>
            <a:pPr algn="just"/>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 Các em lớp </a:t>
            </a:r>
            <a:r>
              <a:rPr lang="nl-NL" sz="3600" b="1">
                <a:latin typeface="Times New Roman" pitchFamily="18" charset="0"/>
                <a:cs typeface="Times New Roman" pitchFamily="18" charset="0"/>
              </a:rPr>
              <a:t>Một còn </a:t>
            </a:r>
            <a:r>
              <a:rPr lang="nl-NL" sz="3600" b="1" smtClean="0">
                <a:latin typeface="Times New Roman" pitchFamily="18" charset="0"/>
                <a:cs typeface="Times New Roman" pitchFamily="18" charset="0"/>
              </a:rPr>
              <a:t>nhỏ, </a:t>
            </a:r>
            <a:r>
              <a:rPr lang="nl-NL" sz="3600" b="1">
                <a:latin typeface="Times New Roman" pitchFamily="18" charset="0"/>
                <a:cs typeface="Times New Roman" pitchFamily="18" charset="0"/>
              </a:rPr>
              <a:t>rất cần sự quan tâm dìu dắt của người lớn. Phụ huynh hãy chú ý theo dõi từng bước đi của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để kịp thời hướng dẫn, giúp </a:t>
            </a:r>
            <a:r>
              <a:rPr lang="nl-NL" sz="3600" b="1" smtClean="0">
                <a:latin typeface="Times New Roman" pitchFamily="18" charset="0"/>
                <a:cs typeface="Times New Roman" pitchFamily="18" charset="0"/>
              </a:rPr>
              <a:t>đỡ, chớ để các em  </a:t>
            </a:r>
            <a:r>
              <a:rPr lang="nl-NL" sz="3600" b="1">
                <a:latin typeface="Times New Roman" pitchFamily="18" charset="0"/>
                <a:cs typeface="Times New Roman" pitchFamily="18" charset="0"/>
              </a:rPr>
              <a:t>tự “ bơi” một mình.</a:t>
            </a:r>
            <a:endParaRPr lang="en-US" sz="3600" b="1">
              <a:latin typeface="Times New Roman" pitchFamily="18" charset="0"/>
              <a:cs typeface="Times New Roman" pitchFamily="18" charset="0"/>
            </a:endParaRPr>
          </a:p>
          <a:p>
            <a:pPr algn="just"/>
            <a:r>
              <a:rPr lang="nl-NL" sz="3600" b="1" smtClean="0">
                <a:latin typeface="Times New Roman" pitchFamily="18" charset="0"/>
                <a:cs typeface="Times New Roman" pitchFamily="18" charset="0"/>
              </a:rPr>
              <a:t>       </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học chậm, phụ huynh cần hổ trợ nhiệt tình, liên tục bằng các biện pháp nhẹ nhàng hiệu quả. Đó là những lời động viên, lời khen hoặc là phần thưởng </a:t>
            </a:r>
            <a:r>
              <a:rPr lang="nl-NL" sz="3600" b="1" smtClean="0">
                <a:latin typeface="Times New Roman" pitchFamily="18" charset="0"/>
                <a:cs typeface="Times New Roman" pitchFamily="18" charset="0"/>
              </a:rPr>
              <a:t>khi các em </a:t>
            </a:r>
            <a:r>
              <a:rPr lang="nl-NL" sz="3600" b="1">
                <a:latin typeface="Times New Roman" pitchFamily="18" charset="0"/>
                <a:cs typeface="Times New Roman" pitchFamily="18" charset="0"/>
              </a:rPr>
              <a:t>tiến </a:t>
            </a:r>
            <a:r>
              <a:rPr lang="nl-NL" sz="3600" b="1" smtClean="0">
                <a:latin typeface="Times New Roman" pitchFamily="18" charset="0"/>
                <a:cs typeface="Times New Roman" pitchFamily="18" charset="0"/>
              </a:rPr>
              <a:t>bộ</a:t>
            </a:r>
            <a:r>
              <a:rPr lang="nl-NL" sz="3600" b="1">
                <a:latin typeface="Times New Roman" pitchFamily="18" charset="0"/>
                <a:cs typeface="Times New Roman" pitchFamily="18" charset="0"/>
              </a:rPr>
              <a:t>,</a:t>
            </a:r>
            <a:r>
              <a:rPr lang="nl-NL" sz="3600" b="1" smtClean="0">
                <a:latin typeface="Times New Roman" pitchFamily="18" charset="0"/>
                <a:cs typeface="Times New Roman" pitchFamily="18" charset="0"/>
              </a:rPr>
              <a:t>  </a:t>
            </a:r>
            <a:r>
              <a:rPr lang="nl-NL" sz="3600" b="1">
                <a:latin typeface="Times New Roman" pitchFamily="18" charset="0"/>
                <a:cs typeface="Times New Roman" pitchFamily="18" charset="0"/>
              </a:rPr>
              <a:t>phụ huynh tránh nóng vội, quát nạt, </a:t>
            </a:r>
            <a:r>
              <a:rPr lang="nl-NL" sz="3600" b="1" smtClean="0">
                <a:latin typeface="Times New Roman" pitchFamily="18" charset="0"/>
                <a:cs typeface="Times New Roman" pitchFamily="18" charset="0"/>
              </a:rPr>
              <a:t>đòn </a:t>
            </a:r>
            <a:r>
              <a:rPr lang="nl-NL" sz="3600" b="1">
                <a:latin typeface="Times New Roman" pitchFamily="18" charset="0"/>
                <a:cs typeface="Times New Roman" pitchFamily="18" charset="0"/>
              </a:rPr>
              <a:t>roi khiến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chai lì.	</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361673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0"/>
            <a:ext cx="9144000" cy="6955750"/>
          </a:xfrm>
          <a:prstGeom prst="rect">
            <a:avLst/>
          </a:prstGeom>
        </p:spPr>
        <p:txBody>
          <a:bodyPr wrap="square">
            <a:spAutoFit/>
          </a:bodyPr>
          <a:lstStyle/>
          <a:p>
            <a:pPr algn="just"/>
            <a:r>
              <a:rPr lang="nl-NL" sz="3600" b="1">
                <a:solidFill>
                  <a:schemeClr val="accent6">
                    <a:lumMod val="75000"/>
                  </a:schemeClr>
                </a:solidFill>
                <a:latin typeface="Times New Roman" pitchFamily="18" charset="0"/>
                <a:cs typeface="Times New Roman" pitchFamily="18" charset="0"/>
              </a:rPr>
              <a:t>b/ </a:t>
            </a:r>
            <a:r>
              <a:rPr lang="nl-NL" sz="3600" b="1" u="sng">
                <a:solidFill>
                  <a:schemeClr val="accent6">
                    <a:lumMod val="75000"/>
                  </a:schemeClr>
                </a:solidFill>
                <a:latin typeface="Times New Roman" pitchFamily="18" charset="0"/>
                <a:cs typeface="Times New Roman" pitchFamily="18" charset="0"/>
              </a:rPr>
              <a:t>Về phía </a:t>
            </a:r>
            <a:r>
              <a:rPr lang="nl-NL" sz="3600" b="1" u="sng" smtClean="0">
                <a:solidFill>
                  <a:schemeClr val="accent6">
                    <a:lumMod val="75000"/>
                  </a:schemeClr>
                </a:solidFill>
                <a:latin typeface="Times New Roman" pitchFamily="18" charset="0"/>
                <a:cs typeface="Times New Roman" pitchFamily="18" charset="0"/>
              </a:rPr>
              <a:t>giáo viên</a:t>
            </a:r>
            <a:r>
              <a:rPr lang="nl-NL" sz="3600" b="1">
                <a:solidFill>
                  <a:schemeClr val="accent6">
                    <a:lumMod val="75000"/>
                  </a:schemeClr>
                </a:solidFill>
                <a:latin typeface="Times New Roman" pitchFamily="18" charset="0"/>
                <a:cs typeface="Times New Roman" pitchFamily="18" charset="0"/>
              </a:rPr>
              <a:t>:</a:t>
            </a:r>
            <a:endParaRPr lang="en-US" sz="3600" b="1">
              <a:solidFill>
                <a:schemeClr val="accent6">
                  <a:lumMod val="75000"/>
                </a:schemeClr>
              </a:solidFill>
              <a:latin typeface="Times New Roman" pitchFamily="18" charset="0"/>
              <a:cs typeface="Times New Roman" pitchFamily="18" charset="0"/>
            </a:endParaRPr>
          </a:p>
          <a:p>
            <a:pPr algn="just"/>
            <a:r>
              <a:rPr lang="nl-NL" sz="3600">
                <a:latin typeface="Times New Roman" pitchFamily="18" charset="0"/>
                <a:cs typeface="Times New Roman" pitchFamily="18" charset="0"/>
              </a:rPr>
              <a:t> </a:t>
            </a:r>
            <a:r>
              <a:rPr lang="nl-NL" sz="3400" b="1" smtClean="0">
                <a:latin typeface="Times New Roman" pitchFamily="18" charset="0"/>
                <a:cs typeface="Times New Roman" pitchFamily="18" charset="0"/>
              </a:rPr>
              <a:t>“ Lúc </a:t>
            </a:r>
            <a:r>
              <a:rPr lang="nl-NL" sz="3400" b="1">
                <a:latin typeface="Times New Roman" pitchFamily="18" charset="0"/>
                <a:cs typeface="Times New Roman" pitchFamily="18" charset="0"/>
              </a:rPr>
              <a:t>ở nhà mẹ cũng là cô </a:t>
            </a:r>
            <a:r>
              <a:rPr lang="nl-NL" sz="3400" b="1" smtClean="0">
                <a:latin typeface="Times New Roman" pitchFamily="18" charset="0"/>
                <a:cs typeface="Times New Roman" pitchFamily="18" charset="0"/>
              </a:rPr>
              <a:t>giáo. Khi </a:t>
            </a:r>
            <a:r>
              <a:rPr lang="nl-NL" sz="3400" b="1">
                <a:latin typeface="Times New Roman" pitchFamily="18" charset="0"/>
                <a:cs typeface="Times New Roman" pitchFamily="18" charset="0"/>
              </a:rPr>
              <a:t>đến trường cô giáo như mẹ </a:t>
            </a:r>
            <a:r>
              <a:rPr lang="nl-NL" sz="3400" b="1" smtClean="0">
                <a:latin typeface="Times New Roman" pitchFamily="18" charset="0"/>
                <a:cs typeface="Times New Roman" pitchFamily="18" charset="0"/>
              </a:rPr>
              <a:t>hiền</a:t>
            </a:r>
            <a:r>
              <a:rPr lang="en-US" sz="3400" b="1" smtClean="0">
                <a:latin typeface="Times New Roman" pitchFamily="18" charset="0"/>
                <a:cs typeface="Times New Roman" pitchFamily="18" charset="0"/>
              </a:rPr>
              <a:t>. </a:t>
            </a:r>
            <a:r>
              <a:rPr lang="nl-NL" sz="3400" b="1" smtClean="0">
                <a:latin typeface="Times New Roman" pitchFamily="18" charset="0"/>
                <a:cs typeface="Times New Roman" pitchFamily="18" charset="0"/>
              </a:rPr>
              <a:t>Cô </a:t>
            </a:r>
            <a:r>
              <a:rPr lang="nl-NL" sz="3400" b="1">
                <a:latin typeface="Times New Roman" pitchFamily="18" charset="0"/>
                <a:cs typeface="Times New Roman" pitchFamily="18" charset="0"/>
              </a:rPr>
              <a:t>và mẹ là hai cô giáo, mẹ và cô ấy hai mẹ </a:t>
            </a:r>
            <a:r>
              <a:rPr lang="nl-NL" sz="3400" b="1" smtClean="0">
                <a:latin typeface="Times New Roman" pitchFamily="18" charset="0"/>
                <a:cs typeface="Times New Roman" pitchFamily="18" charset="0"/>
              </a:rPr>
              <a:t>hiền...”.</a:t>
            </a:r>
            <a:endParaRPr lang="en-US" sz="3400" b="1">
              <a:latin typeface="Times New Roman" pitchFamily="18" charset="0"/>
              <a:cs typeface="Times New Roman" pitchFamily="18" charset="0"/>
            </a:endParaRPr>
          </a:p>
          <a:p>
            <a:pPr algn="just"/>
            <a:r>
              <a:rPr lang="nl-NL" sz="3400" b="1" smtClean="0">
                <a:latin typeface="Times New Roman" pitchFamily="18" charset="0"/>
                <a:cs typeface="Times New Roman" pitchFamily="18" charset="0"/>
              </a:rPr>
              <a:t>      Mỗi </a:t>
            </a:r>
            <a:r>
              <a:rPr lang="nl-NL" sz="3400" b="1">
                <a:latin typeface="Times New Roman" pitchFamily="18" charset="0"/>
                <a:cs typeface="Times New Roman" pitchFamily="18" charset="0"/>
              </a:rPr>
              <a:t>khi nghe bài hát này, tôi nghĩ quả đúng thật giáo viên chính là những  người </a:t>
            </a:r>
            <a:r>
              <a:rPr lang="nl-NL" sz="3400" b="1" smtClean="0">
                <a:latin typeface="Times New Roman" pitchFamily="18" charset="0"/>
                <a:cs typeface="Times New Roman" pitchFamily="18" charset="0"/>
              </a:rPr>
              <a:t>mẹ thứ hai </a:t>
            </a:r>
            <a:r>
              <a:rPr lang="nl-NL" sz="3400" b="1">
                <a:latin typeface="Times New Roman" pitchFamily="18" charset="0"/>
                <a:cs typeface="Times New Roman" pitchFamily="18" charset="0"/>
              </a:rPr>
              <a:t>ở trường và tôi luôn tâm niệm  mình chính là mẹ </a:t>
            </a:r>
            <a:r>
              <a:rPr lang="nl-NL" sz="3400" b="1" smtClean="0">
                <a:latin typeface="Times New Roman" pitchFamily="18" charset="0"/>
                <a:cs typeface="Times New Roman" pitchFamily="18" charset="0"/>
              </a:rPr>
              <a:t>của các em hằng ngày lo cho các em từng </a:t>
            </a:r>
            <a:r>
              <a:rPr lang="nl-NL" sz="3400" b="1">
                <a:latin typeface="Times New Roman" pitchFamily="18" charset="0"/>
                <a:cs typeface="Times New Roman" pitchFamily="18" charset="0"/>
              </a:rPr>
              <a:t>miếng ăn giấc </a:t>
            </a:r>
            <a:r>
              <a:rPr lang="nl-NL" sz="3400" b="1" smtClean="0">
                <a:latin typeface="Times New Roman" pitchFamily="18" charset="0"/>
                <a:cs typeface="Times New Roman" pitchFamily="18" charset="0"/>
              </a:rPr>
              <a:t>ngủ .Khi </a:t>
            </a:r>
            <a:r>
              <a:rPr lang="nl-NL" sz="3400" b="1">
                <a:latin typeface="Times New Roman" pitchFamily="18" charset="0"/>
                <a:cs typeface="Times New Roman" pitchFamily="18" charset="0"/>
              </a:rPr>
              <a:t>ở trường, tôi còn lo việc học tập của </a:t>
            </a:r>
            <a:r>
              <a:rPr lang="nl-NL" sz="3400" b="1" smtClean="0">
                <a:latin typeface="Times New Roman" pitchFamily="18" charset="0"/>
                <a:cs typeface="Times New Roman" pitchFamily="18" charset="0"/>
              </a:rPr>
              <a:t>các em . </a:t>
            </a:r>
            <a:r>
              <a:rPr lang="nl-NL" sz="3400" b="1">
                <a:latin typeface="Times New Roman" pitchFamily="18" charset="0"/>
                <a:cs typeface="Times New Roman" pitchFamily="18" charset="0"/>
              </a:rPr>
              <a:t>Do vậy, để giúp </a:t>
            </a:r>
            <a:r>
              <a:rPr lang="nl-NL" sz="3400" b="1" smtClean="0">
                <a:latin typeface="Times New Roman" pitchFamily="18" charset="0"/>
                <a:cs typeface="Times New Roman" pitchFamily="18" charset="0"/>
              </a:rPr>
              <a:t>các em  </a:t>
            </a:r>
            <a:r>
              <a:rPr lang="nl-NL" sz="3400" b="1">
                <a:latin typeface="Times New Roman" pitchFamily="18" charset="0"/>
                <a:cs typeface="Times New Roman" pitchFamily="18" charset="0"/>
              </a:rPr>
              <a:t>học tập tiến bộ  và thực hiện theo phương châm dạy </a:t>
            </a:r>
            <a:r>
              <a:rPr lang="nl-NL" sz="3400" b="1" smtClean="0">
                <a:latin typeface="Times New Roman" pitchFamily="18" charset="0"/>
                <a:cs typeface="Times New Roman" pitchFamily="18" charset="0"/>
              </a:rPr>
              <a:t>“</a:t>
            </a:r>
            <a:r>
              <a:rPr lang="nl-NL" sz="3400" b="1">
                <a:solidFill>
                  <a:srgbClr val="FF0000"/>
                </a:solidFill>
                <a:latin typeface="Times New Roman" pitchFamily="18" charset="0"/>
                <a:cs typeface="Times New Roman" pitchFamily="18" charset="0"/>
              </a:rPr>
              <a:t>sát người , đạt việc”</a:t>
            </a:r>
            <a:r>
              <a:rPr lang="nl-NL" sz="3400" b="1">
                <a:latin typeface="Times New Roman" pitchFamily="18" charset="0"/>
                <a:cs typeface="Times New Roman" pitchFamily="18" charset="0"/>
              </a:rPr>
              <a:t> </a:t>
            </a:r>
            <a:r>
              <a:rPr lang="nl-NL" sz="3400" b="1" smtClean="0">
                <a:latin typeface="Times New Roman" pitchFamily="18" charset="0"/>
                <a:cs typeface="Times New Roman" pitchFamily="18" charset="0"/>
              </a:rPr>
              <a:t>tôi </a:t>
            </a:r>
            <a:r>
              <a:rPr lang="nl-NL" sz="3400" b="1">
                <a:latin typeface="Times New Roman" pitchFamily="18" charset="0"/>
                <a:cs typeface="Times New Roman" pitchFamily="18" charset="0"/>
              </a:rPr>
              <a:t>đã thực hiện theo từng bước sau:</a:t>
            </a:r>
            <a:endParaRPr lang="en-US" sz="3400" b="1">
              <a:latin typeface="Times New Roman" pitchFamily="18" charset="0"/>
              <a:cs typeface="Times New Roman" pitchFamily="18" charset="0"/>
            </a:endParaRPr>
          </a:p>
        </p:txBody>
      </p:sp>
    </p:spTree>
    <p:extLst>
      <p:ext uri="{BB962C8B-B14F-4D97-AF65-F5344CB8AC3E}">
        <p14:creationId xmlns:p14="http://schemas.microsoft.com/office/powerpoint/2010/main" val="202765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76200"/>
            <a:ext cx="9012404" cy="646331"/>
          </a:xfrm>
          <a:prstGeom prst="rect">
            <a:avLst/>
          </a:prstGeom>
        </p:spPr>
        <p:txBody>
          <a:bodyPr wrap="none">
            <a:spAutoFit/>
          </a:bodyPr>
          <a:lstStyle/>
          <a:p>
            <a:r>
              <a:rPr lang="nl-NL" sz="3600" b="1" smtClean="0">
                <a:latin typeface="Times New Roman" pitchFamily="18" charset="0"/>
                <a:cs typeface="Times New Roman" pitchFamily="18" charset="0"/>
              </a:rPr>
              <a:t>+ Bước 1: </a:t>
            </a:r>
            <a:r>
              <a:rPr lang="nl-NL" sz="3600" b="1">
                <a:solidFill>
                  <a:srgbClr val="FF0000"/>
                </a:solidFill>
                <a:latin typeface="Times New Roman" pitchFamily="18" charset="0"/>
                <a:cs typeface="Times New Roman" pitchFamily="18" charset="0"/>
              </a:rPr>
              <a:t>Thực hiện tốt công tác chủ </a:t>
            </a:r>
            <a:r>
              <a:rPr lang="nl-NL" sz="3600" b="1" smtClean="0">
                <a:solidFill>
                  <a:srgbClr val="FF0000"/>
                </a:solidFill>
                <a:latin typeface="Times New Roman" pitchFamily="18" charset="0"/>
                <a:cs typeface="Times New Roman" pitchFamily="18" charset="0"/>
              </a:rPr>
              <a:t>nhiệm</a:t>
            </a:r>
            <a:r>
              <a:rPr lang="nl-NL" sz="3600" smtClean="0">
                <a:solidFill>
                  <a:srgbClr val="FF0000"/>
                </a:solidFill>
                <a:latin typeface="Times New Roman" pitchFamily="18" charset="0"/>
                <a:cs typeface="Times New Roman" pitchFamily="18" charset="0"/>
              </a:rPr>
              <a:t> </a:t>
            </a:r>
            <a:endParaRPr lang="en-US" sz="3600" b="1">
              <a:solidFill>
                <a:srgbClr val="FF0000"/>
              </a:solidFill>
              <a:latin typeface="Times New Roman" pitchFamily="18" charset="0"/>
              <a:cs typeface="Times New Roman" pitchFamily="18" charset="0"/>
            </a:endParaRPr>
          </a:p>
        </p:txBody>
      </p:sp>
      <p:sp>
        <p:nvSpPr>
          <p:cNvPr id="5" name="Rectangle 4"/>
          <p:cNvSpPr/>
          <p:nvPr/>
        </p:nvSpPr>
        <p:spPr>
          <a:xfrm>
            <a:off x="6926" y="724901"/>
            <a:ext cx="9137073" cy="1200329"/>
          </a:xfrm>
          <a:prstGeom prst="rect">
            <a:avLst/>
          </a:prstGeom>
        </p:spPr>
        <p:txBody>
          <a:bodyPr wrap="square">
            <a:spAutoFit/>
          </a:bodyPr>
          <a:lstStyle/>
          <a:p>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Bước 2: </a:t>
            </a:r>
            <a:r>
              <a:rPr lang="nl-NL" sz="3600" b="1" smtClean="0">
                <a:solidFill>
                  <a:srgbClr val="FF0000"/>
                </a:solidFill>
                <a:latin typeface="Times New Roman" pitchFamily="18" charset="0"/>
                <a:cs typeface="Times New Roman" pitchFamily="18" charset="0"/>
              </a:rPr>
              <a:t>Sắp </a:t>
            </a:r>
            <a:r>
              <a:rPr lang="nl-NL" sz="3600" b="1">
                <a:solidFill>
                  <a:srgbClr val="FF0000"/>
                </a:solidFill>
                <a:latin typeface="Times New Roman" pitchFamily="18" charset="0"/>
                <a:cs typeface="Times New Roman" pitchFamily="18" charset="0"/>
              </a:rPr>
              <a:t>xếp chỗ ngồi phù hợp với trẻ học chậm </a:t>
            </a:r>
            <a:endParaRPr lang="en-US" sz="3600" b="1">
              <a:solidFill>
                <a:srgbClr val="FF0000"/>
              </a:solidFill>
              <a:latin typeface="Times New Roman" pitchFamily="18" charset="0"/>
              <a:cs typeface="Times New Roman" pitchFamily="18" charset="0"/>
            </a:endParaRPr>
          </a:p>
        </p:txBody>
      </p:sp>
      <p:sp>
        <p:nvSpPr>
          <p:cNvPr id="6" name="Rectangle 5"/>
          <p:cNvSpPr/>
          <p:nvPr/>
        </p:nvSpPr>
        <p:spPr>
          <a:xfrm>
            <a:off x="6927" y="1955309"/>
            <a:ext cx="3801041" cy="646331"/>
          </a:xfrm>
          <a:prstGeom prst="rect">
            <a:avLst/>
          </a:prstGeom>
        </p:spPr>
        <p:txBody>
          <a:bodyPr wrap="none">
            <a:spAutoFit/>
          </a:bodyPr>
          <a:lstStyle/>
          <a:p>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Bước 3: </a:t>
            </a:r>
            <a:r>
              <a:rPr lang="nl-NL" sz="3600" b="1" smtClean="0">
                <a:solidFill>
                  <a:srgbClr val="FF0000"/>
                </a:solidFill>
                <a:latin typeface="Times New Roman" pitchFamily="18" charset="0"/>
                <a:cs typeface="Times New Roman" pitchFamily="18" charset="0"/>
              </a:rPr>
              <a:t>Chia </a:t>
            </a:r>
            <a:r>
              <a:rPr lang="nl-NL" sz="3600" b="1">
                <a:solidFill>
                  <a:srgbClr val="FF0000"/>
                </a:solidFill>
                <a:latin typeface="Times New Roman" pitchFamily="18" charset="0"/>
                <a:cs typeface="Times New Roman" pitchFamily="18" charset="0"/>
              </a:rPr>
              <a:t>tổ</a:t>
            </a:r>
            <a:r>
              <a:rPr lang="nl-NL" sz="3600">
                <a:solidFill>
                  <a:srgbClr val="FF0000"/>
                </a:solidFill>
                <a:latin typeface="Times New Roman" pitchFamily="18" charset="0"/>
                <a:cs typeface="Times New Roman" pitchFamily="18" charset="0"/>
              </a:rPr>
              <a:t>:</a:t>
            </a:r>
            <a:endParaRPr lang="en-US" sz="3600">
              <a:solidFill>
                <a:srgbClr val="FF0000"/>
              </a:solidFill>
              <a:latin typeface="Times New Roman" pitchFamily="18" charset="0"/>
              <a:cs typeface="Times New Roman" pitchFamily="18" charset="0"/>
            </a:endParaRPr>
          </a:p>
        </p:txBody>
      </p:sp>
      <p:sp>
        <p:nvSpPr>
          <p:cNvPr id="7" name="Rectangle 6"/>
          <p:cNvSpPr/>
          <p:nvPr/>
        </p:nvSpPr>
        <p:spPr>
          <a:xfrm>
            <a:off x="6927" y="2631719"/>
            <a:ext cx="9137072" cy="1200329"/>
          </a:xfrm>
          <a:prstGeom prst="rect">
            <a:avLst/>
          </a:prstGeom>
        </p:spPr>
        <p:txBody>
          <a:bodyPr wrap="square">
            <a:spAutoFit/>
          </a:bodyPr>
          <a:lstStyle/>
          <a:p>
            <a:r>
              <a:rPr lang="nl-NL" sz="3600">
                <a:latin typeface="Times New Roman" pitchFamily="18" charset="0"/>
                <a:cs typeface="Times New Roman" pitchFamily="18" charset="0"/>
              </a:rPr>
              <a:t>+ </a:t>
            </a:r>
            <a:r>
              <a:rPr lang="nl-NL" sz="3600" b="1" smtClean="0">
                <a:latin typeface="Times New Roman" pitchFamily="18" charset="0"/>
                <a:cs typeface="Times New Roman" pitchFamily="18" charset="0"/>
              </a:rPr>
              <a:t>Bước 4: </a:t>
            </a:r>
            <a:r>
              <a:rPr lang="nl-NL" sz="3600" b="1" smtClean="0">
                <a:solidFill>
                  <a:srgbClr val="FF0000"/>
                </a:solidFill>
                <a:latin typeface="Times New Roman" pitchFamily="18" charset="0"/>
                <a:cs typeface="Times New Roman" pitchFamily="18" charset="0"/>
              </a:rPr>
              <a:t>Xây </a:t>
            </a:r>
            <a:r>
              <a:rPr lang="nl-NL" sz="3600" b="1">
                <a:solidFill>
                  <a:srgbClr val="FF0000"/>
                </a:solidFill>
                <a:latin typeface="Times New Roman" pitchFamily="18" charset="0"/>
                <a:cs typeface="Times New Roman" pitchFamily="18" charset="0"/>
              </a:rPr>
              <a:t>dựng đôi bạn cùng học tập tiến </a:t>
            </a:r>
            <a:r>
              <a:rPr lang="nl-NL" sz="3600" b="1" smtClean="0">
                <a:solidFill>
                  <a:srgbClr val="FF0000"/>
                </a:solidFill>
                <a:latin typeface="Times New Roman" pitchFamily="18" charset="0"/>
                <a:cs typeface="Times New Roman" pitchFamily="18" charset="0"/>
              </a:rPr>
              <a:t>bộ</a:t>
            </a:r>
            <a:endParaRPr lang="en-US" sz="3600">
              <a:solidFill>
                <a:srgbClr val="FF0000"/>
              </a:solidFill>
              <a:latin typeface="Times New Roman" pitchFamily="18" charset="0"/>
              <a:cs typeface="Times New Roman" pitchFamily="18" charset="0"/>
            </a:endParaRPr>
          </a:p>
        </p:txBody>
      </p:sp>
      <p:sp>
        <p:nvSpPr>
          <p:cNvPr id="8" name="Rectangle 7"/>
          <p:cNvSpPr/>
          <p:nvPr/>
        </p:nvSpPr>
        <p:spPr>
          <a:xfrm>
            <a:off x="-1" y="3752166"/>
            <a:ext cx="9143999" cy="1200329"/>
          </a:xfrm>
          <a:prstGeom prst="rect">
            <a:avLst/>
          </a:prstGeom>
        </p:spPr>
        <p:txBody>
          <a:bodyPr wrap="square">
            <a:spAutoFit/>
          </a:bodyPr>
          <a:lstStyle/>
          <a:p>
            <a:pPr algn="just"/>
            <a:r>
              <a:rPr lang="nl-NL" sz="3600" b="1" smtClean="0">
                <a:latin typeface="Times New Roman" pitchFamily="18" charset="0"/>
                <a:cs typeface="Times New Roman" pitchFamily="18" charset="0"/>
              </a:rPr>
              <a:t>+Bước 5: </a:t>
            </a:r>
            <a:r>
              <a:rPr lang="nl-NL" sz="3600" b="1" smtClean="0">
                <a:solidFill>
                  <a:srgbClr val="FF0000"/>
                </a:solidFill>
                <a:latin typeface="Times New Roman" pitchFamily="18" charset="0"/>
                <a:cs typeface="Times New Roman" pitchFamily="18" charset="0"/>
              </a:rPr>
              <a:t>Tổ </a:t>
            </a:r>
            <a:r>
              <a:rPr lang="nl-NL" sz="3600" b="1">
                <a:solidFill>
                  <a:srgbClr val="FF0000"/>
                </a:solidFill>
                <a:latin typeface="Times New Roman" pitchFamily="18" charset="0"/>
                <a:cs typeface="Times New Roman" pitchFamily="18" charset="0"/>
              </a:rPr>
              <a:t>chức hình thức và phương pháp dạy học phong </a:t>
            </a:r>
            <a:r>
              <a:rPr lang="nl-NL" sz="3600" b="1" smtClean="0">
                <a:solidFill>
                  <a:srgbClr val="FF0000"/>
                </a:solidFill>
                <a:latin typeface="Times New Roman" pitchFamily="18" charset="0"/>
                <a:cs typeface="Times New Roman" pitchFamily="18" charset="0"/>
              </a:rPr>
              <a:t>phú </a:t>
            </a:r>
            <a:endParaRPr lang="en-US" sz="3600" b="1">
              <a:solidFill>
                <a:srgbClr val="FF0000"/>
              </a:solidFill>
              <a:latin typeface="Times New Roman" pitchFamily="18" charset="0"/>
              <a:cs typeface="Times New Roman" pitchFamily="18" charset="0"/>
            </a:endParaRPr>
          </a:p>
        </p:txBody>
      </p:sp>
      <p:sp>
        <p:nvSpPr>
          <p:cNvPr id="9" name="Rectangle 8"/>
          <p:cNvSpPr/>
          <p:nvPr/>
        </p:nvSpPr>
        <p:spPr>
          <a:xfrm>
            <a:off x="-27710" y="4952495"/>
            <a:ext cx="6731330" cy="646331"/>
          </a:xfrm>
          <a:prstGeom prst="rect">
            <a:avLst/>
          </a:prstGeom>
        </p:spPr>
        <p:txBody>
          <a:bodyPr wrap="none">
            <a:spAutoFit/>
          </a:bodyPr>
          <a:lstStyle/>
          <a:p>
            <a:pPr algn="just"/>
            <a:r>
              <a:rPr lang="nl-NL" sz="3600" b="1">
                <a:latin typeface="Times New Roman" pitchFamily="18" charset="0"/>
                <a:cs typeface="Times New Roman" pitchFamily="18" charset="0"/>
              </a:rPr>
              <a:t>+ Bước 6: </a:t>
            </a:r>
            <a:r>
              <a:rPr lang="nl-NL" sz="3600" b="1">
                <a:solidFill>
                  <a:srgbClr val="FF0000"/>
                </a:solidFill>
                <a:latin typeface="Times New Roman" pitchFamily="18" charset="0"/>
                <a:cs typeface="Times New Roman" pitchFamily="18" charset="0"/>
              </a:rPr>
              <a:t>Xây dựng nền nếp lớp:</a:t>
            </a:r>
            <a:endParaRPr lang="en-US" sz="3600" b="1">
              <a:solidFill>
                <a:srgbClr val="FF0000"/>
              </a:solidFill>
              <a:latin typeface="Times New Roman" pitchFamily="18" charset="0"/>
              <a:cs typeface="Times New Roman" pitchFamily="18" charset="0"/>
            </a:endParaRPr>
          </a:p>
        </p:txBody>
      </p:sp>
      <p:sp>
        <p:nvSpPr>
          <p:cNvPr id="10" name="Rectangle 9"/>
          <p:cNvSpPr/>
          <p:nvPr/>
        </p:nvSpPr>
        <p:spPr>
          <a:xfrm>
            <a:off x="20782" y="5596410"/>
            <a:ext cx="9123216" cy="1200329"/>
          </a:xfrm>
          <a:prstGeom prst="rect">
            <a:avLst/>
          </a:prstGeom>
        </p:spPr>
        <p:txBody>
          <a:bodyPr wrap="square">
            <a:spAutoFit/>
          </a:bodyPr>
          <a:lstStyle/>
          <a:p>
            <a:pPr algn="just"/>
            <a:r>
              <a:rPr lang="nl-NL" sz="3600" b="1">
                <a:latin typeface="Times New Roman" pitchFamily="18" charset="0"/>
                <a:cs typeface="Times New Roman" pitchFamily="18" charset="0"/>
              </a:rPr>
              <a:t>+ Bước 7:  </a:t>
            </a:r>
            <a:r>
              <a:rPr lang="nl-NL" sz="3600" b="1">
                <a:solidFill>
                  <a:srgbClr val="FF0000"/>
                </a:solidFill>
                <a:latin typeface="Times New Roman" pitchFamily="18" charset="0"/>
                <a:cs typeface="Times New Roman" pitchFamily="18" charset="0"/>
              </a:rPr>
              <a:t>Kiểm tra – Đánh giá việc học tập của học sinh :</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4963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heel(1)">
                                      <p:cBhvr>
                                        <p:cTn id="3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636" y="-6927"/>
            <a:ext cx="9012404" cy="646331"/>
          </a:xfrm>
          <a:prstGeom prst="rect">
            <a:avLst/>
          </a:prstGeom>
        </p:spPr>
        <p:txBody>
          <a:bodyPr wrap="none">
            <a:spAutoFit/>
          </a:bodyPr>
          <a:lstStyle/>
          <a:p>
            <a:r>
              <a:rPr lang="nl-NL" sz="3600" smtClean="0">
                <a:latin typeface="Times New Roman" pitchFamily="18" charset="0"/>
                <a:cs typeface="Times New Roman" pitchFamily="18" charset="0"/>
              </a:rPr>
              <a:t>+ </a:t>
            </a:r>
            <a:r>
              <a:rPr lang="nl-NL" sz="3600" b="1" u="sng" smtClean="0">
                <a:latin typeface="Times New Roman" pitchFamily="18" charset="0"/>
                <a:cs typeface="Times New Roman" pitchFamily="18" charset="0"/>
              </a:rPr>
              <a:t>Bước 1</a:t>
            </a:r>
            <a:r>
              <a:rPr lang="nl-NL" sz="3600" b="1" smtClean="0">
                <a:latin typeface="Times New Roman" pitchFamily="18" charset="0"/>
                <a:cs typeface="Times New Roman" pitchFamily="18" charset="0"/>
              </a:rPr>
              <a:t>: </a:t>
            </a:r>
            <a:r>
              <a:rPr lang="nl-NL" sz="3600" b="1">
                <a:solidFill>
                  <a:srgbClr val="FF0000"/>
                </a:solidFill>
                <a:latin typeface="Times New Roman" pitchFamily="18" charset="0"/>
                <a:cs typeface="Times New Roman" pitchFamily="18" charset="0"/>
              </a:rPr>
              <a:t>Thực hiện tốt công tác chủ nhiệm:</a:t>
            </a:r>
            <a:r>
              <a:rPr lang="nl-NL" sz="3600">
                <a:solidFill>
                  <a:srgbClr val="FF0000"/>
                </a:solidFill>
                <a:latin typeface="Times New Roman" pitchFamily="18" charset="0"/>
                <a:cs typeface="Times New Roman" pitchFamily="18" charset="0"/>
              </a:rPr>
              <a:t> </a:t>
            </a:r>
            <a:endParaRPr lang="en-US" sz="3600" b="1">
              <a:solidFill>
                <a:srgbClr val="FF0000"/>
              </a:solidFill>
              <a:latin typeface="Times New Roman" pitchFamily="18" charset="0"/>
              <a:cs typeface="Times New Roman" pitchFamily="18" charset="0"/>
            </a:endParaRPr>
          </a:p>
        </p:txBody>
      </p:sp>
      <p:sp>
        <p:nvSpPr>
          <p:cNvPr id="6" name="Rectangle 5"/>
          <p:cNvSpPr/>
          <p:nvPr/>
        </p:nvSpPr>
        <p:spPr>
          <a:xfrm>
            <a:off x="-34636" y="533400"/>
            <a:ext cx="9012404" cy="5847755"/>
          </a:xfrm>
          <a:prstGeom prst="rect">
            <a:avLst/>
          </a:prstGeom>
        </p:spPr>
        <p:txBody>
          <a:bodyPr wrap="square">
            <a:spAutoFit/>
          </a:bodyPr>
          <a:lstStyle/>
          <a:p>
            <a:pPr algn="just"/>
            <a:r>
              <a:rPr lang="nl-NL" sz="3400" b="1" smtClean="0">
                <a:latin typeface="Times New Roman" pitchFamily="18" charset="0"/>
                <a:cs typeface="Times New Roman" pitchFamily="18" charset="0"/>
              </a:rPr>
              <a:t>     Vào </a:t>
            </a:r>
            <a:r>
              <a:rPr lang="nl-NL" sz="3400" b="1">
                <a:latin typeface="Times New Roman" pitchFamily="18" charset="0"/>
                <a:cs typeface="Times New Roman" pitchFamily="18" charset="0"/>
              </a:rPr>
              <a:t>đầu năm học, tôi thường lập kế họach dạy học cụ thể cho cả năm học:</a:t>
            </a:r>
            <a:endParaRPr lang="en-US" sz="3400" b="1">
              <a:latin typeface="Times New Roman" pitchFamily="18" charset="0"/>
              <a:cs typeface="Times New Roman" pitchFamily="18" charset="0"/>
            </a:endParaRPr>
          </a:p>
          <a:p>
            <a:pPr algn="just"/>
            <a:r>
              <a:rPr lang="nl-NL" sz="3400" b="1">
                <a:latin typeface="Times New Roman" pitchFamily="18" charset="0"/>
                <a:cs typeface="Times New Roman" pitchFamily="18" charset="0"/>
              </a:rPr>
              <a:t>     </a:t>
            </a:r>
            <a:r>
              <a:rPr lang="nl-NL" sz="3400" b="1" smtClean="0">
                <a:latin typeface="Times New Roman" pitchFamily="18" charset="0"/>
                <a:cs typeface="Times New Roman" pitchFamily="18" charset="0"/>
              </a:rPr>
              <a:t>Ngay </a:t>
            </a:r>
            <a:r>
              <a:rPr lang="nl-NL" sz="3400" b="1">
                <a:latin typeface="Times New Roman" pitchFamily="18" charset="0"/>
                <a:cs typeface="Times New Roman" pitchFamily="18" charset="0"/>
              </a:rPr>
              <a:t>từ đầu năm học, sau khi tìm hiểu tình hình học tập, đặc điểm về thể </a:t>
            </a:r>
            <a:r>
              <a:rPr lang="nl-NL" sz="3400" b="1" smtClean="0">
                <a:latin typeface="Times New Roman" pitchFamily="18" charset="0"/>
                <a:cs typeface="Times New Roman" pitchFamily="18" charset="0"/>
              </a:rPr>
              <a:t>chất, </a:t>
            </a:r>
            <a:r>
              <a:rPr lang="nl-NL" sz="3400" b="1">
                <a:latin typeface="Times New Roman" pitchFamily="18" charset="0"/>
                <a:cs typeface="Times New Roman" pitchFamily="18" charset="0"/>
              </a:rPr>
              <a:t>tâm sinh lí của học </a:t>
            </a:r>
            <a:r>
              <a:rPr lang="nl-NL" sz="3400" b="1" smtClean="0">
                <a:latin typeface="Times New Roman" pitchFamily="18" charset="0"/>
                <a:cs typeface="Times New Roman" pitchFamily="18" charset="0"/>
              </a:rPr>
              <a:t>sinh, </a:t>
            </a:r>
            <a:r>
              <a:rPr lang="nl-NL" sz="3400" b="1">
                <a:latin typeface="Times New Roman" pitchFamily="18" charset="0"/>
                <a:cs typeface="Times New Roman" pitchFamily="18" charset="0"/>
              </a:rPr>
              <a:t>tôi tiến hành sắp xếp </a:t>
            </a:r>
            <a:r>
              <a:rPr lang="nl-NL" sz="3400" b="1" smtClean="0">
                <a:latin typeface="Times New Roman" pitchFamily="18" charset="0"/>
                <a:cs typeface="Times New Roman" pitchFamily="18" charset="0"/>
              </a:rPr>
              <a:t>chỗ ngồi, </a:t>
            </a:r>
            <a:r>
              <a:rPr lang="nl-NL" sz="3400" b="1">
                <a:latin typeface="Times New Roman" pitchFamily="18" charset="0"/>
                <a:cs typeface="Times New Roman" pitchFamily="18" charset="0"/>
              </a:rPr>
              <a:t>chia </a:t>
            </a:r>
            <a:r>
              <a:rPr lang="nl-NL" sz="3400" b="1" smtClean="0">
                <a:latin typeface="Times New Roman" pitchFamily="18" charset="0"/>
                <a:cs typeface="Times New Roman" pitchFamily="18" charset="0"/>
              </a:rPr>
              <a:t>tổ, bình bầu </a:t>
            </a:r>
            <a:r>
              <a:rPr lang="nl-NL" sz="3400" b="1">
                <a:latin typeface="Times New Roman" pitchFamily="18" charset="0"/>
                <a:cs typeface="Times New Roman" pitchFamily="18" charset="0"/>
              </a:rPr>
              <a:t>và bồi dưỡng đội ngũ cán </a:t>
            </a:r>
            <a:r>
              <a:rPr lang="nl-NL" sz="3400" b="1" smtClean="0">
                <a:latin typeface="Times New Roman" pitchFamily="18" charset="0"/>
                <a:cs typeface="Times New Roman" pitchFamily="18" charset="0"/>
              </a:rPr>
              <a:t>bộ lớp. Lập </a:t>
            </a:r>
            <a:r>
              <a:rPr lang="nl-NL" sz="3400" b="1">
                <a:latin typeface="Times New Roman" pitchFamily="18" charset="0"/>
                <a:cs typeface="Times New Roman" pitchFamily="18" charset="0"/>
              </a:rPr>
              <a:t>danh sách phân chia </a:t>
            </a:r>
            <a:r>
              <a:rPr lang="nl-NL" sz="3400" b="1" smtClean="0">
                <a:latin typeface="Times New Roman" pitchFamily="18" charset="0"/>
                <a:cs typeface="Times New Roman" pitchFamily="18" charset="0"/>
              </a:rPr>
              <a:t>các đối tượng: học sinh có </a:t>
            </a:r>
            <a:r>
              <a:rPr lang="nl-NL" sz="3400" b="1">
                <a:latin typeface="Times New Roman" pitchFamily="18" charset="0"/>
                <a:cs typeface="Times New Roman" pitchFamily="18" charset="0"/>
              </a:rPr>
              <a:t>năng </a:t>
            </a:r>
            <a:r>
              <a:rPr lang="nl-NL" sz="3400" b="1" smtClean="0">
                <a:latin typeface="Times New Roman" pitchFamily="18" charset="0"/>
                <a:cs typeface="Times New Roman" pitchFamily="18" charset="0"/>
              </a:rPr>
              <a:t>khiếu, học sinh chậm để </a:t>
            </a:r>
            <a:r>
              <a:rPr lang="nl-NL" sz="3400" b="1">
                <a:latin typeface="Times New Roman" pitchFamily="18" charset="0"/>
                <a:cs typeface="Times New Roman" pitchFamily="18" charset="0"/>
              </a:rPr>
              <a:t>có kế hoạch phối hợp với nhà trường bồi dưỡng, phụ đạo và tiện việc theo dõi tình hình học tập, của </a:t>
            </a:r>
            <a:r>
              <a:rPr lang="nl-NL" sz="3400" b="1" smtClean="0">
                <a:latin typeface="Times New Roman" pitchFamily="18" charset="0"/>
                <a:cs typeface="Times New Roman" pitchFamily="18" charset="0"/>
              </a:rPr>
              <a:t>các em  </a:t>
            </a:r>
            <a:r>
              <a:rPr lang="nl-NL" sz="3400" b="1">
                <a:latin typeface="Times New Roman" pitchFamily="18" charset="0"/>
                <a:cs typeface="Times New Roman" pitchFamily="18" charset="0"/>
              </a:rPr>
              <a:t>theo từng tháng.</a:t>
            </a:r>
            <a:endParaRPr lang="en-US" sz="3400" b="1">
              <a:latin typeface="Times New Roman" pitchFamily="18" charset="0"/>
              <a:cs typeface="Times New Roman" pitchFamily="18" charset="0"/>
            </a:endParaRPr>
          </a:p>
        </p:txBody>
      </p:sp>
    </p:spTree>
    <p:extLst>
      <p:ext uri="{BB962C8B-B14F-4D97-AF65-F5344CB8AC3E}">
        <p14:creationId xmlns:p14="http://schemas.microsoft.com/office/powerpoint/2010/main" val="299287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37073" cy="1200329"/>
          </a:xfrm>
          <a:prstGeom prst="rect">
            <a:avLst/>
          </a:prstGeom>
        </p:spPr>
        <p:txBody>
          <a:bodyPr wrap="square">
            <a:spAutoFit/>
          </a:bodyPr>
          <a:lstStyle/>
          <a:p>
            <a:r>
              <a:rPr lang="nl-NL" sz="3600" b="1">
                <a:latin typeface="Times New Roman" pitchFamily="18" charset="0"/>
                <a:cs typeface="Times New Roman" pitchFamily="18" charset="0"/>
              </a:rPr>
              <a:t>+ </a:t>
            </a:r>
            <a:r>
              <a:rPr lang="nl-NL" sz="3600" b="1" u="sng" smtClean="0">
                <a:latin typeface="Times New Roman" pitchFamily="18" charset="0"/>
                <a:cs typeface="Times New Roman" pitchFamily="18" charset="0"/>
              </a:rPr>
              <a:t>Bước 2</a:t>
            </a:r>
            <a:r>
              <a:rPr lang="nl-NL" sz="3600" b="1" smtClean="0">
                <a:latin typeface="Times New Roman" pitchFamily="18" charset="0"/>
                <a:cs typeface="Times New Roman" pitchFamily="18" charset="0"/>
              </a:rPr>
              <a:t>: </a:t>
            </a:r>
            <a:r>
              <a:rPr lang="nl-NL" sz="3600" b="1" smtClean="0">
                <a:solidFill>
                  <a:srgbClr val="FF0000"/>
                </a:solidFill>
                <a:latin typeface="Times New Roman" pitchFamily="18" charset="0"/>
                <a:cs typeface="Times New Roman" pitchFamily="18" charset="0"/>
              </a:rPr>
              <a:t>Sắp </a:t>
            </a:r>
            <a:r>
              <a:rPr lang="nl-NL" sz="3600" b="1">
                <a:solidFill>
                  <a:srgbClr val="FF0000"/>
                </a:solidFill>
                <a:latin typeface="Times New Roman" pitchFamily="18" charset="0"/>
                <a:cs typeface="Times New Roman" pitchFamily="18" charset="0"/>
              </a:rPr>
              <a:t>xếp chỗ ngồi phù hợp với </a:t>
            </a:r>
            <a:r>
              <a:rPr lang="nl-NL" sz="3600" b="1" smtClean="0">
                <a:solidFill>
                  <a:srgbClr val="FF0000"/>
                </a:solidFill>
                <a:latin typeface="Times New Roman" pitchFamily="18" charset="0"/>
                <a:cs typeface="Times New Roman" pitchFamily="18" charset="0"/>
              </a:rPr>
              <a:t>các em </a:t>
            </a:r>
            <a:r>
              <a:rPr lang="nl-NL" sz="3600" b="1">
                <a:solidFill>
                  <a:srgbClr val="FF0000"/>
                </a:solidFill>
                <a:latin typeface="Times New Roman" pitchFamily="18" charset="0"/>
                <a:cs typeface="Times New Roman" pitchFamily="18" charset="0"/>
              </a:rPr>
              <a:t>học chậm </a:t>
            </a:r>
            <a:endParaRPr lang="en-US" sz="3600" b="1">
              <a:solidFill>
                <a:srgbClr val="FF0000"/>
              </a:solidFill>
              <a:latin typeface="Times New Roman" pitchFamily="18" charset="0"/>
              <a:cs typeface="Times New Roman" pitchFamily="18" charset="0"/>
            </a:endParaRPr>
          </a:p>
        </p:txBody>
      </p:sp>
      <p:sp>
        <p:nvSpPr>
          <p:cNvPr id="5" name="Rectangle 4"/>
          <p:cNvSpPr/>
          <p:nvPr/>
        </p:nvSpPr>
        <p:spPr>
          <a:xfrm>
            <a:off x="0" y="1230639"/>
            <a:ext cx="9060873" cy="3970318"/>
          </a:xfrm>
          <a:prstGeom prst="rect">
            <a:avLst/>
          </a:prstGeom>
        </p:spPr>
        <p:txBody>
          <a:bodyPr wrap="square">
            <a:spAutoFit/>
          </a:bodyPr>
          <a:lstStyle/>
          <a:p>
            <a:pPr algn="just"/>
            <a:r>
              <a:rPr lang="nl-NL" sz="3600" b="1" smtClean="0">
                <a:latin typeface="Times New Roman" pitchFamily="18" charset="0"/>
                <a:cs typeface="Times New Roman" pitchFamily="18" charset="0"/>
              </a:rPr>
              <a:t>       Những em  </a:t>
            </a:r>
            <a:r>
              <a:rPr lang="nl-NL" sz="3600" b="1">
                <a:latin typeface="Times New Roman" pitchFamily="18" charset="0"/>
                <a:cs typeface="Times New Roman" pitchFamily="18" charset="0"/>
              </a:rPr>
              <a:t>học chậm </a:t>
            </a:r>
            <a:r>
              <a:rPr lang="nl-NL" sz="3600" b="1" smtClean="0">
                <a:latin typeface="Times New Roman" pitchFamily="18" charset="0"/>
                <a:cs typeface="Times New Roman" pitchFamily="18" charset="0"/>
              </a:rPr>
              <a:t>thông thường giáo viên </a:t>
            </a:r>
            <a:r>
              <a:rPr lang="nl-NL" sz="3600" b="1">
                <a:latin typeface="Times New Roman" pitchFamily="18" charset="0"/>
                <a:cs typeface="Times New Roman" pitchFamily="18" charset="0"/>
              </a:rPr>
              <a:t>nên xếp ngồi những bàn đầu </a:t>
            </a:r>
            <a:r>
              <a:rPr lang="nl-NL" sz="3600" b="1" smtClean="0">
                <a:latin typeface="Times New Roman" pitchFamily="18" charset="0"/>
                <a:cs typeface="Times New Roman" pitchFamily="18" charset="0"/>
              </a:rPr>
              <a:t>hoặc ở </a:t>
            </a:r>
            <a:r>
              <a:rPr lang="nl-NL" sz="3600" b="1">
                <a:latin typeface="Times New Roman" pitchFamily="18" charset="0"/>
                <a:cs typeface="Times New Roman" pitchFamily="18" charset="0"/>
              </a:rPr>
              <a:t>vị trí gần tầm kiểm soát của giáo viên nhất để tiện việc kiểm tra, theo dõi. Trong giờ học, việc sắp xếp các em nhanh nhẹn, học ngồi gần các em học chậm </a:t>
            </a:r>
            <a:r>
              <a:rPr lang="nl-NL" sz="3600" b="1" smtClean="0">
                <a:latin typeface="Times New Roman" pitchFamily="18" charset="0"/>
                <a:cs typeface="Times New Roman" pitchFamily="18" charset="0"/>
              </a:rPr>
              <a:t>và </a:t>
            </a:r>
            <a:r>
              <a:rPr lang="nl-NL" sz="3600" b="1">
                <a:latin typeface="Times New Roman" pitchFamily="18" charset="0"/>
                <a:cs typeface="Times New Roman" pitchFamily="18" charset="0"/>
              </a:rPr>
              <a:t>nhút nhát là rất cần thiết.</a:t>
            </a:r>
            <a:endParaRPr lang="en-US" sz="3600" b="1">
              <a:latin typeface="Times New Roman" pitchFamily="18" charset="0"/>
              <a:cs typeface="Times New Roman" pitchFamily="18" charset="0"/>
            </a:endParaRPr>
          </a:p>
        </p:txBody>
      </p:sp>
      <p:pic>
        <p:nvPicPr>
          <p:cNvPr id="6" name="Picture 4" descr="1 (156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2209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640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par>
                                <p:cTn id="13" presetID="21"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4)">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15673"/>
            <a:ext cx="3801041" cy="646331"/>
          </a:xfrm>
          <a:prstGeom prst="rect">
            <a:avLst/>
          </a:prstGeom>
        </p:spPr>
        <p:txBody>
          <a:bodyPr wrap="none">
            <a:spAutoFit/>
          </a:bodyPr>
          <a:lstStyle/>
          <a:p>
            <a:r>
              <a:rPr lang="nl-NL" sz="3600" b="1">
                <a:latin typeface="Times New Roman" pitchFamily="18" charset="0"/>
                <a:cs typeface="Times New Roman" pitchFamily="18" charset="0"/>
              </a:rPr>
              <a:t>+ </a:t>
            </a:r>
            <a:r>
              <a:rPr lang="nl-NL" sz="3600" b="1" u="sng" smtClean="0">
                <a:latin typeface="Times New Roman" pitchFamily="18" charset="0"/>
                <a:cs typeface="Times New Roman" pitchFamily="18" charset="0"/>
              </a:rPr>
              <a:t>Bước 3</a:t>
            </a:r>
            <a:r>
              <a:rPr lang="nl-NL" sz="3600" b="1" smtClean="0">
                <a:latin typeface="Times New Roman" pitchFamily="18" charset="0"/>
                <a:cs typeface="Times New Roman" pitchFamily="18" charset="0"/>
              </a:rPr>
              <a:t>: </a:t>
            </a:r>
            <a:r>
              <a:rPr lang="nl-NL" sz="3600" b="1" smtClean="0">
                <a:solidFill>
                  <a:srgbClr val="FF0000"/>
                </a:solidFill>
                <a:latin typeface="Times New Roman" pitchFamily="18" charset="0"/>
                <a:cs typeface="Times New Roman" pitchFamily="18" charset="0"/>
              </a:rPr>
              <a:t>Chia </a:t>
            </a:r>
            <a:r>
              <a:rPr lang="nl-NL" sz="3600" b="1">
                <a:solidFill>
                  <a:srgbClr val="FF0000"/>
                </a:solidFill>
                <a:latin typeface="Times New Roman" pitchFamily="18" charset="0"/>
                <a:cs typeface="Times New Roman" pitchFamily="18" charset="0"/>
              </a:rPr>
              <a:t>tổ</a:t>
            </a:r>
            <a:r>
              <a:rPr lang="nl-NL" sz="3600">
                <a:solidFill>
                  <a:srgbClr val="FF0000"/>
                </a:solidFill>
                <a:latin typeface="Times New Roman" pitchFamily="18" charset="0"/>
                <a:cs typeface="Times New Roman" pitchFamily="18" charset="0"/>
              </a:rPr>
              <a:t>:</a:t>
            </a:r>
            <a:endParaRPr lang="en-US" sz="3600">
              <a:solidFill>
                <a:srgbClr val="FF0000"/>
              </a:solidFill>
              <a:latin typeface="Times New Roman" pitchFamily="18" charset="0"/>
              <a:cs typeface="Times New Roman" pitchFamily="18" charset="0"/>
            </a:endParaRPr>
          </a:p>
        </p:txBody>
      </p:sp>
      <p:sp>
        <p:nvSpPr>
          <p:cNvPr id="5" name="Rectangle 4"/>
          <p:cNvSpPr/>
          <p:nvPr/>
        </p:nvSpPr>
        <p:spPr>
          <a:xfrm>
            <a:off x="34636" y="662004"/>
            <a:ext cx="9109364" cy="5078313"/>
          </a:xfrm>
          <a:prstGeom prst="rect">
            <a:avLst/>
          </a:prstGeom>
        </p:spPr>
        <p:txBody>
          <a:bodyPr wrap="square">
            <a:spAutoFit/>
          </a:bodyPr>
          <a:lstStyle/>
          <a:p>
            <a:pPr algn="just"/>
            <a:r>
              <a:rPr lang="nl-NL" sz="3600" b="1" smtClean="0">
                <a:latin typeface="Times New Roman" pitchFamily="18" charset="0"/>
                <a:cs typeface="Times New Roman" pitchFamily="18" charset="0"/>
              </a:rPr>
              <a:t>      Trong </a:t>
            </a:r>
            <a:r>
              <a:rPr lang="nl-NL" sz="3600" b="1">
                <a:latin typeface="Times New Roman" pitchFamily="18" charset="0"/>
                <a:cs typeface="Times New Roman" pitchFamily="18" charset="0"/>
              </a:rPr>
              <a:t>lớp, đảm bảo các đối tượng học sinh năng khiếu được chia đều cho các tổ. Giáo viên cần tạo sự thi đua học tập tích cực giữa các tổ ngay từ đầu năm học bằng cách phổ biến rõ nhiệm vụ, nội qui, cách </a:t>
            </a:r>
            <a:r>
              <a:rPr lang="nl-NL" sz="3600" b="1" smtClean="0">
                <a:latin typeface="Times New Roman" pitchFamily="18" charset="0"/>
                <a:cs typeface="Times New Roman" pitchFamily="18" charset="0"/>
              </a:rPr>
              <a:t>thưởng  </a:t>
            </a:r>
            <a:r>
              <a:rPr lang="nl-NL" sz="3600" b="1">
                <a:latin typeface="Times New Roman" pitchFamily="18" charset="0"/>
                <a:cs typeface="Times New Roman" pitchFamily="18" charset="0"/>
              </a:rPr>
              <a:t>thật rõ ràng. Nhờ có sự thi đua trong học </a:t>
            </a:r>
            <a:r>
              <a:rPr lang="nl-NL" sz="3600" b="1" smtClean="0">
                <a:latin typeface="Times New Roman" pitchFamily="18" charset="0"/>
                <a:cs typeface="Times New Roman" pitchFamily="18" charset="0"/>
              </a:rPr>
              <a:t>tập, các em  </a:t>
            </a:r>
            <a:r>
              <a:rPr lang="nl-NL" sz="3600" b="1">
                <a:latin typeface="Times New Roman" pitchFamily="18" charset="0"/>
                <a:cs typeface="Times New Roman" pitchFamily="18" charset="0"/>
              </a:rPr>
              <a:t>có động lực để cố gắng trong học tập, tạo được sự hổ trợ động viên, nhắc nhở cùng nhau học tập tốt giữa các thành viên trong tổ.</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128046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5247"/>
            <a:ext cx="3668953" cy="646331"/>
          </a:xfrm>
          <a:prstGeom prst="rect">
            <a:avLst/>
          </a:prstGeom>
        </p:spPr>
        <p:txBody>
          <a:bodyPr wrap="none">
            <a:spAutoFit/>
          </a:bodyPr>
          <a:lstStyle/>
          <a:p>
            <a:r>
              <a:rPr lang="nl-NL" sz="3600" b="1">
                <a:solidFill>
                  <a:srgbClr val="FF0000"/>
                </a:solidFill>
                <a:latin typeface="Times New Roman" pitchFamily="18" charset="0"/>
                <a:cs typeface="Times New Roman" pitchFamily="18" charset="0"/>
              </a:rPr>
              <a:t>I/  </a:t>
            </a:r>
            <a:r>
              <a:rPr lang="nl-NL" sz="3600" b="1" smtClean="0">
                <a:solidFill>
                  <a:srgbClr val="FF0000"/>
                </a:solidFill>
                <a:latin typeface="Times New Roman" pitchFamily="18" charset="0"/>
                <a:cs typeface="Times New Roman" pitchFamily="18" charset="0"/>
              </a:rPr>
              <a:t>ĐẶT VẤN ĐỀ </a:t>
            </a:r>
            <a:endParaRPr lang="en-US" sz="3600">
              <a:solidFill>
                <a:srgbClr val="FF0000"/>
              </a:solidFill>
              <a:latin typeface="Times New Roman" pitchFamily="18" charset="0"/>
              <a:cs typeface="Times New Roman" pitchFamily="18" charset="0"/>
            </a:endParaRPr>
          </a:p>
        </p:txBody>
      </p:sp>
      <p:sp>
        <p:nvSpPr>
          <p:cNvPr id="5" name="Rectangle 4"/>
          <p:cNvSpPr/>
          <p:nvPr/>
        </p:nvSpPr>
        <p:spPr>
          <a:xfrm>
            <a:off x="0" y="609600"/>
            <a:ext cx="8991600" cy="5632311"/>
          </a:xfrm>
          <a:prstGeom prst="rect">
            <a:avLst/>
          </a:prstGeom>
        </p:spPr>
        <p:txBody>
          <a:bodyPr wrap="square">
            <a:spAutoFit/>
          </a:bodyPr>
          <a:lstStyle/>
          <a:p>
            <a:pPr algn="just"/>
            <a:r>
              <a:rPr lang="nl-NL" sz="3600" b="1" smtClean="0">
                <a:latin typeface="VNI-Times" pitchFamily="2" charset="0"/>
              </a:rPr>
              <a:t>    </a:t>
            </a:r>
            <a:r>
              <a:rPr lang="nl-NL" sz="3600" b="1" smtClean="0">
                <a:latin typeface="Times New Roman" pitchFamily="18" charset="0"/>
                <a:cs typeface="Times New Roman" pitchFamily="18" charset="0"/>
              </a:rPr>
              <a:t>Một </a:t>
            </a:r>
            <a:r>
              <a:rPr lang="nl-NL" sz="3600" b="1">
                <a:latin typeface="Times New Roman" pitchFamily="18" charset="0"/>
                <a:cs typeface="Times New Roman" pitchFamily="18" charset="0"/>
              </a:rPr>
              <a:t>trong </a:t>
            </a:r>
            <a:r>
              <a:rPr lang="nl-NL" sz="3600" b="1" smtClean="0">
                <a:latin typeface="Times New Roman" pitchFamily="18" charset="0"/>
                <a:cs typeface="Times New Roman" pitchFamily="18" charset="0"/>
              </a:rPr>
              <a:t>những yếu tố </a:t>
            </a:r>
            <a:r>
              <a:rPr lang="nl-NL" sz="3600" b="1">
                <a:latin typeface="Times New Roman" pitchFamily="18" charset="0"/>
                <a:cs typeface="Times New Roman" pitchFamily="18" charset="0"/>
              </a:rPr>
              <a:t>quan </a:t>
            </a:r>
            <a:r>
              <a:rPr lang="nl-NL" sz="3600" b="1" smtClean="0">
                <a:latin typeface="Times New Roman" pitchFamily="18" charset="0"/>
                <a:cs typeface="Times New Roman" pitchFamily="18" charset="0"/>
              </a:rPr>
              <a:t>trọng quyết định sự thành công của sự nghiệp đào tạo thế hệ trẻ, nâng </a:t>
            </a:r>
            <a:r>
              <a:rPr lang="nl-NL" sz="3600" b="1">
                <a:latin typeface="Times New Roman" pitchFamily="18" charset="0"/>
                <a:cs typeface="Times New Roman" pitchFamily="18" charset="0"/>
              </a:rPr>
              <a:t>cao </a:t>
            </a:r>
            <a:r>
              <a:rPr lang="nl-NL" sz="3600" b="1" smtClean="0">
                <a:latin typeface="Times New Roman" pitchFamily="18" charset="0"/>
                <a:cs typeface="Times New Roman" pitchFamily="18" charset="0"/>
              </a:rPr>
              <a:t>chất lượng giáo dục </a:t>
            </a:r>
            <a:r>
              <a:rPr lang="nl-NL" sz="3600" b="1">
                <a:latin typeface="Times New Roman" pitchFamily="18" charset="0"/>
                <a:cs typeface="Times New Roman" pitchFamily="18" charset="0"/>
              </a:rPr>
              <a:t>chính </a:t>
            </a:r>
            <a:r>
              <a:rPr lang="nl-NL" sz="3600" b="1" smtClean="0">
                <a:latin typeface="Times New Roman" pitchFamily="18" charset="0"/>
                <a:cs typeface="Times New Roman" pitchFamily="18" charset="0"/>
              </a:rPr>
              <a:t>là đội ngũ giáo viên - những người trực tiếp giảng dạy</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Do đó đòi hỏi người giáo viên cần có một vốn </a:t>
            </a:r>
            <a:r>
              <a:rPr lang="nl-NL" sz="3600" b="1">
                <a:latin typeface="Times New Roman" pitchFamily="18" charset="0"/>
                <a:cs typeface="Times New Roman" pitchFamily="18" charset="0"/>
              </a:rPr>
              <a:t>tri </a:t>
            </a:r>
            <a:r>
              <a:rPr lang="nl-NL" sz="3600" b="1" smtClean="0">
                <a:latin typeface="Times New Roman" pitchFamily="18" charset="0"/>
                <a:cs typeface="Times New Roman" pitchFamily="18" charset="0"/>
              </a:rPr>
              <a:t>thức cơ bản sâu sắc</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nghiệp vụ chuyên môn vững vàng</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có </a:t>
            </a:r>
            <a:r>
              <a:rPr lang="nl-NL" sz="3600" b="1">
                <a:latin typeface="Times New Roman" pitchFamily="18" charset="0"/>
                <a:cs typeface="Times New Roman" pitchFamily="18" charset="0"/>
              </a:rPr>
              <a:t>bản </a:t>
            </a:r>
            <a:r>
              <a:rPr lang="nl-NL" sz="3600" b="1" smtClean="0">
                <a:latin typeface="Times New Roman" pitchFamily="18" charset="0"/>
                <a:cs typeface="Times New Roman" pitchFamily="18" charset="0"/>
              </a:rPr>
              <a:t>lĩnh sư phạm</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có lòng yêu nghề  và  có trách nhiệm đối với học </a:t>
            </a:r>
            <a:r>
              <a:rPr lang="nl-NL" sz="3600" b="1">
                <a:latin typeface="Times New Roman" pitchFamily="18" charset="0"/>
                <a:cs typeface="Times New Roman" pitchFamily="18" charset="0"/>
              </a:rPr>
              <a:t>sinh thì </a:t>
            </a:r>
            <a:r>
              <a:rPr lang="nl-NL" sz="3600" b="1" smtClean="0">
                <a:latin typeface="Times New Roman" pitchFamily="18" charset="0"/>
                <a:cs typeface="Times New Roman" pitchFamily="18" charset="0"/>
              </a:rPr>
              <a:t>chất lượng giáo dục sẽ ngày càng nâng </a:t>
            </a:r>
            <a:r>
              <a:rPr lang="nl-NL" sz="3600" b="1">
                <a:latin typeface="Times New Roman" pitchFamily="18" charset="0"/>
                <a:cs typeface="Times New Roman" pitchFamily="18" charset="0"/>
              </a:rPr>
              <a:t>cao </a:t>
            </a:r>
            <a:r>
              <a:rPr lang="nl-NL" sz="3600" b="1" smtClean="0">
                <a:latin typeface="Times New Roman" pitchFamily="18" charset="0"/>
                <a:cs typeface="Times New Roman" pitchFamily="18" charset="0"/>
              </a:rPr>
              <a:t>hơn</a:t>
            </a:r>
            <a:r>
              <a:rPr lang="nl-NL" sz="3600" b="1">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165477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13210"/>
            <a:ext cx="9137072" cy="523220"/>
          </a:xfrm>
          <a:prstGeom prst="rect">
            <a:avLst/>
          </a:prstGeom>
        </p:spPr>
        <p:txBody>
          <a:bodyPr wrap="square">
            <a:spAutoFit/>
          </a:bodyPr>
          <a:lstStyle/>
          <a:p>
            <a:r>
              <a:rPr lang="nl-NL" sz="2800">
                <a:latin typeface="Times New Roman" pitchFamily="18" charset="0"/>
                <a:cs typeface="Times New Roman" pitchFamily="18" charset="0"/>
              </a:rPr>
              <a:t>+ </a:t>
            </a:r>
            <a:r>
              <a:rPr lang="nl-NL" sz="2800" b="1" u="sng" smtClean="0">
                <a:latin typeface="Times New Roman" pitchFamily="18" charset="0"/>
                <a:cs typeface="Times New Roman" pitchFamily="18" charset="0"/>
              </a:rPr>
              <a:t>Bước 4</a:t>
            </a:r>
            <a:r>
              <a:rPr lang="nl-NL" sz="2800" b="1" smtClean="0">
                <a:latin typeface="Times New Roman" pitchFamily="18" charset="0"/>
                <a:cs typeface="Times New Roman" pitchFamily="18" charset="0"/>
              </a:rPr>
              <a:t>: </a:t>
            </a:r>
            <a:r>
              <a:rPr lang="nl-NL" sz="2800" b="1" smtClean="0">
                <a:solidFill>
                  <a:srgbClr val="FF0000"/>
                </a:solidFill>
                <a:latin typeface="Times New Roman" pitchFamily="18" charset="0"/>
                <a:cs typeface="Times New Roman" pitchFamily="18" charset="0"/>
              </a:rPr>
              <a:t>Xây </a:t>
            </a:r>
            <a:r>
              <a:rPr lang="nl-NL" sz="2800" b="1">
                <a:solidFill>
                  <a:srgbClr val="FF0000"/>
                </a:solidFill>
                <a:latin typeface="Times New Roman" pitchFamily="18" charset="0"/>
                <a:cs typeface="Times New Roman" pitchFamily="18" charset="0"/>
              </a:rPr>
              <a:t>dựng đôi bạn cùng học tập tiến bộ:</a:t>
            </a:r>
            <a:endParaRPr lang="en-US" sz="2800">
              <a:solidFill>
                <a:srgbClr val="FF0000"/>
              </a:solidFill>
              <a:latin typeface="Times New Roman" pitchFamily="18" charset="0"/>
              <a:cs typeface="Times New Roman" pitchFamily="18" charset="0"/>
            </a:endParaRPr>
          </a:p>
        </p:txBody>
      </p:sp>
      <p:sp>
        <p:nvSpPr>
          <p:cNvPr id="5" name="Rectangle 4"/>
          <p:cNvSpPr/>
          <p:nvPr/>
        </p:nvSpPr>
        <p:spPr>
          <a:xfrm>
            <a:off x="-41564" y="536430"/>
            <a:ext cx="9116290" cy="6555641"/>
          </a:xfrm>
          <a:prstGeom prst="rect">
            <a:avLst/>
          </a:prstGeom>
        </p:spPr>
        <p:txBody>
          <a:bodyPr wrap="square">
            <a:spAutoFit/>
          </a:bodyPr>
          <a:lstStyle/>
          <a:p>
            <a:pPr algn="just"/>
            <a:r>
              <a:rPr lang="nl-NL" sz="2800" b="1" smtClean="0">
                <a:latin typeface="Times New Roman" pitchFamily="18" charset="0"/>
                <a:cs typeface="Times New Roman" pitchFamily="18" charset="0"/>
              </a:rPr>
              <a:t>         Một </a:t>
            </a:r>
            <a:r>
              <a:rPr lang="nl-NL" sz="2800" b="1">
                <a:latin typeface="Times New Roman" pitchFamily="18" charset="0"/>
                <a:cs typeface="Times New Roman" pitchFamily="18" charset="0"/>
              </a:rPr>
              <a:t>điều mà ai cũng thừa nhận  là:</a:t>
            </a:r>
            <a:r>
              <a:rPr lang="nl-NL" sz="2800" b="1" i="1">
                <a:latin typeface="Times New Roman" pitchFamily="18" charset="0"/>
                <a:cs typeface="Times New Roman" pitchFamily="18" charset="0"/>
              </a:rPr>
              <a:t> </a:t>
            </a:r>
            <a:r>
              <a:rPr lang="nl-NL" sz="2800" b="1" i="1">
                <a:solidFill>
                  <a:srgbClr val="FF0000"/>
                </a:solidFill>
                <a:latin typeface="Times New Roman" pitchFamily="18" charset="0"/>
                <a:cs typeface="Times New Roman" pitchFamily="18" charset="0"/>
              </a:rPr>
              <a:t>“ Học thầy không tày học bạn”</a:t>
            </a:r>
            <a:r>
              <a:rPr lang="nl-NL" sz="2800" b="1">
                <a:solidFill>
                  <a:srgbClr val="FF0000"/>
                </a:solidFill>
                <a:latin typeface="Times New Roman" pitchFamily="18" charset="0"/>
                <a:cs typeface="Times New Roman" pitchFamily="18" charset="0"/>
              </a:rPr>
              <a:t> </a:t>
            </a:r>
            <a:r>
              <a:rPr lang="nl-NL" sz="2800" b="1">
                <a:latin typeface="Times New Roman" pitchFamily="18" charset="0"/>
                <a:cs typeface="Times New Roman" pitchFamily="18" charset="0"/>
              </a:rPr>
              <a:t>. Vâng</a:t>
            </a:r>
            <a:r>
              <a:rPr lang="nl-NL" sz="2800" b="1" smtClean="0">
                <a:latin typeface="Times New Roman" pitchFamily="18" charset="0"/>
                <a:cs typeface="Times New Roman" pitchFamily="18" charset="0"/>
              </a:rPr>
              <a:t>, câu </a:t>
            </a:r>
            <a:r>
              <a:rPr lang="nl-NL" sz="2800" b="1">
                <a:latin typeface="Times New Roman" pitchFamily="18" charset="0"/>
                <a:cs typeface="Times New Roman" pitchFamily="18" charset="0"/>
              </a:rPr>
              <a:t>tục ngữ trên lúc nào tôi thấy đúng với </a:t>
            </a:r>
            <a:r>
              <a:rPr lang="nl-NL" sz="2800" b="1" smtClean="0">
                <a:latin typeface="Times New Roman" pitchFamily="18" charset="0"/>
                <a:cs typeface="Times New Roman" pitchFamily="18" charset="0"/>
              </a:rPr>
              <a:t>các em  </a:t>
            </a:r>
            <a:r>
              <a:rPr lang="nl-NL" sz="2800" b="1">
                <a:latin typeface="Times New Roman" pitchFamily="18" charset="0"/>
                <a:cs typeface="Times New Roman" pitchFamily="18" charset="0"/>
              </a:rPr>
              <a:t>trong mọi lúc. </a:t>
            </a:r>
            <a:endParaRPr lang="en-US" sz="2800" b="1">
              <a:latin typeface="Times New Roman" pitchFamily="18" charset="0"/>
              <a:cs typeface="Times New Roman" pitchFamily="18" charset="0"/>
            </a:endParaRPr>
          </a:p>
          <a:p>
            <a:pPr algn="just"/>
            <a:r>
              <a:rPr lang="nl-NL" sz="2800" b="1">
                <a:latin typeface="Times New Roman" pitchFamily="18" charset="0"/>
                <a:cs typeface="Times New Roman" pitchFamily="18" charset="0"/>
              </a:rPr>
              <a:t>         </a:t>
            </a:r>
            <a:r>
              <a:rPr lang="nl-NL" sz="2800" b="1" smtClean="0">
                <a:latin typeface="Times New Roman" pitchFamily="18" charset="0"/>
                <a:cs typeface="Times New Roman" pitchFamily="18" charset="0"/>
              </a:rPr>
              <a:t>Ngay </a:t>
            </a:r>
            <a:r>
              <a:rPr lang="nl-NL" sz="2800" b="1">
                <a:latin typeface="Times New Roman" pitchFamily="18" charset="0"/>
                <a:cs typeface="Times New Roman" pitchFamily="18" charset="0"/>
              </a:rPr>
              <a:t>trong những ngày đầu tiên của năm học mới, sau khi sắp xếp chỗ </a:t>
            </a:r>
            <a:r>
              <a:rPr lang="nl-NL" sz="2800" b="1" smtClean="0">
                <a:latin typeface="Times New Roman" pitchFamily="18" charset="0"/>
                <a:cs typeface="Times New Roman" pitchFamily="18" charset="0"/>
              </a:rPr>
              <a:t>ngồi, </a:t>
            </a:r>
            <a:r>
              <a:rPr lang="nl-NL" sz="2800" b="1">
                <a:latin typeface="Times New Roman" pitchFamily="18" charset="0"/>
                <a:cs typeface="Times New Roman" pitchFamily="18" charset="0"/>
              </a:rPr>
              <a:t>tôi cho </a:t>
            </a:r>
            <a:r>
              <a:rPr lang="nl-NL" sz="2800" b="1" smtClean="0">
                <a:latin typeface="Times New Roman" pitchFamily="18" charset="0"/>
                <a:cs typeface="Times New Roman" pitchFamily="18" charset="0"/>
              </a:rPr>
              <a:t>các em  </a:t>
            </a:r>
            <a:r>
              <a:rPr lang="nl-NL" sz="2800" b="1">
                <a:latin typeface="Times New Roman" pitchFamily="18" charset="0"/>
                <a:cs typeface="Times New Roman" pitchFamily="18" charset="0"/>
              </a:rPr>
              <a:t>tự làm quen, tự tìm hiểu nhau về </a:t>
            </a:r>
            <a:r>
              <a:rPr lang="nl-NL" sz="2800" b="1" smtClean="0">
                <a:latin typeface="Times New Roman" pitchFamily="18" charset="0"/>
                <a:cs typeface="Times New Roman" pitchFamily="18" charset="0"/>
              </a:rPr>
              <a:t>tên, tuổi, </a:t>
            </a:r>
            <a:r>
              <a:rPr lang="nl-NL" sz="2800" b="1">
                <a:latin typeface="Times New Roman" pitchFamily="18" charset="0"/>
                <a:cs typeface="Times New Roman" pitchFamily="18" charset="0"/>
              </a:rPr>
              <a:t>sở thích một cách thoải mái. Qua đó các em sẽ tự tìm thấy người bạn phù hợp, thân thiết của mình, giúp các em cảm thấy vui, mạnh dạn hơn mỗi khi đến </a:t>
            </a:r>
            <a:r>
              <a:rPr lang="nl-NL" sz="2800" b="1" smtClean="0">
                <a:latin typeface="Times New Roman" pitchFamily="18" charset="0"/>
                <a:cs typeface="Times New Roman" pitchFamily="18" charset="0"/>
              </a:rPr>
              <a:t>lớp” Mỗi ngày đến trường là một ngày vui” . Tiến đến tôi </a:t>
            </a:r>
            <a:r>
              <a:rPr lang="nl-NL" sz="2800" b="1">
                <a:latin typeface="Times New Roman" pitchFamily="18" charset="0"/>
                <a:cs typeface="Times New Roman" pitchFamily="18" charset="0"/>
              </a:rPr>
              <a:t>thành lập Câu lạc bộ  “Đôi bạn học tập cùng tiến bộ “ Học sinh thật sự rất thích được </a:t>
            </a:r>
            <a:r>
              <a:rPr lang="nl-NL" sz="2800" b="1" smtClean="0">
                <a:latin typeface="Times New Roman" pitchFamily="18" charset="0"/>
                <a:cs typeface="Times New Roman" pitchFamily="18" charset="0"/>
              </a:rPr>
              <a:t>làm”  </a:t>
            </a:r>
            <a:r>
              <a:rPr lang="nl-NL" sz="2800" b="1">
                <a:latin typeface="Times New Roman" pitchFamily="18" charset="0"/>
                <a:cs typeface="Times New Roman" pitchFamily="18" charset="0"/>
              </a:rPr>
              <a:t>“ thầy, làm cô” cho nên </a:t>
            </a:r>
            <a:r>
              <a:rPr lang="nl-NL" sz="2800" b="1" smtClean="0">
                <a:latin typeface="Times New Roman" pitchFamily="18" charset="0"/>
                <a:cs typeface="Times New Roman" pitchFamily="18" charset="0"/>
              </a:rPr>
              <a:t>các em </a:t>
            </a:r>
            <a:r>
              <a:rPr lang="nl-NL" sz="2800" b="1">
                <a:latin typeface="Times New Roman" pitchFamily="18" charset="0"/>
                <a:cs typeface="Times New Roman" pitchFamily="18" charset="0"/>
              </a:rPr>
              <a:t>rất khoái chí khi được giao trọng </a:t>
            </a:r>
            <a:r>
              <a:rPr lang="nl-NL" sz="2800" b="1" smtClean="0">
                <a:latin typeface="Times New Roman" pitchFamily="18" charset="0"/>
                <a:cs typeface="Times New Roman" pitchFamily="18" charset="0"/>
              </a:rPr>
              <a:t>trách. Tôi </a:t>
            </a:r>
            <a:r>
              <a:rPr lang="nl-NL" sz="2800" b="1">
                <a:latin typeface="Times New Roman" pitchFamily="18" charset="0"/>
                <a:cs typeface="Times New Roman" pitchFamily="18" charset="0"/>
              </a:rPr>
              <a:t>phân công nhiệm vụ cụ thể và có phần thưởng vào cuối tuần đối với đôi bạn có tiến bộ: đọc bài to, viết chữ đẹp, làm tính nhanh.</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132321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3999" cy="1200329"/>
          </a:xfrm>
          <a:prstGeom prst="rect">
            <a:avLst/>
          </a:prstGeom>
        </p:spPr>
        <p:txBody>
          <a:bodyPr wrap="square">
            <a:spAutoFit/>
          </a:bodyPr>
          <a:lstStyle/>
          <a:p>
            <a:pPr algn="just"/>
            <a:r>
              <a:rPr lang="nl-NL" sz="3600" b="1" smtClean="0">
                <a:latin typeface="Times New Roman" pitchFamily="18" charset="0"/>
                <a:cs typeface="Times New Roman" pitchFamily="18" charset="0"/>
              </a:rPr>
              <a:t>+</a:t>
            </a:r>
            <a:r>
              <a:rPr lang="nl-NL" sz="3600" b="1" u="sng" smtClean="0">
                <a:latin typeface="Times New Roman" pitchFamily="18" charset="0"/>
                <a:cs typeface="Times New Roman" pitchFamily="18" charset="0"/>
              </a:rPr>
              <a:t>Bước 5</a:t>
            </a:r>
            <a:r>
              <a:rPr lang="nl-NL" sz="3600" b="1" smtClean="0">
                <a:latin typeface="Times New Roman" pitchFamily="18" charset="0"/>
                <a:cs typeface="Times New Roman" pitchFamily="18" charset="0"/>
              </a:rPr>
              <a:t>: </a:t>
            </a:r>
            <a:r>
              <a:rPr lang="nl-NL" sz="3600" b="1" smtClean="0">
                <a:solidFill>
                  <a:srgbClr val="FF0000"/>
                </a:solidFill>
                <a:latin typeface="Times New Roman" pitchFamily="18" charset="0"/>
                <a:cs typeface="Times New Roman" pitchFamily="18" charset="0"/>
              </a:rPr>
              <a:t>Tổ </a:t>
            </a:r>
            <a:r>
              <a:rPr lang="nl-NL" sz="3600" b="1">
                <a:solidFill>
                  <a:srgbClr val="FF0000"/>
                </a:solidFill>
                <a:latin typeface="Times New Roman" pitchFamily="18" charset="0"/>
                <a:cs typeface="Times New Roman" pitchFamily="18" charset="0"/>
              </a:rPr>
              <a:t>chức hình thức và phương pháp dạy học phong </a:t>
            </a:r>
            <a:r>
              <a:rPr lang="nl-NL" sz="3600" b="1" smtClean="0">
                <a:solidFill>
                  <a:srgbClr val="FF0000"/>
                </a:solidFill>
                <a:latin typeface="Times New Roman" pitchFamily="18" charset="0"/>
                <a:cs typeface="Times New Roman" pitchFamily="18" charset="0"/>
              </a:rPr>
              <a:t>phú </a:t>
            </a:r>
            <a:endParaRPr lang="en-US" sz="3600" b="1">
              <a:solidFill>
                <a:srgbClr val="FF0000"/>
              </a:solidFill>
              <a:latin typeface="Times New Roman" pitchFamily="18" charset="0"/>
              <a:cs typeface="Times New Roman" pitchFamily="18" charset="0"/>
            </a:endParaRPr>
          </a:p>
        </p:txBody>
      </p:sp>
      <p:sp>
        <p:nvSpPr>
          <p:cNvPr id="5" name="Rectangle 4"/>
          <p:cNvSpPr/>
          <p:nvPr/>
        </p:nvSpPr>
        <p:spPr>
          <a:xfrm>
            <a:off x="0" y="1207255"/>
            <a:ext cx="9144000" cy="5632311"/>
          </a:xfrm>
          <a:prstGeom prst="rect">
            <a:avLst/>
          </a:prstGeom>
        </p:spPr>
        <p:txBody>
          <a:bodyPr wrap="square">
            <a:spAutoFit/>
          </a:bodyPr>
          <a:lstStyle/>
          <a:p>
            <a:pPr algn="just"/>
            <a:r>
              <a:rPr lang="nl-NL" sz="3600" b="1" smtClean="0">
                <a:latin typeface="Times New Roman" pitchFamily="18" charset="0"/>
                <a:cs typeface="Times New Roman" pitchFamily="18" charset="0"/>
              </a:rPr>
              <a:t>     Trong </a:t>
            </a:r>
            <a:r>
              <a:rPr lang="nl-NL" sz="3600" b="1">
                <a:latin typeface="Times New Roman" pitchFamily="18" charset="0"/>
                <a:cs typeface="Times New Roman" pitchFamily="18" charset="0"/>
              </a:rPr>
              <a:t>giờ dạy  học, tôi luôn vận dụng các hình thức, phương pháp dạy học sao cho đảm bảo mọi đối tượng học sinh của lớp đều được tham gia.		</a:t>
            </a:r>
            <a:endParaRPr lang="nl-NL" sz="3600" b="1" smtClean="0">
              <a:latin typeface="Times New Roman" pitchFamily="18" charset="0"/>
              <a:cs typeface="Times New Roman" pitchFamily="18" charset="0"/>
            </a:endParaRPr>
          </a:p>
          <a:p>
            <a:pPr algn="just"/>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      + </a:t>
            </a:r>
            <a:r>
              <a:rPr lang="nl-NL" sz="3600" b="1">
                <a:latin typeface="Times New Roman" pitchFamily="18" charset="0"/>
                <a:cs typeface="Times New Roman" pitchFamily="18" charset="0"/>
              </a:rPr>
              <a:t>Tạo mối tương tác trong nhóm nhỏ ( 2 – 4 HS ) </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 Tạo tinh thần thi đua giữa các tổ </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 </a:t>
            </a:r>
            <a:r>
              <a:rPr lang="nl-NL" sz="3600" b="1" smtClean="0">
                <a:latin typeface="Times New Roman" pitchFamily="18" charset="0"/>
                <a:cs typeface="Times New Roman" pitchFamily="18" charset="0"/>
              </a:rPr>
              <a:t>Luôn </a:t>
            </a:r>
            <a:r>
              <a:rPr lang="nl-NL" sz="3600" b="1">
                <a:latin typeface="Times New Roman" pitchFamily="18" charset="0"/>
                <a:cs typeface="Times New Roman" pitchFamily="18" charset="0"/>
              </a:rPr>
              <a:t>khuyến khích, tuyên dương, khen thưởng kịp thời</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35164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231" y="305844"/>
            <a:ext cx="9144000" cy="3970318"/>
          </a:xfrm>
          <a:prstGeom prst="rect">
            <a:avLst/>
          </a:prstGeom>
        </p:spPr>
        <p:txBody>
          <a:bodyPr wrap="square">
            <a:spAutoFit/>
          </a:bodyPr>
          <a:lstStyle/>
          <a:p>
            <a:pPr algn="just"/>
            <a:r>
              <a:rPr lang="nl-NL" sz="3600" b="1" smtClean="0">
                <a:latin typeface="Times New Roman" pitchFamily="18" charset="0"/>
                <a:cs typeface="Times New Roman" pitchFamily="18" charset="0"/>
              </a:rPr>
              <a:t>     Khi </a:t>
            </a:r>
            <a:r>
              <a:rPr lang="nl-NL" sz="3600" b="1">
                <a:latin typeface="Times New Roman" pitchFamily="18" charset="0"/>
                <a:cs typeface="Times New Roman" pitchFamily="18" charset="0"/>
              </a:rPr>
              <a:t>nêu các câu hỏi hay các bài tập thực hành  tôi luôn chú ý </a:t>
            </a:r>
            <a:r>
              <a:rPr lang="nl-NL" sz="3600" b="1" smtClean="0">
                <a:latin typeface="Times New Roman" pitchFamily="18" charset="0"/>
                <a:cs typeface="Times New Roman" pitchFamily="18" charset="0"/>
              </a:rPr>
              <a:t>các </a:t>
            </a:r>
            <a:r>
              <a:rPr lang="nl-NL" sz="3600" b="1">
                <a:latin typeface="Times New Roman" pitchFamily="18" charset="0"/>
                <a:cs typeface="Times New Roman" pitchFamily="18" charset="0"/>
              </a:rPr>
              <a:t>câu hỏi và bài tập mức độ dễ cho đối tượng học sinh </a:t>
            </a:r>
            <a:r>
              <a:rPr lang="nl-NL" sz="3600" b="1" smtClean="0">
                <a:latin typeface="Times New Roman" pitchFamily="18" charset="0"/>
                <a:cs typeface="Times New Roman" pitchFamily="18" charset="0"/>
              </a:rPr>
              <a:t>chậm </a:t>
            </a:r>
            <a:r>
              <a:rPr lang="nl-NL" sz="3600" b="1">
                <a:latin typeface="Times New Roman" pitchFamily="18" charset="0"/>
                <a:cs typeface="Times New Roman" pitchFamily="18" charset="0"/>
              </a:rPr>
              <a:t>của lớp, thường xuyên động </a:t>
            </a:r>
            <a:r>
              <a:rPr lang="nl-NL" sz="3600" b="1" smtClean="0">
                <a:latin typeface="Times New Roman" pitchFamily="18" charset="0"/>
                <a:cs typeface="Times New Roman" pitchFamily="18" charset="0"/>
              </a:rPr>
              <a:t>viên các em  </a:t>
            </a:r>
            <a:r>
              <a:rPr lang="nl-NL" sz="3600" b="1">
                <a:latin typeface="Times New Roman" pitchFamily="18" charset="0"/>
                <a:cs typeface="Times New Roman" pitchFamily="18" charset="0"/>
              </a:rPr>
              <a:t>giơ tay phát biểu trả lời câu hỏi của cô, khuyến khích </a:t>
            </a:r>
            <a:r>
              <a:rPr lang="nl-NL" sz="3600" b="1" smtClean="0">
                <a:latin typeface="Times New Roman" pitchFamily="18" charset="0"/>
                <a:cs typeface="Times New Roman" pitchFamily="18" charset="0"/>
              </a:rPr>
              <a:t>các em lên </a:t>
            </a:r>
            <a:r>
              <a:rPr lang="nl-NL" sz="3600" b="1">
                <a:latin typeface="Times New Roman" pitchFamily="18" charset="0"/>
                <a:cs typeface="Times New Roman" pitchFamily="18" charset="0"/>
              </a:rPr>
              <a:t>bảng làm bài hay nêu nội  dung tranh. </a:t>
            </a:r>
            <a:endParaRPr lang="en-US" sz="3600" b="1">
              <a:latin typeface="Times New Roman" pitchFamily="18" charset="0"/>
              <a:cs typeface="Times New Roman" pitchFamily="18" charset="0"/>
            </a:endParaRPr>
          </a:p>
        </p:txBody>
      </p:sp>
      <p:grpSp>
        <p:nvGrpSpPr>
          <p:cNvPr id="3" name="Group 7"/>
          <p:cNvGrpSpPr>
            <a:grpSpLocks/>
          </p:cNvGrpSpPr>
          <p:nvPr/>
        </p:nvGrpSpPr>
        <p:grpSpPr bwMode="auto">
          <a:xfrm>
            <a:off x="323850" y="4868863"/>
            <a:ext cx="8423275" cy="1727200"/>
            <a:chOff x="204" y="3067"/>
            <a:chExt cx="5306" cy="1088"/>
          </a:xfrm>
        </p:grpSpPr>
        <p:pic>
          <p:nvPicPr>
            <p:cNvPr id="4" name="Rectangle 399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 y="3067"/>
              <a:ext cx="1723" cy="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Rectangle 399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3" y="3067"/>
              <a:ext cx="1723" cy="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Rectangle 399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87" y="3067"/>
              <a:ext cx="1723" cy="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9190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10" y="0"/>
            <a:ext cx="9144000" cy="5078313"/>
          </a:xfrm>
          <a:prstGeom prst="rect">
            <a:avLst/>
          </a:prstGeom>
        </p:spPr>
        <p:txBody>
          <a:bodyPr wrap="square">
            <a:spAutoFit/>
          </a:bodyPr>
          <a:lstStyle/>
          <a:p>
            <a:pPr algn="just"/>
            <a:r>
              <a:rPr lang="nl-NL" sz="3600" b="1" smtClean="0">
                <a:latin typeface="Times New Roman" pitchFamily="18" charset="0"/>
                <a:cs typeface="Times New Roman" pitchFamily="18" charset="0"/>
              </a:rPr>
              <a:t>        Đầu </a:t>
            </a:r>
            <a:r>
              <a:rPr lang="nl-NL" sz="3600" b="1">
                <a:latin typeface="Times New Roman" pitchFamily="18" charset="0"/>
                <a:cs typeface="Times New Roman" pitchFamily="18" charset="0"/>
              </a:rPr>
              <a:t>tiên, tôi gọi những học sinh năng khiếu </a:t>
            </a:r>
            <a:r>
              <a:rPr lang="nl-NL" sz="3600" b="1" smtClean="0">
                <a:latin typeface="Times New Roman" pitchFamily="18" charset="0"/>
                <a:cs typeface="Times New Roman" pitchFamily="18" charset="0"/>
              </a:rPr>
              <a:t>phát </a:t>
            </a:r>
            <a:r>
              <a:rPr lang="nl-NL" sz="3600" b="1">
                <a:latin typeface="Times New Roman" pitchFamily="18" charset="0"/>
                <a:cs typeface="Times New Roman" pitchFamily="18" charset="0"/>
              </a:rPr>
              <a:t>biểu trước, sau đó cho học sinh </a:t>
            </a:r>
            <a:r>
              <a:rPr lang="nl-NL" sz="3600" b="1" smtClean="0">
                <a:latin typeface="Times New Roman" pitchFamily="18" charset="0"/>
                <a:cs typeface="Times New Roman" pitchFamily="18" charset="0"/>
              </a:rPr>
              <a:t>chậm, </a:t>
            </a:r>
            <a:r>
              <a:rPr lang="nl-NL" sz="3600" b="1">
                <a:latin typeface="Times New Roman" pitchFamily="18" charset="0"/>
                <a:cs typeface="Times New Roman" pitchFamily="18" charset="0"/>
              </a:rPr>
              <a:t>lập lại câu trả lời từ dễ đến khó, dù đúng hay sai thì những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đó luôn được lớp thưởng một tràng pháo tay thật </a:t>
            </a:r>
            <a:r>
              <a:rPr lang="nl-NL" sz="3600" b="1" smtClean="0">
                <a:latin typeface="Times New Roman" pitchFamily="18" charset="0"/>
                <a:cs typeface="Times New Roman" pitchFamily="18" charset="0"/>
              </a:rPr>
              <a:t>to.</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Lúc </a:t>
            </a:r>
            <a:r>
              <a:rPr lang="nl-NL" sz="3600" b="1">
                <a:latin typeface="Times New Roman" pitchFamily="18" charset="0"/>
                <a:cs typeface="Times New Roman" pitchFamily="18" charset="0"/>
              </a:rPr>
              <a:t>đầu, mỗi tiết tôi chỉ gọi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hai lần, dần dần số lần mời tăng lên, có lúc thì cô chọn, có lúc thì bạn mời, có lúc thì chính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xung phong.</a:t>
            </a:r>
            <a:endParaRPr lang="en-US" sz="3600" b="1">
              <a:latin typeface="Times New Roman" pitchFamily="18" charset="0"/>
              <a:cs typeface="Times New Roman" pitchFamily="18" charset="0"/>
            </a:endParaRPr>
          </a:p>
        </p:txBody>
      </p:sp>
      <p:pic>
        <p:nvPicPr>
          <p:cNvPr id="3" name="Rectangle 2765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470999">
            <a:off x="6478588" y="5175250"/>
            <a:ext cx="2665412"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86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000"/>
            <a:ext cx="9144000" cy="6494085"/>
          </a:xfrm>
          <a:prstGeom prst="rect">
            <a:avLst/>
          </a:prstGeom>
        </p:spPr>
        <p:txBody>
          <a:bodyPr wrap="square">
            <a:spAutoFit/>
          </a:bodyPr>
          <a:lstStyle/>
          <a:p>
            <a:pPr algn="just"/>
            <a:r>
              <a:rPr lang="nl-NL" sz="3200" b="1">
                <a:latin typeface="Times New Roman" pitchFamily="18" charset="0"/>
                <a:cs typeface="Times New Roman" pitchFamily="18" charset="0"/>
              </a:rPr>
              <a:t>+ </a:t>
            </a:r>
            <a:r>
              <a:rPr lang="nl-NL" sz="3200" b="1" u="sng" smtClean="0">
                <a:latin typeface="Times New Roman" pitchFamily="18" charset="0"/>
                <a:cs typeface="Times New Roman" pitchFamily="18" charset="0"/>
              </a:rPr>
              <a:t>Bước 6</a:t>
            </a:r>
            <a:r>
              <a:rPr lang="nl-NL" sz="3200" b="1" smtClean="0">
                <a:latin typeface="Times New Roman" pitchFamily="18" charset="0"/>
                <a:cs typeface="Times New Roman" pitchFamily="18" charset="0"/>
              </a:rPr>
              <a:t>: </a:t>
            </a:r>
            <a:r>
              <a:rPr lang="nl-NL" sz="3200" b="1" smtClean="0">
                <a:solidFill>
                  <a:srgbClr val="FF0000"/>
                </a:solidFill>
                <a:latin typeface="Times New Roman" pitchFamily="18" charset="0"/>
                <a:cs typeface="Times New Roman" pitchFamily="18" charset="0"/>
              </a:rPr>
              <a:t>Xây </a:t>
            </a:r>
            <a:r>
              <a:rPr lang="nl-NL" sz="3200" b="1">
                <a:solidFill>
                  <a:srgbClr val="FF0000"/>
                </a:solidFill>
                <a:latin typeface="Times New Roman" pitchFamily="18" charset="0"/>
                <a:cs typeface="Times New Roman" pitchFamily="18" charset="0"/>
              </a:rPr>
              <a:t>dựng nền nếp lớp:</a:t>
            </a:r>
            <a:endParaRPr lang="en-US" sz="3200" b="1">
              <a:solidFill>
                <a:srgbClr val="FF0000"/>
              </a:solidFill>
              <a:latin typeface="Times New Roman" pitchFamily="18" charset="0"/>
              <a:cs typeface="Times New Roman" pitchFamily="18" charset="0"/>
            </a:endParaRPr>
          </a:p>
          <a:p>
            <a:pPr algn="just"/>
            <a:r>
              <a:rPr lang="nl-NL" sz="3200" b="1" smtClean="0">
                <a:latin typeface="Times New Roman" pitchFamily="18" charset="0"/>
                <a:cs typeface="Times New Roman" pitchFamily="18" charset="0"/>
              </a:rPr>
              <a:t>      Trong </a:t>
            </a:r>
            <a:r>
              <a:rPr lang="nl-NL" sz="3200" b="1">
                <a:latin typeface="Times New Roman" pitchFamily="18" charset="0"/>
                <a:cs typeface="Times New Roman" pitchFamily="18" charset="0"/>
              </a:rPr>
              <a:t>mỗi cuộc họp phụ huynh, tôi thường nêu qua nội dung chương trình học của lớp, gợi ý giúp đỡ  </a:t>
            </a:r>
            <a:r>
              <a:rPr lang="nl-NL" sz="3200" b="1" smtClean="0">
                <a:latin typeface="Times New Roman" pitchFamily="18" charset="0"/>
                <a:cs typeface="Times New Roman" pitchFamily="18" charset="0"/>
              </a:rPr>
              <a:t>cho các em  </a:t>
            </a:r>
            <a:r>
              <a:rPr lang="nl-NL" sz="3200" b="1">
                <a:latin typeface="Times New Roman" pitchFamily="18" charset="0"/>
                <a:cs typeface="Times New Roman" pitchFamily="18" charset="0"/>
              </a:rPr>
              <a:t>học ở </a:t>
            </a:r>
            <a:r>
              <a:rPr lang="nl-NL" sz="3200" b="1" smtClean="0">
                <a:latin typeface="Times New Roman" pitchFamily="18" charset="0"/>
                <a:cs typeface="Times New Roman" pitchFamily="18" charset="0"/>
              </a:rPr>
              <a:t>nhà</a:t>
            </a:r>
            <a:r>
              <a:rPr lang="nl-NL" sz="3200" b="1">
                <a:latin typeface="Times New Roman" pitchFamily="18" charset="0"/>
                <a:cs typeface="Times New Roman" pitchFamily="18" charset="0"/>
              </a:rPr>
              <a:t> </a:t>
            </a:r>
            <a:r>
              <a:rPr lang="nl-NL" sz="3200" b="1" smtClean="0">
                <a:latin typeface="Times New Roman" pitchFamily="18" charset="0"/>
                <a:cs typeface="Times New Roman" pitchFamily="18" charset="0"/>
              </a:rPr>
              <a:t>như </a:t>
            </a:r>
            <a:r>
              <a:rPr lang="nl-NL" sz="3200" b="1">
                <a:latin typeface="Times New Roman" pitchFamily="18" charset="0"/>
                <a:cs typeface="Times New Roman" pitchFamily="18" charset="0"/>
              </a:rPr>
              <a:t>tự </a:t>
            </a:r>
            <a:r>
              <a:rPr lang="nl-NL" sz="3200" b="1" smtClean="0">
                <a:latin typeface="Times New Roman" pitchFamily="18" charset="0"/>
                <a:cs typeface="Times New Roman" pitchFamily="18" charset="0"/>
              </a:rPr>
              <a:t>soạn </a:t>
            </a:r>
            <a:r>
              <a:rPr lang="nl-NL" sz="3200" b="1">
                <a:latin typeface="Times New Roman" pitchFamily="18" charset="0"/>
                <a:cs typeface="Times New Roman" pitchFamily="18" charset="0"/>
              </a:rPr>
              <a:t>bài, tự ôn bài ở nhà và yêu cầu phụ huynh không làm thay mà chỉ hướng dẫn hoặc cùng làm với  </a:t>
            </a:r>
            <a:r>
              <a:rPr lang="nl-NL" sz="3200" b="1" smtClean="0">
                <a:latin typeface="Times New Roman" pitchFamily="18" charset="0"/>
                <a:cs typeface="Times New Roman" pitchFamily="18" charset="0"/>
              </a:rPr>
              <a:t>các em  </a:t>
            </a:r>
            <a:r>
              <a:rPr lang="nl-NL" sz="3200" b="1">
                <a:latin typeface="Times New Roman" pitchFamily="18" charset="0"/>
                <a:cs typeface="Times New Roman" pitchFamily="18" charset="0"/>
              </a:rPr>
              <a:t>cho đến khi nào </a:t>
            </a:r>
            <a:r>
              <a:rPr lang="nl-NL" sz="3200" b="1" smtClean="0">
                <a:latin typeface="Times New Roman" pitchFamily="18" charset="0"/>
                <a:cs typeface="Times New Roman" pitchFamily="18" charset="0"/>
              </a:rPr>
              <a:t>thấy các em  </a:t>
            </a:r>
            <a:r>
              <a:rPr lang="nl-NL" sz="3200" b="1">
                <a:latin typeface="Times New Roman" pitchFamily="18" charset="0"/>
                <a:cs typeface="Times New Roman" pitchFamily="18" charset="0"/>
              </a:rPr>
              <a:t>tự làm tốt. Tôi còn </a:t>
            </a:r>
            <a:r>
              <a:rPr lang="nl-NL" sz="3200" b="1" smtClean="0">
                <a:latin typeface="Times New Roman" pitchFamily="18" charset="0"/>
                <a:cs typeface="Times New Roman" pitchFamily="18" charset="0"/>
              </a:rPr>
              <a:t>chia sẻ để </a:t>
            </a:r>
            <a:r>
              <a:rPr lang="nl-NL" sz="3200" b="1">
                <a:latin typeface="Times New Roman" pitchFamily="18" charset="0"/>
                <a:cs typeface="Times New Roman" pitchFamily="18" charset="0"/>
              </a:rPr>
              <a:t>phụ huynh  nắm nội quy trường </a:t>
            </a:r>
            <a:r>
              <a:rPr lang="nl-NL" sz="3200" b="1" smtClean="0">
                <a:latin typeface="Times New Roman" pitchFamily="18" charset="0"/>
                <a:cs typeface="Times New Roman" pitchFamily="18" charset="0"/>
              </a:rPr>
              <a:t>lớp, </a:t>
            </a:r>
            <a:r>
              <a:rPr lang="nl-NL" sz="3200" b="1">
                <a:latin typeface="Times New Roman" pitchFamily="18" charset="0"/>
                <a:cs typeface="Times New Roman" pitchFamily="18" charset="0"/>
              </a:rPr>
              <a:t>những nhiệm vụ mà học sinh lớp M</a:t>
            </a:r>
            <a:r>
              <a:rPr lang="nl-NL" sz="3200" b="1" smtClean="0">
                <a:latin typeface="Times New Roman" pitchFamily="18" charset="0"/>
                <a:cs typeface="Times New Roman" pitchFamily="18" charset="0"/>
              </a:rPr>
              <a:t>ột </a:t>
            </a:r>
            <a:r>
              <a:rPr lang="nl-NL" sz="3200" b="1">
                <a:latin typeface="Times New Roman" pitchFamily="18" charset="0"/>
                <a:cs typeface="Times New Roman" pitchFamily="18" charset="0"/>
              </a:rPr>
              <a:t>cần thực hiện được trong năm học</a:t>
            </a:r>
            <a:r>
              <a:rPr lang="nl-NL" sz="3200" b="1" smtClean="0">
                <a:latin typeface="Times New Roman" pitchFamily="18" charset="0"/>
                <a:cs typeface="Times New Roman" pitchFamily="18" charset="0"/>
              </a:rPr>
              <a:t>. Trong </a:t>
            </a:r>
            <a:r>
              <a:rPr lang="nl-NL" sz="3200" b="1">
                <a:latin typeface="Times New Roman" pitchFamily="18" charset="0"/>
                <a:cs typeface="Times New Roman" pitchFamily="18" charset="0"/>
              </a:rPr>
              <a:t>đó vấn đề an toàn </a:t>
            </a:r>
            <a:r>
              <a:rPr lang="nl-NL" sz="3200" b="1" smtClean="0">
                <a:latin typeface="Times New Roman" pitchFamily="18" charset="0"/>
                <a:cs typeface="Times New Roman" pitchFamily="18" charset="0"/>
              </a:rPr>
              <a:t>sức khỏe, vệ </a:t>
            </a:r>
            <a:r>
              <a:rPr lang="nl-NL" sz="3200" b="1">
                <a:latin typeface="Times New Roman" pitchFamily="18" charset="0"/>
                <a:cs typeface="Times New Roman" pitchFamily="18" charset="0"/>
              </a:rPr>
              <a:t>sinh cá </a:t>
            </a:r>
            <a:r>
              <a:rPr lang="nl-NL" sz="3200" b="1" smtClean="0">
                <a:latin typeface="Times New Roman" pitchFamily="18" charset="0"/>
                <a:cs typeface="Times New Roman" pitchFamily="18" charset="0"/>
              </a:rPr>
              <a:t>nhân, </a:t>
            </a:r>
            <a:r>
              <a:rPr lang="nl-NL" sz="3200" b="1">
                <a:latin typeface="Times New Roman" pitchFamily="18" charset="0"/>
                <a:cs typeface="Times New Roman" pitchFamily="18" charset="0"/>
              </a:rPr>
              <a:t>vệ sinh trường </a:t>
            </a:r>
            <a:r>
              <a:rPr lang="nl-NL" sz="3200" b="1" smtClean="0">
                <a:latin typeface="Times New Roman" pitchFamily="18" charset="0"/>
                <a:cs typeface="Times New Roman" pitchFamily="18" charset="0"/>
              </a:rPr>
              <a:t>lớp, </a:t>
            </a:r>
            <a:r>
              <a:rPr lang="nl-NL" sz="3200" b="1">
                <a:latin typeface="Times New Roman" pitchFamily="18" charset="0"/>
                <a:cs typeface="Times New Roman" pitchFamily="18" charset="0"/>
              </a:rPr>
              <a:t>tôi nhờ phụ huynh đặc biệt kiểm tra, nhắc nhở, giáo dục các </a:t>
            </a:r>
            <a:r>
              <a:rPr lang="nl-NL" sz="3200" b="1" smtClean="0">
                <a:latin typeface="Times New Roman" pitchFamily="18" charset="0"/>
                <a:cs typeface="Times New Roman" pitchFamily="18" charset="0"/>
              </a:rPr>
              <a:t>em  </a:t>
            </a:r>
            <a:r>
              <a:rPr lang="nl-NL" sz="3200" b="1">
                <a:latin typeface="Times New Roman" pitchFamily="18" charset="0"/>
                <a:cs typeface="Times New Roman" pitchFamily="18" charset="0"/>
              </a:rPr>
              <a:t>mỗi ngày</a:t>
            </a:r>
            <a:r>
              <a:rPr lang="nl-NL" sz="3200" b="1" smtClean="0">
                <a:latin typeface="Times New Roman" pitchFamily="18" charset="0"/>
                <a:cs typeface="Times New Roman" pitchFamily="18" charset="0"/>
              </a:rPr>
              <a:t>.</a:t>
            </a: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117453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000"/>
            <a:ext cx="9144000" cy="4401205"/>
          </a:xfrm>
          <a:prstGeom prst="rect">
            <a:avLst/>
          </a:prstGeom>
        </p:spPr>
        <p:txBody>
          <a:bodyPr wrap="square">
            <a:spAutoFit/>
          </a:bodyPr>
          <a:lstStyle/>
          <a:p>
            <a:pPr algn="just"/>
            <a:r>
              <a:rPr lang="nl-NL" sz="4000" b="1" smtClean="0">
                <a:latin typeface="Times New Roman" pitchFamily="18" charset="0"/>
                <a:cs typeface="Times New Roman" pitchFamily="18" charset="0"/>
              </a:rPr>
              <a:t>      Kết </a:t>
            </a:r>
            <a:r>
              <a:rPr lang="nl-NL" sz="4000" b="1">
                <a:latin typeface="Times New Roman" pitchFamily="18" charset="0"/>
                <a:cs typeface="Times New Roman" pitchFamily="18" charset="0"/>
              </a:rPr>
              <a:t>hợp </a:t>
            </a:r>
            <a:r>
              <a:rPr lang="nl-NL" sz="4000" b="1" smtClean="0">
                <a:latin typeface="Times New Roman" pitchFamily="18" charset="0"/>
                <a:cs typeface="Times New Roman" pitchFamily="18" charset="0"/>
              </a:rPr>
              <a:t>với </a:t>
            </a:r>
            <a:r>
              <a:rPr lang="nl-NL" sz="4000" b="1">
                <a:latin typeface="Times New Roman" pitchFamily="18" charset="0"/>
                <a:cs typeface="Times New Roman" pitchFamily="18" charset="0"/>
              </a:rPr>
              <a:t>Tổng phụ trách, sao đỏ, ban cán sự lớp xây dựng nền </a:t>
            </a:r>
            <a:r>
              <a:rPr lang="nl-NL" sz="4000" b="1" smtClean="0">
                <a:latin typeface="Times New Roman" pitchFamily="18" charset="0"/>
                <a:cs typeface="Times New Roman" pitchFamily="18" charset="0"/>
              </a:rPr>
              <a:t>nếp </a:t>
            </a:r>
            <a:r>
              <a:rPr lang="nl-NL" sz="4000" b="1">
                <a:latin typeface="Times New Roman" pitchFamily="18" charset="0"/>
                <a:cs typeface="Times New Roman" pitchFamily="18" charset="0"/>
              </a:rPr>
              <a:t>và ý</a:t>
            </a:r>
            <a:r>
              <a:rPr lang="nl-NL" sz="4000" b="1" smtClean="0">
                <a:latin typeface="Times New Roman" pitchFamily="18" charset="0"/>
                <a:cs typeface="Times New Roman" pitchFamily="18" charset="0"/>
              </a:rPr>
              <a:t> </a:t>
            </a:r>
            <a:r>
              <a:rPr lang="nl-NL" sz="4000" b="1">
                <a:latin typeface="Times New Roman" pitchFamily="18" charset="0"/>
                <a:cs typeface="Times New Roman" pitchFamily="18" charset="0"/>
              </a:rPr>
              <a:t>thức xếp hàng ra vào lớp, giữ vệ  sinh trường lớp</a:t>
            </a:r>
            <a:r>
              <a:rPr lang="nl-NL" sz="4000" b="1" smtClean="0">
                <a:latin typeface="Times New Roman" pitchFamily="18" charset="0"/>
                <a:cs typeface="Times New Roman" pitchFamily="18" charset="0"/>
              </a:rPr>
              <a:t>, tham </a:t>
            </a:r>
            <a:r>
              <a:rPr lang="nl-NL" sz="4000" b="1">
                <a:latin typeface="Times New Roman" pitchFamily="18" charset="0"/>
                <a:cs typeface="Times New Roman" pitchFamily="18" charset="0"/>
              </a:rPr>
              <a:t>gia các phong trào của trường. Tôi từng bước hướng </a:t>
            </a:r>
            <a:r>
              <a:rPr lang="nl-NL" sz="4000" b="1" smtClean="0">
                <a:latin typeface="Times New Roman" pitchFamily="18" charset="0"/>
                <a:cs typeface="Times New Roman" pitchFamily="18" charset="0"/>
              </a:rPr>
              <a:t>dẫn, xây </a:t>
            </a:r>
            <a:r>
              <a:rPr lang="nl-NL" sz="4000" b="1">
                <a:latin typeface="Times New Roman" pitchFamily="18" charset="0"/>
                <a:cs typeface="Times New Roman" pitchFamily="18" charset="0"/>
              </a:rPr>
              <a:t>d</a:t>
            </a:r>
            <a:r>
              <a:rPr lang="vi-VN" sz="4000" b="1">
                <a:latin typeface="Times New Roman" pitchFamily="18" charset="0"/>
                <a:cs typeface="Times New Roman" pitchFamily="18" charset="0"/>
              </a:rPr>
              <a:t>ựng nền </a:t>
            </a:r>
            <a:r>
              <a:rPr lang="nl-NL" sz="4000" b="1">
                <a:latin typeface="Times New Roman" pitchFamily="18" charset="0"/>
                <a:cs typeface="Times New Roman" pitchFamily="18" charset="0"/>
              </a:rPr>
              <a:t> nếp học tập ở lớp thật tốt theo phương châm </a:t>
            </a:r>
            <a:r>
              <a:rPr lang="nl-NL" sz="4000" b="1">
                <a:solidFill>
                  <a:srgbClr val="FF0000"/>
                </a:solidFill>
                <a:latin typeface="Times New Roman" pitchFamily="18" charset="0"/>
                <a:cs typeface="Times New Roman" pitchFamily="18" charset="0"/>
              </a:rPr>
              <a:t>“</a:t>
            </a:r>
            <a:r>
              <a:rPr lang="nl-NL" sz="4000" b="1" i="1">
                <a:solidFill>
                  <a:srgbClr val="FF0000"/>
                </a:solidFill>
                <a:latin typeface="Times New Roman" pitchFamily="18" charset="0"/>
                <a:cs typeface="Times New Roman" pitchFamily="18" charset="0"/>
              </a:rPr>
              <a:t> Nền nếp tốt, học tập tốt”.</a:t>
            </a:r>
            <a:endParaRPr lang="en-US" sz="4000" b="1">
              <a:solidFill>
                <a:srgbClr val="FF0000"/>
              </a:solidFill>
              <a:latin typeface="Times New Roman" pitchFamily="18" charset="0"/>
              <a:cs typeface="Times New Roman" pitchFamily="18" charset="0"/>
            </a:endParaRPr>
          </a:p>
        </p:txBody>
      </p:sp>
      <p:pic>
        <p:nvPicPr>
          <p:cNvPr id="3" name="Picture 5" descr="8858-001-04-104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4572000"/>
            <a:ext cx="32004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615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555641"/>
          </a:xfrm>
          <a:prstGeom prst="rect">
            <a:avLst/>
          </a:prstGeom>
        </p:spPr>
        <p:txBody>
          <a:bodyPr wrap="square">
            <a:spAutoFit/>
          </a:bodyPr>
          <a:lstStyle/>
          <a:p>
            <a:pPr algn="just"/>
            <a:r>
              <a:rPr lang="nl-NL" sz="2800" b="1" smtClean="0">
                <a:latin typeface="Times New Roman" pitchFamily="18" charset="0"/>
                <a:cs typeface="Times New Roman" pitchFamily="18" charset="0"/>
              </a:rPr>
              <a:t>+ </a:t>
            </a:r>
            <a:r>
              <a:rPr lang="nl-NL" sz="2800" b="1" u="sng" smtClean="0">
                <a:latin typeface="Times New Roman" pitchFamily="18" charset="0"/>
                <a:cs typeface="Times New Roman" pitchFamily="18" charset="0"/>
              </a:rPr>
              <a:t>Bước 7</a:t>
            </a:r>
            <a:r>
              <a:rPr lang="nl-NL" sz="2800" b="1" smtClean="0">
                <a:latin typeface="Times New Roman" pitchFamily="18" charset="0"/>
                <a:cs typeface="Times New Roman" pitchFamily="18" charset="0"/>
              </a:rPr>
              <a:t>:  </a:t>
            </a:r>
            <a:r>
              <a:rPr lang="nl-NL" sz="2800" b="1">
                <a:solidFill>
                  <a:srgbClr val="FF0000"/>
                </a:solidFill>
                <a:latin typeface="Times New Roman" pitchFamily="18" charset="0"/>
                <a:cs typeface="Times New Roman" pitchFamily="18" charset="0"/>
              </a:rPr>
              <a:t>Kiểm tra – Đánh giá việc học tập của học sinh :</a:t>
            </a:r>
            <a:endParaRPr lang="en-US" sz="2800" b="1">
              <a:solidFill>
                <a:srgbClr val="FF0000"/>
              </a:solidFill>
              <a:latin typeface="Times New Roman" pitchFamily="18" charset="0"/>
              <a:cs typeface="Times New Roman" pitchFamily="18" charset="0"/>
            </a:endParaRPr>
          </a:p>
          <a:p>
            <a:pPr algn="just"/>
            <a:r>
              <a:rPr lang="nl-NL" sz="2800">
                <a:latin typeface="Times New Roman" pitchFamily="18" charset="0"/>
                <a:cs typeface="Times New Roman" pitchFamily="18" charset="0"/>
              </a:rPr>
              <a:t> 	</a:t>
            </a:r>
            <a:r>
              <a:rPr lang="nl-NL" sz="2800" b="1">
                <a:latin typeface="Times New Roman" pitchFamily="18" charset="0"/>
                <a:cs typeface="Times New Roman" pitchFamily="18" charset="0"/>
              </a:rPr>
              <a:t>Việc theo </a:t>
            </a:r>
            <a:r>
              <a:rPr lang="nl-NL" sz="2800" b="1" smtClean="0">
                <a:latin typeface="Times New Roman" pitchFamily="18" charset="0"/>
                <a:cs typeface="Times New Roman" pitchFamily="18" charset="0"/>
              </a:rPr>
              <a:t>dõi kiểm </a:t>
            </a:r>
            <a:r>
              <a:rPr lang="nl-NL" sz="2800" b="1">
                <a:latin typeface="Times New Roman" pitchFamily="18" charset="0"/>
                <a:cs typeface="Times New Roman" pitchFamily="18" charset="0"/>
              </a:rPr>
              <a:t>tra động viên thường xuyên nhằm giúp giáo viên nắm được sự tiến bộ của </a:t>
            </a:r>
            <a:r>
              <a:rPr lang="nl-NL" sz="2800" b="1" smtClean="0">
                <a:latin typeface="Times New Roman" pitchFamily="18" charset="0"/>
                <a:cs typeface="Times New Roman" pitchFamily="18" charset="0"/>
              </a:rPr>
              <a:t>các em  </a:t>
            </a:r>
            <a:r>
              <a:rPr lang="nl-NL" sz="2800" b="1">
                <a:latin typeface="Times New Roman" pitchFamily="18" charset="0"/>
                <a:cs typeface="Times New Roman" pitchFamily="18" charset="0"/>
              </a:rPr>
              <a:t>nhằm có hướng phát huy hoặc tiếp tục tìm biện pháp khắc phục. Thông thường việc kiểm tra, động viên </a:t>
            </a:r>
            <a:r>
              <a:rPr lang="nl-NL" sz="2800" b="1" smtClean="0">
                <a:latin typeface="Times New Roman" pitchFamily="18" charset="0"/>
                <a:cs typeface="Times New Roman" pitchFamily="18" charset="0"/>
              </a:rPr>
              <a:t>các em  </a:t>
            </a:r>
            <a:r>
              <a:rPr lang="nl-NL" sz="2800" b="1">
                <a:latin typeface="Times New Roman" pitchFamily="18" charset="0"/>
                <a:cs typeface="Times New Roman" pitchFamily="18" charset="0"/>
              </a:rPr>
              <a:t>được thực hiện theo hai thời </a:t>
            </a:r>
            <a:r>
              <a:rPr lang="nl-NL" sz="2800" b="1" smtClean="0">
                <a:latin typeface="Times New Roman" pitchFamily="18" charset="0"/>
                <a:cs typeface="Times New Roman" pitchFamily="18" charset="0"/>
              </a:rPr>
              <a:t>điểm: Trong </a:t>
            </a:r>
            <a:r>
              <a:rPr lang="nl-NL" sz="2800" b="1">
                <a:latin typeface="Times New Roman" pitchFamily="18" charset="0"/>
                <a:cs typeface="Times New Roman" pitchFamily="18" charset="0"/>
              </a:rPr>
              <a:t>các tiết học và vào cuối tuần - vào giờ sinh hoạt tập </a:t>
            </a:r>
            <a:r>
              <a:rPr lang="nl-NL" sz="2800" b="1" smtClean="0">
                <a:latin typeface="Times New Roman" pitchFamily="18" charset="0"/>
                <a:cs typeface="Times New Roman" pitchFamily="18" charset="0"/>
              </a:rPr>
              <a:t>thể, học </a:t>
            </a:r>
            <a:r>
              <a:rPr lang="nl-NL" sz="2800" b="1">
                <a:latin typeface="Times New Roman" pitchFamily="18" charset="0"/>
                <a:cs typeface="Times New Roman" pitchFamily="18" charset="0"/>
              </a:rPr>
              <a:t>sinh sẽ tổng kết bông hoa phát </a:t>
            </a:r>
            <a:r>
              <a:rPr lang="nl-NL" sz="2800" b="1" smtClean="0">
                <a:latin typeface="Times New Roman" pitchFamily="18" charset="0"/>
                <a:cs typeface="Times New Roman" pitchFamily="18" charset="0"/>
              </a:rPr>
              <a:t>biểu, </a:t>
            </a:r>
            <a:r>
              <a:rPr lang="nl-NL" sz="2800" b="1">
                <a:latin typeface="Times New Roman" pitchFamily="18" charset="0"/>
                <a:cs typeface="Times New Roman" pitchFamily="18" charset="0"/>
              </a:rPr>
              <a:t>bông hoa </a:t>
            </a:r>
            <a:r>
              <a:rPr lang="nl-NL" sz="2800" b="1" smtClean="0">
                <a:latin typeface="Times New Roman" pitchFamily="18" charset="0"/>
                <a:cs typeface="Times New Roman" pitchFamily="18" charset="0"/>
              </a:rPr>
              <a:t>làm </a:t>
            </a:r>
            <a:r>
              <a:rPr lang="nl-NL" sz="2800" b="1">
                <a:latin typeface="Times New Roman" pitchFamily="18" charset="0"/>
                <a:cs typeface="Times New Roman" pitchFamily="18" charset="0"/>
              </a:rPr>
              <a:t>việc </a:t>
            </a:r>
            <a:r>
              <a:rPr lang="nl-NL" sz="2800" b="1" smtClean="0">
                <a:latin typeface="Times New Roman" pitchFamily="18" charset="0"/>
                <a:cs typeface="Times New Roman" pitchFamily="18" charset="0"/>
              </a:rPr>
              <a:t>tốt, </a:t>
            </a:r>
            <a:r>
              <a:rPr lang="nl-NL" sz="2800" b="1">
                <a:latin typeface="Times New Roman" pitchFamily="18" charset="0"/>
                <a:cs typeface="Times New Roman" pitchFamily="18" charset="0"/>
              </a:rPr>
              <a:t>bông hoa vở sạch chữ đẹp  giữa các </a:t>
            </a:r>
            <a:r>
              <a:rPr lang="nl-NL" sz="2800" b="1" smtClean="0">
                <a:latin typeface="Times New Roman" pitchFamily="18" charset="0"/>
                <a:cs typeface="Times New Roman" pitchFamily="18" charset="0"/>
              </a:rPr>
              <a:t>tổ. Mỗi </a:t>
            </a:r>
            <a:r>
              <a:rPr lang="nl-NL" sz="2800" b="1">
                <a:latin typeface="Times New Roman" pitchFamily="18" charset="0"/>
                <a:cs typeface="Times New Roman" pitchFamily="18" charset="0"/>
              </a:rPr>
              <a:t>tháng giáo viên </a:t>
            </a:r>
            <a:r>
              <a:rPr lang="nl-NL" sz="2800" b="1" smtClean="0">
                <a:latin typeface="Times New Roman" pitchFamily="18" charset="0"/>
                <a:cs typeface="Times New Roman" pitchFamily="18" charset="0"/>
              </a:rPr>
              <a:t>sẽ </a:t>
            </a:r>
            <a:r>
              <a:rPr lang="nl-NL" sz="2800" b="1">
                <a:latin typeface="Times New Roman" pitchFamily="18" charset="0"/>
                <a:cs typeface="Times New Roman" pitchFamily="18" charset="0"/>
              </a:rPr>
              <a:t>tổng kết, phát thưởng cho học sinh  tiến bộ, đôi bạn học tập cùng tiến bộ của lớp. Phần thưởng thường là quyển truyện tranh, cây bút chì, đồ chuốt, cây thước kẻ, quyển tập.....</a:t>
            </a:r>
            <a:endParaRPr lang="en-US" sz="2800" b="1">
              <a:latin typeface="Times New Roman" pitchFamily="18" charset="0"/>
              <a:cs typeface="Times New Roman" pitchFamily="18" charset="0"/>
            </a:endParaRPr>
          </a:p>
          <a:p>
            <a:pPr algn="just"/>
            <a:r>
              <a:rPr lang="nl-NL" sz="2800" b="1" smtClean="0">
                <a:latin typeface="Times New Roman" pitchFamily="18" charset="0"/>
                <a:cs typeface="Times New Roman" pitchFamily="18" charset="0"/>
              </a:rPr>
              <a:t>  Nhìn </a:t>
            </a:r>
            <a:r>
              <a:rPr lang="nl-NL" sz="2800" b="1">
                <a:latin typeface="Times New Roman" pitchFamily="18" charset="0"/>
                <a:cs typeface="Times New Roman" pitchFamily="18" charset="0"/>
              </a:rPr>
              <a:t>chung , những món quà dù nhỏ nhưng lại là động </a:t>
            </a:r>
            <a:r>
              <a:rPr lang="nl-NL" sz="2800" b="1" smtClean="0">
                <a:latin typeface="Times New Roman" pitchFamily="18" charset="0"/>
                <a:cs typeface="Times New Roman" pitchFamily="18" charset="0"/>
              </a:rPr>
              <a:t>lực vô </a:t>
            </a:r>
            <a:r>
              <a:rPr lang="nl-NL" sz="2800" b="1">
                <a:latin typeface="Times New Roman" pitchFamily="18" charset="0"/>
                <a:cs typeface="Times New Roman" pitchFamily="18" charset="0"/>
              </a:rPr>
              <a:t>cùng to lớn trong việc khích lệ học sinh tiến bộ trong học tập. </a:t>
            </a:r>
            <a:endParaRPr lang="en-US" sz="2800" b="1">
              <a:latin typeface="Times New Roman" pitchFamily="18" charset="0"/>
              <a:cs typeface="Times New Roman" pitchFamily="18" charset="0"/>
            </a:endParaRPr>
          </a:p>
        </p:txBody>
      </p:sp>
    </p:spTree>
    <p:extLst>
      <p:ext uri="{BB962C8B-B14F-4D97-AF65-F5344CB8AC3E}">
        <p14:creationId xmlns:p14="http://schemas.microsoft.com/office/powerpoint/2010/main" val="386839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792705" cy="646331"/>
          </a:xfrm>
          <a:prstGeom prst="rect">
            <a:avLst/>
          </a:prstGeom>
        </p:spPr>
        <p:txBody>
          <a:bodyPr wrap="none">
            <a:spAutoFit/>
          </a:bodyPr>
          <a:lstStyle/>
          <a:p>
            <a:r>
              <a:rPr lang="nl-NL" sz="3600" b="1">
                <a:solidFill>
                  <a:srgbClr val="FF0000"/>
                </a:solidFill>
                <a:latin typeface="Times New Roman" pitchFamily="18" charset="0"/>
                <a:cs typeface="Times New Roman" pitchFamily="18" charset="0"/>
              </a:rPr>
              <a:t>IV/  </a:t>
            </a:r>
            <a:r>
              <a:rPr lang="nl-NL" sz="3600" b="1" u="sng">
                <a:solidFill>
                  <a:srgbClr val="FF0000"/>
                </a:solidFill>
                <a:latin typeface="Times New Roman" pitchFamily="18" charset="0"/>
                <a:cs typeface="Times New Roman" pitchFamily="18" charset="0"/>
              </a:rPr>
              <a:t>VẬN DỤNG</a:t>
            </a:r>
            <a:r>
              <a:rPr lang="nl-NL" sz="3600" b="1">
                <a:solidFill>
                  <a:srgbClr val="FF0000"/>
                </a:solidFill>
                <a:latin typeface="Times New Roman" pitchFamily="18" charset="0"/>
                <a:cs typeface="Times New Roman" pitchFamily="18" charset="0"/>
              </a:rPr>
              <a:t> :</a:t>
            </a:r>
            <a:endParaRPr lang="en-US" sz="3600">
              <a:solidFill>
                <a:srgbClr val="FF0000"/>
              </a:solidFill>
              <a:latin typeface="Times New Roman" pitchFamily="18" charset="0"/>
              <a:cs typeface="Times New Roman" pitchFamily="18" charset="0"/>
            </a:endParaRPr>
          </a:p>
        </p:txBody>
      </p:sp>
      <p:sp>
        <p:nvSpPr>
          <p:cNvPr id="5" name="Rectangle 4"/>
          <p:cNvSpPr/>
          <p:nvPr/>
        </p:nvSpPr>
        <p:spPr>
          <a:xfrm>
            <a:off x="0" y="646331"/>
            <a:ext cx="9067800" cy="5632311"/>
          </a:xfrm>
          <a:prstGeom prst="rect">
            <a:avLst/>
          </a:prstGeom>
        </p:spPr>
        <p:txBody>
          <a:bodyPr wrap="square">
            <a:spAutoFit/>
          </a:bodyPr>
          <a:lstStyle/>
          <a:p>
            <a:pPr algn="just"/>
            <a:r>
              <a:rPr lang="nl-NL" sz="3600" b="1">
                <a:latin typeface="Times New Roman" pitchFamily="18" charset="0"/>
                <a:cs typeface="Times New Roman" pitchFamily="18" charset="0"/>
              </a:rPr>
              <a:t>Một số điều cần lưu ý:</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Khi tìm hiểu hoàn cảnh học sinh thông qua phụ huynh, giáo viên cần hết sức tế nhị và khéo léo, tránh tìm hiểu quá sâu gây ra những hiểu lầm không đáng trong nội bộ gia đình của </a:t>
            </a:r>
            <a:r>
              <a:rPr lang="nl-NL" sz="3600" b="1" smtClean="0">
                <a:latin typeface="Times New Roman" pitchFamily="18" charset="0"/>
                <a:cs typeface="Times New Roman" pitchFamily="18" charset="0"/>
              </a:rPr>
              <a:t>các em .</a:t>
            </a:r>
            <a:endParaRPr lang="en-US" sz="3600" b="1">
              <a:latin typeface="Times New Roman" pitchFamily="18" charset="0"/>
              <a:cs typeface="Times New Roman" pitchFamily="18" charset="0"/>
            </a:endParaRPr>
          </a:p>
          <a:p>
            <a:pPr algn="just"/>
            <a:r>
              <a:rPr lang="nl-NL" sz="3600" b="1">
                <a:latin typeface="Times New Roman" pitchFamily="18" charset="0"/>
                <a:cs typeface="Times New Roman" pitchFamily="18" charset="0"/>
              </a:rPr>
              <a:t>+ Khi kèm cặp, hướng dẫn, giáo viên tránh la mắng, chê bai các em học chậm trước cả lớp sẽ gây </a:t>
            </a:r>
            <a:r>
              <a:rPr lang="nl-NL" sz="3600" b="1" smtClean="0">
                <a:latin typeface="Times New Roman" pitchFamily="18" charset="0"/>
                <a:cs typeface="Times New Roman" pitchFamily="18" charset="0"/>
              </a:rPr>
              <a:t>các </a:t>
            </a:r>
            <a:r>
              <a:rPr lang="nl-NL" sz="3600" b="1">
                <a:latin typeface="Times New Roman" pitchFamily="18" charset="0"/>
                <a:cs typeface="Times New Roman" pitchFamily="18" charset="0"/>
              </a:rPr>
              <a:t>em chán nản</a:t>
            </a:r>
            <a:r>
              <a:rPr lang="nl-NL" sz="3600" b="1" smtClean="0">
                <a:latin typeface="Times New Roman" pitchFamily="18" charset="0"/>
                <a:cs typeface="Times New Roman" pitchFamily="18" charset="0"/>
              </a:rPr>
              <a:t>, bất </a:t>
            </a:r>
            <a:r>
              <a:rPr lang="nl-NL" sz="3600" b="1">
                <a:latin typeface="Times New Roman" pitchFamily="18" charset="0"/>
                <a:cs typeface="Times New Roman" pitchFamily="18" charset="0"/>
              </a:rPr>
              <a:t>cần không chịu  hợp tác</a:t>
            </a:r>
            <a:r>
              <a:rPr lang="nl-NL" sz="3600" b="1" smtClean="0">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114835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27" y="0"/>
            <a:ext cx="9067800" cy="6186309"/>
          </a:xfrm>
          <a:prstGeom prst="rect">
            <a:avLst/>
          </a:prstGeom>
        </p:spPr>
        <p:txBody>
          <a:bodyPr wrap="square">
            <a:spAutoFit/>
          </a:bodyPr>
          <a:lstStyle/>
          <a:p>
            <a:pPr algn="just"/>
            <a:r>
              <a:rPr lang="nl-NL" sz="3600" b="1" smtClean="0">
                <a:latin typeface="Times New Roman" pitchFamily="18" charset="0"/>
                <a:cs typeface="Times New Roman" pitchFamily="18" charset="0"/>
              </a:rPr>
              <a:t>+ </a:t>
            </a:r>
            <a:r>
              <a:rPr lang="nl-NL" sz="3600" b="1">
                <a:latin typeface="Times New Roman" pitchFamily="18" charset="0"/>
                <a:cs typeface="Times New Roman" pitchFamily="18" charset="0"/>
              </a:rPr>
              <a:t>Kết quả việc rèn học sinh chậm phải được cập nhật đầy đủ và thường xuyên  thông báo, trao đổi với  phụ huynh.</a:t>
            </a:r>
            <a:endParaRPr lang="en-US" sz="3600" b="1">
              <a:latin typeface="Times New Roman" pitchFamily="18" charset="0"/>
              <a:cs typeface="Times New Roman" pitchFamily="18" charset="0"/>
            </a:endParaRPr>
          </a:p>
          <a:p>
            <a:pPr algn="just"/>
            <a:r>
              <a:rPr lang="nl-NL" sz="3600" b="1" smtClean="0">
                <a:latin typeface="Times New Roman" pitchFamily="18" charset="0"/>
                <a:cs typeface="Times New Roman" pitchFamily="18" charset="0"/>
              </a:rPr>
              <a:t>+ Khi thực </a:t>
            </a:r>
            <a:r>
              <a:rPr lang="nl-NL" sz="3600" b="1">
                <a:latin typeface="Times New Roman" pitchFamily="18" charset="0"/>
                <a:cs typeface="Times New Roman" pitchFamily="18" charset="0"/>
              </a:rPr>
              <a:t>hiện công tác chủ </a:t>
            </a:r>
            <a:r>
              <a:rPr lang="nl-NL" sz="3600" b="1" smtClean="0">
                <a:latin typeface="Times New Roman" pitchFamily="18" charset="0"/>
                <a:cs typeface="Times New Roman" pitchFamily="18" charset="0"/>
              </a:rPr>
              <a:t>nhiệm một </a:t>
            </a:r>
            <a:r>
              <a:rPr lang="nl-NL" sz="3600" b="1">
                <a:latin typeface="Times New Roman" pitchFamily="18" charset="0"/>
                <a:cs typeface="Times New Roman" pitchFamily="18" charset="0"/>
              </a:rPr>
              <a:t>điều quan trọng rất cần là sự kiên </a:t>
            </a:r>
            <a:r>
              <a:rPr lang="nl-NL" sz="3600" b="1" smtClean="0">
                <a:latin typeface="Times New Roman" pitchFamily="18" charset="0"/>
                <a:cs typeface="Times New Roman" pitchFamily="18" charset="0"/>
              </a:rPr>
              <a:t>trì, </a:t>
            </a:r>
            <a:r>
              <a:rPr lang="nl-NL" sz="3600" b="1">
                <a:latin typeface="Times New Roman" pitchFamily="18" charset="0"/>
                <a:cs typeface="Times New Roman" pitchFamily="18" charset="0"/>
              </a:rPr>
              <a:t>nhẫn nại của người giáo viên</a:t>
            </a:r>
            <a:r>
              <a:rPr lang="nl-NL" sz="3600" b="1" smtClean="0">
                <a:latin typeface="Times New Roman" pitchFamily="18" charset="0"/>
                <a:cs typeface="Times New Roman" pitchFamily="18" charset="0"/>
              </a:rPr>
              <a:t>. Việc </a:t>
            </a:r>
            <a:r>
              <a:rPr lang="nl-NL" sz="3600" b="1">
                <a:latin typeface="Times New Roman" pitchFamily="18" charset="0"/>
                <a:cs typeface="Times New Roman" pitchFamily="18" charset="0"/>
              </a:rPr>
              <a:t>cần tránh là quát nạt, có thái độ coi khinh, chê bai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học chậm  trước </a:t>
            </a:r>
            <a:r>
              <a:rPr lang="nl-NL" sz="3600" b="1" smtClean="0">
                <a:latin typeface="Times New Roman" pitchFamily="18" charset="0"/>
                <a:cs typeface="Times New Roman" pitchFamily="18" charset="0"/>
              </a:rPr>
              <a:t>lớp. Công </a:t>
            </a:r>
            <a:r>
              <a:rPr lang="nl-NL" sz="3600" b="1">
                <a:latin typeface="Times New Roman" pitchFamily="18" charset="0"/>
                <a:cs typeface="Times New Roman" pitchFamily="18" charset="0"/>
              </a:rPr>
              <a:t>tác  rèn luyện cho </a:t>
            </a:r>
            <a:r>
              <a:rPr lang="nl-NL" sz="3600" b="1" smtClean="0">
                <a:latin typeface="Times New Roman" pitchFamily="18" charset="0"/>
                <a:cs typeface="Times New Roman" pitchFamily="18" charset="0"/>
              </a:rPr>
              <a:t>các em học chậm </a:t>
            </a:r>
            <a:r>
              <a:rPr lang="nl-NL" sz="3600" b="1">
                <a:latin typeface="Times New Roman" pitchFamily="18" charset="0"/>
                <a:cs typeface="Times New Roman" pitchFamily="18" charset="0"/>
              </a:rPr>
              <a:t>tiến bộ không phải chỉ ngày một, ngày hai là xong mà cần  được duy trì đến tận các lớp trên nữa.  </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186635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73805"/>
            <a:ext cx="9067800" cy="5678478"/>
          </a:xfrm>
          <a:prstGeom prst="rect">
            <a:avLst/>
          </a:prstGeom>
        </p:spPr>
        <p:txBody>
          <a:bodyPr wrap="square">
            <a:spAutoFit/>
          </a:bodyPr>
          <a:lstStyle/>
          <a:p>
            <a:r>
              <a:rPr lang="nl-NL" sz="3300" b="1" smtClean="0">
                <a:latin typeface="Times New Roman" pitchFamily="18" charset="0"/>
                <a:cs typeface="Times New Roman" pitchFamily="18" charset="0"/>
              </a:rPr>
              <a:t>   Qua nhiều  </a:t>
            </a:r>
            <a:r>
              <a:rPr lang="nl-NL" sz="3300" b="1">
                <a:latin typeface="Times New Roman" pitchFamily="18" charset="0"/>
                <a:cs typeface="Times New Roman" pitchFamily="18" charset="0"/>
              </a:rPr>
              <a:t>năm giảng dạy ở lớp </a:t>
            </a:r>
            <a:r>
              <a:rPr lang="nl-NL" sz="3300" b="1" smtClean="0">
                <a:latin typeface="Times New Roman" pitchFamily="18" charset="0"/>
                <a:cs typeface="Times New Roman" pitchFamily="18" charset="0"/>
              </a:rPr>
              <a:t>Một với </a:t>
            </a:r>
            <a:r>
              <a:rPr lang="nl-NL" sz="3300" b="1">
                <a:latin typeface="Times New Roman" pitchFamily="18" charset="0"/>
                <a:cs typeface="Times New Roman" pitchFamily="18" charset="0"/>
              </a:rPr>
              <a:t>các biện </a:t>
            </a:r>
            <a:r>
              <a:rPr lang="nl-NL" sz="3300" b="1" smtClean="0">
                <a:latin typeface="Times New Roman" pitchFamily="18" charset="0"/>
                <a:cs typeface="Times New Roman" pitchFamily="18" charset="0"/>
              </a:rPr>
              <a:t>pháp </a:t>
            </a:r>
            <a:r>
              <a:rPr lang="nl-NL" sz="3300" b="1">
                <a:latin typeface="Times New Roman" pitchFamily="18" charset="0"/>
                <a:cs typeface="Times New Roman" pitchFamily="18" charset="0"/>
              </a:rPr>
              <a:t>trên tôi nhận thấy rằng:</a:t>
            </a:r>
            <a:endParaRPr lang="en-US" sz="3300" b="1">
              <a:latin typeface="Times New Roman" pitchFamily="18" charset="0"/>
              <a:cs typeface="Times New Roman" pitchFamily="18" charset="0"/>
            </a:endParaRPr>
          </a:p>
          <a:p>
            <a:r>
              <a:rPr lang="nl-NL" sz="3300" b="1">
                <a:latin typeface="Times New Roman" pitchFamily="18" charset="0"/>
                <a:cs typeface="Times New Roman" pitchFamily="18" charset="0"/>
              </a:rPr>
              <a:t> -  Phụ huynh đã thống nhất với giáo viên cách hướng dẫn học cũng như cách giáo dục con em mình ở nhà. Phụ huynh đã tạo điều kiện hổ trợ giáo viên rất nhiều  trong việc kèm cặp  những </a:t>
            </a:r>
            <a:r>
              <a:rPr lang="nl-NL" sz="3300" b="1" smtClean="0">
                <a:latin typeface="Times New Roman" pitchFamily="18" charset="0"/>
                <a:cs typeface="Times New Roman" pitchFamily="18" charset="0"/>
              </a:rPr>
              <a:t>các em  </a:t>
            </a:r>
            <a:r>
              <a:rPr lang="nl-NL" sz="3300" b="1">
                <a:latin typeface="Times New Roman" pitchFamily="18" charset="0"/>
                <a:cs typeface="Times New Roman" pitchFamily="18" charset="0"/>
              </a:rPr>
              <a:t>học chậm.</a:t>
            </a:r>
            <a:endParaRPr lang="en-US" sz="3300" b="1">
              <a:latin typeface="Times New Roman" pitchFamily="18" charset="0"/>
              <a:cs typeface="Times New Roman" pitchFamily="18" charset="0"/>
            </a:endParaRPr>
          </a:p>
          <a:p>
            <a:r>
              <a:rPr lang="nl-NL" sz="3300" b="1">
                <a:latin typeface="Times New Roman" pitchFamily="18" charset="0"/>
                <a:cs typeface="Times New Roman" pitchFamily="18" charset="0"/>
              </a:rPr>
              <a:t>-   Học </a:t>
            </a:r>
            <a:r>
              <a:rPr lang="nl-NL" sz="3300" b="1" smtClean="0">
                <a:latin typeface="Times New Roman" pitchFamily="18" charset="0"/>
                <a:cs typeface="Times New Roman" pitchFamily="18" charset="0"/>
              </a:rPr>
              <a:t>sinh học </a:t>
            </a:r>
            <a:r>
              <a:rPr lang="nl-NL" sz="3300" b="1">
                <a:latin typeface="Times New Roman" pitchFamily="18" charset="0"/>
                <a:cs typeface="Times New Roman" pitchFamily="18" charset="0"/>
              </a:rPr>
              <a:t>chậm </a:t>
            </a:r>
            <a:r>
              <a:rPr lang="nl-NL" sz="3300" b="1" smtClean="0">
                <a:latin typeface="Times New Roman" pitchFamily="18" charset="0"/>
                <a:cs typeface="Times New Roman" pitchFamily="18" charset="0"/>
              </a:rPr>
              <a:t>đã </a:t>
            </a:r>
            <a:r>
              <a:rPr lang="nl-NL" sz="3300" b="1">
                <a:latin typeface="Times New Roman" pitchFamily="18" charset="0"/>
                <a:cs typeface="Times New Roman" pitchFamily="18" charset="0"/>
              </a:rPr>
              <a:t>tiến bộ rất nhiều về mọi mặt, linh hoạt, tự tin, mạnh dạn và có những kiến thức cơ bản vững chắc để tiếp tục học ở các lớp trên</a:t>
            </a:r>
            <a:r>
              <a:rPr lang="nl-NL" sz="3300" b="1" smtClean="0">
                <a:latin typeface="Times New Roman" pitchFamily="18" charset="0"/>
                <a:cs typeface="Times New Roman" pitchFamily="18" charset="0"/>
              </a:rPr>
              <a:t>.</a:t>
            </a:r>
            <a:endParaRPr lang="en-US" sz="3300" b="1">
              <a:latin typeface="Times New Roman" pitchFamily="18" charset="0"/>
              <a:cs typeface="Times New Roman" pitchFamily="18" charset="0"/>
            </a:endParaRPr>
          </a:p>
        </p:txBody>
      </p:sp>
      <p:sp>
        <p:nvSpPr>
          <p:cNvPr id="5" name="Rectangle 4"/>
          <p:cNvSpPr/>
          <p:nvPr/>
        </p:nvSpPr>
        <p:spPr>
          <a:xfrm>
            <a:off x="0" y="0"/>
            <a:ext cx="3308919" cy="584775"/>
          </a:xfrm>
          <a:prstGeom prst="rect">
            <a:avLst/>
          </a:prstGeom>
        </p:spPr>
        <p:txBody>
          <a:bodyPr wrap="none">
            <a:spAutoFit/>
          </a:bodyPr>
          <a:lstStyle/>
          <a:p>
            <a:r>
              <a:rPr lang="nl-NL" sz="3200" b="1">
                <a:solidFill>
                  <a:srgbClr val="FF0000"/>
                </a:solidFill>
                <a:latin typeface="Times New Roman" pitchFamily="18" charset="0"/>
                <a:cs typeface="Times New Roman" pitchFamily="18" charset="0"/>
              </a:rPr>
              <a:t>V/  </a:t>
            </a:r>
            <a:r>
              <a:rPr lang="nl-NL" sz="3200" b="1" u="sng">
                <a:solidFill>
                  <a:srgbClr val="FF0000"/>
                </a:solidFill>
                <a:latin typeface="Times New Roman" pitchFamily="18" charset="0"/>
                <a:cs typeface="Times New Roman" pitchFamily="18" charset="0"/>
              </a:rPr>
              <a:t>HIỆU QUẢ</a:t>
            </a:r>
            <a:r>
              <a:rPr lang="nl-NL" sz="3200" b="1">
                <a:solidFill>
                  <a:srgbClr val="FF0000"/>
                </a:solidFill>
                <a:latin typeface="Times New Roman" pitchFamily="18" charset="0"/>
                <a:cs typeface="Times New Roman" pitchFamily="18" charset="0"/>
              </a:rPr>
              <a:t> :  </a:t>
            </a:r>
            <a:endParaRPr lang="en-US" sz="32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0666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16823"/>
            <a:ext cx="9144000" cy="6740307"/>
          </a:xfrm>
          <a:prstGeom prst="rect">
            <a:avLst/>
          </a:prstGeom>
        </p:spPr>
        <p:txBody>
          <a:bodyPr wrap="square">
            <a:spAutoFit/>
          </a:bodyPr>
          <a:lstStyle/>
          <a:p>
            <a:pPr algn="just"/>
            <a:r>
              <a:rPr lang="nl-NL" sz="3600" b="1" smtClean="0">
                <a:latin typeface="VNI-Times" pitchFamily="2" charset="0"/>
              </a:rPr>
              <a:t>  </a:t>
            </a:r>
            <a:r>
              <a:rPr lang="nl-NL" sz="3600" b="1" smtClean="0">
                <a:latin typeface="Times New Roman" pitchFamily="18" charset="0"/>
                <a:cs typeface="Times New Roman" pitchFamily="18" charset="0"/>
              </a:rPr>
              <a:t>Bậc Tiểu học được </a:t>
            </a:r>
            <a:r>
              <a:rPr lang="nl-NL" sz="3600" b="1">
                <a:latin typeface="Times New Roman" pitchFamily="18" charset="0"/>
                <a:cs typeface="Times New Roman" pitchFamily="18" charset="0"/>
              </a:rPr>
              <a:t>xem </a:t>
            </a:r>
            <a:r>
              <a:rPr lang="nl-NL" sz="3600" b="1" smtClean="0">
                <a:latin typeface="Times New Roman" pitchFamily="18" charset="0"/>
                <a:cs typeface="Times New Roman" pitchFamily="18" charset="0"/>
              </a:rPr>
              <a:t>là bậc học nền tảng vào lớp Một có thể </a:t>
            </a:r>
            <a:r>
              <a:rPr lang="nl-NL" sz="3600" b="1">
                <a:latin typeface="Times New Roman" pitchFamily="18" charset="0"/>
                <a:cs typeface="Times New Roman" pitchFamily="18" charset="0"/>
              </a:rPr>
              <a:t>coi </a:t>
            </a:r>
            <a:r>
              <a:rPr lang="nl-NL" sz="3600" b="1" smtClean="0">
                <a:latin typeface="Times New Roman" pitchFamily="18" charset="0"/>
                <a:cs typeface="Times New Roman" pitchFamily="18" charset="0"/>
              </a:rPr>
              <a:t>như là nền móng khởi đầu </a:t>
            </a:r>
            <a:r>
              <a:rPr lang="nl-NL" sz="3600" b="1">
                <a:latin typeface="Times New Roman" pitchFamily="18" charset="0"/>
                <a:cs typeface="Times New Roman" pitchFamily="18" charset="0"/>
              </a:rPr>
              <a:t>cho </a:t>
            </a:r>
            <a:r>
              <a:rPr lang="nl-NL" sz="3600" b="1" smtClean="0">
                <a:latin typeface="Times New Roman" pitchFamily="18" charset="0"/>
                <a:cs typeface="Times New Roman" pitchFamily="18" charset="0"/>
              </a:rPr>
              <a:t>quá </a:t>
            </a:r>
            <a:r>
              <a:rPr lang="nl-NL" sz="3600" b="1">
                <a:latin typeface="Times New Roman" pitchFamily="18" charset="0"/>
                <a:cs typeface="Times New Roman" pitchFamily="18" charset="0"/>
              </a:rPr>
              <a:t>trình </a:t>
            </a:r>
            <a:r>
              <a:rPr lang="nl-NL" sz="3600" b="1" smtClean="0">
                <a:latin typeface="Times New Roman" pitchFamily="18" charset="0"/>
                <a:cs typeface="Times New Roman" pitchFamily="18" charset="0"/>
              </a:rPr>
              <a:t>học tập của học sinh. Các </a:t>
            </a:r>
            <a:r>
              <a:rPr lang="nl-NL" sz="3600" b="1">
                <a:latin typeface="Times New Roman" pitchFamily="18" charset="0"/>
                <a:cs typeface="Times New Roman" pitchFamily="18" charset="0"/>
              </a:rPr>
              <a:t>em </a:t>
            </a:r>
            <a:r>
              <a:rPr lang="nl-NL" sz="3600" b="1" smtClean="0">
                <a:latin typeface="Times New Roman" pitchFamily="18" charset="0"/>
                <a:cs typeface="Times New Roman" pitchFamily="18" charset="0"/>
              </a:rPr>
              <a:t>phải hiểu</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nắm bắt và vận dụng những kiến thức</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kỹ năng cơ bản của chương </a:t>
            </a:r>
            <a:r>
              <a:rPr lang="nl-NL" sz="3600" b="1">
                <a:latin typeface="Times New Roman" pitchFamily="18" charset="0"/>
                <a:cs typeface="Times New Roman" pitchFamily="18" charset="0"/>
              </a:rPr>
              <a:t>trình thì </a:t>
            </a:r>
            <a:r>
              <a:rPr lang="nl-NL" sz="3600" b="1" smtClean="0">
                <a:latin typeface="Times New Roman" pitchFamily="18" charset="0"/>
                <a:cs typeface="Times New Roman" pitchFamily="18" charset="0"/>
              </a:rPr>
              <a:t>mới có thể tiến </a:t>
            </a:r>
            <a:r>
              <a:rPr lang="nl-NL" sz="3600" b="1">
                <a:latin typeface="Times New Roman" pitchFamily="18" charset="0"/>
                <a:cs typeface="Times New Roman" pitchFamily="18" charset="0"/>
              </a:rPr>
              <a:t>xa </a:t>
            </a:r>
            <a:r>
              <a:rPr lang="nl-NL" sz="3600" b="1" smtClean="0">
                <a:latin typeface="Times New Roman" pitchFamily="18" charset="0"/>
                <a:cs typeface="Times New Roman" pitchFamily="18" charset="0"/>
              </a:rPr>
              <a:t>hơn trên </a:t>
            </a:r>
            <a:r>
              <a:rPr lang="nl-NL" sz="3600" b="1">
                <a:latin typeface="Times New Roman" pitchFamily="18" charset="0"/>
                <a:cs typeface="Times New Roman" pitchFamily="18" charset="0"/>
              </a:rPr>
              <a:t>con </a:t>
            </a:r>
            <a:r>
              <a:rPr lang="nl-NL" sz="3600" b="1" smtClean="0">
                <a:latin typeface="Times New Roman" pitchFamily="18" charset="0"/>
                <a:cs typeface="Times New Roman" pitchFamily="18" charset="0"/>
              </a:rPr>
              <a:t>đường học tập</a:t>
            </a:r>
            <a:r>
              <a:rPr lang="nl-NL" sz="3600" b="1">
                <a:latin typeface="Times New Roman" pitchFamily="18" charset="0"/>
                <a:cs typeface="Times New Roman" pitchFamily="18" charset="0"/>
              </a:rPr>
              <a:t>.</a:t>
            </a:r>
            <a:r>
              <a:rPr lang="nl-NL" sz="3600" b="1">
                <a:latin typeface="VNI-Times" pitchFamily="2" charset="0"/>
              </a:rPr>
              <a:t> </a:t>
            </a:r>
            <a:r>
              <a:rPr lang="nl-NL" sz="3600" b="1" smtClean="0">
                <a:latin typeface="Times New Roman" pitchFamily="18" charset="0"/>
                <a:cs typeface="Times New Roman" pitchFamily="18" charset="0"/>
              </a:rPr>
              <a:t>Điều này đòi hỏi người giáo viên phải có các biện pháp sư phạm tối </a:t>
            </a:r>
            <a:r>
              <a:rPr lang="nl-NL" sz="3600" b="1">
                <a:latin typeface="Times New Roman" pitchFamily="18" charset="0"/>
                <a:cs typeface="Times New Roman" pitchFamily="18" charset="0"/>
              </a:rPr>
              <a:t>ư</a:t>
            </a:r>
            <a:r>
              <a:rPr lang="nl-NL" sz="3600" b="1" smtClean="0">
                <a:latin typeface="Times New Roman" pitchFamily="18" charset="0"/>
                <a:cs typeface="Times New Roman" pitchFamily="18" charset="0"/>
              </a:rPr>
              <a:t>u</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phải tổ chức các họat động học tập </a:t>
            </a:r>
            <a:r>
              <a:rPr lang="nl-NL" sz="3600" b="1">
                <a:latin typeface="Times New Roman" pitchFamily="18" charset="0"/>
                <a:cs typeface="Times New Roman" pitchFamily="18" charset="0"/>
              </a:rPr>
              <a:t>tích </a:t>
            </a:r>
            <a:r>
              <a:rPr lang="nl-NL" sz="3600" b="1" smtClean="0">
                <a:latin typeface="Times New Roman" pitchFamily="18" charset="0"/>
                <a:cs typeface="Times New Roman" pitchFamily="18" charset="0"/>
              </a:rPr>
              <a:t>cực, phải  biết vận dụng </a:t>
            </a:r>
            <a:r>
              <a:rPr lang="nl-NL" sz="3600" b="1">
                <a:latin typeface="Times New Roman" pitchFamily="18" charset="0"/>
                <a:cs typeface="Times New Roman" pitchFamily="18" charset="0"/>
              </a:rPr>
              <a:t>linh </a:t>
            </a:r>
            <a:r>
              <a:rPr lang="nl-NL" sz="3600" b="1" smtClean="0">
                <a:latin typeface="Times New Roman" pitchFamily="18" charset="0"/>
                <a:cs typeface="Times New Roman" pitchFamily="18" charset="0"/>
              </a:rPr>
              <a:t>hoạt, mềm dẻo các </a:t>
            </a:r>
            <a:r>
              <a:rPr lang="nl-NL" sz="3600" b="1">
                <a:latin typeface="Times New Roman" pitchFamily="18" charset="0"/>
                <a:cs typeface="Times New Roman" pitchFamily="18" charset="0"/>
              </a:rPr>
              <a:t>hình </a:t>
            </a:r>
            <a:r>
              <a:rPr lang="nl-NL" sz="3600" b="1" smtClean="0">
                <a:latin typeface="Times New Roman" pitchFamily="18" charset="0"/>
                <a:cs typeface="Times New Roman" pitchFamily="18" charset="0"/>
              </a:rPr>
              <a:t>thức</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phương pháp dạy học nhằm giúp trẻ tự chiếm lĩnh các kiến thức cơ bản</a:t>
            </a:r>
            <a:r>
              <a:rPr lang="nl-NL" sz="3600" b="1">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135166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73805"/>
            <a:ext cx="9067800" cy="4031873"/>
          </a:xfrm>
          <a:prstGeom prst="rect">
            <a:avLst/>
          </a:prstGeom>
        </p:spPr>
        <p:txBody>
          <a:bodyPr wrap="square">
            <a:spAutoFit/>
          </a:bodyPr>
          <a:lstStyle/>
          <a:p>
            <a:r>
              <a:rPr lang="nl-NL" sz="3200" b="1" smtClean="0">
                <a:latin typeface="Times New Roman" pitchFamily="18" charset="0"/>
                <a:cs typeface="Times New Roman" pitchFamily="18" charset="0"/>
              </a:rPr>
              <a:t>-  </a:t>
            </a:r>
            <a:r>
              <a:rPr lang="nl-NL" sz="3200" b="1">
                <a:latin typeface="Times New Roman" pitchFamily="18" charset="0"/>
                <a:cs typeface="Times New Roman" pitchFamily="18" charset="0"/>
              </a:rPr>
              <a:t>Trong giờ </a:t>
            </a:r>
            <a:r>
              <a:rPr lang="nl-NL" sz="3200" b="1" smtClean="0">
                <a:latin typeface="Times New Roman" pitchFamily="18" charset="0"/>
                <a:cs typeface="Times New Roman" pitchFamily="18" charset="0"/>
              </a:rPr>
              <a:t>học, </a:t>
            </a:r>
            <a:r>
              <a:rPr lang="nl-NL" sz="3200" b="1">
                <a:latin typeface="Times New Roman" pitchFamily="18" charset="0"/>
                <a:cs typeface="Times New Roman" pitchFamily="18" charset="0"/>
              </a:rPr>
              <a:t>học sinh </a:t>
            </a:r>
            <a:r>
              <a:rPr lang="nl-NL" sz="3200" b="1" smtClean="0">
                <a:latin typeface="Times New Roman" pitchFamily="18" charset="0"/>
                <a:cs typeface="Times New Roman" pitchFamily="18" charset="0"/>
              </a:rPr>
              <a:t>học chậm </a:t>
            </a:r>
            <a:r>
              <a:rPr lang="nl-NL" sz="3200" b="1">
                <a:latin typeface="Times New Roman" pitchFamily="18" charset="0"/>
                <a:cs typeface="Times New Roman" pitchFamily="18" charset="0"/>
              </a:rPr>
              <a:t>thường xuyên giơ tay phát biểu, xung phong sửa bài. Học sinh không còn sợ sệt đi học, đọc bài to, chữ viết cứng cáp, làm toán khá tốt.</a:t>
            </a:r>
            <a:endParaRPr lang="en-US" sz="3200" b="1">
              <a:latin typeface="Times New Roman" pitchFamily="18" charset="0"/>
              <a:cs typeface="Times New Roman" pitchFamily="18" charset="0"/>
            </a:endParaRPr>
          </a:p>
          <a:p>
            <a:r>
              <a:rPr lang="nl-NL" sz="3200" b="1">
                <a:latin typeface="Times New Roman" pitchFamily="18" charset="0"/>
                <a:cs typeface="Times New Roman" pitchFamily="18" charset="0"/>
              </a:rPr>
              <a:t> -  Bản thân giáo viên  tạo được niềm tin ở phụ huynh, sự an tâm cho Ban giám hiệu  và hơn nữa là làm tốt nhiệm vụ của một người giáo viên là trồng người – ươm mầm tương </a:t>
            </a:r>
            <a:r>
              <a:rPr lang="nl-NL" sz="3200" b="1" smtClean="0">
                <a:latin typeface="Times New Roman" pitchFamily="18" charset="0"/>
                <a:cs typeface="Times New Roman" pitchFamily="18" charset="0"/>
              </a:rPr>
              <a:t>lai của thế hệ trẻ.</a:t>
            </a:r>
            <a:endParaRPr lang="en-US" sz="3200" b="1">
              <a:latin typeface="Times New Roman" pitchFamily="18" charset="0"/>
              <a:cs typeface="Times New Roman" pitchFamily="18" charset="0"/>
            </a:endParaRPr>
          </a:p>
        </p:txBody>
      </p:sp>
      <p:sp>
        <p:nvSpPr>
          <p:cNvPr id="5" name="Rectangle 4"/>
          <p:cNvSpPr/>
          <p:nvPr/>
        </p:nvSpPr>
        <p:spPr>
          <a:xfrm>
            <a:off x="0" y="0"/>
            <a:ext cx="3308919" cy="584775"/>
          </a:xfrm>
          <a:prstGeom prst="rect">
            <a:avLst/>
          </a:prstGeom>
        </p:spPr>
        <p:txBody>
          <a:bodyPr wrap="none">
            <a:spAutoFit/>
          </a:bodyPr>
          <a:lstStyle/>
          <a:p>
            <a:r>
              <a:rPr lang="nl-NL" sz="3200" b="1">
                <a:solidFill>
                  <a:srgbClr val="FF0000"/>
                </a:solidFill>
                <a:latin typeface="Times New Roman" pitchFamily="18" charset="0"/>
                <a:cs typeface="Times New Roman" pitchFamily="18" charset="0"/>
              </a:rPr>
              <a:t>V/  </a:t>
            </a:r>
            <a:r>
              <a:rPr lang="nl-NL" sz="3200" b="1" u="sng">
                <a:solidFill>
                  <a:srgbClr val="FF0000"/>
                </a:solidFill>
                <a:latin typeface="Times New Roman" pitchFamily="18" charset="0"/>
                <a:cs typeface="Times New Roman" pitchFamily="18" charset="0"/>
              </a:rPr>
              <a:t>HIỆU QUẢ</a:t>
            </a:r>
            <a:r>
              <a:rPr lang="nl-NL" sz="3200" b="1">
                <a:solidFill>
                  <a:srgbClr val="FF0000"/>
                </a:solidFill>
                <a:latin typeface="Times New Roman" pitchFamily="18" charset="0"/>
                <a:cs typeface="Times New Roman" pitchFamily="18" charset="0"/>
              </a:rPr>
              <a:t> :  </a:t>
            </a:r>
            <a:endParaRPr lang="en-US" sz="3200" b="1">
              <a:solidFill>
                <a:srgbClr val="FF0000"/>
              </a:solidFill>
              <a:latin typeface="Times New Roman" pitchFamily="18" charset="0"/>
              <a:cs typeface="Times New Roman" pitchFamily="18" charset="0"/>
            </a:endParaRPr>
          </a:p>
        </p:txBody>
      </p:sp>
      <p:pic>
        <p:nvPicPr>
          <p:cNvPr id="6" name="Picture 6" descr="ros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962400"/>
            <a:ext cx="2286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252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53"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579942"/>
            <a:ext cx="9144000" cy="4524315"/>
          </a:xfrm>
          <a:prstGeom prst="rect">
            <a:avLst/>
          </a:prstGeom>
        </p:spPr>
        <p:txBody>
          <a:bodyPr wrap="square">
            <a:spAutoFit/>
          </a:bodyPr>
          <a:lstStyle/>
          <a:p>
            <a:r>
              <a:rPr lang="nl-NL" sz="3600" b="1" i="1" smtClean="0">
                <a:latin typeface="Times New Roman" pitchFamily="18" charset="0"/>
                <a:cs typeface="Times New Roman" pitchFamily="18" charset="0"/>
              </a:rPr>
              <a:t>- </a:t>
            </a:r>
            <a:r>
              <a:rPr lang="nl-NL" sz="3600" b="1" smtClean="0">
                <a:latin typeface="Times New Roman" pitchFamily="18" charset="0"/>
                <a:cs typeface="Times New Roman" pitchFamily="18" charset="0"/>
              </a:rPr>
              <a:t>Qúa </a:t>
            </a:r>
            <a:r>
              <a:rPr lang="nl-NL" sz="3600" b="1">
                <a:latin typeface="Times New Roman" pitchFamily="18" charset="0"/>
                <a:cs typeface="Times New Roman" pitchFamily="18" charset="0"/>
              </a:rPr>
              <a:t>trình giúp học sinh học chậm tiến bộ đòi hỏi giáo viên phải đầu tư nhiều về thời gian, cần phải có sự kiên trì, nhẫn nại, phải có cái tâm của một nhà giáo và nhất là không được nóng vội trong quá trình kèm cặp học sinh chậm  tiến bộ. Khi thực hiện các biện pháp trên cần phải thực hiện đến nơi, đến chốn</a:t>
            </a:r>
            <a:r>
              <a:rPr lang="nl-NL" sz="3600" b="1" smtClean="0">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
        <p:nvSpPr>
          <p:cNvPr id="5" name="Rectangle 4"/>
          <p:cNvSpPr/>
          <p:nvPr/>
        </p:nvSpPr>
        <p:spPr>
          <a:xfrm>
            <a:off x="0" y="0"/>
            <a:ext cx="6750566" cy="646331"/>
          </a:xfrm>
          <a:prstGeom prst="rect">
            <a:avLst/>
          </a:prstGeom>
        </p:spPr>
        <p:txBody>
          <a:bodyPr wrap="none">
            <a:spAutoFit/>
          </a:bodyPr>
          <a:lstStyle/>
          <a:p>
            <a:r>
              <a:rPr lang="nl-NL" sz="3600" b="1">
                <a:solidFill>
                  <a:srgbClr val="FF0000"/>
                </a:solidFill>
                <a:latin typeface="Times New Roman" pitchFamily="18" charset="0"/>
                <a:cs typeface="Times New Roman" pitchFamily="18" charset="0"/>
              </a:rPr>
              <a:t>VI / </a:t>
            </a:r>
            <a:r>
              <a:rPr lang="nl-NL" sz="3600" b="1" u="sng" smtClean="0">
                <a:solidFill>
                  <a:srgbClr val="FF0000"/>
                </a:solidFill>
                <a:latin typeface="Times New Roman" pitchFamily="18" charset="0"/>
                <a:cs typeface="Times New Roman" pitchFamily="18" charset="0"/>
              </a:rPr>
              <a:t>BÀI </a:t>
            </a:r>
            <a:r>
              <a:rPr lang="nl-NL" sz="3600" b="1" u="sng">
                <a:solidFill>
                  <a:srgbClr val="FF0000"/>
                </a:solidFill>
                <a:latin typeface="Times New Roman" pitchFamily="18" charset="0"/>
                <a:cs typeface="Times New Roman" pitchFamily="18" charset="0"/>
              </a:rPr>
              <a:t>HỌC KINH NGHIỆM</a:t>
            </a:r>
            <a:r>
              <a:rPr lang="nl-NL" sz="3600" b="1">
                <a:solidFill>
                  <a:srgbClr val="FF0000"/>
                </a:solidFill>
                <a:latin typeface="Times New Roman" pitchFamily="18" charset="0"/>
                <a:cs typeface="Times New Roman" pitchFamily="18" charset="0"/>
              </a:rPr>
              <a:t>: </a:t>
            </a:r>
            <a:endParaRPr lang="en-US" sz="3600" b="1">
              <a:solidFill>
                <a:srgbClr val="FF0000"/>
              </a:solidFill>
              <a:latin typeface="Times New Roman" pitchFamily="18" charset="0"/>
              <a:cs typeface="Times New Roman" pitchFamily="18" charset="0"/>
            </a:endParaRPr>
          </a:p>
        </p:txBody>
      </p:sp>
      <p:pic>
        <p:nvPicPr>
          <p:cNvPr id="6" name="Picture 6" descr="ros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5036" y="4343400"/>
            <a:ext cx="2078181" cy="249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880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par>
                                <p:cTn id="13" presetID="53"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579942"/>
            <a:ext cx="9144000" cy="5078313"/>
          </a:xfrm>
          <a:prstGeom prst="rect">
            <a:avLst/>
          </a:prstGeom>
        </p:spPr>
        <p:txBody>
          <a:bodyPr wrap="square">
            <a:spAutoFit/>
          </a:bodyPr>
          <a:lstStyle/>
          <a:p>
            <a:r>
              <a:rPr lang="nl-NL" sz="3600" b="1" smtClean="0">
                <a:latin typeface="Times New Roman" pitchFamily="18" charset="0"/>
                <a:cs typeface="Times New Roman" pitchFamily="18" charset="0"/>
              </a:rPr>
              <a:t>-  </a:t>
            </a:r>
            <a:r>
              <a:rPr lang="nl-NL" sz="3600" b="1">
                <a:latin typeface="Times New Roman" pitchFamily="18" charset="0"/>
                <a:cs typeface="Times New Roman" pitchFamily="18" charset="0"/>
              </a:rPr>
              <a:t>Trong các giờ lên lớp, giáo viên phải chuẩn bị chu đáo các hoạt động, các đồ dùng dạy học và phương pháp </a:t>
            </a:r>
            <a:r>
              <a:rPr lang="nl-NL" sz="3600" b="1" smtClean="0">
                <a:latin typeface="Times New Roman" pitchFamily="18" charset="0"/>
                <a:cs typeface="Times New Roman" pitchFamily="18" charset="0"/>
              </a:rPr>
              <a:t>dạy học </a:t>
            </a:r>
            <a:r>
              <a:rPr lang="nl-NL" sz="3600" b="1">
                <a:latin typeface="Times New Roman" pitchFamily="18" charset="0"/>
                <a:cs typeface="Times New Roman" pitchFamily="18" charset="0"/>
              </a:rPr>
              <a:t>đa dạng, phong phú để </a:t>
            </a:r>
            <a:r>
              <a:rPr lang="nl-NL" sz="3600" b="1" smtClean="0">
                <a:latin typeface="Times New Roman" pitchFamily="18" charset="0"/>
                <a:cs typeface="Times New Roman" pitchFamily="18" charset="0"/>
              </a:rPr>
              <a:t> lôi cuốn sự chú ý của </a:t>
            </a:r>
            <a:r>
              <a:rPr lang="nl-NL" sz="3600" b="1">
                <a:latin typeface="Times New Roman" pitchFamily="18" charset="0"/>
                <a:cs typeface="Times New Roman" pitchFamily="18" charset="0"/>
              </a:rPr>
              <a:t>học sinh. </a:t>
            </a:r>
            <a:endParaRPr lang="en-US" sz="3600" b="1">
              <a:latin typeface="Times New Roman" pitchFamily="18" charset="0"/>
              <a:cs typeface="Times New Roman" pitchFamily="18" charset="0"/>
            </a:endParaRPr>
          </a:p>
          <a:p>
            <a:r>
              <a:rPr lang="nl-NL" sz="3600" b="1">
                <a:latin typeface="Times New Roman" pitchFamily="18" charset="0"/>
                <a:cs typeface="Times New Roman" pitchFamily="18" charset="0"/>
              </a:rPr>
              <a:t>- Cần có sự phối hợp, hổ trợ của phụ huynh học sinh trong việc đưa đón </a:t>
            </a:r>
            <a:r>
              <a:rPr lang="vi-VN" sz="3600" b="1">
                <a:latin typeface="Times New Roman" pitchFamily="18" charset="0"/>
                <a:cs typeface="Times New Roman" pitchFamily="18" charset="0"/>
              </a:rPr>
              <a:t>học sinh </a:t>
            </a:r>
            <a:r>
              <a:rPr lang="nl-NL" sz="3600" b="1">
                <a:latin typeface="Times New Roman" pitchFamily="18" charset="0"/>
                <a:cs typeface="Times New Roman" pitchFamily="18" charset="0"/>
              </a:rPr>
              <a:t>và quan trọng là bản thân tự </a:t>
            </a:r>
            <a:r>
              <a:rPr lang="nl-NL" sz="3600" b="1" smtClean="0">
                <a:latin typeface="Times New Roman" pitchFamily="18" charset="0"/>
                <a:cs typeface="Times New Roman" pitchFamily="18" charset="0"/>
              </a:rPr>
              <a:t>vận </a:t>
            </a:r>
            <a:r>
              <a:rPr lang="nl-NL" sz="3600" b="1">
                <a:latin typeface="Times New Roman" pitchFamily="18" charset="0"/>
                <a:cs typeface="Times New Roman" pitchFamily="18" charset="0"/>
              </a:rPr>
              <a:t>động của học sinh. Do vậy, giáo viên cần kích thích sự ham thích học tập ở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
        <p:nvSpPr>
          <p:cNvPr id="5" name="Rectangle 4"/>
          <p:cNvSpPr/>
          <p:nvPr/>
        </p:nvSpPr>
        <p:spPr>
          <a:xfrm>
            <a:off x="0" y="0"/>
            <a:ext cx="6750566" cy="646331"/>
          </a:xfrm>
          <a:prstGeom prst="rect">
            <a:avLst/>
          </a:prstGeom>
        </p:spPr>
        <p:txBody>
          <a:bodyPr wrap="none">
            <a:spAutoFit/>
          </a:bodyPr>
          <a:lstStyle/>
          <a:p>
            <a:r>
              <a:rPr lang="nl-NL" sz="3600" b="1">
                <a:solidFill>
                  <a:srgbClr val="FF0000"/>
                </a:solidFill>
                <a:latin typeface="Times New Roman" pitchFamily="18" charset="0"/>
                <a:cs typeface="Times New Roman" pitchFamily="18" charset="0"/>
              </a:rPr>
              <a:t>VI / </a:t>
            </a:r>
            <a:r>
              <a:rPr lang="nl-NL" sz="3600" b="1" u="sng" smtClean="0">
                <a:solidFill>
                  <a:srgbClr val="FF0000"/>
                </a:solidFill>
                <a:latin typeface="Times New Roman" pitchFamily="18" charset="0"/>
                <a:cs typeface="Times New Roman" pitchFamily="18" charset="0"/>
              </a:rPr>
              <a:t>BÀI </a:t>
            </a:r>
            <a:r>
              <a:rPr lang="nl-NL" sz="3600" b="1" u="sng">
                <a:solidFill>
                  <a:srgbClr val="FF0000"/>
                </a:solidFill>
                <a:latin typeface="Times New Roman" pitchFamily="18" charset="0"/>
                <a:cs typeface="Times New Roman" pitchFamily="18" charset="0"/>
              </a:rPr>
              <a:t>HỌC KINH NGHIỆM</a:t>
            </a:r>
            <a:r>
              <a:rPr lang="nl-NL" sz="3600" b="1">
                <a:solidFill>
                  <a:srgbClr val="FF0000"/>
                </a:solidFill>
                <a:latin typeface="Times New Roman" pitchFamily="18" charset="0"/>
                <a:cs typeface="Times New Roman" pitchFamily="18" charset="0"/>
              </a:rPr>
              <a:t>: </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2078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533400"/>
            <a:ext cx="9144000" cy="6186309"/>
          </a:xfrm>
          <a:prstGeom prst="rect">
            <a:avLst/>
          </a:prstGeom>
        </p:spPr>
        <p:txBody>
          <a:bodyPr wrap="square">
            <a:spAutoFit/>
          </a:bodyPr>
          <a:lstStyle/>
          <a:p>
            <a:pPr algn="just"/>
            <a:r>
              <a:rPr lang="nl-NL" sz="3600" b="1" i="1" smtClean="0">
                <a:latin typeface="Times New Roman" pitchFamily="18" charset="0"/>
                <a:cs typeface="Times New Roman" pitchFamily="18" charset="0"/>
              </a:rPr>
              <a:t>+ </a:t>
            </a:r>
            <a:r>
              <a:rPr lang="nl-NL" sz="3600" b="1">
                <a:latin typeface="Times New Roman" pitchFamily="18" charset="0"/>
                <a:cs typeface="Times New Roman" pitchFamily="18" charset="0"/>
              </a:rPr>
              <a:t>Giúp học </a:t>
            </a:r>
            <a:r>
              <a:rPr lang="nl-NL" sz="3600" b="1" smtClean="0">
                <a:latin typeface="Times New Roman" pitchFamily="18" charset="0"/>
                <a:cs typeface="Times New Roman" pitchFamily="18" charset="0"/>
              </a:rPr>
              <a:t>sinh học chậm  </a:t>
            </a:r>
            <a:r>
              <a:rPr lang="nl-NL" sz="3600" b="1">
                <a:latin typeface="Times New Roman" pitchFamily="18" charset="0"/>
                <a:cs typeface="Times New Roman" pitchFamily="18" charset="0"/>
              </a:rPr>
              <a:t>tiến bộ là công việc cần thiết và là trách nhiệm của một người giáo viên. Không phải tự nhiên mà học sinh học tập tiến bộ nếu không có </a:t>
            </a:r>
            <a:r>
              <a:rPr lang="nl-NL" sz="3600" b="1" smtClean="0">
                <a:latin typeface="Times New Roman" pitchFamily="18" charset="0"/>
                <a:cs typeface="Times New Roman" pitchFamily="18" charset="0"/>
              </a:rPr>
              <a:t>sự </a:t>
            </a:r>
            <a:r>
              <a:rPr lang="nl-NL" sz="3600" b="1">
                <a:latin typeface="Times New Roman" pitchFamily="18" charset="0"/>
                <a:cs typeface="Times New Roman" pitchFamily="18" charset="0"/>
              </a:rPr>
              <a:t>vun đắp, rèn luyện </a:t>
            </a:r>
            <a:r>
              <a:rPr lang="nl-NL" sz="3600" b="1" smtClean="0">
                <a:latin typeface="Times New Roman" pitchFamily="18" charset="0"/>
                <a:cs typeface="Times New Roman" pitchFamily="18" charset="0"/>
              </a:rPr>
              <a:t>của </a:t>
            </a:r>
            <a:r>
              <a:rPr lang="nl-NL" sz="3600" b="1">
                <a:latin typeface="Times New Roman" pitchFamily="18" charset="0"/>
                <a:cs typeface="Times New Roman" pitchFamily="18" charset="0"/>
              </a:rPr>
              <a:t>nhà trường, của gia đình, và đặc biệt là của người giáo viên chủ nhiệm lớp. Không chỉ tìm tòi, sáng tạo trong giảng dạy để lôi cuốn học </a:t>
            </a:r>
            <a:r>
              <a:rPr lang="nl-NL" sz="3600" b="1" smtClean="0">
                <a:latin typeface="Times New Roman" pitchFamily="18" charset="0"/>
                <a:cs typeface="Times New Roman" pitchFamily="18" charset="0"/>
              </a:rPr>
              <a:t>sinh, điều </a:t>
            </a:r>
            <a:r>
              <a:rPr lang="nl-NL" sz="3600" b="1">
                <a:latin typeface="Times New Roman" pitchFamily="18" charset="0"/>
                <a:cs typeface="Times New Roman" pitchFamily="18" charset="0"/>
              </a:rPr>
              <a:t>quan trọng không kém là chính bản thân của người giáo viên trước hết phải là một người có lòng yêu nghề , “Sống có trách nhiệm”, xem học </a:t>
            </a:r>
            <a:endParaRPr lang="en-US" sz="3600" b="1">
              <a:latin typeface="Times New Roman" pitchFamily="18" charset="0"/>
              <a:cs typeface="Times New Roman" pitchFamily="18" charset="0"/>
            </a:endParaRPr>
          </a:p>
        </p:txBody>
      </p:sp>
      <p:sp>
        <p:nvSpPr>
          <p:cNvPr id="5" name="Rectangle 4"/>
          <p:cNvSpPr/>
          <p:nvPr/>
        </p:nvSpPr>
        <p:spPr>
          <a:xfrm>
            <a:off x="6927" y="0"/>
            <a:ext cx="3446456" cy="646331"/>
          </a:xfrm>
          <a:prstGeom prst="rect">
            <a:avLst/>
          </a:prstGeom>
        </p:spPr>
        <p:txBody>
          <a:bodyPr wrap="none">
            <a:spAutoFit/>
          </a:bodyPr>
          <a:lstStyle/>
          <a:p>
            <a:pPr algn="just"/>
            <a:r>
              <a:rPr lang="nl-NL" sz="3600" b="1">
                <a:solidFill>
                  <a:srgbClr val="FF0000"/>
                </a:solidFill>
                <a:latin typeface="Times New Roman" pitchFamily="18" charset="0"/>
                <a:cs typeface="Times New Roman" pitchFamily="18" charset="0"/>
              </a:rPr>
              <a:t>VI/  </a:t>
            </a:r>
            <a:r>
              <a:rPr lang="nl-NL" sz="3600" b="1" u="sng">
                <a:solidFill>
                  <a:srgbClr val="FF0000"/>
                </a:solidFill>
                <a:latin typeface="Times New Roman" pitchFamily="18" charset="0"/>
                <a:cs typeface="Times New Roman" pitchFamily="18" charset="0"/>
              </a:rPr>
              <a:t>KẾT LUẬN</a:t>
            </a:r>
            <a:endParaRPr lang="en-US" sz="36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3618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09" y="20782"/>
            <a:ext cx="9144000" cy="6740307"/>
          </a:xfrm>
          <a:prstGeom prst="rect">
            <a:avLst/>
          </a:prstGeom>
        </p:spPr>
        <p:txBody>
          <a:bodyPr wrap="square">
            <a:spAutoFit/>
          </a:bodyPr>
          <a:lstStyle/>
          <a:p>
            <a:pPr algn="just"/>
            <a:r>
              <a:rPr lang="nl-NL" sz="3600" b="1" smtClean="0">
                <a:latin typeface="Times New Roman" pitchFamily="18" charset="0"/>
                <a:cs typeface="Times New Roman" pitchFamily="18" charset="0"/>
              </a:rPr>
              <a:t>sinh </a:t>
            </a:r>
            <a:r>
              <a:rPr lang="nl-NL" sz="3600" b="1">
                <a:latin typeface="Times New Roman" pitchFamily="18" charset="0"/>
                <a:cs typeface="Times New Roman" pitchFamily="18" charset="0"/>
              </a:rPr>
              <a:t>như con em của mình và cố hết sức để giảng  dạy </a:t>
            </a:r>
            <a:r>
              <a:rPr lang="nl-NL" sz="3600" b="1" smtClean="0">
                <a:latin typeface="Times New Roman" pitchFamily="18" charset="0"/>
                <a:cs typeface="Times New Roman" pitchFamily="18" charset="0"/>
              </a:rPr>
              <a:t>học tập có hiệu </a:t>
            </a:r>
            <a:r>
              <a:rPr lang="nl-NL" sz="3600" b="1">
                <a:latin typeface="Times New Roman" pitchFamily="18" charset="0"/>
                <a:cs typeface="Times New Roman" pitchFamily="18" charset="0"/>
              </a:rPr>
              <a:t>quả. </a:t>
            </a:r>
            <a:endParaRPr lang="en-US" sz="3600" b="1">
              <a:latin typeface="Times New Roman" pitchFamily="18" charset="0"/>
              <a:cs typeface="Times New Roman" pitchFamily="18" charset="0"/>
            </a:endParaRPr>
          </a:p>
          <a:p>
            <a:pPr algn="just"/>
            <a:r>
              <a:rPr lang="nl-NL" sz="3600" b="1" i="1">
                <a:latin typeface="Times New Roman" pitchFamily="18" charset="0"/>
                <a:cs typeface="Times New Roman" pitchFamily="18" charset="0"/>
              </a:rPr>
              <a:t> </a:t>
            </a:r>
            <a:r>
              <a:rPr lang="nl-NL" sz="3600" b="1">
                <a:latin typeface="Times New Roman" pitchFamily="18" charset="0"/>
                <a:cs typeface="Times New Roman" pitchFamily="18" charset="0"/>
              </a:rPr>
              <a:t>Đây chỉ là kinh nghiệm nhỏ bé tôi xin được chia sẻ cùng các đồng nghiệp để góp phần chia sẻ nổi lo chung của nhà trường trước vấn đề chất lượng đào tạo nhằm xây dựng nền móng kiến thức vững chắc cho </a:t>
            </a:r>
            <a:r>
              <a:rPr lang="nl-NL" sz="3600" b="1" smtClean="0">
                <a:latin typeface="Times New Roman" pitchFamily="18" charset="0"/>
                <a:cs typeface="Times New Roman" pitchFamily="18" charset="0"/>
              </a:rPr>
              <a:t>các em </a:t>
            </a:r>
            <a:r>
              <a:rPr lang="nl-NL" sz="3600" b="1">
                <a:latin typeface="Times New Roman" pitchFamily="18" charset="0"/>
                <a:cs typeface="Times New Roman" pitchFamily="18" charset="0"/>
              </a:rPr>
              <a:t>trước khi bước sang l</a:t>
            </a:r>
            <a:r>
              <a:rPr lang="vi-VN" sz="3600" b="1">
                <a:latin typeface="Times New Roman" pitchFamily="18" charset="0"/>
                <a:cs typeface="Times New Roman" pitchFamily="18" charset="0"/>
              </a:rPr>
              <a:t>ớp </a:t>
            </a:r>
            <a:r>
              <a:rPr lang="vi-VN" sz="3600" b="1" smtClean="0">
                <a:latin typeface="Times New Roman" pitchFamily="18" charset="0"/>
                <a:cs typeface="Times New Roman" pitchFamily="18" charset="0"/>
              </a:rPr>
              <a:t>tr</a:t>
            </a:r>
            <a:r>
              <a:rPr lang="en-US" sz="3600" b="1">
                <a:latin typeface="Times New Roman" pitchFamily="18" charset="0"/>
                <a:cs typeface="Times New Roman" pitchFamily="18" charset="0"/>
              </a:rPr>
              <a:t>ê</a:t>
            </a:r>
            <a:r>
              <a:rPr lang="vi-VN" sz="3600" b="1" smtClean="0">
                <a:latin typeface="Times New Roman" pitchFamily="18" charset="0"/>
                <a:cs typeface="Times New Roman" pitchFamily="18" charset="0"/>
              </a:rPr>
              <a:t>n</a:t>
            </a:r>
            <a:r>
              <a:rPr lang="nl-NL" sz="3600" b="1">
                <a:latin typeface="Times New Roman" pitchFamily="18" charset="0"/>
                <a:cs typeface="Times New Roman" pitchFamily="18" charset="0"/>
              </a:rPr>
              <a:t>.</a:t>
            </a:r>
            <a:endParaRPr lang="en-US" sz="3600" b="1">
              <a:latin typeface="Times New Roman" pitchFamily="18" charset="0"/>
              <a:cs typeface="Times New Roman" pitchFamily="18" charset="0"/>
            </a:endParaRPr>
          </a:p>
          <a:p>
            <a:pPr algn="just"/>
            <a:r>
              <a:rPr lang="nl-NL" sz="3600" b="1" smtClean="0">
                <a:latin typeface="Times New Roman" pitchFamily="18" charset="0"/>
                <a:cs typeface="Times New Roman" pitchFamily="18" charset="0"/>
              </a:rPr>
              <a:t>     Xin </a:t>
            </a:r>
            <a:r>
              <a:rPr lang="nl-NL" sz="3600" b="1">
                <a:latin typeface="Times New Roman" pitchFamily="18" charset="0"/>
                <a:cs typeface="Times New Roman" pitchFamily="18" charset="0"/>
              </a:rPr>
              <a:t>chân thành  cảm ơn quý thầy cô </a:t>
            </a:r>
            <a:r>
              <a:rPr lang="nl-NL" sz="3600" b="1" smtClean="0">
                <a:latin typeface="Times New Roman" pitchFamily="18" charset="0"/>
                <a:cs typeface="Times New Roman" pitchFamily="18" charset="0"/>
              </a:rPr>
              <a:t>đã chú </a:t>
            </a:r>
            <a:r>
              <a:rPr lang="nl-NL" sz="3600" b="1">
                <a:latin typeface="Times New Roman" pitchFamily="18" charset="0"/>
                <a:cs typeface="Times New Roman" pitchFamily="18" charset="0"/>
              </a:rPr>
              <a:t>ý lắng nghe </a:t>
            </a:r>
            <a:r>
              <a:rPr lang="nl-NL" sz="3600" b="1" smtClean="0">
                <a:latin typeface="Times New Roman" pitchFamily="18" charset="0"/>
                <a:cs typeface="Times New Roman" pitchFamily="18" charset="0"/>
              </a:rPr>
              <a:t>và  mong quý thầy cô chia </a:t>
            </a:r>
            <a:r>
              <a:rPr lang="nl-NL" sz="3600" b="1">
                <a:latin typeface="Times New Roman" pitchFamily="18" charset="0"/>
                <a:cs typeface="Times New Roman" pitchFamily="18" charset="0"/>
              </a:rPr>
              <a:t>sẻ những ý kiến để tổ chuyên môn 1 thực hiện hoàn thiện chuyên đề </a:t>
            </a:r>
            <a:r>
              <a:rPr lang="nl-NL" sz="3600" b="1" smtClean="0">
                <a:latin typeface="Times New Roman" pitchFamily="18" charset="0"/>
                <a:cs typeface="Times New Roman" pitchFamily="18" charset="0"/>
              </a:rPr>
              <a:t> này tốt hơn </a:t>
            </a:r>
            <a:r>
              <a:rPr lang="nl-NL" sz="3600" b="1">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387267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descr="Wallpaper3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4277" name="WordArt 5"/>
          <p:cNvSpPr>
            <a:spLocks noChangeArrowheads="1" noChangeShapeType="1" noTextEdit="1"/>
          </p:cNvSpPr>
          <p:nvPr/>
        </p:nvSpPr>
        <p:spPr bwMode="auto">
          <a:xfrm>
            <a:off x="457200" y="1066800"/>
            <a:ext cx="8305800" cy="2765425"/>
          </a:xfrm>
          <a:prstGeom prst="rect">
            <a:avLst/>
          </a:prstGeom>
        </p:spPr>
        <p:txBody>
          <a:bodyPr wrap="none" fromWordArt="1">
            <a:prstTxWarp prst="textDoubleWave1">
              <a:avLst>
                <a:gd name="adj1" fmla="val 6500"/>
                <a:gd name="adj2" fmla="val 0"/>
              </a:avLst>
            </a:prstTxWarp>
          </a:bodyPr>
          <a:lstStyle/>
          <a:p>
            <a:pPr algn="ctr"/>
            <a:r>
              <a:rPr lang="en-US" sz="3600" kern="10" spc="-360" dirty="0" err="1">
                <a:ln w="12700">
                  <a:solidFill>
                    <a:srgbClr val="000099"/>
                  </a:solidFill>
                  <a:round/>
                  <a:headEnd/>
                  <a:tailEnd/>
                </a:ln>
                <a:solidFill>
                  <a:srgbClr val="33CCFF"/>
                </a:solidFill>
                <a:effectLst>
                  <a:outerShdw dist="125724" dir="18900000" algn="ctr" rotWithShape="0">
                    <a:srgbClr val="000099"/>
                  </a:outerShdw>
                </a:effectLst>
                <a:latin typeface="VNI-Slogan"/>
              </a:rPr>
              <a:t>Xin</a:t>
            </a:r>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VNI-Slogan"/>
              </a:rPr>
              <a:t> chaân thaønh caûm ôn!</a:t>
            </a:r>
          </a:p>
        </p:txBody>
      </p:sp>
      <p:sp>
        <p:nvSpPr>
          <p:cNvPr id="54278" name="WordArt 6"/>
          <p:cNvSpPr>
            <a:spLocks noChangeArrowheads="1" noChangeShapeType="1" noTextEdit="1"/>
          </p:cNvSpPr>
          <p:nvPr/>
        </p:nvSpPr>
        <p:spPr bwMode="auto">
          <a:xfrm>
            <a:off x="1219200" y="5181600"/>
            <a:ext cx="6172200" cy="628650"/>
          </a:xfrm>
          <a:prstGeom prst="rect">
            <a:avLst/>
          </a:prstGeom>
        </p:spPr>
        <p:txBody>
          <a:bodyPr wrap="none" fromWordArt="1">
            <a:prstTxWarp prst="textPlain">
              <a:avLst>
                <a:gd name="adj" fmla="val 50000"/>
              </a:avLst>
            </a:prstTxWarp>
          </a:bodyPr>
          <a:lstStyle/>
          <a:p>
            <a:pPr algn="ctr"/>
            <a:r>
              <a:rPr lang="en-US" sz="3600" kern="10" smtClean="0">
                <a:ln w="9525">
                  <a:solidFill>
                    <a:srgbClr val="000000"/>
                  </a:solidFill>
                  <a:round/>
                  <a:headEnd/>
                  <a:tailEnd/>
                </a:ln>
                <a:solidFill>
                  <a:srgbClr val="FFFFFF"/>
                </a:solidFill>
                <a:latin typeface="Times New Roman" pitchFamily="18" charset="0"/>
                <a:cs typeface="Times New Roman" pitchFamily="18" charset="0"/>
              </a:rPr>
              <a:t>Chào tạm biệt</a:t>
            </a:r>
            <a:endParaRPr lang="en-US" sz="3600" kern="10">
              <a:ln w="9525">
                <a:solidFill>
                  <a:srgbClr val="000000"/>
                </a:solidFill>
                <a:round/>
                <a:headEnd/>
                <a:tailEnd/>
              </a:ln>
              <a:solidFill>
                <a:srgbClr val="FFFFFF"/>
              </a:solidFill>
              <a:latin typeface="Times New Roman" pitchFamily="18" charset="0"/>
              <a:cs typeface="Times New Roman" pitchFamily="18" charset="0"/>
            </a:endParaRPr>
          </a:p>
        </p:txBody>
      </p:sp>
      <p:pic>
        <p:nvPicPr>
          <p:cNvPr id="54279" name="Picture 7" descr="Veiculo_288"/>
          <p:cNvPicPr>
            <a:picLocks noChangeAspect="1" noChangeArrowheads="1" noCrop="1"/>
          </p:cNvPicPr>
          <p:nvPr/>
        </p:nvPicPr>
        <p:blipFill>
          <a:blip r:embed="rId3"/>
          <a:srcRect/>
          <a:stretch>
            <a:fillRect/>
          </a:stretch>
        </p:blipFill>
        <p:spPr bwMode="auto">
          <a:xfrm>
            <a:off x="2971800" y="5410200"/>
            <a:ext cx="990600" cy="762000"/>
          </a:xfrm>
          <a:prstGeom prst="rect">
            <a:avLst/>
          </a:prstGeom>
          <a:noFill/>
        </p:spPr>
      </p:pic>
      <p:pic>
        <p:nvPicPr>
          <p:cNvPr id="54280" name="Picture 8" descr="Alien_01"/>
          <p:cNvPicPr>
            <a:picLocks noChangeAspect="1" noChangeArrowheads="1"/>
          </p:cNvPicPr>
          <p:nvPr/>
        </p:nvPicPr>
        <p:blipFill>
          <a:blip r:embed="rId4"/>
          <a:srcRect/>
          <a:stretch>
            <a:fillRect/>
          </a:stretch>
        </p:blipFill>
        <p:spPr bwMode="auto">
          <a:xfrm>
            <a:off x="8183563" y="0"/>
            <a:ext cx="960437" cy="1600200"/>
          </a:xfrm>
          <a:prstGeom prst="rect">
            <a:avLst/>
          </a:prstGeom>
          <a:noFill/>
        </p:spPr>
      </p:pic>
      <p:pic>
        <p:nvPicPr>
          <p:cNvPr id="54281" name="Picture 9" descr="Alien_120"/>
          <p:cNvPicPr>
            <a:picLocks noChangeAspect="1" noChangeArrowheads="1" noCrop="1"/>
          </p:cNvPicPr>
          <p:nvPr/>
        </p:nvPicPr>
        <p:blipFill>
          <a:blip r:embed="rId5"/>
          <a:srcRect/>
          <a:stretch>
            <a:fillRect/>
          </a:stretch>
        </p:blipFill>
        <p:spPr bwMode="auto">
          <a:xfrm>
            <a:off x="228600" y="5638800"/>
            <a:ext cx="952500" cy="952500"/>
          </a:xfrm>
          <a:prstGeom prst="rect">
            <a:avLst/>
          </a:prstGeom>
          <a:noFill/>
        </p:spPr>
      </p:pic>
      <p:pic>
        <p:nvPicPr>
          <p:cNvPr id="54282" name="Picture 10" descr="Fada_010"/>
          <p:cNvPicPr>
            <a:picLocks noChangeAspect="1" noChangeArrowheads="1" noCrop="1"/>
          </p:cNvPicPr>
          <p:nvPr/>
        </p:nvPicPr>
        <p:blipFill>
          <a:blip r:embed="rId6"/>
          <a:srcRect/>
          <a:stretch>
            <a:fillRect/>
          </a:stretch>
        </p:blipFill>
        <p:spPr bwMode="auto">
          <a:xfrm>
            <a:off x="1447800" y="304800"/>
            <a:ext cx="990600" cy="900113"/>
          </a:xfrm>
          <a:prstGeom prst="rect">
            <a:avLst/>
          </a:prstGeom>
          <a:noFill/>
        </p:spPr>
      </p:pic>
    </p:spTree>
    <p:extLst>
      <p:ext uri="{BB962C8B-B14F-4D97-AF65-F5344CB8AC3E}">
        <p14:creationId xmlns:p14="http://schemas.microsoft.com/office/powerpoint/2010/main" val="30290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3" presetClass="emph" presetSubtype="0" repeatCount="indefinite" fill="remove" grpId="0" nodeType="withEffect">
                                  <p:stCondLst>
                                    <p:cond delay="0"/>
                                  </p:stCondLst>
                                  <p:childTnLst>
                                    <p:animClr clrSpc="rgb" dir="cw">
                                      <p:cBhvr override="childStyle">
                                        <p:cTn id="6" dur="2500" accel="50000" autoRev="1" fill="hold" tmFilter="0, 0; .33333, 1; 1, 1">
                                          <p:stCondLst>
                                            <p:cond delay="0"/>
                                          </p:stCondLst>
                                        </p:cTn>
                                        <p:tgtEl>
                                          <p:spTgt spid="54277"/>
                                        </p:tgtEl>
                                        <p:attrNameLst>
                                          <p:attrName>style.color</p:attrName>
                                        </p:attrNameLst>
                                      </p:cBhvr>
                                      <p:to>
                                        <a:schemeClr val="accent2"/>
                                      </p:to>
                                    </p:animClr>
                                    <p:animClr clrSpc="rgb" dir="cw">
                                      <p:cBhvr>
                                        <p:cTn id="7" dur="2500" accel="50000" autoRev="1" fill="hold" tmFilter="0, 0; .33333, 1; 1, 1">
                                          <p:stCondLst>
                                            <p:cond delay="0"/>
                                          </p:stCondLst>
                                        </p:cTn>
                                        <p:tgtEl>
                                          <p:spTgt spid="54277"/>
                                        </p:tgtEl>
                                        <p:attrNameLst>
                                          <p:attrName>fillcolor</p:attrName>
                                        </p:attrNameLst>
                                      </p:cBhvr>
                                      <p:to>
                                        <a:schemeClr val="accent2"/>
                                      </p:to>
                                    </p:animClr>
                                    <p:set>
                                      <p:cBhvr>
                                        <p:cTn id="8" dur="5000" fill="hold"/>
                                        <p:tgtEl>
                                          <p:spTgt spid="54277"/>
                                        </p:tgtEl>
                                        <p:attrNameLst>
                                          <p:attrName>fill.type</p:attrName>
                                        </p:attrNameLst>
                                      </p:cBhvr>
                                      <p:to>
                                        <p:strVal val="solid"/>
                                      </p:to>
                                    </p:set>
                                    <p:set>
                                      <p:cBhvr>
                                        <p:cTn id="9" dur="5000" fill="hold"/>
                                        <p:tgtEl>
                                          <p:spTgt spid="54277"/>
                                        </p:tgtEl>
                                        <p:attrNameLst>
                                          <p:attrName>fill.on</p:attrName>
                                        </p:attrNameLst>
                                      </p:cBhvr>
                                      <p:to>
                                        <p:strVal val="true"/>
                                      </p:to>
                                    </p:set>
                                    <p:animScale>
                                      <p:cBhvr>
                                        <p:cTn id="10" dur="2500" accel="50000" autoRev="1" fill="hold" tmFilter="0, 0; .33333, 1; 1, 1">
                                          <p:stCondLst>
                                            <p:cond delay="0"/>
                                          </p:stCondLst>
                                        </p:cTn>
                                        <p:tgtEl>
                                          <p:spTgt spid="54277"/>
                                        </p:tgtEl>
                                      </p:cBhvr>
                                      <p:from x="100000" y="100000"/>
                                      <p:to x="100000" y="140000"/>
                                    </p:animScale>
                                  </p:childTnLst>
                                </p:cTn>
                              </p:par>
                              <p:par>
                                <p:cTn id="11" presetID="0" presetClass="path" presetSubtype="0" accel="50000" decel="50000" fill="hold" grpId="0" nodeType="withEffect">
                                  <p:stCondLst>
                                    <p:cond delay="0"/>
                                  </p:stCondLst>
                                  <p:childTnLst>
                                    <p:animMotion origin="layout" path="M 0.55782 -0.00786 C 0.52101 -0.04092 0.44861 -0.00693 0.40052 -0.00347 C 0.38629 -0.00254 0.37205 -0.00208 0.35782 -0.00138 C 0.13177 -0.003 0.13542 -0.00115 0.00052 -0.00786 C 0.00417 -0.02982 0.01302 -0.04855 0.0165 -0.07144 C 0.02292 -0.11399 0.02552 -0.15907 0.02917 -0.20231 C 0.03039 -0.21641 0.03143 -0.23029 0.0323 -0.24439 C 0.03351 -0.26266 0.03559 -0.29942 0.03559 -0.29942 C 0.0349 -0.34312 0.03368 -0.38682 0.0323 -0.43052 C 0.03125 -0.46081 0.03177 -0.49133 0.03073 -0.52138 C 0.03056 -0.52948 0.02605 -0.54474 0.02605 -0.54474 C 0.02587 -0.5489 0.02223 -0.62936 0.02118 -0.6356 C 0.01997 -0.64347 0.01407 -0.6437 0.01007 -0.64624 C -0.0052 -0.65549 -0.01944 -0.66636 -0.03593 -0.67144 C -0.05642 -0.69063 -0.08229 -0.69641 -0.1026 -0.71584 C -0.10902 -0.72185 -0.11527 -0.72439 -0.1217 -0.73063 C -0.12309 -0.73179 -0.12343 -0.7341 -0.12482 -0.73503 C -0.12777 -0.73734 -0.13437 -0.73919 -0.13437 -0.73919 C -0.14323 -0.74682 -0.15104 -0.75283 -0.16128 -0.75607 C -0.17378 -0.76786 -0.17274 -0.76855 -0.18836 -0.77734 C -0.19409 -0.78034 -0.20034 -0.7815 -0.20573 -0.78566 C -0.21493 -0.79283 -0.22413 -0.79977 -0.23437 -0.80254 C -0.24027 -0.80647 -0.24531 -0.80901 -0.25173 -0.8111 C -0.25781 -0.81641 -0.26198 -0.81757 -0.26927 -0.81942 C -0.27465 -0.82705 -0.271 -0.82312 -0.28194 -0.82797 C -0.29357 -0.83306 -0.30295 -0.84208 -0.31527 -0.84485 C -0.32343 -0.85202 -0.33264 -0.85711 -0.34218 -0.85965 C -0.35052 -0.86497 -0.35902 -0.87075 -0.3677 -0.87445 C -0.36927 -0.87584 -0.37066 -0.87745 -0.37239 -0.87861 C -0.37395 -0.87954 -0.37725 -0.88069 -0.37725 -0.88069 " pathEditMode="relative" rAng="0" ptsTypes="fffffffffffffffffffffffffffffA">
                                      <p:cBhvr>
                                        <p:cTn id="12" dur="25000" fill="hold"/>
                                        <p:tgtEl>
                                          <p:spTgt spid="54278"/>
                                        </p:tgtEl>
                                        <p:attrNameLst>
                                          <p:attrName>ppt_x</p:attrName>
                                          <p:attrName>ppt_y</p:attrName>
                                        </p:attrNameLst>
                                      </p:cBhvr>
                                      <p:rCtr x="0" y="0"/>
                                    </p:animMotion>
                                  </p:childTnLst>
                                </p:cTn>
                              </p:par>
                              <p:par>
                                <p:cTn id="13" presetID="0" presetClass="path" presetSubtype="0" repeatCount="indefinite" accel="50000" decel="50000" fill="hold" nodeType="withEffect">
                                  <p:stCondLst>
                                    <p:cond delay="0"/>
                                  </p:stCondLst>
                                  <p:childTnLst>
                                    <p:animMotion origin="layout" path="M 5.55556E-7 1.84971E-6 C -0.00798 -0.00625 -0.0151 -0.0148 -0.02378 -0.01919 C -0.03281 -0.02382 -0.04323 -0.02497 -0.05243 -0.0296 C -0.06389 -0.03538 -0.07569 -0.0437 -0.08732 -0.04879 C -0.09253 -0.0511 -0.09826 -0.05133 -0.1033 -0.05295 C -0.12291 -0.07237 -0.0934 -0.0444 -0.11909 -0.06359 C -0.12118 -0.06497 -0.12205 -0.06798 -0.12378 -0.06983 C -0.12534 -0.07145 -0.12691 -0.07284 -0.12864 -0.07399 C -0.14531 -0.08509 -0.1276 -0.07145 -0.146 -0.08255 C -0.1526 -0.08648 -0.15816 -0.09226 -0.1651 -0.09526 C -0.16927 -0.09943 -0.17343 -0.10405 -0.17777 -0.10798 C -0.1809 -0.11076 -0.18732 -0.1163 -0.18732 -0.1163 C -0.18941 -0.12047 -0.19409 -0.12393 -0.19375 -0.12902 C -0.19184 -0.1526 -0.19149 -0.16324 -0.17309 -0.17133 C -0.16927 -0.17896 -0.16666 -0.17896 -0.16041 -0.18197 C -0.11736 -0.17827 -0.10746 -0.17989 -0.07465 -0.15862 C -0.06597 -0.14266 -0.07205 -0.15214 -0.05399 -0.13318 C -0.05034 -0.12948 -0.04878 -0.12324 -0.046 -0.11839 C -0.04062 -0.09642 -0.04409 -0.08879 -0.06041 -0.07607 C -0.07847 -0.0622 -0.10052 -0.06035 -0.12066 -0.05503 C -0.14236 -0.05573 -0.16406 -0.05573 -0.18576 -0.05711 C -0.18889 -0.05734 -0.19479 -0.06243 -0.19687 -0.06359 C -0.20746 -0.06914 -0.21753 -0.07422 -0.22708 -0.08255 C -0.22968 -0.09318 -0.23541 -0.10104 -0.23819 -0.11214 C -0.24062 -0.12162 -0.24357 -0.13133 -0.24774 -0.13966 C -0.24826 -0.14521 -0.24757 -0.15145 -0.2493 -0.15654 C -0.25156 -0.16324 -0.25989 -0.1711 -0.2651 -0.17341 C -0.27396 -0.18474 -0.28611 -0.18937 -0.29687 -0.19677 C -0.30191 -0.20023 -0.30607 -0.20578 -0.31111 -0.20925 C -0.31771 -0.21365 -0.32639 -0.21434 -0.33333 -0.21781 C -0.35538 -0.22867 -0.32656 -0.21573 -0.34444 -0.22636 C -0.34757 -0.22821 -0.35087 -0.22914 -0.35416 -0.23052 C -0.3585 -0.23237 -0.36337 -0.23445 -0.36666 -0.23885 C -0.36771 -0.24023 -0.36857 -0.24208 -0.36996 -0.24324 C -0.3717 -0.24463 -0.37986 -0.24694 -0.38107 -0.2474 C -0.3868 -0.25133 -0.39288 -0.25365 -0.39843 -0.25804 C -0.40278 -0.26128 -0.40642 -0.26636 -0.41111 -0.26844 C -0.41423 -0.26983 -0.41753 -0.27145 -0.42066 -0.27284 C -0.42222 -0.27353 -0.42552 -0.27492 -0.42552 -0.27492 L -0.41441 -0.28116 " pathEditMode="relative" ptsTypes="ffffffffffffffffffffffffffffffffffffffAA">
                                      <p:cBhvr>
                                        <p:cTn id="14" dur="25000" fill="hold"/>
                                        <p:tgtEl>
                                          <p:spTgt spid="54279"/>
                                        </p:tgtEl>
                                        <p:attrNameLst>
                                          <p:attrName>ppt_x</p:attrName>
                                          <p:attrName>ppt_y</p:attrName>
                                        </p:attrNameLst>
                                      </p:cBhvr>
                                    </p:animMotion>
                                  </p:childTnLst>
                                </p:cTn>
                              </p:par>
                              <p:par>
                                <p:cTn id="15" presetID="0" presetClass="path" presetSubtype="0" repeatCount="indefinite" accel="50000" decel="50000" fill="hold" nodeType="withEffect">
                                  <p:stCondLst>
                                    <p:cond delay="0"/>
                                  </p:stCondLst>
                                  <p:childTnLst>
                                    <p:animMotion origin="layout" path="M 3.88889E-6 -7.97688E-6 C -0.00313 0.00138 -0.00764 0.00046 -0.00955 0.00416 C -0.02101 0.02751 -0.03473 0.04855 -0.04601 0.0719 C -0.04914 0.07838 -0.04948 0.08508 -0.054 0.09086 C -0.05764 0.10589 -0.05521 0.09988 -0.06025 0.10982 C -0.06268 0.123 -0.06476 0.11838 -0.06823 0.12901 C -0.06962 0.13317 -0.07136 0.14173 -0.07136 0.14173 C -0.06632 0.14682 -0.06302 0.15167 -0.05712 0.15421 C -0.05608 0.1556 -0.05556 0.15838 -0.054 0.15861 C -0.03247 0.16115 -0.03577 0.15075 -0.02691 0.13317 C -0.03264 0.10959 -0.02674 0.12023 -0.05556 0.12254 C -0.06476 0.13502 -0.06129 0.12901 -0.06667 0.13942 C -0.07101 0.15699 -0.06476 0.17225 -0.054 0.18173 C 0.02534 0.18011 0.01857 0.1852 0.06354 0.1734 C 0.07812 0.15976 0.09583 0.15121 0.11267 0.14381 C 0.12135 0.13595 0.12552 0.13502 0.13663 0.13317 C 0.16545 0.12046 0.18871 0.12161 0.22066 0.12046 C 0.23177 0.11676 0.22916 0.11676 0.246 0.12046 C 0.2493 0.12115 0.25555 0.12462 0.25555 0.12462 C 0.26232 0.13063 0.26996 0.13387 0.27777 0.13734 C 0.27934 0.13872 0.2809 0.14057 0.28264 0.14173 C 0.28576 0.14358 0.29218 0.14589 0.29218 0.14589 C 0.2993 0.15236 0.30086 0.15907 0.30954 0.16485 C 0.3125 0.16693 0.31909 0.16901 0.31909 0.16901 C 0.32517 0.17433 0.33055 0.1808 0.33663 0.18612 C 0.34479 0.19352 0.35399 0.19884 0.36041 0.20924 C 0.36996 0.22473 0.37899 0.24115 0.38732 0.2578 C 0.39184 0.26705 0.39253 0.2578 0.39687 0.27491 C 0.4 0.28716 0.39774 0.27907 0.40486 0.2978 C 0.40711 0.30381 0.41163 0.30751 0.41441 0.31283 C 0.42309 0.32878 0.42882 0.34589 0.43489 0.36369 C 0.4368 0.36947 0.43923 0.37502 0.44132 0.38057 C 0.44236 0.38335 0.44444 0.3889 0.44444 0.3889 C 0.44739 0.41225 0.4493 0.43329 0.45711 0.45456 C 0.45902 0.46612 0.46059 0.47352 0.46666 0.48208 C 0.46996 0.49502 0.4809 0.51375 0.49045 0.51791 C 0.49618 0.52508 0.49236 0.52138 0.50329 0.52647 C 0.50746 0.52832 0.51597 0.53063 0.51597 0.53063 C 0.53854 0.52901 0.55694 0.52601 0.57934 0.52416 C 0.5809 0.52346 0.58264 0.523 0.5842 0.52208 C 0.58593 0.52092 0.58715 0.51676 0.58889 0.51791 C 0.59079 0.5193 0.59045 0.52346 0.59045 0.52647 C 0.59045 0.52878 0.58941 0.52208 0.58889 0.51999 C 0.58993 0.51861 0.59079 0.51514 0.59218 0.51583 C 0.59375 0.51653 0.59531 0.52208 0.59375 0.52208 C 0.59184 0.52208 0.59149 0.51791 0.59045 0.51583 C 0.59097 0.51236 0.59218 0.5015 0.59218 0.5052 C 0.59218 0.50959 0.59114 0.51375 0.59045 0.51791 C 0.58993 0.52069 0.58941 0.52369 0.58889 0.52647 C 0.58784 0.52439 0.58593 0.52254 0.58576 0.51999 C 0.58385 0.49502 0.58715 0.50497 0.59045 0.51167 C 0.58889 0.51375 0.58802 0.51791 0.58576 0.51791 C 0.5842 0.51791 0.58264 0.51167 0.5842 0.51167 C 0.58611 0.51167 0.58628 0.51583 0.58732 0.51791 C 0.59097 0.49757 0.58854 0.51491 0.58576 0.51583 C 0.58385 0.5163 0.58264 0.51306 0.58107 0.51167 C 0.57656 0.49502 0.58142 0.5126 0.58107 0.51375 C 0.58038 0.5156 0.57882 0.51075 0.57777 0.50936 C 0.57829 0.50728 0.57777 0.50312 0.57934 0.50312 C 0.58107 0.50312 0.58194 0.50751 0.58107 0.50936 C 0.57986 0.51213 0.57048 0.5156 0.56823 0.51583 C 0.5375 0.51768 0.47621 0.51999 0.47621 0.51999 C 0.46145 0.5193 0.44652 0.51907 0.43177 0.51791 C 0.42274 0.51722 0.41232 0.51121 0.40329 0.50936 C 0.39201 0.5045 0.4059 0.51005 0.38576 0.5052 C 0.37517 0.50265 0.36666 0.49849 0.35555 0.49687 C 0.3467 0.49248 0.3375 0.49017 0.32864 0.48624 C 0.26406 0.48762 0.20104 0.49225 0.13663 0.49456 C 0.12621 0.49942 0.11562 0.50173 0.10486 0.5052 C 0.09566 0.51306 0.08385 0.51167 0.07309 0.51375 C 0.04948 0.51213 0.04826 0.5126 0.03177 0.50728 C 0.03073 0.5052 0.02812 0.50335 0.02864 0.50104 C 0.02899 0.49895 0.03211 0.49734 0.03333 0.49895 C 0.03454 0.50057 0.03298 0.50358 0.03177 0.5052 C 0.02864 0.50936 0.02135 0.51051 0.01753 0.51167 C 0.00208 0.50612 0.00659 0.4978 0.00954 0.47976 C 0.01163 0.48115 0.01423 0.48184 0.01597 0.48416 C 0.02552 0.49687 0.00711 0.50196 0.00156 0.50312 C -0.00573 0.49595 -0.0073 0.49132 -0.00955 0.47976 C -0.01129 0.48069 -0.01927 0.48485 -0.02066 0.48416 C -0.0224 0.48323 -0.0224 0.47953 -0.02379 0.47768 C -0.02622 0.47445 -0.02934 0.47236 -0.03177 0.46936 C -0.03368 0.46127 -0.03542 0.45641 -0.03334 0.44809 C -0.03282 0.44878 -0.02587 0.45757 -0.02691 0.45872 C -0.0283 0.46034 -0.03004 0.45572 -0.03177 0.45456 C -0.03473 0.45271 -0.03802 0.45179 -0.04115 0.45017 C -0.04532 0.44508 -0.04861 0.44208 -0.054 0.43976 C -0.06875 0.42589 -0.09167 0.4141 -0.10955 0.41017 C -0.12171 0.40485 -0.13507 0.40369 -0.14757 0.39953 C -0.15573 0.39676 -0.16164 0.38936 -0.1698 0.38682 C -0.17657 0.3808 -0.18334 0.37826 -0.19046 0.3741 C -0.19653 0.37063 -0.20174 0.36485 -0.20782 0.36138 C -0.21129 0.3593 -0.21528 0.35884 -0.21875 0.35722 C -0.2198 0.35583 -0.22084 0.35398 -0.22205 0.35306 C -0.22518 0.35121 -0.23177 0.3489 -0.23177 0.3489 C -0.23698 0.34404 -0.24202 0.34404 -0.24757 0.34034 C -0.25052 0.33826 -0.25382 0.33179 -0.25712 0.33179 " pathEditMode="relative" ptsTypes="ffffffffffffffffffffffffffffffffffffffffffffffffffffffffffffffffffffffffffffffffffffffffffffffffA">
                                      <p:cBhvr>
                                        <p:cTn id="16" dur="35000" fill="hold"/>
                                        <p:tgtEl>
                                          <p:spTgt spid="5428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animBg="1"/>
      <p:bldP spid="5427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632311"/>
          </a:xfrm>
          <a:prstGeom prst="rect">
            <a:avLst/>
          </a:prstGeom>
        </p:spPr>
        <p:txBody>
          <a:bodyPr wrap="square">
            <a:spAutoFit/>
          </a:bodyPr>
          <a:lstStyle/>
          <a:p>
            <a:pPr algn="just"/>
            <a:r>
              <a:rPr lang="nl-NL" sz="3600" b="1" smtClean="0">
                <a:latin typeface="VNI-Times" pitchFamily="2" charset="0"/>
              </a:rPr>
              <a:t>    </a:t>
            </a:r>
            <a:r>
              <a:rPr lang="nl-NL" sz="3600" b="1" smtClean="0">
                <a:latin typeface="Times New Roman" pitchFamily="18" charset="0"/>
                <a:cs typeface="Times New Roman" pitchFamily="18" charset="0"/>
              </a:rPr>
              <a:t>Thực tế hiện </a:t>
            </a:r>
            <a:r>
              <a:rPr lang="nl-NL" sz="3600" b="1">
                <a:latin typeface="Times New Roman" pitchFamily="18" charset="0"/>
                <a:cs typeface="Times New Roman" pitchFamily="18" charset="0"/>
              </a:rPr>
              <a:t>nay trình </a:t>
            </a:r>
            <a:r>
              <a:rPr lang="nl-NL" sz="3600" b="1" smtClean="0">
                <a:latin typeface="Times New Roman" pitchFamily="18" charset="0"/>
                <a:cs typeface="Times New Roman" pitchFamily="18" charset="0"/>
              </a:rPr>
              <a:t>độ của học </a:t>
            </a:r>
            <a:r>
              <a:rPr lang="nl-NL" sz="3600" b="1">
                <a:latin typeface="Times New Roman" pitchFamily="18" charset="0"/>
                <a:cs typeface="Times New Roman" pitchFamily="18" charset="0"/>
              </a:rPr>
              <a:t>sinh khi </a:t>
            </a:r>
            <a:r>
              <a:rPr lang="nl-NL" sz="3600" b="1" smtClean="0">
                <a:latin typeface="Times New Roman" pitchFamily="18" charset="0"/>
                <a:cs typeface="Times New Roman" pitchFamily="18" charset="0"/>
              </a:rPr>
              <a:t>vào lớp Một là không đồng đều gây khó khăn </a:t>
            </a:r>
            <a:r>
              <a:rPr lang="nl-NL" sz="3600" b="1">
                <a:latin typeface="Times New Roman" pitchFamily="18" charset="0"/>
                <a:cs typeface="Times New Roman" pitchFamily="18" charset="0"/>
              </a:rPr>
              <a:t>cho </a:t>
            </a:r>
            <a:r>
              <a:rPr lang="nl-NL" sz="3600" b="1" smtClean="0">
                <a:latin typeface="Times New Roman" pitchFamily="18" charset="0"/>
                <a:cs typeface="Times New Roman" pitchFamily="18" charset="0"/>
              </a:rPr>
              <a:t>giáo viên </a:t>
            </a:r>
            <a:r>
              <a:rPr lang="nl-NL" sz="3600" b="1">
                <a:latin typeface="Times New Roman" pitchFamily="18" charset="0"/>
                <a:cs typeface="Times New Roman" pitchFamily="18" charset="0"/>
              </a:rPr>
              <a:t>khi </a:t>
            </a:r>
            <a:r>
              <a:rPr lang="nl-NL" sz="3600" b="1" smtClean="0">
                <a:latin typeface="Times New Roman" pitchFamily="18" charset="0"/>
                <a:cs typeface="Times New Roman" pitchFamily="18" charset="0"/>
              </a:rPr>
              <a:t>giảng dạy ở lớp. Đồng thời cũng dẫn đến </a:t>
            </a:r>
            <a:r>
              <a:rPr lang="nl-NL" sz="3600" b="1">
                <a:latin typeface="Times New Roman" pitchFamily="18" charset="0"/>
                <a:cs typeface="Times New Roman" pitchFamily="18" charset="0"/>
              </a:rPr>
              <a:t>tình </a:t>
            </a:r>
            <a:r>
              <a:rPr lang="nl-NL" sz="3600" b="1" smtClean="0">
                <a:latin typeface="Times New Roman" pitchFamily="18" charset="0"/>
                <a:cs typeface="Times New Roman" pitchFamily="18" charset="0"/>
              </a:rPr>
              <a:t>trạng phân hóa </a:t>
            </a:r>
            <a:r>
              <a:rPr lang="nl-NL" sz="3600" b="1">
                <a:latin typeface="Times New Roman" pitchFamily="18" charset="0"/>
                <a:cs typeface="Times New Roman" pitchFamily="18" charset="0"/>
              </a:rPr>
              <a:t>trình </a:t>
            </a:r>
            <a:r>
              <a:rPr lang="nl-NL" sz="3600" b="1" smtClean="0">
                <a:latin typeface="Times New Roman" pitchFamily="18" charset="0"/>
                <a:cs typeface="Times New Roman" pitchFamily="18" charset="0"/>
              </a:rPr>
              <a:t>độ   học tập của học </a:t>
            </a:r>
            <a:r>
              <a:rPr lang="nl-NL" sz="3600" b="1">
                <a:latin typeface="Times New Roman" pitchFamily="18" charset="0"/>
                <a:cs typeface="Times New Roman" pitchFamily="18" charset="0"/>
              </a:rPr>
              <a:t>sinh </a:t>
            </a:r>
            <a:r>
              <a:rPr lang="nl-NL" sz="3600" b="1" smtClean="0">
                <a:latin typeface="Times New Roman" pitchFamily="18" charset="0"/>
                <a:cs typeface="Times New Roman" pitchFamily="18" charset="0"/>
              </a:rPr>
              <a:t>một cách rõ rệt. Đây là  một trong những vấn đề khiến giáo viên lớp Một luôn  quan tâm lo lắng. Tôi </a:t>
            </a:r>
            <a:r>
              <a:rPr lang="nl-NL" sz="3600" b="1">
                <a:latin typeface="Times New Roman" pitchFamily="18" charset="0"/>
                <a:cs typeface="Times New Roman" pitchFamily="18" charset="0"/>
              </a:rPr>
              <a:t>xin trình </a:t>
            </a:r>
            <a:r>
              <a:rPr lang="nl-NL" sz="3600" b="1" smtClean="0">
                <a:latin typeface="Times New Roman" pitchFamily="18" charset="0"/>
                <a:cs typeface="Times New Roman" pitchFamily="18" charset="0"/>
              </a:rPr>
              <a:t>bày một ý kiến nhỏ để </a:t>
            </a:r>
            <a:r>
              <a:rPr lang="nl-NL" sz="3600" b="1">
                <a:latin typeface="Times New Roman" pitchFamily="18" charset="0"/>
                <a:cs typeface="Times New Roman" pitchFamily="18" charset="0"/>
              </a:rPr>
              <a:t>chia </a:t>
            </a:r>
            <a:r>
              <a:rPr lang="nl-NL" sz="3600" b="1" smtClean="0">
                <a:latin typeface="Times New Roman" pitchFamily="18" charset="0"/>
                <a:cs typeface="Times New Roman" pitchFamily="18" charset="0"/>
              </a:rPr>
              <a:t>sẻ cùng đồng nghiệp về vấn đề giúp học </a:t>
            </a:r>
            <a:r>
              <a:rPr lang="nl-NL" sz="3600" b="1">
                <a:latin typeface="Times New Roman" pitchFamily="18" charset="0"/>
                <a:cs typeface="Times New Roman" pitchFamily="18" charset="0"/>
              </a:rPr>
              <a:t>sinh chậm  </a:t>
            </a:r>
            <a:r>
              <a:rPr lang="nl-NL" sz="3600" b="1" smtClean="0">
                <a:latin typeface="Times New Roman" pitchFamily="18" charset="0"/>
                <a:cs typeface="Times New Roman" pitchFamily="18" charset="0"/>
              </a:rPr>
              <a:t>tiến bộ </a:t>
            </a:r>
            <a:r>
              <a:rPr lang="nl-NL" sz="3600" b="1">
                <a:latin typeface="Times New Roman" pitchFamily="18" charset="0"/>
                <a:cs typeface="Times New Roman" pitchFamily="18" charset="0"/>
              </a:rPr>
              <a:t>học </a:t>
            </a:r>
            <a:r>
              <a:rPr lang="nl-NL" sz="3600" b="1" smtClean="0">
                <a:latin typeface="Times New Roman" pitchFamily="18" charset="0"/>
                <a:cs typeface="Times New Roman" pitchFamily="18" charset="0"/>
              </a:rPr>
              <a:t>có </a:t>
            </a:r>
            <a:r>
              <a:rPr lang="nl-NL" sz="3600" b="1">
                <a:latin typeface="Times New Roman" pitchFamily="18" charset="0"/>
                <a:cs typeface="Times New Roman" pitchFamily="18" charset="0"/>
              </a:rPr>
              <a:t>hiệu quả.</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422526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3934"/>
            <a:ext cx="4968027" cy="646331"/>
          </a:xfrm>
          <a:prstGeom prst="rect">
            <a:avLst/>
          </a:prstGeom>
        </p:spPr>
        <p:txBody>
          <a:bodyPr wrap="none">
            <a:spAutoFit/>
          </a:bodyPr>
          <a:lstStyle/>
          <a:p>
            <a:r>
              <a:rPr lang="nl-NL" sz="3600" b="1" u="sng">
                <a:solidFill>
                  <a:srgbClr val="FF0000"/>
                </a:solidFill>
                <a:latin typeface="Times New Roman" pitchFamily="18" charset="0"/>
                <a:cs typeface="Times New Roman" pitchFamily="18" charset="0"/>
              </a:rPr>
              <a:t>II/ </a:t>
            </a:r>
            <a:r>
              <a:rPr lang="nl-NL" sz="3600" b="1" u="sng" smtClean="0">
                <a:solidFill>
                  <a:srgbClr val="FF0000"/>
                </a:solidFill>
                <a:latin typeface="Times New Roman" pitchFamily="18" charset="0"/>
                <a:cs typeface="Times New Roman" pitchFamily="18" charset="0"/>
              </a:rPr>
              <a:t>NỘI </a:t>
            </a:r>
            <a:r>
              <a:rPr lang="nl-NL" sz="3600" b="1" u="sng">
                <a:solidFill>
                  <a:srgbClr val="FF0000"/>
                </a:solidFill>
                <a:latin typeface="Times New Roman" pitchFamily="18" charset="0"/>
                <a:cs typeface="Times New Roman" pitchFamily="18" charset="0"/>
              </a:rPr>
              <a:t>DUNG CHÍNH:</a:t>
            </a:r>
            <a:endParaRPr lang="en-US" sz="3600" b="1">
              <a:solidFill>
                <a:srgbClr val="FF0000"/>
              </a:solidFill>
              <a:latin typeface="Times New Roman" pitchFamily="18" charset="0"/>
              <a:cs typeface="Times New Roman" pitchFamily="18" charset="0"/>
            </a:endParaRPr>
          </a:p>
        </p:txBody>
      </p:sp>
      <p:sp>
        <p:nvSpPr>
          <p:cNvPr id="5" name="Rectangle 4"/>
          <p:cNvSpPr/>
          <p:nvPr/>
        </p:nvSpPr>
        <p:spPr>
          <a:xfrm>
            <a:off x="0" y="693647"/>
            <a:ext cx="9067800" cy="5632311"/>
          </a:xfrm>
          <a:prstGeom prst="rect">
            <a:avLst/>
          </a:prstGeom>
        </p:spPr>
        <p:txBody>
          <a:bodyPr wrap="square">
            <a:spAutoFit/>
          </a:bodyPr>
          <a:lstStyle/>
          <a:p>
            <a:pPr algn="just"/>
            <a:r>
              <a:rPr lang="nl-NL" sz="3600" b="1" smtClean="0">
                <a:latin typeface="Times New Roman" pitchFamily="18" charset="0"/>
                <a:cs typeface="Times New Roman" pitchFamily="18" charset="0"/>
              </a:rPr>
              <a:t>   Đa số các </a:t>
            </a:r>
            <a:r>
              <a:rPr lang="nl-NL" sz="3600" b="1">
                <a:latin typeface="Times New Roman" pitchFamily="18" charset="0"/>
                <a:cs typeface="Times New Roman" pitchFamily="18" charset="0"/>
              </a:rPr>
              <a:t>em </a:t>
            </a:r>
            <a:r>
              <a:rPr lang="nl-NL" sz="3600" b="1" smtClean="0">
                <a:latin typeface="Times New Roman" pitchFamily="18" charset="0"/>
                <a:cs typeface="Times New Roman" pitchFamily="18" charset="0"/>
              </a:rPr>
              <a:t>thuộc </a:t>
            </a:r>
            <a:r>
              <a:rPr lang="nl-NL" sz="3600" b="1">
                <a:latin typeface="Times New Roman" pitchFamily="18" charset="0"/>
                <a:cs typeface="Times New Roman" pitchFamily="18" charset="0"/>
              </a:rPr>
              <a:t>con gia đ</a:t>
            </a:r>
            <a:r>
              <a:rPr lang="nl-NL" sz="3600" b="1" smtClean="0">
                <a:latin typeface="Times New Roman" pitchFamily="18" charset="0"/>
                <a:cs typeface="Times New Roman" pitchFamily="18" charset="0"/>
              </a:rPr>
              <a:t>ình </a:t>
            </a:r>
            <a:r>
              <a:rPr lang="nl-NL" sz="3600" b="1">
                <a:latin typeface="Times New Roman" pitchFamily="18" charset="0"/>
                <a:cs typeface="Times New Roman" pitchFamily="18" charset="0"/>
              </a:rPr>
              <a:t>lao </a:t>
            </a:r>
            <a:r>
              <a:rPr lang="nl-NL" sz="3600" b="1" smtClean="0">
                <a:latin typeface="Times New Roman" pitchFamily="18" charset="0"/>
                <a:cs typeface="Times New Roman" pitchFamily="18" charset="0"/>
              </a:rPr>
              <a:t>động hoặc diện tạm trú, chỗ ở không ổn định</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cuộc sống vẫn còn khó khăn nên thường các em  chưa </a:t>
            </a:r>
            <a:r>
              <a:rPr lang="nl-NL" sz="3600" b="1">
                <a:latin typeface="Times New Roman" pitchFamily="18" charset="0"/>
                <a:cs typeface="Times New Roman" pitchFamily="18" charset="0"/>
              </a:rPr>
              <a:t>đ</a:t>
            </a:r>
            <a:r>
              <a:rPr lang="nl-NL" sz="3600" b="1" smtClean="0">
                <a:latin typeface="Times New Roman" pitchFamily="18" charset="0"/>
                <a:cs typeface="Times New Roman" pitchFamily="18" charset="0"/>
              </a:rPr>
              <a:t>i học mẫu giáo</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chưa </a:t>
            </a:r>
            <a:r>
              <a:rPr lang="nl-NL" sz="3600" b="1">
                <a:latin typeface="Times New Roman" pitchFamily="18" charset="0"/>
                <a:cs typeface="Times New Roman" pitchFamily="18" charset="0"/>
              </a:rPr>
              <a:t>quen </a:t>
            </a:r>
            <a:r>
              <a:rPr lang="nl-NL" sz="3600" b="1" smtClean="0">
                <a:latin typeface="Times New Roman" pitchFamily="18" charset="0"/>
                <a:cs typeface="Times New Roman" pitchFamily="18" charset="0"/>
              </a:rPr>
              <a:t>trường lớp</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 bạn bè. Một số học </a:t>
            </a:r>
            <a:r>
              <a:rPr lang="nl-NL" sz="3600" b="1">
                <a:latin typeface="Times New Roman" pitchFamily="18" charset="0"/>
                <a:cs typeface="Times New Roman" pitchFamily="18" charset="0"/>
              </a:rPr>
              <a:t>sinh </a:t>
            </a:r>
            <a:r>
              <a:rPr lang="nl-NL" sz="3600" b="1" smtClean="0">
                <a:latin typeface="Times New Roman" pitchFamily="18" charset="0"/>
                <a:cs typeface="Times New Roman" pitchFamily="18" charset="0"/>
              </a:rPr>
              <a:t>lại có hòan cảnh </a:t>
            </a:r>
            <a:r>
              <a:rPr lang="nl-NL" sz="3600" b="1">
                <a:latin typeface="Times New Roman" pitchFamily="18" charset="0"/>
                <a:cs typeface="Times New Roman" pitchFamily="18" charset="0"/>
              </a:rPr>
              <a:t>gia đ</a:t>
            </a:r>
            <a:r>
              <a:rPr lang="nl-NL" sz="3600" b="1" smtClean="0">
                <a:latin typeface="Times New Roman" pitchFamily="18" charset="0"/>
                <a:cs typeface="Times New Roman" pitchFamily="18" charset="0"/>
              </a:rPr>
              <a:t>ình bất hạnh</a:t>
            </a:r>
            <a:r>
              <a:rPr lang="nl-NL" sz="3600" b="1">
                <a:latin typeface="Times New Roman" pitchFamily="18" charset="0"/>
                <a:cs typeface="Times New Roman" pitchFamily="18" charset="0"/>
              </a:rPr>
              <a:t>, có em chậm phát triển trí </a:t>
            </a:r>
            <a:r>
              <a:rPr lang="nl-NL" sz="3600" b="1" smtClean="0">
                <a:latin typeface="Times New Roman" pitchFamily="18" charset="0"/>
                <a:cs typeface="Times New Roman" pitchFamily="18" charset="0"/>
              </a:rPr>
              <a:t>tuệ. Phụ huynh phải bôn ba, bươn chải </a:t>
            </a:r>
            <a:r>
              <a:rPr lang="nl-NL" sz="3600" b="1">
                <a:latin typeface="Times New Roman" pitchFamily="18" charset="0"/>
                <a:cs typeface="Times New Roman" pitchFamily="18" charset="0"/>
              </a:rPr>
              <a:t>trong </a:t>
            </a:r>
            <a:r>
              <a:rPr lang="nl-NL" sz="3600" b="1" smtClean="0">
                <a:latin typeface="Times New Roman" pitchFamily="18" charset="0"/>
                <a:cs typeface="Times New Roman" pitchFamily="18" charset="0"/>
              </a:rPr>
              <a:t>cuộc sống nên nhiều phụ </a:t>
            </a:r>
            <a:r>
              <a:rPr lang="nl-NL" sz="3600" b="1">
                <a:latin typeface="Times New Roman" pitchFamily="18" charset="0"/>
                <a:cs typeface="Times New Roman" pitchFamily="18" charset="0"/>
              </a:rPr>
              <a:t>huynh </a:t>
            </a:r>
            <a:r>
              <a:rPr lang="nl-NL" sz="3600" b="1" smtClean="0">
                <a:latin typeface="Times New Roman" pitchFamily="18" charset="0"/>
                <a:cs typeface="Times New Roman" pitchFamily="18" charset="0"/>
              </a:rPr>
              <a:t>không có </a:t>
            </a:r>
          </a:p>
          <a:p>
            <a:pPr algn="just"/>
            <a:r>
              <a:rPr lang="nl-NL" sz="3600" b="1" smtClean="0">
                <a:latin typeface="Times New Roman" pitchFamily="18" charset="0"/>
                <a:cs typeface="Times New Roman" pitchFamily="18" charset="0"/>
              </a:rPr>
              <a:t>thời </a:t>
            </a:r>
            <a:r>
              <a:rPr lang="nl-NL" sz="3600" b="1">
                <a:latin typeface="Times New Roman" pitchFamily="18" charset="0"/>
                <a:cs typeface="Times New Roman" pitchFamily="18" charset="0"/>
              </a:rPr>
              <a:t>gian </a:t>
            </a:r>
            <a:r>
              <a:rPr lang="nl-NL" sz="3600" b="1" smtClean="0">
                <a:latin typeface="Times New Roman" pitchFamily="18" charset="0"/>
                <a:cs typeface="Times New Roman" pitchFamily="18" charset="0"/>
              </a:rPr>
              <a:t>để chăm </a:t>
            </a:r>
            <a:r>
              <a:rPr lang="nl-NL" sz="3600" b="1">
                <a:latin typeface="Times New Roman" pitchFamily="18" charset="0"/>
                <a:cs typeface="Times New Roman" pitchFamily="18" charset="0"/>
              </a:rPr>
              <a:t>lo </a:t>
            </a:r>
            <a:r>
              <a:rPr lang="nl-NL" sz="3600" b="1" smtClean="0">
                <a:latin typeface="Times New Roman" pitchFamily="18" charset="0"/>
                <a:cs typeface="Times New Roman" pitchFamily="18" charset="0"/>
              </a:rPr>
              <a:t>việc học </a:t>
            </a:r>
            <a:r>
              <a:rPr lang="nl-NL" sz="3600" b="1">
                <a:latin typeface="Times New Roman" pitchFamily="18" charset="0"/>
                <a:cs typeface="Times New Roman" pitchFamily="18" charset="0"/>
              </a:rPr>
              <a:t>cho con </a:t>
            </a:r>
            <a:r>
              <a:rPr lang="nl-NL" sz="3600" b="1" smtClean="0">
                <a:latin typeface="Times New Roman" pitchFamily="18" charset="0"/>
                <a:cs typeface="Times New Roman" pitchFamily="18" charset="0"/>
              </a:rPr>
              <a:t>cái</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còn khoán trắng </a:t>
            </a:r>
            <a:r>
              <a:rPr lang="nl-NL" sz="3600" b="1">
                <a:latin typeface="Times New Roman" pitchFamily="18" charset="0"/>
                <a:cs typeface="Times New Roman" pitchFamily="18" charset="0"/>
              </a:rPr>
              <a:t>cho </a:t>
            </a:r>
            <a:r>
              <a:rPr lang="nl-NL" sz="3600" b="1" smtClean="0">
                <a:latin typeface="Times New Roman" pitchFamily="18" charset="0"/>
                <a:cs typeface="Times New Roman" pitchFamily="18" charset="0"/>
              </a:rPr>
              <a:t>nhà trường</a:t>
            </a:r>
            <a:r>
              <a:rPr lang="nl-NL" sz="3600" b="1">
                <a:latin typeface="Times New Roman" pitchFamily="18" charset="0"/>
                <a:cs typeface="Times New Roman" pitchFamily="18" charset="0"/>
              </a:rPr>
              <a:t>. </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102268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52400"/>
            <a:ext cx="9067800" cy="5632311"/>
          </a:xfrm>
          <a:prstGeom prst="rect">
            <a:avLst/>
          </a:prstGeom>
        </p:spPr>
        <p:txBody>
          <a:bodyPr wrap="square">
            <a:spAutoFit/>
          </a:bodyPr>
          <a:lstStyle/>
          <a:p>
            <a:pPr algn="just"/>
            <a:r>
              <a:rPr lang="nl-NL" sz="3600" b="1" smtClean="0">
                <a:latin typeface="Times New Roman" pitchFamily="18" charset="0"/>
                <a:cs typeface="Times New Roman" pitchFamily="18" charset="0"/>
              </a:rPr>
              <a:t>Điều này </a:t>
            </a:r>
            <a:r>
              <a:rPr lang="nl-NL" sz="3600" b="1">
                <a:latin typeface="Times New Roman" pitchFamily="18" charset="0"/>
                <a:cs typeface="Times New Roman" pitchFamily="18" charset="0"/>
              </a:rPr>
              <a:t>chính </a:t>
            </a:r>
            <a:r>
              <a:rPr lang="nl-NL" sz="3600" b="1" smtClean="0">
                <a:latin typeface="Times New Roman" pitchFamily="18" charset="0"/>
                <a:cs typeface="Times New Roman" pitchFamily="18" charset="0"/>
              </a:rPr>
              <a:t>là nguyên nhân làm </a:t>
            </a:r>
            <a:r>
              <a:rPr lang="nl-NL" sz="3600" b="1">
                <a:latin typeface="Times New Roman" pitchFamily="18" charset="0"/>
                <a:cs typeface="Times New Roman" pitchFamily="18" charset="0"/>
              </a:rPr>
              <a:t>cho </a:t>
            </a:r>
            <a:r>
              <a:rPr lang="nl-NL" sz="3600" b="1" smtClean="0">
                <a:latin typeface="Times New Roman" pitchFamily="18" charset="0"/>
                <a:cs typeface="Times New Roman" pitchFamily="18" charset="0"/>
              </a:rPr>
              <a:t>tỉ lệ học </a:t>
            </a:r>
            <a:r>
              <a:rPr lang="nl-NL" sz="3600" b="1">
                <a:latin typeface="Times New Roman" pitchFamily="18" charset="0"/>
                <a:cs typeface="Times New Roman" pitchFamily="18" charset="0"/>
              </a:rPr>
              <a:t>sinh chậm ở</a:t>
            </a:r>
            <a:r>
              <a:rPr lang="nl-NL" sz="3600" b="1" smtClean="0">
                <a:latin typeface="Times New Roman" pitchFamily="18" charset="0"/>
                <a:cs typeface="Times New Roman" pitchFamily="18" charset="0"/>
              </a:rPr>
              <a:t> lớp Một còn cao và đây </a:t>
            </a:r>
            <a:r>
              <a:rPr lang="nl-NL" sz="3600" b="1">
                <a:latin typeface="Times New Roman" pitchFamily="18" charset="0"/>
                <a:cs typeface="Times New Roman" pitchFamily="18" charset="0"/>
              </a:rPr>
              <a:t>chính </a:t>
            </a:r>
            <a:r>
              <a:rPr lang="nl-NL" sz="3600" b="1" smtClean="0">
                <a:latin typeface="Times New Roman" pitchFamily="18" charset="0"/>
                <a:cs typeface="Times New Roman" pitchFamily="18" charset="0"/>
              </a:rPr>
              <a:t>là nổi </a:t>
            </a:r>
            <a:r>
              <a:rPr lang="nl-NL" sz="3600" b="1">
                <a:latin typeface="Times New Roman" pitchFamily="18" charset="0"/>
                <a:cs typeface="Times New Roman" pitchFamily="18" charset="0"/>
              </a:rPr>
              <a:t>lo cho </a:t>
            </a:r>
            <a:r>
              <a:rPr lang="nl-NL" sz="3600" b="1" smtClean="0">
                <a:latin typeface="Times New Roman" pitchFamily="18" charset="0"/>
                <a:cs typeface="Times New Roman" pitchFamily="18" charset="0"/>
              </a:rPr>
              <a:t>giáo viên và nhà trường. Hầu như </a:t>
            </a:r>
            <a:r>
              <a:rPr lang="nl-NL" sz="3600" b="1">
                <a:latin typeface="Times New Roman" pitchFamily="18" charset="0"/>
                <a:cs typeface="Times New Roman" pitchFamily="18" charset="0"/>
              </a:rPr>
              <a:t>trong </a:t>
            </a:r>
            <a:r>
              <a:rPr lang="nl-NL" sz="3600" b="1" smtClean="0">
                <a:latin typeface="Times New Roman" pitchFamily="18" charset="0"/>
                <a:cs typeface="Times New Roman" pitchFamily="18" charset="0"/>
              </a:rPr>
              <a:t>các năm gần đây , năm nào </a:t>
            </a:r>
            <a:r>
              <a:rPr lang="nl-NL" sz="3600" b="1">
                <a:latin typeface="Times New Roman" pitchFamily="18" charset="0"/>
                <a:cs typeface="Times New Roman" pitchFamily="18" charset="0"/>
              </a:rPr>
              <a:t>tổ  </a:t>
            </a:r>
            <a:r>
              <a:rPr lang="nl-NL" sz="3600" b="1" smtClean="0">
                <a:latin typeface="Times New Roman" pitchFamily="18" charset="0"/>
                <a:cs typeface="Times New Roman" pitchFamily="18" charset="0"/>
              </a:rPr>
              <a:t>tôi cũng đều gặp nhiều trường hợp học </a:t>
            </a:r>
            <a:r>
              <a:rPr lang="nl-NL" sz="3600" b="1">
                <a:latin typeface="Times New Roman" pitchFamily="18" charset="0"/>
                <a:cs typeface="Times New Roman" pitchFamily="18" charset="0"/>
              </a:rPr>
              <a:t>sinh </a:t>
            </a:r>
            <a:r>
              <a:rPr lang="nl-NL" sz="3600" b="1" smtClean="0">
                <a:latin typeface="Times New Roman" pitchFamily="18" charset="0"/>
                <a:cs typeface="Times New Roman" pitchFamily="18" charset="0"/>
              </a:rPr>
              <a:t>có hoàn cảnh như trên</a:t>
            </a:r>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Và cứ đầu năm nhận lớp </a:t>
            </a:r>
            <a:r>
              <a:rPr lang="nl-NL" sz="3600" b="1">
                <a:latin typeface="Times New Roman" pitchFamily="18" charset="0"/>
                <a:cs typeface="Times New Roman" pitchFamily="18" charset="0"/>
              </a:rPr>
              <a:t>thì </a:t>
            </a:r>
            <a:r>
              <a:rPr lang="nl-NL" sz="3600" b="1" smtClean="0">
                <a:latin typeface="Times New Roman" pitchFamily="18" charset="0"/>
                <a:cs typeface="Times New Roman" pitchFamily="18" charset="0"/>
              </a:rPr>
              <a:t>niềm  trăn trở lớn của tôi luôn là </a:t>
            </a:r>
            <a:r>
              <a:rPr lang="nl-NL" sz="3600" b="1">
                <a:solidFill>
                  <a:srgbClr val="FF0000"/>
                </a:solidFill>
                <a:latin typeface="Times New Roman" pitchFamily="18" charset="0"/>
                <a:cs typeface="Times New Roman" pitchFamily="18" charset="0"/>
              </a:rPr>
              <a:t>“ </a:t>
            </a:r>
            <a:r>
              <a:rPr lang="nl-NL" sz="3600" b="1" i="1">
                <a:solidFill>
                  <a:srgbClr val="FF0000"/>
                </a:solidFill>
                <a:latin typeface="Times New Roman" pitchFamily="18" charset="0"/>
                <a:cs typeface="Times New Roman" pitchFamily="18" charset="0"/>
              </a:rPr>
              <a:t>Làm thế nào giúp học sinh chậm  tiến bộ học có hiệu quả”</a:t>
            </a:r>
            <a:r>
              <a:rPr lang="nl-NL" sz="3600" b="1">
                <a:solidFill>
                  <a:srgbClr val="FF0000"/>
                </a:solidFill>
                <a:latin typeface="Times New Roman" pitchFamily="18" charset="0"/>
                <a:cs typeface="Times New Roman" pitchFamily="18" charset="0"/>
              </a:rPr>
              <a:t>. </a:t>
            </a:r>
            <a:r>
              <a:rPr lang="nl-NL" sz="3600" b="1" smtClean="0">
                <a:latin typeface="Times New Roman" pitchFamily="18" charset="0"/>
                <a:cs typeface="Times New Roman" pitchFamily="18" charset="0"/>
              </a:rPr>
              <a:t>Điều  này khiến  tôi </a:t>
            </a:r>
            <a:r>
              <a:rPr lang="nl-NL" sz="3600" b="1">
                <a:latin typeface="Times New Roman" pitchFamily="18" charset="0"/>
                <a:cs typeface="Times New Roman" pitchFamily="18" charset="0"/>
              </a:rPr>
              <a:t>suy </a:t>
            </a:r>
            <a:r>
              <a:rPr lang="nl-NL" sz="3600" b="1" smtClean="0">
                <a:latin typeface="Times New Roman" pitchFamily="18" charset="0"/>
                <a:cs typeface="Times New Roman" pitchFamily="18" charset="0"/>
              </a:rPr>
              <a:t>nghĩ và quyết tâm </a:t>
            </a:r>
            <a:r>
              <a:rPr lang="nl-NL" sz="3600" b="1">
                <a:latin typeface="Times New Roman" pitchFamily="18" charset="0"/>
                <a:cs typeface="Times New Roman" pitchFamily="18" charset="0"/>
              </a:rPr>
              <a:t>tìm </a:t>
            </a:r>
            <a:r>
              <a:rPr lang="nl-NL" sz="3600" b="1" smtClean="0">
                <a:latin typeface="Times New Roman" pitchFamily="18" charset="0"/>
                <a:cs typeface="Times New Roman" pitchFamily="18" charset="0"/>
              </a:rPr>
              <a:t>biện pháp khắc phục</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6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731"/>
            <a:ext cx="9144000" cy="6740307"/>
          </a:xfrm>
          <a:prstGeom prst="rect">
            <a:avLst/>
          </a:prstGeom>
        </p:spPr>
        <p:txBody>
          <a:bodyPr wrap="square">
            <a:spAutoFit/>
          </a:bodyPr>
          <a:lstStyle/>
          <a:p>
            <a:r>
              <a:rPr lang="nl-NL" sz="3600" b="1">
                <a:solidFill>
                  <a:srgbClr val="0070C0"/>
                </a:solidFill>
                <a:latin typeface="Times New Roman" pitchFamily="18" charset="0"/>
                <a:cs typeface="Times New Roman" pitchFamily="18" charset="0"/>
              </a:rPr>
              <a:t>a/ </a:t>
            </a:r>
            <a:r>
              <a:rPr lang="nl-NL" sz="3600" b="1" u="sng">
                <a:solidFill>
                  <a:srgbClr val="0070C0"/>
                </a:solidFill>
                <a:latin typeface="Times New Roman" pitchFamily="18" charset="0"/>
                <a:cs typeface="Times New Roman" pitchFamily="18" charset="0"/>
              </a:rPr>
              <a:t>Thuận lợi</a:t>
            </a:r>
            <a:r>
              <a:rPr lang="nl-NL" sz="3600" b="1">
                <a:solidFill>
                  <a:srgbClr val="0070C0"/>
                </a:solidFill>
                <a:latin typeface="Times New Roman" pitchFamily="18" charset="0"/>
                <a:cs typeface="Times New Roman" pitchFamily="18" charset="0"/>
              </a:rPr>
              <a:t>: </a:t>
            </a:r>
            <a:endParaRPr lang="en-US" sz="3600" b="1">
              <a:solidFill>
                <a:srgbClr val="0070C0"/>
              </a:solidFill>
              <a:latin typeface="Times New Roman" pitchFamily="18" charset="0"/>
              <a:cs typeface="Times New Roman" pitchFamily="18" charset="0"/>
            </a:endParaRPr>
          </a:p>
          <a:p>
            <a:r>
              <a:rPr lang="nl-NL" sz="3600" b="1">
                <a:latin typeface="Times New Roman" pitchFamily="18" charset="0"/>
                <a:cs typeface="Times New Roman" pitchFamily="18" charset="0"/>
              </a:rPr>
              <a:t>-  Đ</a:t>
            </a:r>
            <a:r>
              <a:rPr lang="nl-NL" sz="3600" b="1" smtClean="0">
                <a:latin typeface="Times New Roman" pitchFamily="18" charset="0"/>
                <a:cs typeface="Times New Roman" pitchFamily="18" charset="0"/>
              </a:rPr>
              <a:t>ược </a:t>
            </a:r>
            <a:r>
              <a:rPr lang="nl-NL" sz="3600" b="1">
                <a:latin typeface="Times New Roman" pitchFamily="18" charset="0"/>
                <a:cs typeface="Times New Roman" pitchFamily="18" charset="0"/>
              </a:rPr>
              <a:t>sự quan </a:t>
            </a:r>
            <a:r>
              <a:rPr lang="nl-NL" sz="3600" b="1" smtClean="0">
                <a:latin typeface="Times New Roman" pitchFamily="18" charset="0"/>
                <a:cs typeface="Times New Roman" pitchFamily="18" charset="0"/>
              </a:rPr>
              <a:t>tâm của  nhà trường </a:t>
            </a:r>
            <a:r>
              <a:rPr lang="nl-NL" sz="3600" b="1">
                <a:latin typeface="Times New Roman" pitchFamily="18" charset="0"/>
                <a:cs typeface="Times New Roman" pitchFamily="18" charset="0"/>
              </a:rPr>
              <a:t>chỉ đạo sâu sát tạo điều kiện thuận lợi về nhân sự, cơ sở vật chất, trang thiết bị phục vụ việc dạy và học.</a:t>
            </a:r>
            <a:endParaRPr lang="en-US" sz="3600" b="1">
              <a:latin typeface="Times New Roman" pitchFamily="18" charset="0"/>
              <a:cs typeface="Times New Roman" pitchFamily="18" charset="0"/>
            </a:endParaRPr>
          </a:p>
          <a:p>
            <a:r>
              <a:rPr lang="nl-NL" sz="3600" b="1">
                <a:latin typeface="Times New Roman" pitchFamily="18" charset="0"/>
                <a:cs typeface="Times New Roman" pitchFamily="18" charset="0"/>
              </a:rPr>
              <a:t>- </a:t>
            </a:r>
            <a:r>
              <a:rPr lang="nl-NL" sz="3600" b="1" smtClean="0">
                <a:latin typeface="Times New Roman" pitchFamily="18" charset="0"/>
                <a:cs typeface="Times New Roman" pitchFamily="18" charset="0"/>
              </a:rPr>
              <a:t>Giáo viên có </a:t>
            </a:r>
            <a:r>
              <a:rPr lang="nl-NL" sz="3600" b="1">
                <a:latin typeface="Times New Roman" pitchFamily="18" charset="0"/>
                <a:cs typeface="Times New Roman" pitchFamily="18" charset="0"/>
              </a:rPr>
              <a:t>nhiều kinh nghiệm </a:t>
            </a:r>
            <a:r>
              <a:rPr lang="nl-NL" sz="3600" b="1" smtClean="0">
                <a:latin typeface="Times New Roman" pitchFamily="18" charset="0"/>
                <a:cs typeface="Times New Roman" pitchFamily="18" charset="0"/>
              </a:rPr>
              <a:t>yêu </a:t>
            </a:r>
            <a:r>
              <a:rPr lang="nl-NL" sz="3600" b="1">
                <a:latin typeface="Times New Roman" pitchFamily="18" charset="0"/>
                <a:cs typeface="Times New Roman" pitchFamily="18" charset="0"/>
              </a:rPr>
              <a:t>nghề có tinh thần trách nhiệm cao trong giảng dạy, có chuyển bước tích cực trong việc đổi mới phương pháp dạy học.</a:t>
            </a:r>
            <a:endParaRPr lang="en-US" sz="3600" b="1">
              <a:latin typeface="Times New Roman" pitchFamily="18" charset="0"/>
              <a:cs typeface="Times New Roman" pitchFamily="18" charset="0"/>
            </a:endParaRPr>
          </a:p>
          <a:p>
            <a:r>
              <a:rPr lang="nl-NL" sz="3600" b="1">
                <a:latin typeface="Times New Roman" pitchFamily="18" charset="0"/>
                <a:cs typeface="Times New Roman" pitchFamily="18" charset="0"/>
              </a:rPr>
              <a:t>- Học sinh được học ngôi trường khang trang, sạch đẹp cơ sở vật chất đầy đủ phục vụ yêu cầu học tập ngày càng cao của học sinh.</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387963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416320"/>
          </a:xfrm>
          <a:prstGeom prst="rect">
            <a:avLst/>
          </a:prstGeom>
        </p:spPr>
        <p:txBody>
          <a:bodyPr wrap="square">
            <a:spAutoFit/>
          </a:bodyPr>
          <a:lstStyle/>
          <a:p>
            <a:r>
              <a:rPr lang="nl-NL" sz="3600" b="1">
                <a:solidFill>
                  <a:srgbClr val="0070C0"/>
                </a:solidFill>
                <a:latin typeface="Times New Roman" pitchFamily="18" charset="0"/>
                <a:cs typeface="Times New Roman" pitchFamily="18" charset="0"/>
              </a:rPr>
              <a:t>b/ </a:t>
            </a:r>
            <a:r>
              <a:rPr lang="nl-NL" sz="3600" b="1" u="sng">
                <a:solidFill>
                  <a:srgbClr val="0070C0"/>
                </a:solidFill>
                <a:latin typeface="Times New Roman" pitchFamily="18" charset="0"/>
                <a:cs typeface="Times New Roman" pitchFamily="18" charset="0"/>
              </a:rPr>
              <a:t>Khó khăn</a:t>
            </a:r>
            <a:r>
              <a:rPr lang="nl-NL" sz="3600" b="1">
                <a:solidFill>
                  <a:srgbClr val="0070C0"/>
                </a:solidFill>
                <a:latin typeface="Times New Roman" pitchFamily="18" charset="0"/>
                <a:cs typeface="Times New Roman" pitchFamily="18" charset="0"/>
              </a:rPr>
              <a:t>:</a:t>
            </a:r>
            <a:endParaRPr lang="en-US" sz="3600" b="1">
              <a:solidFill>
                <a:srgbClr val="0070C0"/>
              </a:solidFill>
              <a:latin typeface="Times New Roman" pitchFamily="18" charset="0"/>
              <a:cs typeface="Times New Roman" pitchFamily="18" charset="0"/>
            </a:endParaRPr>
          </a:p>
          <a:p>
            <a:r>
              <a:rPr lang="nl-NL" sz="3600" b="1">
                <a:latin typeface="Times New Roman" pitchFamily="18" charset="0"/>
                <a:cs typeface="Times New Roman" pitchFamily="18" charset="0"/>
              </a:rPr>
              <a:t>- Gia đình phụ huynh </a:t>
            </a:r>
            <a:r>
              <a:rPr lang="nl-NL" sz="3600" b="1" smtClean="0">
                <a:latin typeface="Times New Roman" pitchFamily="18" charset="0"/>
                <a:cs typeface="Times New Roman" pitchFamily="18" charset="0"/>
              </a:rPr>
              <a:t>còn khó </a:t>
            </a:r>
            <a:r>
              <a:rPr lang="nl-NL" sz="3600" b="1">
                <a:latin typeface="Times New Roman" pitchFamily="18" charset="0"/>
                <a:cs typeface="Times New Roman" pitchFamily="18" charset="0"/>
              </a:rPr>
              <a:t>khăn bận việc mưu sinh cho nên ít quan tâm đến việc học tập của con em mình.</a:t>
            </a:r>
            <a:endParaRPr lang="en-US" sz="3600" b="1">
              <a:latin typeface="Times New Roman" pitchFamily="18" charset="0"/>
              <a:cs typeface="Times New Roman" pitchFamily="18" charset="0"/>
            </a:endParaRPr>
          </a:p>
          <a:p>
            <a:r>
              <a:rPr lang="nl-NL" sz="3600" b="1">
                <a:latin typeface="Times New Roman" pitchFamily="18" charset="0"/>
                <a:cs typeface="Times New Roman" pitchFamily="18" charset="0"/>
              </a:rPr>
              <a:t>- Cha mẹ không biết chữ nên khó khăn trong việc dạy học cho con em mình hằng </a:t>
            </a:r>
            <a:r>
              <a:rPr lang="nl-NL" sz="3600" b="1" smtClean="0">
                <a:latin typeface="Times New Roman" pitchFamily="18" charset="0"/>
                <a:cs typeface="Times New Roman" pitchFamily="18" charset="0"/>
              </a:rPr>
              <a:t>ngày</a:t>
            </a:r>
            <a:r>
              <a:rPr lang="nl-NL" sz="3600" b="1">
                <a:latin typeface="Times New Roman" pitchFamily="18" charset="0"/>
                <a:cs typeface="Times New Roman" pitchFamily="18" charset="0"/>
              </a:rPr>
              <a:t>. </a:t>
            </a:r>
            <a:endParaRPr lang="en-US" sz="3600" b="1">
              <a:latin typeface="Times New Roman" pitchFamily="18" charset="0"/>
              <a:cs typeface="Times New Roman" pitchFamily="18" charset="0"/>
            </a:endParaRPr>
          </a:p>
        </p:txBody>
      </p:sp>
      <p:sp>
        <p:nvSpPr>
          <p:cNvPr id="3" name="plant"/>
          <p:cNvSpPr>
            <a:spLocks noEditPoints="1" noChangeArrowheads="1"/>
          </p:cNvSpPr>
          <p:nvPr/>
        </p:nvSpPr>
        <p:spPr bwMode="auto">
          <a:xfrm rot="10800000">
            <a:off x="3657600" y="6324600"/>
            <a:ext cx="5181600" cy="76200"/>
          </a:xfrm>
          <a:custGeom>
            <a:avLst/>
            <a:gdLst>
              <a:gd name="T0" fmla="*/ 0 w 21600"/>
              <a:gd name="T1" fmla="*/ 0 h 21600"/>
              <a:gd name="T2" fmla="*/ 2590800 w 21600"/>
              <a:gd name="T3" fmla="*/ 0 h 21600"/>
              <a:gd name="T4" fmla="*/ 5181600 w 21600"/>
              <a:gd name="T5" fmla="*/ 0 h 21600"/>
              <a:gd name="T6" fmla="*/ 5181600 w 21600"/>
              <a:gd name="T7" fmla="*/ 38100 h 21600"/>
              <a:gd name="T8" fmla="*/ 5181600 w 21600"/>
              <a:gd name="T9" fmla="*/ 76200 h 21600"/>
              <a:gd name="T10" fmla="*/ 2590800 w 21600"/>
              <a:gd name="T11" fmla="*/ 76200 h 21600"/>
              <a:gd name="T12" fmla="*/ 0 w 21600"/>
              <a:gd name="T13" fmla="*/ 76200 h 21600"/>
              <a:gd name="T14" fmla="*/ 0 w 21600"/>
              <a:gd name="T15" fmla="*/ 38100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80008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5" name="plant"/>
          <p:cNvSpPr>
            <a:spLocks noEditPoints="1" noChangeArrowheads="1"/>
          </p:cNvSpPr>
          <p:nvPr/>
        </p:nvSpPr>
        <p:spPr bwMode="auto">
          <a:xfrm rot="5400000">
            <a:off x="6778336" y="4374573"/>
            <a:ext cx="4114800" cy="76200"/>
          </a:xfrm>
          <a:custGeom>
            <a:avLst/>
            <a:gdLst>
              <a:gd name="T0" fmla="*/ 0 w 21600"/>
              <a:gd name="T1" fmla="*/ 0 h 21600"/>
              <a:gd name="T2" fmla="*/ 2057400 w 21600"/>
              <a:gd name="T3" fmla="*/ 0 h 21600"/>
              <a:gd name="T4" fmla="*/ 4114800 w 21600"/>
              <a:gd name="T5" fmla="*/ 0 h 21600"/>
              <a:gd name="T6" fmla="*/ 4114800 w 21600"/>
              <a:gd name="T7" fmla="*/ 38100 h 21600"/>
              <a:gd name="T8" fmla="*/ 4114800 w 21600"/>
              <a:gd name="T9" fmla="*/ 76200 h 21600"/>
              <a:gd name="T10" fmla="*/ 2057400 w 21600"/>
              <a:gd name="T11" fmla="*/ 76200 h 21600"/>
              <a:gd name="T12" fmla="*/ 0 w 21600"/>
              <a:gd name="T13" fmla="*/ 76200 h 21600"/>
              <a:gd name="T14" fmla="*/ 0 w 21600"/>
              <a:gd name="T15" fmla="*/ 38100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800080"/>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pic>
        <p:nvPicPr>
          <p:cNvPr id="6" name="Picture 12" descr="_DK8_1L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562600"/>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170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36" y="0"/>
            <a:ext cx="5547096" cy="584775"/>
          </a:xfrm>
          <a:prstGeom prst="rect">
            <a:avLst/>
          </a:prstGeom>
        </p:spPr>
        <p:txBody>
          <a:bodyPr wrap="none">
            <a:spAutoFit/>
          </a:bodyPr>
          <a:lstStyle/>
          <a:p>
            <a:r>
              <a:rPr lang="nl-NL" sz="3200" b="1">
                <a:solidFill>
                  <a:srgbClr val="FF0000"/>
                </a:solidFill>
                <a:latin typeface="Times New Roman" pitchFamily="18" charset="0"/>
                <a:cs typeface="Times New Roman" pitchFamily="18" charset="0"/>
              </a:rPr>
              <a:t>III/ </a:t>
            </a:r>
            <a:r>
              <a:rPr lang="nl-NL" sz="3200" b="1" u="sng">
                <a:solidFill>
                  <a:srgbClr val="FF0000"/>
                </a:solidFill>
                <a:latin typeface="Times New Roman" pitchFamily="18" charset="0"/>
                <a:cs typeface="Times New Roman" pitchFamily="18" charset="0"/>
              </a:rPr>
              <a:t>BIỆN PHÁP THỰC HIỆN</a:t>
            </a:r>
            <a:endParaRPr lang="en-US" sz="3200" b="1">
              <a:solidFill>
                <a:srgbClr val="FF0000"/>
              </a:solidFill>
              <a:latin typeface="Times New Roman" pitchFamily="18" charset="0"/>
              <a:cs typeface="Times New Roman" pitchFamily="18" charset="0"/>
            </a:endParaRPr>
          </a:p>
        </p:txBody>
      </p:sp>
      <p:sp>
        <p:nvSpPr>
          <p:cNvPr id="5" name="Rectangle 4"/>
          <p:cNvSpPr/>
          <p:nvPr/>
        </p:nvSpPr>
        <p:spPr>
          <a:xfrm>
            <a:off x="0" y="457200"/>
            <a:ext cx="4114203" cy="584775"/>
          </a:xfrm>
          <a:prstGeom prst="rect">
            <a:avLst/>
          </a:prstGeom>
        </p:spPr>
        <p:txBody>
          <a:bodyPr wrap="none">
            <a:spAutoFit/>
          </a:bodyPr>
          <a:lstStyle/>
          <a:p>
            <a:r>
              <a:rPr lang="nl-NL" sz="3200" b="1">
                <a:solidFill>
                  <a:srgbClr val="0070C0"/>
                </a:solidFill>
                <a:latin typeface="Times New Roman" pitchFamily="18" charset="0"/>
                <a:cs typeface="Times New Roman" pitchFamily="18" charset="0"/>
              </a:rPr>
              <a:t>1/ </a:t>
            </a:r>
            <a:r>
              <a:rPr lang="nl-NL" sz="3200" b="1" u="sng">
                <a:solidFill>
                  <a:srgbClr val="0070C0"/>
                </a:solidFill>
                <a:latin typeface="Times New Roman" pitchFamily="18" charset="0"/>
                <a:cs typeface="Times New Roman" pitchFamily="18" charset="0"/>
              </a:rPr>
              <a:t>Tìm hiểu đối tượng</a:t>
            </a:r>
            <a:r>
              <a:rPr lang="nl-NL" sz="3200" b="1">
                <a:solidFill>
                  <a:srgbClr val="0070C0"/>
                </a:solidFill>
                <a:latin typeface="Times New Roman" pitchFamily="18" charset="0"/>
                <a:cs typeface="Times New Roman" pitchFamily="18" charset="0"/>
              </a:rPr>
              <a:t>:</a:t>
            </a:r>
            <a:endParaRPr lang="en-US" sz="3200">
              <a:solidFill>
                <a:srgbClr val="0070C0"/>
              </a:solidFill>
              <a:latin typeface="Times New Roman" pitchFamily="18" charset="0"/>
              <a:cs typeface="Times New Roman" pitchFamily="18" charset="0"/>
            </a:endParaRPr>
          </a:p>
        </p:txBody>
      </p:sp>
      <p:sp>
        <p:nvSpPr>
          <p:cNvPr id="6" name="Rectangle 5"/>
          <p:cNvSpPr/>
          <p:nvPr/>
        </p:nvSpPr>
        <p:spPr>
          <a:xfrm>
            <a:off x="0" y="886950"/>
            <a:ext cx="9109364" cy="6001643"/>
          </a:xfrm>
          <a:prstGeom prst="rect">
            <a:avLst/>
          </a:prstGeom>
        </p:spPr>
        <p:txBody>
          <a:bodyPr wrap="square">
            <a:spAutoFit/>
          </a:bodyPr>
          <a:lstStyle/>
          <a:p>
            <a:pPr algn="just"/>
            <a:r>
              <a:rPr lang="nl-NL" sz="3200" b="1" smtClean="0">
                <a:latin typeface="Times New Roman" pitchFamily="18" charset="0"/>
                <a:cs typeface="Times New Roman" pitchFamily="18" charset="0"/>
              </a:rPr>
              <a:t>    Vào </a:t>
            </a:r>
            <a:r>
              <a:rPr lang="nl-NL" sz="3200" b="1">
                <a:latin typeface="Times New Roman" pitchFamily="18" charset="0"/>
                <a:cs typeface="Times New Roman" pitchFamily="18" charset="0"/>
              </a:rPr>
              <a:t>đầu năm học, việc đầu tiên tôi sau khi nhận lớp là tìm hiểu tình hình học sinh của lớp  về trình độ kiến thức, khả năng tiếp thu, về sức khỏe và hoàn cảnh gia đình thông qua hồ sơ đầu năm của </a:t>
            </a:r>
            <a:r>
              <a:rPr lang="nl-NL" sz="3200" b="1" smtClean="0">
                <a:latin typeface="Times New Roman" pitchFamily="18" charset="0"/>
                <a:cs typeface="Times New Roman" pitchFamily="18" charset="0"/>
              </a:rPr>
              <a:t>các em. Kế đến, tôi </a:t>
            </a:r>
            <a:r>
              <a:rPr lang="nl-NL" sz="3200" b="1">
                <a:latin typeface="Times New Roman" pitchFamily="18" charset="0"/>
                <a:cs typeface="Times New Roman" pitchFamily="18" charset="0"/>
              </a:rPr>
              <a:t>tiến hành lập danh sách học sinh</a:t>
            </a:r>
            <a:r>
              <a:rPr lang="nl-NL" sz="3200" b="1" smtClean="0">
                <a:latin typeface="Times New Roman" pitchFamily="18" charset="0"/>
                <a:cs typeface="Times New Roman" pitchFamily="18" charset="0"/>
              </a:rPr>
              <a:t>, phân </a:t>
            </a:r>
            <a:r>
              <a:rPr lang="nl-NL" sz="3200" b="1">
                <a:latin typeface="Times New Roman" pitchFamily="18" charset="0"/>
                <a:cs typeface="Times New Roman" pitchFamily="18" charset="0"/>
              </a:rPr>
              <a:t>chia các đối tượng học sinh năng khiếu </a:t>
            </a:r>
            <a:r>
              <a:rPr lang="nl-NL" sz="3200" b="1" smtClean="0">
                <a:latin typeface="Times New Roman" pitchFamily="18" charset="0"/>
                <a:cs typeface="Times New Roman" pitchFamily="18" charset="0"/>
              </a:rPr>
              <a:t>và </a:t>
            </a:r>
            <a:r>
              <a:rPr lang="nl-NL" sz="3200" b="1">
                <a:latin typeface="Times New Roman" pitchFamily="18" charset="0"/>
                <a:cs typeface="Times New Roman" pitchFamily="18" charset="0"/>
              </a:rPr>
              <a:t>học sinh chậm vào sổ cá nhân</a:t>
            </a:r>
            <a:r>
              <a:rPr lang="nl-NL" sz="3200" b="1" smtClean="0">
                <a:latin typeface="Times New Roman" pitchFamily="18" charset="0"/>
                <a:cs typeface="Times New Roman" pitchFamily="18" charset="0"/>
              </a:rPr>
              <a:t>. Trong </a:t>
            </a:r>
            <a:r>
              <a:rPr lang="nl-NL" sz="3200" b="1">
                <a:latin typeface="Times New Roman" pitchFamily="18" charset="0"/>
                <a:cs typeface="Times New Roman" pitchFamily="18" charset="0"/>
              </a:rPr>
              <a:t>đó, tôi đặc biệt chọn lọc và khoanh vùng những học sinh chậm  để tìm hiểu nguyên nhân dẫn đến học sinh chậm của từng đối tượng. Qua trao đổi với phụ huynh, </a:t>
            </a:r>
            <a:r>
              <a:rPr lang="nl-NL" sz="3200" b="1" smtClean="0">
                <a:latin typeface="Times New Roman" pitchFamily="18" charset="0"/>
                <a:cs typeface="Times New Roman" pitchFamily="18" charset="0"/>
              </a:rPr>
              <a:t> </a:t>
            </a:r>
            <a:r>
              <a:rPr lang="nl-NL" sz="3200" b="1">
                <a:latin typeface="Times New Roman" pitchFamily="18" charset="0"/>
                <a:cs typeface="Times New Roman" pitchFamily="18" charset="0"/>
              </a:rPr>
              <a:t>tôi nhận thấy </a:t>
            </a:r>
            <a:r>
              <a:rPr lang="nl-NL" sz="3200" b="1" smtClean="0">
                <a:latin typeface="Times New Roman" pitchFamily="18" charset="0"/>
                <a:cs typeface="Times New Roman" pitchFamily="18" charset="0"/>
              </a:rPr>
              <a:t>các em  </a:t>
            </a:r>
            <a:r>
              <a:rPr lang="nl-NL" sz="3200" b="1">
                <a:latin typeface="Times New Roman" pitchFamily="18" charset="0"/>
                <a:cs typeface="Times New Roman" pitchFamily="18" charset="0"/>
              </a:rPr>
              <a:t>học chậm là do những nguyên nhân sau đây: </a:t>
            </a: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284193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3391</Words>
  <Application>Microsoft Office PowerPoint</Application>
  <PresentationFormat>On-screen Show (4:3)</PresentationFormat>
  <Paragraphs>97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MERCURY</cp:lastModifiedBy>
  <cp:revision>52</cp:revision>
  <dcterms:created xsi:type="dcterms:W3CDTF">2006-08-16T00:00:00Z</dcterms:created>
  <dcterms:modified xsi:type="dcterms:W3CDTF">2020-08-31T03:34:26Z</dcterms:modified>
</cp:coreProperties>
</file>