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79" r:id="rId10"/>
    <p:sldId id="264" r:id="rId11"/>
    <p:sldId id="266" r:id="rId12"/>
    <p:sldId id="267" r:id="rId13"/>
    <p:sldId id="280" r:id="rId14"/>
    <p:sldId id="281" r:id="rId15"/>
    <p:sldId id="282" r:id="rId16"/>
    <p:sldId id="268" r:id="rId17"/>
    <p:sldId id="283" r:id="rId18"/>
    <p:sldId id="285" r:id="rId19"/>
    <p:sldId id="286" r:id="rId20"/>
    <p:sldId id="287" r:id="rId21"/>
    <p:sldId id="288" r:id="rId22"/>
    <p:sldId id="290" r:id="rId23"/>
    <p:sldId id="292" r:id="rId24"/>
    <p:sldId id="293" r:id="rId25"/>
    <p:sldId id="270" r:id="rId26"/>
    <p:sldId id="294" r:id="rId27"/>
    <p:sldId id="297" r:id="rId28"/>
    <p:sldId id="295" r:id="rId29"/>
    <p:sldId id="298" r:id="rId30"/>
    <p:sldId id="272" r:id="rId31"/>
    <p:sldId id="273" r:id="rId32"/>
    <p:sldId id="274" r:id="rId33"/>
    <p:sldId id="277" r:id="rId34"/>
    <p:sldId id="278" r:id="rId35"/>
    <p:sldId id="275" r:id="rId36"/>
    <p:sldId id="276" r:id="rId3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AECCD"/>
    <a:srgbClr val="1BCDA3"/>
    <a:srgbClr val="B10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1C0AB-059B-4B7E-AD2B-310411F79A2B}"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n-US"/>
        </a:p>
      </dgm:t>
    </dgm:pt>
    <dgm:pt modelId="{9343F0A6-455F-4E9E-8374-C4E28EB13B3E}">
      <dgm:prSet phldrT="[Text]"/>
      <dgm:spPr/>
      <dgm:t>
        <a:bodyPr/>
        <a:lstStyle/>
        <a:p>
          <a:r>
            <a:rPr lang="en-US" dirty="0" smtClean="0">
              <a:latin typeface="Times New Roman" panose="02020603050405020304" pitchFamily="18" charset="0"/>
              <a:cs typeface="Times New Roman" panose="02020603050405020304" pitchFamily="18" charset="0"/>
            </a:rPr>
            <a:t>GIẢI PHÁP </a:t>
          </a:r>
          <a:endParaRPr lang="en-US" dirty="0">
            <a:latin typeface="Times New Roman" panose="02020603050405020304" pitchFamily="18" charset="0"/>
            <a:cs typeface="Times New Roman" panose="02020603050405020304" pitchFamily="18" charset="0"/>
          </a:endParaRPr>
        </a:p>
      </dgm:t>
    </dgm:pt>
    <dgm:pt modelId="{2961CAB2-E47E-41BD-B565-3295CC947F58}" type="parTrans" cxnId="{7FB804C3-9F74-4E5A-BA32-43535EEC5B16}">
      <dgm:prSet/>
      <dgm:spPr/>
      <dgm:t>
        <a:bodyPr/>
        <a:lstStyle/>
        <a:p>
          <a:endParaRPr lang="en-US"/>
        </a:p>
      </dgm:t>
    </dgm:pt>
    <dgm:pt modelId="{C5E4F6B4-349C-41EF-BA8D-8AE237BDBAD6}" type="sibTrans" cxnId="{7FB804C3-9F74-4E5A-BA32-43535EEC5B16}">
      <dgm:prSet/>
      <dgm:spPr/>
      <dgm:t>
        <a:bodyPr/>
        <a:lstStyle/>
        <a:p>
          <a:endParaRPr lang="en-US"/>
        </a:p>
      </dgm:t>
    </dgm:pt>
    <dgm:pt modelId="{3F04DFA2-AD2D-4E24-8BF1-983F9D4DBC24}">
      <dgm:prSet phldrT="[Text]"/>
      <dgm:spPr/>
      <dgm:t>
        <a:bodyPr/>
        <a:lstStyle/>
        <a:p>
          <a:r>
            <a:rPr lang="en-US" b="1" dirty="0" smtClean="0">
              <a:latin typeface="Times New Roman" panose="02020603050405020304" pitchFamily="18" charset="0"/>
              <a:cs typeface="Times New Roman" panose="02020603050405020304" pitchFamily="18" charset="0"/>
            </a:rPr>
            <a:t>TẠO ĐIỀU KIỆN ĐỂ HS TÍCH LŨY VỐN TỪ NGỮ</a:t>
          </a:r>
          <a:endParaRPr lang="en-US" b="1" dirty="0">
            <a:latin typeface="Times New Roman" panose="02020603050405020304" pitchFamily="18" charset="0"/>
            <a:cs typeface="Times New Roman" panose="02020603050405020304" pitchFamily="18" charset="0"/>
          </a:endParaRPr>
        </a:p>
      </dgm:t>
    </dgm:pt>
    <dgm:pt modelId="{E4C33B81-C731-451A-AD20-C7B82F56556D}" type="parTrans" cxnId="{030010DC-CB0D-4800-88F3-91123BD43DA8}">
      <dgm:prSet/>
      <dgm:spPr/>
      <dgm:t>
        <a:bodyPr/>
        <a:lstStyle/>
        <a:p>
          <a:endParaRPr lang="en-US"/>
        </a:p>
      </dgm:t>
    </dgm:pt>
    <dgm:pt modelId="{B460EED2-C480-469C-8A25-136F8DA200A6}" type="sibTrans" cxnId="{030010DC-CB0D-4800-88F3-91123BD43DA8}">
      <dgm:prSet/>
      <dgm:spPr/>
      <dgm:t>
        <a:bodyPr/>
        <a:lstStyle/>
        <a:p>
          <a:endParaRPr lang="en-US"/>
        </a:p>
      </dgm:t>
    </dgm:pt>
    <dgm:pt modelId="{D9775154-ACFF-481C-A68A-D82DF172FA33}">
      <dgm:prSet phldrT="[Text]"/>
      <dgm:spPr/>
      <dgm:t>
        <a:bodyPr/>
        <a:lstStyle/>
        <a:p>
          <a:r>
            <a:rPr lang="en-US" b="1" dirty="0" smtClean="0">
              <a:latin typeface="Times New Roman" panose="02020603050405020304" pitchFamily="18" charset="0"/>
              <a:cs typeface="Times New Roman" panose="02020603050405020304" pitchFamily="18" charset="0"/>
            </a:rPr>
            <a:t>RÈN KĨ NĂNG QUAN SÁT, GHI CHÉP, LẬP DÀN BÀI</a:t>
          </a:r>
          <a:endParaRPr lang="en-US" b="1" dirty="0">
            <a:latin typeface="Times New Roman" panose="02020603050405020304" pitchFamily="18" charset="0"/>
            <a:cs typeface="Times New Roman" panose="02020603050405020304" pitchFamily="18" charset="0"/>
          </a:endParaRPr>
        </a:p>
      </dgm:t>
    </dgm:pt>
    <dgm:pt modelId="{05EFD5B9-F10B-4929-B9C5-191EB8F6829D}" type="parTrans" cxnId="{50DBE966-BF9D-4B83-BA77-E2096FBA0386}">
      <dgm:prSet/>
      <dgm:spPr/>
      <dgm:t>
        <a:bodyPr/>
        <a:lstStyle/>
        <a:p>
          <a:endParaRPr lang="en-US"/>
        </a:p>
      </dgm:t>
    </dgm:pt>
    <dgm:pt modelId="{2B84C5C5-82EB-42ED-A7AA-7C37EA097043}" type="sibTrans" cxnId="{50DBE966-BF9D-4B83-BA77-E2096FBA0386}">
      <dgm:prSet/>
      <dgm:spPr/>
      <dgm:t>
        <a:bodyPr/>
        <a:lstStyle/>
        <a:p>
          <a:endParaRPr lang="en-US"/>
        </a:p>
      </dgm:t>
    </dgm:pt>
    <dgm:pt modelId="{76CF1F4E-22E8-45C1-B9D2-A5248C73326A}">
      <dgm:prSet phldrT="[Text]"/>
      <dgm:spPr/>
      <dgm:t>
        <a:bodyPr/>
        <a:lstStyle/>
        <a:p>
          <a:endParaRPr lang="en-US" dirty="0"/>
        </a:p>
      </dgm:t>
    </dgm:pt>
    <dgm:pt modelId="{E0D5F983-69C8-42A7-9168-5F7DF52244A9}" type="sibTrans" cxnId="{F530A8E1-C5A3-4B5B-B266-D453F3572061}">
      <dgm:prSet/>
      <dgm:spPr/>
      <dgm:t>
        <a:bodyPr/>
        <a:lstStyle/>
        <a:p>
          <a:endParaRPr lang="en-US"/>
        </a:p>
      </dgm:t>
    </dgm:pt>
    <dgm:pt modelId="{F4407DAB-93C0-4208-A43D-0EB6FD18B1CE}" type="parTrans" cxnId="{F530A8E1-C5A3-4B5B-B266-D453F3572061}">
      <dgm:prSet/>
      <dgm:spPr/>
      <dgm:t>
        <a:bodyPr/>
        <a:lstStyle/>
        <a:p>
          <a:endParaRPr lang="en-US"/>
        </a:p>
      </dgm:t>
    </dgm:pt>
    <dgm:pt modelId="{7EA9C9DC-4E2B-4DAA-9CC2-6B1527208034}">
      <dgm:prSet phldrT="[Text]"/>
      <dgm:spPr/>
      <dgm:t>
        <a:bodyPr/>
        <a:lstStyle/>
        <a:p>
          <a:r>
            <a:rPr lang="en-US" b="1" dirty="0" smtClean="0">
              <a:latin typeface="Times New Roman" panose="02020603050405020304" pitchFamily="18" charset="0"/>
              <a:cs typeface="Times New Roman" panose="02020603050405020304" pitchFamily="18" charset="0"/>
            </a:rPr>
            <a:t>HÌNH THÀNH KĨ NĂNG PHÂN TÍCH ĐỀ</a:t>
          </a:r>
          <a:endParaRPr lang="en-US" b="1" dirty="0">
            <a:latin typeface="Times New Roman" panose="02020603050405020304" pitchFamily="18" charset="0"/>
            <a:cs typeface="Times New Roman" panose="02020603050405020304" pitchFamily="18" charset="0"/>
          </a:endParaRPr>
        </a:p>
      </dgm:t>
    </dgm:pt>
    <dgm:pt modelId="{9A2B1352-C91A-46A5-BF7D-8FEB8F5049C6}" type="parTrans" cxnId="{A2143F85-6751-4547-BD55-7FC486C74C5A}">
      <dgm:prSet/>
      <dgm:spPr/>
      <dgm:t>
        <a:bodyPr/>
        <a:lstStyle/>
        <a:p>
          <a:endParaRPr lang="en-US"/>
        </a:p>
      </dgm:t>
    </dgm:pt>
    <dgm:pt modelId="{487CC369-9047-4F4D-8942-D9FB5E039C19}" type="sibTrans" cxnId="{A2143F85-6751-4547-BD55-7FC486C74C5A}">
      <dgm:prSet/>
      <dgm:spPr/>
      <dgm:t>
        <a:bodyPr/>
        <a:lstStyle/>
        <a:p>
          <a:endParaRPr lang="en-US"/>
        </a:p>
      </dgm:t>
    </dgm:pt>
    <dgm:pt modelId="{DBECE4B2-9B79-46C7-83A8-AC4AB16682A9}">
      <dgm:prSet phldrT="[Text]"/>
      <dgm:spPr/>
      <dgm:t>
        <a:bodyPr/>
        <a:lstStyle/>
        <a:p>
          <a:r>
            <a:rPr lang="en-US" b="1" dirty="0" smtClean="0">
              <a:latin typeface="Times New Roman" panose="02020603050405020304" pitchFamily="18" charset="0"/>
              <a:cs typeface="Times New Roman" panose="02020603050405020304" pitchFamily="18" charset="0"/>
            </a:rPr>
            <a:t>DẠY HS QUAN SÁT TÌM Ý CHO BÀI VĂN MIÊU TẢ</a:t>
          </a:r>
          <a:endParaRPr lang="en-US" b="1" dirty="0">
            <a:latin typeface="Times New Roman" panose="02020603050405020304" pitchFamily="18" charset="0"/>
            <a:cs typeface="Times New Roman" panose="02020603050405020304" pitchFamily="18" charset="0"/>
          </a:endParaRPr>
        </a:p>
      </dgm:t>
    </dgm:pt>
    <dgm:pt modelId="{60EDAE71-892B-4838-8A13-FE72E031AA97}" type="parTrans" cxnId="{26623100-C090-42BE-9E8E-08B9C1839F8C}">
      <dgm:prSet/>
      <dgm:spPr/>
      <dgm:t>
        <a:bodyPr/>
        <a:lstStyle/>
        <a:p>
          <a:endParaRPr lang="en-US"/>
        </a:p>
      </dgm:t>
    </dgm:pt>
    <dgm:pt modelId="{A4B79AD3-A6AB-4030-B0BE-03E7DB8DEA24}" type="sibTrans" cxnId="{26623100-C090-42BE-9E8E-08B9C1839F8C}">
      <dgm:prSet/>
      <dgm:spPr/>
      <dgm:t>
        <a:bodyPr/>
        <a:lstStyle/>
        <a:p>
          <a:endParaRPr lang="en-US"/>
        </a:p>
      </dgm:t>
    </dgm:pt>
    <dgm:pt modelId="{09E22C87-D0CA-4C77-9838-F63D6B7ACCE4}">
      <dgm:prSet phldrT="[Text]"/>
      <dgm:spPr/>
      <dgm:t>
        <a:bodyPr/>
        <a:lstStyle/>
        <a:p>
          <a:r>
            <a:rPr lang="en-US" b="1" dirty="0" smtClean="0">
              <a:latin typeface="Times New Roman" panose="02020603050405020304" pitchFamily="18" charset="0"/>
              <a:cs typeface="Times New Roman" panose="02020603050405020304" pitchFamily="18" charset="0"/>
            </a:rPr>
            <a:t>RÈN CÁCH DÙNG TỪ BIỂU CẢM</a:t>
          </a:r>
          <a:endParaRPr lang="en-US" b="1" dirty="0">
            <a:latin typeface="Times New Roman" panose="02020603050405020304" pitchFamily="18" charset="0"/>
            <a:cs typeface="Times New Roman" panose="02020603050405020304" pitchFamily="18" charset="0"/>
          </a:endParaRPr>
        </a:p>
      </dgm:t>
    </dgm:pt>
    <dgm:pt modelId="{980ABAA5-3B44-46FE-939D-5C0EF23C7F94}" type="parTrans" cxnId="{0D226B67-60EC-4E15-BAAF-ABEF246A41FC}">
      <dgm:prSet/>
      <dgm:spPr/>
      <dgm:t>
        <a:bodyPr/>
        <a:lstStyle/>
        <a:p>
          <a:endParaRPr lang="en-US"/>
        </a:p>
      </dgm:t>
    </dgm:pt>
    <dgm:pt modelId="{E99866F0-ACF9-43F8-9704-1ABD8A1B59FE}" type="sibTrans" cxnId="{0D226B67-60EC-4E15-BAAF-ABEF246A41FC}">
      <dgm:prSet/>
      <dgm:spPr/>
      <dgm:t>
        <a:bodyPr/>
        <a:lstStyle/>
        <a:p>
          <a:endParaRPr lang="en-US"/>
        </a:p>
      </dgm:t>
    </dgm:pt>
    <dgm:pt modelId="{D09DD59E-9177-4AD7-9EDE-D1B4EC76362E}" type="pres">
      <dgm:prSet presAssocID="{8BA1C0AB-059B-4B7E-AD2B-310411F79A2B}" presName="composite" presStyleCnt="0">
        <dgm:presLayoutVars>
          <dgm:chMax val="1"/>
          <dgm:dir/>
          <dgm:resizeHandles val="exact"/>
        </dgm:presLayoutVars>
      </dgm:prSet>
      <dgm:spPr/>
      <dgm:t>
        <a:bodyPr/>
        <a:lstStyle/>
        <a:p>
          <a:endParaRPr lang="en-US"/>
        </a:p>
      </dgm:t>
    </dgm:pt>
    <dgm:pt modelId="{57A5280F-74BC-4C23-BA04-807F426AD076}" type="pres">
      <dgm:prSet presAssocID="{8BA1C0AB-059B-4B7E-AD2B-310411F79A2B}" presName="radial" presStyleCnt="0">
        <dgm:presLayoutVars>
          <dgm:animLvl val="ctr"/>
        </dgm:presLayoutVars>
      </dgm:prSet>
      <dgm:spPr/>
    </dgm:pt>
    <dgm:pt modelId="{7AA3E3C6-AD12-4649-8EA8-32D6AA6DA077}" type="pres">
      <dgm:prSet presAssocID="{9343F0A6-455F-4E9E-8374-C4E28EB13B3E}" presName="centerShape" presStyleLbl="vennNode1" presStyleIdx="0" presStyleCnt="6"/>
      <dgm:spPr/>
      <dgm:t>
        <a:bodyPr/>
        <a:lstStyle/>
        <a:p>
          <a:endParaRPr lang="en-US"/>
        </a:p>
      </dgm:t>
    </dgm:pt>
    <dgm:pt modelId="{66DA0418-54C1-4ACA-9030-47CAE33311D6}" type="pres">
      <dgm:prSet presAssocID="{3F04DFA2-AD2D-4E24-8BF1-983F9D4DBC24}" presName="node" presStyleLbl="vennNode1" presStyleIdx="1" presStyleCnt="6" custScaleX="180293" custScaleY="93710" custRadScaleRad="105719" custRadScaleInc="6641">
        <dgm:presLayoutVars>
          <dgm:bulletEnabled val="1"/>
        </dgm:presLayoutVars>
      </dgm:prSet>
      <dgm:spPr/>
      <dgm:t>
        <a:bodyPr/>
        <a:lstStyle/>
        <a:p>
          <a:endParaRPr lang="en-US"/>
        </a:p>
      </dgm:t>
    </dgm:pt>
    <dgm:pt modelId="{EF509B34-379C-47CC-B3D2-D5FAA9904A51}" type="pres">
      <dgm:prSet presAssocID="{09E22C87-D0CA-4C77-9838-F63D6B7ACCE4}" presName="node" presStyleLbl="vennNode1" presStyleIdx="2" presStyleCnt="6" custScaleX="151627" custRadScaleRad="105636" custRadScaleInc="-187">
        <dgm:presLayoutVars>
          <dgm:bulletEnabled val="1"/>
        </dgm:presLayoutVars>
      </dgm:prSet>
      <dgm:spPr/>
      <dgm:t>
        <a:bodyPr/>
        <a:lstStyle/>
        <a:p>
          <a:endParaRPr lang="en-US"/>
        </a:p>
      </dgm:t>
    </dgm:pt>
    <dgm:pt modelId="{6B83E8D5-8658-447F-A115-8C347A11DCE8}" type="pres">
      <dgm:prSet presAssocID="{D9775154-ACFF-481C-A68A-D82DF172FA33}" presName="node" presStyleLbl="vennNode1" presStyleIdx="3" presStyleCnt="6" custScaleX="177529" custRadScaleRad="103401" custRadScaleInc="-2952">
        <dgm:presLayoutVars>
          <dgm:bulletEnabled val="1"/>
        </dgm:presLayoutVars>
      </dgm:prSet>
      <dgm:spPr/>
      <dgm:t>
        <a:bodyPr/>
        <a:lstStyle/>
        <a:p>
          <a:endParaRPr lang="en-US"/>
        </a:p>
      </dgm:t>
    </dgm:pt>
    <dgm:pt modelId="{C708B63B-5D8E-45AD-9D90-E64C5A98452E}" type="pres">
      <dgm:prSet presAssocID="{7EA9C9DC-4E2B-4DAA-9CC2-6B1527208034}" presName="node" presStyleLbl="vennNode1" presStyleIdx="4" presStyleCnt="6" custScaleX="177701" custRadScaleRad="114185" custRadScaleInc="20515">
        <dgm:presLayoutVars>
          <dgm:bulletEnabled val="1"/>
        </dgm:presLayoutVars>
      </dgm:prSet>
      <dgm:spPr/>
      <dgm:t>
        <a:bodyPr/>
        <a:lstStyle/>
        <a:p>
          <a:endParaRPr lang="en-US"/>
        </a:p>
      </dgm:t>
    </dgm:pt>
    <dgm:pt modelId="{B3387C72-EDB0-4619-BBF7-D534E3A28CD4}" type="pres">
      <dgm:prSet presAssocID="{DBECE4B2-9B79-46C7-83A8-AC4AB16682A9}" presName="node" presStyleLbl="vennNode1" presStyleIdx="5" presStyleCnt="6" custScaleX="165862" custScaleY="112170" custRadScaleRad="138578" custRadScaleInc="-395">
        <dgm:presLayoutVars>
          <dgm:bulletEnabled val="1"/>
        </dgm:presLayoutVars>
      </dgm:prSet>
      <dgm:spPr/>
      <dgm:t>
        <a:bodyPr/>
        <a:lstStyle/>
        <a:p>
          <a:endParaRPr lang="en-US"/>
        </a:p>
      </dgm:t>
    </dgm:pt>
  </dgm:ptLst>
  <dgm:cxnLst>
    <dgm:cxn modelId="{7FAA2D28-A395-4D15-8B5D-058083B79A5F}" type="presOf" srcId="{8BA1C0AB-059B-4B7E-AD2B-310411F79A2B}" destId="{D09DD59E-9177-4AD7-9EDE-D1B4EC76362E}" srcOrd="0" destOrd="0" presId="urn:microsoft.com/office/officeart/2005/8/layout/radial3"/>
    <dgm:cxn modelId="{50DBE966-BF9D-4B83-BA77-E2096FBA0386}" srcId="{9343F0A6-455F-4E9E-8374-C4E28EB13B3E}" destId="{D9775154-ACFF-481C-A68A-D82DF172FA33}" srcOrd="2" destOrd="0" parTransId="{05EFD5B9-F10B-4929-B9C5-191EB8F6829D}" sibTransId="{2B84C5C5-82EB-42ED-A7AA-7C37EA097043}"/>
    <dgm:cxn modelId="{9C062C71-B399-43FD-AA4C-574BD00C38D2}" type="presOf" srcId="{D9775154-ACFF-481C-A68A-D82DF172FA33}" destId="{6B83E8D5-8658-447F-A115-8C347A11DCE8}" srcOrd="0" destOrd="0" presId="urn:microsoft.com/office/officeart/2005/8/layout/radial3"/>
    <dgm:cxn modelId="{09BE726A-E86D-480D-BE34-8ACEBD414F23}" type="presOf" srcId="{7EA9C9DC-4E2B-4DAA-9CC2-6B1527208034}" destId="{C708B63B-5D8E-45AD-9D90-E64C5A98452E}" srcOrd="0" destOrd="0" presId="urn:microsoft.com/office/officeart/2005/8/layout/radial3"/>
    <dgm:cxn modelId="{0D226B67-60EC-4E15-BAAF-ABEF246A41FC}" srcId="{9343F0A6-455F-4E9E-8374-C4E28EB13B3E}" destId="{09E22C87-D0CA-4C77-9838-F63D6B7ACCE4}" srcOrd="1" destOrd="0" parTransId="{980ABAA5-3B44-46FE-939D-5C0EF23C7F94}" sibTransId="{E99866F0-ACF9-43F8-9704-1ABD8A1B59FE}"/>
    <dgm:cxn modelId="{F530A8E1-C5A3-4B5B-B266-D453F3572061}" srcId="{8BA1C0AB-059B-4B7E-AD2B-310411F79A2B}" destId="{76CF1F4E-22E8-45C1-B9D2-A5248C73326A}" srcOrd="1" destOrd="0" parTransId="{F4407DAB-93C0-4208-A43D-0EB6FD18B1CE}" sibTransId="{E0D5F983-69C8-42A7-9168-5F7DF52244A9}"/>
    <dgm:cxn modelId="{9EF873AB-5C44-4B51-A4BE-92501E72ADC8}" type="presOf" srcId="{9343F0A6-455F-4E9E-8374-C4E28EB13B3E}" destId="{7AA3E3C6-AD12-4649-8EA8-32D6AA6DA077}" srcOrd="0" destOrd="0" presId="urn:microsoft.com/office/officeart/2005/8/layout/radial3"/>
    <dgm:cxn modelId="{C9683C84-E1E2-4EE4-8090-FA9FB43CDD5D}" type="presOf" srcId="{09E22C87-D0CA-4C77-9838-F63D6B7ACCE4}" destId="{EF509B34-379C-47CC-B3D2-D5FAA9904A51}" srcOrd="0" destOrd="0" presId="urn:microsoft.com/office/officeart/2005/8/layout/radial3"/>
    <dgm:cxn modelId="{A3A36772-A490-42DD-B3C3-72548C0C1547}" type="presOf" srcId="{DBECE4B2-9B79-46C7-83A8-AC4AB16682A9}" destId="{B3387C72-EDB0-4619-BBF7-D534E3A28CD4}" srcOrd="0" destOrd="0" presId="urn:microsoft.com/office/officeart/2005/8/layout/radial3"/>
    <dgm:cxn modelId="{B198518D-F499-4D9E-8254-7496DD60BAE4}" type="presOf" srcId="{3F04DFA2-AD2D-4E24-8BF1-983F9D4DBC24}" destId="{66DA0418-54C1-4ACA-9030-47CAE33311D6}" srcOrd="0" destOrd="0" presId="urn:microsoft.com/office/officeart/2005/8/layout/radial3"/>
    <dgm:cxn modelId="{26623100-C090-42BE-9E8E-08B9C1839F8C}" srcId="{9343F0A6-455F-4E9E-8374-C4E28EB13B3E}" destId="{DBECE4B2-9B79-46C7-83A8-AC4AB16682A9}" srcOrd="4" destOrd="0" parTransId="{60EDAE71-892B-4838-8A13-FE72E031AA97}" sibTransId="{A4B79AD3-A6AB-4030-B0BE-03E7DB8DEA24}"/>
    <dgm:cxn modelId="{030010DC-CB0D-4800-88F3-91123BD43DA8}" srcId="{9343F0A6-455F-4E9E-8374-C4E28EB13B3E}" destId="{3F04DFA2-AD2D-4E24-8BF1-983F9D4DBC24}" srcOrd="0" destOrd="0" parTransId="{E4C33B81-C731-451A-AD20-C7B82F56556D}" sibTransId="{B460EED2-C480-469C-8A25-136F8DA200A6}"/>
    <dgm:cxn modelId="{7FB804C3-9F74-4E5A-BA32-43535EEC5B16}" srcId="{8BA1C0AB-059B-4B7E-AD2B-310411F79A2B}" destId="{9343F0A6-455F-4E9E-8374-C4E28EB13B3E}" srcOrd="0" destOrd="0" parTransId="{2961CAB2-E47E-41BD-B565-3295CC947F58}" sibTransId="{C5E4F6B4-349C-41EF-BA8D-8AE237BDBAD6}"/>
    <dgm:cxn modelId="{A2143F85-6751-4547-BD55-7FC486C74C5A}" srcId="{9343F0A6-455F-4E9E-8374-C4E28EB13B3E}" destId="{7EA9C9DC-4E2B-4DAA-9CC2-6B1527208034}" srcOrd="3" destOrd="0" parTransId="{9A2B1352-C91A-46A5-BF7D-8FEB8F5049C6}" sibTransId="{487CC369-9047-4F4D-8942-D9FB5E039C19}"/>
    <dgm:cxn modelId="{155B08FB-65C5-42A4-B182-C4DFD3530F57}" type="presParOf" srcId="{D09DD59E-9177-4AD7-9EDE-D1B4EC76362E}" destId="{57A5280F-74BC-4C23-BA04-807F426AD076}" srcOrd="0" destOrd="0" presId="urn:microsoft.com/office/officeart/2005/8/layout/radial3"/>
    <dgm:cxn modelId="{6FCB5BDD-8448-44CC-8A11-FE89ACDF7546}" type="presParOf" srcId="{57A5280F-74BC-4C23-BA04-807F426AD076}" destId="{7AA3E3C6-AD12-4649-8EA8-32D6AA6DA077}" srcOrd="0" destOrd="0" presId="urn:microsoft.com/office/officeart/2005/8/layout/radial3"/>
    <dgm:cxn modelId="{D09A79DB-79FF-47AD-A287-9E26ACF0545C}" type="presParOf" srcId="{57A5280F-74BC-4C23-BA04-807F426AD076}" destId="{66DA0418-54C1-4ACA-9030-47CAE33311D6}" srcOrd="1" destOrd="0" presId="urn:microsoft.com/office/officeart/2005/8/layout/radial3"/>
    <dgm:cxn modelId="{0BC61978-1AD0-47C2-8AEA-E8A2C6EE6AF7}" type="presParOf" srcId="{57A5280F-74BC-4C23-BA04-807F426AD076}" destId="{EF509B34-379C-47CC-B3D2-D5FAA9904A51}" srcOrd="2" destOrd="0" presId="urn:microsoft.com/office/officeart/2005/8/layout/radial3"/>
    <dgm:cxn modelId="{C923F4BA-553D-4599-8CAD-B378DB53D072}" type="presParOf" srcId="{57A5280F-74BC-4C23-BA04-807F426AD076}" destId="{6B83E8D5-8658-447F-A115-8C347A11DCE8}" srcOrd="3" destOrd="0" presId="urn:microsoft.com/office/officeart/2005/8/layout/radial3"/>
    <dgm:cxn modelId="{6A0E5A94-2A7C-4E87-BD6C-B6A71F5D5426}" type="presParOf" srcId="{57A5280F-74BC-4C23-BA04-807F426AD076}" destId="{C708B63B-5D8E-45AD-9D90-E64C5A98452E}" srcOrd="4" destOrd="0" presId="urn:microsoft.com/office/officeart/2005/8/layout/radial3"/>
    <dgm:cxn modelId="{00813D8A-BDA4-4EE3-B6E8-5A911843C079}" type="presParOf" srcId="{57A5280F-74BC-4C23-BA04-807F426AD076}" destId="{B3387C72-EDB0-4619-BBF7-D534E3A28CD4}" srcOrd="5"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3E3C6-AD12-4649-8EA8-32D6AA6DA077}">
      <dsp:nvSpPr>
        <dsp:cNvPr id="0" name=""/>
        <dsp:cNvSpPr/>
      </dsp:nvSpPr>
      <dsp:spPr>
        <a:xfrm>
          <a:off x="2059961" y="1503619"/>
          <a:ext cx="3550220" cy="355022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latin typeface="Times New Roman" panose="02020603050405020304" pitchFamily="18" charset="0"/>
              <a:cs typeface="Times New Roman" panose="02020603050405020304" pitchFamily="18" charset="0"/>
            </a:rPr>
            <a:t>GIẢI PHÁP </a:t>
          </a:r>
          <a:endParaRPr lang="en-US" sz="6500" kern="1200" dirty="0">
            <a:latin typeface="Times New Roman" panose="02020603050405020304" pitchFamily="18" charset="0"/>
            <a:cs typeface="Times New Roman" panose="02020603050405020304" pitchFamily="18" charset="0"/>
          </a:endParaRPr>
        </a:p>
      </dsp:txBody>
      <dsp:txXfrm>
        <a:off x="2579879" y="2023537"/>
        <a:ext cx="2510384" cy="2510384"/>
      </dsp:txXfrm>
    </dsp:sp>
    <dsp:sp modelId="{66DA0418-54C1-4ACA-9030-47CAE33311D6}">
      <dsp:nvSpPr>
        <dsp:cNvPr id="0" name=""/>
        <dsp:cNvSpPr/>
      </dsp:nvSpPr>
      <dsp:spPr>
        <a:xfrm>
          <a:off x="2438398" y="13860"/>
          <a:ext cx="3200399" cy="166345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TẠO ĐIỀU KIỆN ĐỂ HS TÍCH LŨY VỐN TỪ NGỮ</a:t>
          </a:r>
          <a:endParaRPr lang="en-US" sz="2100" b="1" kern="1200" dirty="0">
            <a:latin typeface="Times New Roman" panose="02020603050405020304" pitchFamily="18" charset="0"/>
            <a:cs typeface="Times New Roman" panose="02020603050405020304" pitchFamily="18" charset="0"/>
          </a:endParaRPr>
        </a:p>
      </dsp:txBody>
      <dsp:txXfrm>
        <a:off x="2907086" y="257467"/>
        <a:ext cx="2263023" cy="1176241"/>
      </dsp:txXfrm>
    </dsp:sp>
    <dsp:sp modelId="{EF509B34-379C-47CC-B3D2-D5FAA9904A51}">
      <dsp:nvSpPr>
        <dsp:cNvPr id="0" name=""/>
        <dsp:cNvSpPr/>
      </dsp:nvSpPr>
      <dsp:spPr>
        <a:xfrm>
          <a:off x="4807833" y="1631808"/>
          <a:ext cx="2691546" cy="177511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RÈN CÁCH DÙNG TỪ BIỂU CẢM</a:t>
          </a:r>
          <a:endParaRPr lang="en-US" sz="2100" b="1" kern="1200" dirty="0">
            <a:latin typeface="Times New Roman" panose="02020603050405020304" pitchFamily="18" charset="0"/>
            <a:cs typeface="Times New Roman" panose="02020603050405020304" pitchFamily="18" charset="0"/>
          </a:endParaRPr>
        </a:p>
      </dsp:txBody>
      <dsp:txXfrm>
        <a:off x="5202001" y="1891767"/>
        <a:ext cx="1903210" cy="1255192"/>
      </dsp:txXfrm>
    </dsp:sp>
    <dsp:sp modelId="{6B83E8D5-8658-447F-A115-8C347A11DCE8}">
      <dsp:nvSpPr>
        <dsp:cNvPr id="0" name=""/>
        <dsp:cNvSpPr/>
      </dsp:nvSpPr>
      <dsp:spPr>
        <a:xfrm>
          <a:off x="3733783" y="4269801"/>
          <a:ext cx="3151335" cy="177511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RÈN KĨ NĂNG QUAN SÁT, GHI CHÉP, LẬP DÀN BÀI</a:t>
          </a:r>
          <a:endParaRPr lang="en-US" sz="2100" b="1" kern="1200" dirty="0">
            <a:latin typeface="Times New Roman" panose="02020603050405020304" pitchFamily="18" charset="0"/>
            <a:cs typeface="Times New Roman" panose="02020603050405020304" pitchFamily="18" charset="0"/>
          </a:endParaRPr>
        </a:p>
      </dsp:txBody>
      <dsp:txXfrm>
        <a:off x="4195285" y="4529760"/>
        <a:ext cx="2228331" cy="1255192"/>
      </dsp:txXfrm>
    </dsp:sp>
    <dsp:sp modelId="{C708B63B-5D8E-45AD-9D90-E64C5A98452E}">
      <dsp:nvSpPr>
        <dsp:cNvPr id="0" name=""/>
        <dsp:cNvSpPr/>
      </dsp:nvSpPr>
      <dsp:spPr>
        <a:xfrm>
          <a:off x="215070" y="4058981"/>
          <a:ext cx="3154388" cy="1775110"/>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HÌNH THÀNH KĨ NĂNG PHÂN TÍCH ĐỀ</a:t>
          </a:r>
          <a:endParaRPr lang="en-US" sz="2100" b="1" kern="1200" dirty="0">
            <a:latin typeface="Times New Roman" panose="02020603050405020304" pitchFamily="18" charset="0"/>
            <a:cs typeface="Times New Roman" panose="02020603050405020304" pitchFamily="18" charset="0"/>
          </a:endParaRPr>
        </a:p>
      </dsp:txBody>
      <dsp:txXfrm>
        <a:off x="677019" y="4318940"/>
        <a:ext cx="2230490" cy="1255192"/>
      </dsp:txXfrm>
    </dsp:sp>
    <dsp:sp modelId="{B3387C72-EDB0-4619-BBF7-D534E3A28CD4}">
      <dsp:nvSpPr>
        <dsp:cNvPr id="0" name=""/>
        <dsp:cNvSpPr/>
      </dsp:nvSpPr>
      <dsp:spPr>
        <a:xfrm>
          <a:off x="0" y="1309260"/>
          <a:ext cx="2944233" cy="1991141"/>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DẠY HS QUAN SÁT TÌM Ý CHO BÀI VĂN MIÊU TẢ</a:t>
          </a:r>
          <a:endParaRPr lang="en-US" sz="2100" b="1" kern="1200" dirty="0">
            <a:latin typeface="Times New Roman" panose="02020603050405020304" pitchFamily="18" charset="0"/>
            <a:cs typeface="Times New Roman" panose="02020603050405020304" pitchFamily="18" charset="0"/>
          </a:endParaRPr>
        </a:p>
      </dsp:txBody>
      <dsp:txXfrm>
        <a:off x="431173" y="1600856"/>
        <a:ext cx="2081887" cy="140794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15374" y="0"/>
            <a:ext cx="2918831" cy="493316"/>
          </a:xfrm>
          <a:prstGeom prst="rect">
            <a:avLst/>
          </a:prstGeom>
        </p:spPr>
        <p:txBody>
          <a:bodyPr vert="horz" lIns="93177" tIns="46589" rIns="93177" bIns="46589" rtlCol="0"/>
          <a:lstStyle>
            <a:lvl1pPr algn="r">
              <a:defRPr sz="1200"/>
            </a:lvl1pPr>
          </a:lstStyle>
          <a:p>
            <a:fld id="{2C74F146-7328-4332-9C65-E77E817CB6BC}" type="datetimeFigureOut">
              <a:rPr lang="en-US" smtClean="0"/>
              <a:t>31/08/2020</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5"/>
            <a:ext cx="2918831" cy="493316"/>
          </a:xfrm>
          <a:prstGeom prst="rect">
            <a:avLst/>
          </a:prstGeom>
        </p:spPr>
        <p:txBody>
          <a:bodyPr vert="horz" lIns="93177" tIns="46589" rIns="93177" bIns="46589" rtlCol="0" anchor="b"/>
          <a:lstStyle>
            <a:lvl1pPr algn="r">
              <a:defRPr sz="1200"/>
            </a:lvl1pPr>
          </a:lstStyle>
          <a:p>
            <a:fld id="{5D0C1439-8B35-41F9-BEB1-32FC56A9BF8A}" type="slidenum">
              <a:rPr lang="en-US" smtClean="0"/>
              <a:t>‹#›</a:t>
            </a:fld>
            <a:endParaRPr lang="en-US"/>
          </a:p>
        </p:txBody>
      </p:sp>
    </p:spTree>
    <p:extLst>
      <p:ext uri="{BB962C8B-B14F-4D97-AF65-F5344CB8AC3E}">
        <p14:creationId xmlns:p14="http://schemas.microsoft.com/office/powerpoint/2010/main" val="31727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15374" y="0"/>
            <a:ext cx="2918831" cy="493316"/>
          </a:xfrm>
          <a:prstGeom prst="rect">
            <a:avLst/>
          </a:prstGeom>
        </p:spPr>
        <p:txBody>
          <a:bodyPr vert="horz" lIns="93177" tIns="46589" rIns="93177" bIns="46589" rtlCol="0"/>
          <a:lstStyle>
            <a:lvl1pPr algn="r">
              <a:defRPr sz="1200"/>
            </a:lvl1pPr>
          </a:lstStyle>
          <a:p>
            <a:fld id="{F27E2460-CF10-4D9E-A535-959D00B2288E}" type="datetimeFigureOut">
              <a:rPr lang="en-US" smtClean="0"/>
              <a:t>31/08/2020</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3177" tIns="46589" rIns="93177" bIns="46589" rtlCol="0" anchor="b"/>
          <a:lstStyle>
            <a:lvl1pPr algn="r">
              <a:defRPr sz="1200"/>
            </a:lvl1pPr>
          </a:lstStyle>
          <a:p>
            <a:fld id="{04B8640B-95C5-4722-AF80-F4859CE99519}" type="slidenum">
              <a:rPr lang="en-US" smtClean="0"/>
              <a:t>‹#›</a:t>
            </a:fld>
            <a:endParaRPr lang="en-US"/>
          </a:p>
        </p:txBody>
      </p:sp>
    </p:spTree>
    <p:extLst>
      <p:ext uri="{BB962C8B-B14F-4D97-AF65-F5344CB8AC3E}">
        <p14:creationId xmlns:p14="http://schemas.microsoft.com/office/powerpoint/2010/main" val="279109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8640B-95C5-4722-AF80-F4859CE99519}" type="slidenum">
              <a:rPr lang="en-US" smtClean="0"/>
              <a:t>32</a:t>
            </a:fld>
            <a:endParaRPr lang="en-US"/>
          </a:p>
        </p:txBody>
      </p:sp>
    </p:spTree>
    <p:extLst>
      <p:ext uri="{BB962C8B-B14F-4D97-AF65-F5344CB8AC3E}">
        <p14:creationId xmlns:p14="http://schemas.microsoft.com/office/powerpoint/2010/main" val="104366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8640B-95C5-4722-AF80-F4859CE99519}" type="slidenum">
              <a:rPr lang="en-US" smtClean="0"/>
              <a:t>35</a:t>
            </a:fld>
            <a:endParaRPr lang="en-US"/>
          </a:p>
        </p:txBody>
      </p:sp>
    </p:spTree>
    <p:extLst>
      <p:ext uri="{BB962C8B-B14F-4D97-AF65-F5344CB8AC3E}">
        <p14:creationId xmlns:p14="http://schemas.microsoft.com/office/powerpoint/2010/main" val="290334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80020-F77C-4A75-9D62-A8428E4A0E9F}" type="datetimeFigureOut">
              <a:rPr lang="en-US" smtClean="0"/>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258178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80020-F77C-4A75-9D62-A8428E4A0E9F}" type="datetimeFigureOut">
              <a:rPr lang="en-US" smtClean="0"/>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50757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80020-F77C-4A75-9D62-A8428E4A0E9F}" type="datetimeFigureOut">
              <a:rPr lang="en-US" smtClean="0"/>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428308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80020-F77C-4A75-9D62-A8428E4A0E9F}" type="datetimeFigureOut">
              <a:rPr lang="en-US" smtClean="0"/>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33895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0020-F77C-4A75-9D62-A8428E4A0E9F}" type="datetimeFigureOut">
              <a:rPr lang="en-US" smtClean="0"/>
              <a:t>31/08/2020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220898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80020-F77C-4A75-9D62-A8428E4A0E9F}" type="datetimeFigureOut">
              <a:rPr lang="en-US" smtClean="0"/>
              <a:t>31/08/2020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294893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80020-F77C-4A75-9D62-A8428E4A0E9F}" type="datetimeFigureOut">
              <a:rPr lang="en-US" smtClean="0"/>
              <a:t>31/08/2020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35803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80020-F77C-4A75-9D62-A8428E4A0E9F}" type="datetimeFigureOut">
              <a:rPr lang="en-US" smtClean="0"/>
              <a:t>31/08/2020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104326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0020-F77C-4A75-9D62-A8428E4A0E9F}" type="datetimeFigureOut">
              <a:rPr lang="en-US" smtClean="0"/>
              <a:t>31/08/2020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7788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0020-F77C-4A75-9D62-A8428E4A0E9F}" type="datetimeFigureOut">
              <a:rPr lang="en-US" smtClean="0"/>
              <a:t>31/08/2020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67828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0020-F77C-4A75-9D62-A8428E4A0E9F}" type="datetimeFigureOut">
              <a:rPr lang="en-US" smtClean="0"/>
              <a:t>31/08/2020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03F1A-9301-453B-ABF2-DBE16A25A7B5}" type="slidenum">
              <a:rPr lang="en-US" smtClean="0"/>
              <a:t>‹#›</a:t>
            </a:fld>
            <a:endParaRPr lang="en-US"/>
          </a:p>
        </p:txBody>
      </p:sp>
    </p:spTree>
    <p:extLst>
      <p:ext uri="{BB962C8B-B14F-4D97-AF65-F5344CB8AC3E}">
        <p14:creationId xmlns:p14="http://schemas.microsoft.com/office/powerpoint/2010/main" val="327247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0020-F77C-4A75-9D62-A8428E4A0E9F}" type="datetimeFigureOut">
              <a:rPr lang="en-US" smtClean="0"/>
              <a:t>31/08/2020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03F1A-9301-453B-ABF2-DBE16A25A7B5}" type="slidenum">
              <a:rPr lang="en-US" smtClean="0"/>
              <a:t>‹#›</a:t>
            </a:fld>
            <a:endParaRPr lang="en-US"/>
          </a:p>
        </p:txBody>
      </p:sp>
    </p:spTree>
    <p:extLst>
      <p:ext uri="{BB962C8B-B14F-4D97-AF65-F5344CB8AC3E}">
        <p14:creationId xmlns:p14="http://schemas.microsoft.com/office/powerpoint/2010/main" val="41996041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jpg"/><Relationship Id="rId7" Type="http://schemas.openxmlformats.org/officeDocument/2006/relationships/image" Target="../media/image69.jpg"/><Relationship Id="rId12" Type="http://schemas.openxmlformats.org/officeDocument/2006/relationships/image" Target="../media/image7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8.jpg"/><Relationship Id="rId11" Type="http://schemas.openxmlformats.org/officeDocument/2006/relationships/image" Target="../media/image73.jpg"/><Relationship Id="rId5" Type="http://schemas.openxmlformats.org/officeDocument/2006/relationships/image" Target="../media/image67.jpg"/><Relationship Id="rId10" Type="http://schemas.openxmlformats.org/officeDocument/2006/relationships/image" Target="../media/image72.jpg"/><Relationship Id="rId4" Type="http://schemas.openxmlformats.org/officeDocument/2006/relationships/image" Target="../media/image66.jpg"/><Relationship Id="rId9" Type="http://schemas.openxmlformats.org/officeDocument/2006/relationships/image" Target="../media/image71.jpg"/></Relationships>
</file>

<file path=ppt/slides/_rels/slide3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odotuduy.com/kcfinder/upload/images/so-do-tu-duy-3(1).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7"/>
            <a:ext cx="9138466" cy="6862157"/>
          </a:xfrm>
          <a:prstGeom prst="rect">
            <a:avLst/>
          </a:prstGeom>
        </p:spPr>
      </p:pic>
      <p:sp>
        <p:nvSpPr>
          <p:cNvPr id="2" name="Title 1"/>
          <p:cNvSpPr>
            <a:spLocks noGrp="1"/>
          </p:cNvSpPr>
          <p:nvPr>
            <p:ph type="ctrTitle"/>
          </p:nvPr>
        </p:nvSpPr>
        <p:spPr>
          <a:xfrm>
            <a:off x="152400" y="1447800"/>
            <a:ext cx="8839200" cy="3352800"/>
          </a:xfrm>
        </p:spPr>
        <p:txBody>
          <a:bodyPr>
            <a:noAutofit/>
          </a:bodyPr>
          <a:lstStyle/>
          <a:p>
            <a:r>
              <a:rPr lang="en-US" b="1" dirty="0" smtClean="0">
                <a:solidFill>
                  <a:schemeClr val="tx1"/>
                </a:solidFill>
                <a:effectLst>
                  <a:outerShdw blurRad="25502" dist="23000" dir="7020000" algn="tl">
                    <a:srgbClr val="000000">
                      <a:alpha val="50000"/>
                    </a:srgbClr>
                  </a:outerShdw>
                </a:effectLst>
              </a:rPr>
              <a:t>   </a:t>
            </a:r>
            <a:r>
              <a:rPr lang="en-US" sz="4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CHUYÊN </a:t>
            </a:r>
            <a:r>
              <a:rPr lang="en-US" sz="4800" b="1" dirty="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ĐỀ</a:t>
            </a:r>
            <a:r>
              <a:rPr lang="en-US" sz="4800" b="1">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4800" b="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r>
            <a:br>
              <a:rPr lang="en-US" sz="4800" b="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br>
            <a:r>
              <a:rPr lang="en-US" sz="40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 DỤNG </a:t>
            </a:r>
            <a:r>
              <a:rPr lang="en-US" sz="4000" b="1" dirty="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SƠ ĐỒ TƯ </a:t>
            </a:r>
            <a:r>
              <a:rPr lang="en-US" sz="4000" b="1">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 </a:t>
            </a:r>
            <a:r>
              <a:rPr lang="en-US" sz="40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TRONG PHÂN </a:t>
            </a:r>
            <a:r>
              <a:rPr lang="en-US" sz="4000" b="1" dirty="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MÔN </a:t>
            </a:r>
            <a:r>
              <a:rPr lang="en-US" sz="4000" b="1" dirty="0"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TẬP </a:t>
            </a:r>
            <a:r>
              <a:rPr lang="en-US" sz="40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LÀM VĂN </a:t>
            </a:r>
            <a:br>
              <a:rPr lang="en-US" sz="40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br>
            <a:r>
              <a:rPr lang="en-US" sz="40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KHỐI 4-5</a:t>
            </a:r>
            <a:r>
              <a:rPr lang="en-US" sz="4000" dirty="0">
                <a:solidFill>
                  <a:srgbClr val="FF0000"/>
                </a:solidFill>
                <a:latin typeface="Times New Roman" panose="02020603050405020304" pitchFamily="18" charset="0"/>
                <a:cs typeface="Times New Roman" panose="02020603050405020304" pitchFamily="18" charset="0"/>
              </a:rPr>
              <a:t/>
            </a:r>
            <a:br>
              <a:rPr lang="en-US" sz="4000"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38200" y="4724400"/>
            <a:ext cx="8285018"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NGƯỜI </a:t>
            </a:r>
            <a:r>
              <a:rPr lang="en-US" sz="2400" b="1" smtClean="0">
                <a:latin typeface="Times New Roman" panose="02020603050405020304" pitchFamily="18" charset="0"/>
                <a:cs typeface="Times New Roman" panose="02020603050405020304" pitchFamily="18" charset="0"/>
              </a:rPr>
              <a:t>BÁO CÁO: NGUYỄN THANH TRUNG</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THỜI GIAN: THỨ SÁU </a:t>
            </a:r>
            <a:r>
              <a:rPr lang="en-US" sz="2400" b="1" smtClean="0">
                <a:latin typeface="Times New Roman" panose="02020603050405020304" pitchFamily="18" charset="0"/>
                <a:cs typeface="Times New Roman" panose="02020603050405020304" pitchFamily="18" charset="0"/>
              </a:rPr>
              <a:t>NGÀY 28 THÁNG 8 NĂM 2020</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295400" y="0"/>
            <a:ext cx="7162800" cy="892552"/>
          </a:xfrm>
          <a:prstGeom prst="rect">
            <a:avLst/>
          </a:prstGeom>
        </p:spPr>
        <p:txBody>
          <a:bodyPr wrap="square">
            <a:spAutoFit/>
          </a:bodyPr>
          <a:lstStyle/>
          <a:p>
            <a:pPr algn="ctr">
              <a:spcAft>
                <a:spcPts val="0"/>
              </a:spcAft>
            </a:pPr>
            <a:r>
              <a:rPr lang="nl-NL" sz="2600" b="1" smtClean="0">
                <a:solidFill>
                  <a:srgbClr val="002060"/>
                </a:solidFill>
                <a:latin typeface="Times New Roman" pitchFamily="18" charset="0"/>
                <a:ea typeface="Times New Roman"/>
                <a:cs typeface="Times New Roman" pitchFamily="18" charset="0"/>
              </a:rPr>
              <a:t>ỦY BAN NHÂN DÂN HUYỆN BÌNH CHÁNH</a:t>
            </a:r>
          </a:p>
          <a:p>
            <a:pPr algn="ctr">
              <a:spcAft>
                <a:spcPts val="0"/>
              </a:spcAft>
            </a:pPr>
            <a:r>
              <a:rPr lang="nl-NL" sz="2600" b="1" smtClean="0">
                <a:solidFill>
                  <a:srgbClr val="002060"/>
                </a:solidFill>
                <a:latin typeface="Times New Roman" pitchFamily="18" charset="0"/>
                <a:ea typeface="Times New Roman"/>
                <a:cs typeface="Times New Roman" pitchFamily="18" charset="0"/>
              </a:rPr>
              <a:t>TRƯỜNG TIỂU HỌC TÂN NHỰT 6 </a:t>
            </a:r>
          </a:p>
        </p:txBody>
      </p:sp>
    </p:spTree>
    <p:extLst>
      <p:ext uri="{BB962C8B-B14F-4D97-AF65-F5344CB8AC3E}">
        <p14:creationId xmlns:p14="http://schemas.microsoft.com/office/powerpoint/2010/main" val="24125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9448800" cy="6858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2</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sơ</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đồ</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trong</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p:txBody>
      </p:sp>
      <p:sp>
        <p:nvSpPr>
          <p:cNvPr id="7" name="Oval 6"/>
          <p:cNvSpPr/>
          <p:nvPr/>
        </p:nvSpPr>
        <p:spPr>
          <a:xfrm>
            <a:off x="2667000" y="1676400"/>
            <a:ext cx="4267200" cy="2971800"/>
          </a:xfrm>
          <a:prstGeom prst="ellipse">
            <a:avLst/>
          </a:prstGeom>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ưu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đổi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quá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dạy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nay</a:t>
            </a:r>
            <a:endParaRPr lang="en-US" sz="2400" b="1"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20782" y="609600"/>
            <a:ext cx="3449782" cy="1828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err="1" smtClean="0">
                <a:solidFill>
                  <a:schemeClr val="bg1"/>
                </a:solidFill>
                <a:latin typeface="Times New Roman" panose="02020603050405020304" pitchFamily="18" charset="0"/>
                <a:cs typeface="Times New Roman" panose="02020603050405020304" pitchFamily="18" charset="0"/>
              </a:rPr>
              <a:t>Giúp</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nhà</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quản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lý</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người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thầy</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đổi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mới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công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tác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quản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lý</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phương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pháp</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dạy</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học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có</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cái</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nhìn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tổng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thể</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nắm</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chắc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mục</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tiêu</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không</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bỏ</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sót</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việc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04800" y="4114800"/>
            <a:ext cx="3470564"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err="1" smtClean="0">
                <a:latin typeface="Times New Roman" panose="02020603050405020304" pitchFamily="18" charset="0"/>
                <a:cs typeface="Times New Roman" panose="02020603050405020304" pitchFamily="18" charset="0"/>
              </a:rPr>
              <a:t>Giúp</a:t>
            </a:r>
            <a:r>
              <a:rPr lang="en-US" sz="1900" b="1" dirty="0" smtClean="0">
                <a:latin typeface="Times New Roman" panose="02020603050405020304" pitchFamily="18" charset="0"/>
                <a:cs typeface="Times New Roman" panose="02020603050405020304" pitchFamily="18" charset="0"/>
              </a:rPr>
              <a:t> HS </a:t>
            </a:r>
            <a:r>
              <a:rPr lang="en-US" sz="1900" b="1" dirty="0" err="1" smtClean="0">
                <a:latin typeface="Times New Roman" panose="02020603050405020304" pitchFamily="18" charset="0"/>
                <a:cs typeface="Times New Roman" panose="02020603050405020304" pitchFamily="18" charset="0"/>
              </a:rPr>
              <a:t>biết</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cách</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học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và</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học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có</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chủ</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đích</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nhớ</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nhanh</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nhớ</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lâu</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hiểu</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sâu</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sắc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các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kiến</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thức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trọng</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tâm</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cơ</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bản</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hệ</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thống</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kiến</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thức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thuộc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bài</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ngay</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tại</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lớp</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tập</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trung</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sức</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mạnh</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tập</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thể</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tự</a:t>
            </a:r>
            <a:r>
              <a:rPr lang="en-US" sz="1900" b="1" dirty="0" smtClean="0">
                <a:latin typeface="Times New Roman" panose="02020603050405020304" pitchFamily="18" charset="0"/>
                <a:cs typeface="Times New Roman" panose="02020603050405020304" pitchFamily="18" charset="0"/>
              </a:rPr>
              <a:t> tin </a:t>
            </a:r>
            <a:r>
              <a:rPr lang="en-US" sz="1900" b="1" dirty="0" err="1" smtClean="0">
                <a:latin typeface="Times New Roman" panose="02020603050405020304" pitchFamily="18" charset="0"/>
                <a:cs typeface="Times New Roman" panose="02020603050405020304" pitchFamily="18" charset="0"/>
              </a:rPr>
              <a:t>và</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sáng</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tạo</a:t>
            </a:r>
            <a:r>
              <a:rPr lang="en-US" sz="1900" b="1" dirty="0" smtClean="0">
                <a:latin typeface="Times New Roman" panose="02020603050405020304" pitchFamily="18" charset="0"/>
                <a:cs typeface="Times New Roman" panose="02020603050405020304" pitchFamily="18" charset="0"/>
              </a:rPr>
              <a:t> </a:t>
            </a:r>
            <a:r>
              <a:rPr lang="en-US" sz="1900" b="1" dirty="0" err="1" smtClean="0">
                <a:latin typeface="Times New Roman" panose="02020603050405020304" pitchFamily="18" charset="0"/>
                <a:cs typeface="Times New Roman" panose="02020603050405020304" pitchFamily="18" charset="0"/>
              </a:rPr>
              <a:t>hơn</a:t>
            </a:r>
            <a:r>
              <a:rPr lang="en-US" sz="1900" b="1" dirty="0" smtClean="0">
                <a:latin typeface="Times New Roman" panose="02020603050405020304" pitchFamily="18" charset="0"/>
                <a:cs typeface="Times New Roman" panose="02020603050405020304" pitchFamily="18" charset="0"/>
              </a:rPr>
              <a:t>.</a:t>
            </a:r>
            <a:endParaRPr lang="en-US" sz="19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6470073" y="609600"/>
            <a:ext cx="2507672" cy="2895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err="1" smtClean="0">
                <a:latin typeface="Times New Roman" panose="02020603050405020304" pitchFamily="18" charset="0"/>
                <a:cs typeface="Times New Roman" panose="02020603050405020304" pitchFamily="18" charset="0"/>
              </a:rPr>
              <a:t>Đối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môn</a:t>
            </a:r>
            <a:r>
              <a:rPr lang="en-US" b="1" dirty="0" smtClean="0">
                <a:latin typeface="Times New Roman" panose="02020603050405020304" pitchFamily="18" charset="0"/>
                <a:cs typeface="Times New Roman" panose="02020603050405020304" pitchFamily="18" charset="0"/>
              </a:rPr>
              <a:t> TLV: </a:t>
            </a:r>
            <a:r>
              <a:rPr lang="en-US" b="1" dirty="0" err="1" smtClean="0">
                <a:latin typeface="Times New Roman" panose="02020603050405020304" pitchFamily="18" charset="0"/>
                <a:cs typeface="Times New Roman" panose="02020603050405020304" pitchFamily="18" charset="0"/>
              </a:rPr>
              <a:t>sđtd</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công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cụ</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sử</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triển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khai</a:t>
            </a:r>
            <a:r>
              <a:rPr lang="en-US" b="1" dirty="0" smtClean="0">
                <a:latin typeface="Times New Roman" panose="02020603050405020304" pitchFamily="18" charset="0"/>
                <a:cs typeface="Times New Roman" panose="02020603050405020304" pitchFamily="18" charset="0"/>
              </a:rPr>
              <a:t> ý </a:t>
            </a:r>
            <a:r>
              <a:rPr lang="en-US" b="1" dirty="0" err="1" smtClean="0">
                <a:latin typeface="Times New Roman" panose="02020603050405020304" pitchFamily="18" charset="0"/>
                <a:cs typeface="Times New Roman" panose="02020603050405020304" pitchFamily="18" charset="0"/>
              </a:rPr>
              <a:t>một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cách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có</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hiệu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hợp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trình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rèn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luyện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kĩ</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năng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viết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phù</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hợp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với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tâm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lý</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hs</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hs</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hứng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thú</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sáng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đối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tượng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miêu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tả</a:t>
            </a:r>
            <a:endParaRPr lang="en-US" b="1"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5562600" y="4287982"/>
            <a:ext cx="3415145" cy="218901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Trong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văn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miêu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sđtd</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cụ</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hỗ</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trợ</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đắc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rèn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kĩ</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viết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văn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dàn</a:t>
            </a:r>
            <a:r>
              <a:rPr lang="en-US" sz="2000" b="1" dirty="0" smtClean="0">
                <a:latin typeface="Times New Roman" panose="02020603050405020304" pitchFamily="18" charset="0"/>
                <a:cs typeface="Times New Roman" panose="02020603050405020304" pitchFamily="18" charset="0"/>
              </a:rPr>
              <a:t> ý,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hiện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quan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giúp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hs</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nắm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bắt</a:t>
            </a:r>
            <a:r>
              <a:rPr lang="en-US" sz="2000" b="1" dirty="0" smtClean="0">
                <a:latin typeface="Times New Roman" panose="02020603050405020304" pitchFamily="18" charset="0"/>
                <a:cs typeface="Times New Roman" panose="02020603050405020304" pitchFamily="18" charset="0"/>
              </a:rPr>
              <a:t> ý </a:t>
            </a:r>
            <a:r>
              <a:rPr lang="en-US" sz="2000" b="1" dirty="0" err="1" smtClean="0">
                <a:latin typeface="Times New Roman" panose="02020603050405020304" pitchFamily="18" charset="0"/>
                <a:cs typeface="Times New Roman" panose="02020603050405020304" pitchFamily="18" charset="0"/>
              </a:rPr>
              <a:t>chính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hứng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thú</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xúc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cảm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tạo</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8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26752" t="32664" r="6349" b="30118"/>
          <a:stretch>
            <a:fillRect/>
          </a:stretch>
        </p:blipFill>
        <p:spPr bwMode="auto">
          <a:xfrm>
            <a:off x="0" y="0"/>
            <a:ext cx="9164783" cy="6858000"/>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3" name="Right Arrow 2"/>
          <p:cNvSpPr/>
          <p:nvPr/>
        </p:nvSpPr>
        <p:spPr>
          <a:xfrm>
            <a:off x="2057400" y="3200400"/>
            <a:ext cx="2057400" cy="9715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Bước</a:t>
            </a:r>
            <a:r>
              <a:rPr lang="en-US" sz="3600" b="1" dirty="0" smtClean="0">
                <a:solidFill>
                  <a:srgbClr val="FFFF00"/>
                </a:solidFill>
                <a:latin typeface="Times New Roman" panose="02020603050405020304" pitchFamily="18" charset="0"/>
                <a:cs typeface="Times New Roman" panose="02020603050405020304" pitchFamily="18" charset="0"/>
              </a:rPr>
              <a:t> 2</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152400" y="533400"/>
            <a:ext cx="2209800" cy="1028700"/>
          </a:xfrm>
          <a:prstGeom prst="rightArrow">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Bước</a:t>
            </a:r>
            <a:r>
              <a:rPr lang="en-US" sz="3600" b="1" dirty="0" smtClean="0">
                <a:solidFill>
                  <a:srgbClr val="FFFF00"/>
                </a:solidFill>
                <a:latin typeface="Times New Roman" panose="02020603050405020304" pitchFamily="18" charset="0"/>
                <a:cs typeface="Times New Roman" panose="02020603050405020304" pitchFamily="18" charset="0"/>
              </a:rPr>
              <a:t> 3</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5715000" y="96982"/>
            <a:ext cx="2209800" cy="1028700"/>
          </a:xfrm>
          <a:prstGeom prst="rightArrow">
            <a:avLst/>
          </a:prstGeom>
          <a:solidFill>
            <a:schemeClr val="bg2">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Bước</a:t>
            </a:r>
            <a:r>
              <a:rPr lang="en-US" sz="3600" b="1" dirty="0" smtClean="0">
                <a:solidFill>
                  <a:srgbClr val="FFFF00"/>
                </a:solidFill>
                <a:latin typeface="Times New Roman" panose="02020603050405020304" pitchFamily="18" charset="0"/>
                <a:cs typeface="Times New Roman" panose="02020603050405020304" pitchFamily="18" charset="0"/>
              </a:rPr>
              <a:t> 4</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53641" y="5105400"/>
            <a:ext cx="28575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err="1" smtClean="0">
                <a:solidFill>
                  <a:schemeClr val="tx1"/>
                </a:solidFill>
                <a:latin typeface="Times New Roman" panose="02020603050405020304" pitchFamily="18" charset="0"/>
                <a:cs typeface="Times New Roman" panose="02020603050405020304" pitchFamily="18" charset="0"/>
              </a:rPr>
              <a:t>Bước</a:t>
            </a:r>
            <a:r>
              <a:rPr lang="fr-FR" sz="2800" b="1" dirty="0" smtClean="0">
                <a:solidFill>
                  <a:schemeClr val="tx1"/>
                </a:solidFill>
                <a:latin typeface="Times New Roman" panose="02020603050405020304" pitchFamily="18" charset="0"/>
                <a:cs typeface="Times New Roman" panose="02020603050405020304" pitchFamily="18" charset="0"/>
              </a:rPr>
              <a:t> 1: </a:t>
            </a:r>
            <a:r>
              <a:rPr lang="fr-FR" sz="2800" b="1" dirty="0" err="1" smtClean="0">
                <a:solidFill>
                  <a:schemeClr val="tx1"/>
                </a:solidFill>
                <a:latin typeface="Times New Roman" panose="02020603050405020304" pitchFamily="18" charset="0"/>
                <a:cs typeface="Times New Roman" panose="02020603050405020304" pitchFamily="18" charset="0"/>
              </a:rPr>
              <a:t>chuẩn</a:t>
            </a:r>
            <a:r>
              <a:rPr lang="fr-FR" sz="2800" b="1" dirty="0" smtClean="0">
                <a:solidFill>
                  <a:schemeClr val="tx1"/>
                </a:solidFill>
                <a:latin typeface="Times New Roman" panose="02020603050405020304" pitchFamily="18" charset="0"/>
                <a:cs typeface="Times New Roman" panose="02020603050405020304" pitchFamily="18" charset="0"/>
              </a:rPr>
              <a:t> </a:t>
            </a:r>
            <a:r>
              <a:rPr lang="fr-FR" sz="2800" b="1" dirty="0" err="1" smtClean="0">
                <a:solidFill>
                  <a:schemeClr val="tx1"/>
                </a:solidFill>
                <a:latin typeface="Times New Roman" panose="02020603050405020304" pitchFamily="18" charset="0"/>
                <a:cs typeface="Times New Roman" panose="02020603050405020304" pitchFamily="18" charset="0"/>
              </a:rPr>
              <a:t>bị</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33400" y="-88323"/>
            <a:ext cx="9448800" cy="6858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3.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Cách</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vẽ</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sơ</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đồ</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53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1564" y="381000"/>
            <a:ext cx="9448800" cy="1524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4</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Hướng</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dẫn</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sinh</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ứng</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sơ</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đồ</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để</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lập</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dàn</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ý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văn</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miêu</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lớp</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5:</a:t>
            </a:r>
          </a:p>
        </p:txBody>
      </p:sp>
      <p:sp>
        <p:nvSpPr>
          <p:cNvPr id="6" name="Rectangle 5"/>
          <p:cNvSpPr/>
          <p:nvPr/>
        </p:nvSpPr>
        <p:spPr>
          <a:xfrm>
            <a:off x="457200" y="2438400"/>
            <a:ext cx="8458200" cy="1569660"/>
          </a:xfrm>
          <a:prstGeom prst="rect">
            <a:avLst/>
          </a:prstGeom>
        </p:spPr>
        <p:txBody>
          <a:bodyPr wrap="square">
            <a:spAutoFit/>
          </a:bodyPr>
          <a:lstStyle/>
          <a:p>
            <a:pPr indent="457200" algn="just"/>
            <a:r>
              <a:rPr lang="pt-BR" sz="3200" b="1" u="sng" dirty="0" smtClean="0">
                <a:solidFill>
                  <a:srgbClr val="FF0000"/>
                </a:solidFill>
                <a:latin typeface="Times New Roman" panose="02020603050405020304" pitchFamily="18" charset="0"/>
                <a:ea typeface="Times New Roman"/>
                <a:cs typeface="Times New Roman" panose="02020603050405020304" pitchFamily="18" charset="0"/>
              </a:rPr>
              <a:t>Bài minh họa 1 </a:t>
            </a:r>
            <a:r>
              <a:rPr lang="pt-BR" sz="3200" b="1" dirty="0" smtClean="0">
                <a:solidFill>
                  <a:srgbClr val="FF0000"/>
                </a:solidFill>
                <a:latin typeface="Times New Roman" panose="02020603050405020304" pitchFamily="18" charset="0"/>
                <a:ea typeface="Times New Roman"/>
                <a:cs typeface="Times New Roman" panose="02020603050405020304" pitchFamily="18" charset="0"/>
              </a:rPr>
              <a:t>: Hướng dẫn học sinh lập dàn ý cho bài “Cấu tạo của bài văn tả cảnh” bằng sơ đồ tư duy</a:t>
            </a:r>
            <a:endParaRPr lang="en-US" sz="2400" u="sng" dirty="0">
              <a:solidFill>
                <a:srgbClr val="FF0000"/>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260688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81000"/>
            <a:ext cx="9296400" cy="6477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buAutoNum type="arabicPeriod"/>
            </a:pP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Mục tiêu: Học sinh nắm được cấu tạo ba phần (mở bài, thân bài, kết bài) của một bài văn tả cảnh.</a:t>
            </a:r>
          </a:p>
          <a:p>
            <a:pPr>
              <a:buAutoNum type="arabicPeriod"/>
            </a:pP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Cách tiến hành: Dùng SĐTD khái quát kiến thức về cấu tạo bài văn tả cảnh.</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1. Chuẩn bị</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Dụng cụ: Giấy trắng A4, bút màu.</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Phương hướng: Xác định chủ đề chính của sơ đồ là “ cấu tạo bài văn tả cảnh”.</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2: Tiến hành</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Đặt tờ giấy A4 nằm ngang. </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Học sinh cụ thể hoá chủ đề bằng các từ ngữ khoá ( hoặc hình ảnh)</a:t>
            </a:r>
          </a:p>
          <a:p>
            <a:pPr marL="514350" indent="-514350">
              <a:buAutoNum type="arabicPeriod"/>
            </a:pPr>
            <a:endParaRPr lang="en-US" sz="32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81000"/>
            <a:ext cx="9296400" cy="6477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Đặt bút vẽ vào giữa trang giấy và làm nổi bật chủ đề (cấu tạo bài văn tả cảnh) theo phong cách riêng.</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Câu hỏi gợi ý của giáo viên:</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Bài văn tả cảnh được cấu tạo gồm mấy phần? ( Bậc 1)</a:t>
            </a:r>
          </a:p>
          <a:p>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 Trong từng phần, nên trình bày những nội dung gì? (Bậc 2)</a:t>
            </a:r>
          </a:p>
          <a:p>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 Trong từng nội dung, có thể triển khai ý chi tiết hơn nữa được không? Đó là những ý nào? ( Bậc 3)</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Mỗi câu hỏi gợi ý là một nội dung cần triển khai, mỗi nội dung là một nhánh của sơ đồ. Trên mỗi nhánh, HS có thể triển khai tiếp các ý nhỏ, bổ sung hình ảnh, kí hiệu cho nhánh đó.</a:t>
            </a:r>
            <a:endParaRPr lang="en-US" sz="32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06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81000"/>
            <a:ext cx="9296400" cy="6477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GV hướng dẫn về màu sắc, tính phân bậc của sơ đồ. Cuối cùng HS dùng mũi tên chỉ sự gắn kết các ý, ý này với ý kia, hoặc đánh số thứ tự, vẽ các đường bao quát gom ý.</a:t>
            </a:r>
          </a:p>
          <a:p>
            <a:pPr>
              <a:tabLst>
                <a:tab pos="342900" algn="l"/>
              </a:tabLst>
            </a:pP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3: Hoàn thiện</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Bổ sung màu sắc cần thiết.</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Kiểm tra lại các chi tiết.</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Kiểm tra lại tổng thể sơ đồ có cân đối, đẹp mắt không.</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Bước 4: Thể hiện</a:t>
            </a:r>
          </a:p>
          <a:p>
            <a:endPar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endParaRPr lang="en-US" sz="32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6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l="21024" t="21075" r="10010" b="33846"/>
          <a:stretch>
            <a:fillRect/>
          </a:stretch>
        </p:blipFill>
        <p:spPr bwMode="auto">
          <a:xfrm>
            <a:off x="-6256" y="0"/>
            <a:ext cx="9150256" cy="68580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828800"/>
            <a:ext cx="1676400" cy="841375"/>
          </a:xfrm>
        </p:spPr>
        <p:txBody>
          <a:bodyPr/>
          <a:lstStyle/>
          <a:p>
            <a:pPr algn="l" eaLnBrk="1" hangingPunct="1"/>
            <a:r>
              <a:rPr lang="en-US" altLang="en-US" sz="3200" b="1" u="sng" smtClean="0">
                <a:latin typeface="Times New Roman" panose="02020603050405020304" pitchFamily="18" charset="0"/>
              </a:rPr>
              <a:t>Bài 1</a:t>
            </a:r>
            <a:r>
              <a:rPr lang="en-US" altLang="en-US" sz="3200" smtClean="0">
                <a:latin typeface="Times New Roman" panose="02020603050405020304" pitchFamily="18" charset="0"/>
              </a:rPr>
              <a:t>:</a:t>
            </a:r>
          </a:p>
        </p:txBody>
      </p:sp>
      <p:sp>
        <p:nvSpPr>
          <p:cNvPr id="6147" name="Rectangle 3"/>
          <p:cNvSpPr>
            <a:spLocks noGrp="1" noChangeArrowheads="1"/>
          </p:cNvSpPr>
          <p:nvPr>
            <p:ph type="subTitle" idx="1"/>
          </p:nvPr>
        </p:nvSpPr>
        <p:spPr>
          <a:xfrm>
            <a:off x="1295400" y="1143000"/>
            <a:ext cx="7391400" cy="838200"/>
          </a:xfrm>
        </p:spPr>
        <p:txBody>
          <a:bodyPr/>
          <a:lstStyle/>
          <a:p>
            <a:pPr eaLnBrk="1" hangingPunct="1"/>
            <a:r>
              <a:rPr lang="en-US" altLang="en-US" sz="4000" smtClean="0">
                <a:solidFill>
                  <a:srgbClr val="FF3399"/>
                </a:solidFill>
                <a:latin typeface="Times New Roman" panose="02020603050405020304" pitchFamily="18" charset="0"/>
                <a:cs typeface="Times New Roman" panose="02020603050405020304" pitchFamily="18" charset="0"/>
              </a:rPr>
              <a:t>Luyện tập tả người (tả ngoại hình)</a:t>
            </a:r>
          </a:p>
        </p:txBody>
      </p:sp>
      <p:sp>
        <p:nvSpPr>
          <p:cNvPr id="5124" name="Text Box 4"/>
          <p:cNvSpPr txBox="1">
            <a:spLocks noChangeArrowheads="1"/>
          </p:cNvSpPr>
          <p:nvPr/>
        </p:nvSpPr>
        <p:spPr bwMode="auto">
          <a:xfrm>
            <a:off x="0" y="0"/>
            <a:ext cx="9067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indent="228600" algn="just"/>
            <a:r>
              <a:rPr lang="pt-BR" sz="2800" b="1" u="sng">
                <a:solidFill>
                  <a:srgbClr val="FF0000"/>
                </a:solidFill>
                <a:ea typeface="Times New Roman"/>
              </a:rPr>
              <a:t>Bài minh họa </a:t>
            </a:r>
            <a:r>
              <a:rPr lang="pt-BR" sz="2800" b="1" u="sng" smtClean="0">
                <a:solidFill>
                  <a:srgbClr val="FF0000"/>
                </a:solidFill>
                <a:ea typeface="Times New Roman"/>
              </a:rPr>
              <a:t>2</a:t>
            </a:r>
            <a:r>
              <a:rPr lang="pt-BR" sz="2800" b="1" smtClean="0">
                <a:solidFill>
                  <a:srgbClr val="FF0000"/>
                </a:solidFill>
                <a:ea typeface="Times New Roman"/>
              </a:rPr>
              <a:t>: </a:t>
            </a:r>
            <a:r>
              <a:rPr lang="pt-BR" sz="2800" b="1">
                <a:solidFill>
                  <a:srgbClr val="FF0000"/>
                </a:solidFill>
                <a:ea typeface="Times New Roman"/>
              </a:rPr>
              <a:t>Hướng dẫn học sinh lập dàn ý cho </a:t>
            </a:r>
            <a:r>
              <a:rPr lang="pt-BR" sz="2800" b="1" smtClean="0">
                <a:solidFill>
                  <a:srgbClr val="FF0000"/>
                </a:solidFill>
                <a:ea typeface="Times New Roman"/>
              </a:rPr>
              <a:t>bài luyện tập tả người (tả ngoại hình) bằng </a:t>
            </a:r>
            <a:r>
              <a:rPr lang="pt-BR" sz="2800" b="1">
                <a:solidFill>
                  <a:srgbClr val="FF0000"/>
                </a:solidFill>
                <a:ea typeface="Times New Roman"/>
              </a:rPr>
              <a:t>sơ đồ tư </a:t>
            </a:r>
            <a:r>
              <a:rPr lang="pt-BR" sz="2800" b="1" smtClean="0">
                <a:solidFill>
                  <a:srgbClr val="FF0000"/>
                </a:solidFill>
                <a:ea typeface="Times New Roman"/>
              </a:rPr>
              <a:t>duy (Lớp 5)                                       </a:t>
            </a:r>
            <a:r>
              <a:rPr lang="pt-BR" sz="2800" b="1" smtClean="0">
                <a:ea typeface="Times New Roman"/>
              </a:rPr>
              <a:t>Tập làm văn</a:t>
            </a:r>
          </a:p>
        </p:txBody>
      </p:sp>
      <p:pic>
        <p:nvPicPr>
          <p:cNvPr id="615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7800"/>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181600"/>
            <a:ext cx="1755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AutoShape 24"/>
          <p:cNvSpPr>
            <a:spLocks noChangeArrowheads="1"/>
          </p:cNvSpPr>
          <p:nvPr/>
        </p:nvSpPr>
        <p:spPr bwMode="auto">
          <a:xfrm>
            <a:off x="1371600" y="1905000"/>
            <a:ext cx="7315200" cy="3581400"/>
          </a:xfrm>
          <a:prstGeom prst="wedgeRoundRectCallout">
            <a:avLst>
              <a:gd name="adj1" fmla="val -43227"/>
              <a:gd name="adj2" fmla="val 62722"/>
              <a:gd name="adj3" fmla="val 16667"/>
            </a:avLst>
          </a:prstGeom>
          <a:solidFill>
            <a:srgbClr val="CCFF99"/>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000" b="1"/>
              <a:t>Đọc bài văn            hoặc đoạn văn </a:t>
            </a:r>
          </a:p>
          <a:p>
            <a:pPr eaLnBrk="1" hangingPunct="1"/>
            <a:r>
              <a:rPr lang="en-US" altLang="en-US" sz="3000" b="1"/>
              <a:t>                                và cho biết:</a:t>
            </a:r>
          </a:p>
          <a:p>
            <a:pPr eaLnBrk="1" hangingPunct="1"/>
            <a:r>
              <a:rPr lang="en-US" altLang="en-US" sz="3000" b="1"/>
              <a:t>- Các đặc điểm tả ngoại hình của nhân vật.</a:t>
            </a:r>
          </a:p>
          <a:p>
            <a:pPr eaLnBrk="1" hangingPunct="1"/>
            <a:r>
              <a:rPr lang="en-US" altLang="en-US" sz="3000" b="1"/>
              <a:t>- Các đặc điểm đó có quan hệ với nhau như </a:t>
            </a:r>
          </a:p>
          <a:p>
            <a:pPr eaLnBrk="1" hangingPunct="1"/>
            <a:r>
              <a:rPr lang="en-US" altLang="en-US" sz="3000" b="1"/>
              <a:t>thế nào?</a:t>
            </a:r>
          </a:p>
          <a:p>
            <a:pPr eaLnBrk="1" hangingPunct="1"/>
            <a:r>
              <a:rPr lang="en-US" altLang="en-US" sz="3000" b="1"/>
              <a:t>- Chúng cho biết điều gì về tính tình của </a:t>
            </a:r>
          </a:p>
          <a:p>
            <a:pPr eaLnBrk="1" hangingPunct="1"/>
            <a:r>
              <a:rPr lang="en-US" altLang="en-US" sz="3000" b="1"/>
              <a:t>nhân vật?</a:t>
            </a:r>
          </a:p>
        </p:txBody>
      </p:sp>
      <p:sp>
        <p:nvSpPr>
          <p:cNvPr id="6169" name="Text Box 25"/>
          <p:cNvSpPr txBox="1">
            <a:spLocks noChangeArrowheads="1"/>
          </p:cNvSpPr>
          <p:nvPr/>
        </p:nvSpPr>
        <p:spPr bwMode="auto">
          <a:xfrm>
            <a:off x="1676400" y="2498725"/>
            <a:ext cx="312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3300"/>
                </a:solidFill>
              </a:rPr>
              <a:t>Chú bé vùng biển</a:t>
            </a:r>
          </a:p>
        </p:txBody>
      </p:sp>
      <p:sp>
        <p:nvSpPr>
          <p:cNvPr id="6170" name="Text Box 26"/>
          <p:cNvSpPr txBox="1">
            <a:spLocks noChangeArrowheads="1"/>
          </p:cNvSpPr>
          <p:nvPr/>
        </p:nvSpPr>
        <p:spPr bwMode="auto">
          <a:xfrm>
            <a:off x="3657600" y="2057400"/>
            <a:ext cx="1676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solidFill>
                  <a:srgbClr val="FF3300"/>
                </a:solidFill>
              </a:rPr>
              <a:t>Bà tôi</a:t>
            </a:r>
          </a:p>
        </p:txBody>
      </p:sp>
      <p:sp>
        <p:nvSpPr>
          <p:cNvPr id="6171" name="Text Box 27"/>
          <p:cNvSpPr txBox="1">
            <a:spLocks noChangeArrowheads="1"/>
          </p:cNvSpPr>
          <p:nvPr/>
        </p:nvSpPr>
        <p:spPr bwMode="auto">
          <a:xfrm>
            <a:off x="1676400" y="2498725"/>
            <a:ext cx="3124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t>Chú bé vùng biển</a:t>
            </a:r>
          </a:p>
        </p:txBody>
      </p:sp>
      <p:sp>
        <p:nvSpPr>
          <p:cNvPr id="6172" name="Text Box 28"/>
          <p:cNvSpPr txBox="1">
            <a:spLocks noChangeArrowheads="1"/>
          </p:cNvSpPr>
          <p:nvPr/>
        </p:nvSpPr>
        <p:spPr bwMode="auto">
          <a:xfrm>
            <a:off x="3657600" y="2057400"/>
            <a:ext cx="198117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3000" b="1"/>
              <a:t>Bà </a:t>
            </a:r>
            <a:r>
              <a:rPr lang="en-US" altLang="en-US" sz="3000" b="1" smtClean="0"/>
              <a:t>tôi   </a:t>
            </a:r>
            <a:endParaRPr lang="en-US" altLang="en-US" sz="3000" b="1"/>
          </a:p>
        </p:txBody>
      </p:sp>
    </p:spTree>
    <p:extLst>
      <p:ext uri="{BB962C8B-B14F-4D97-AF65-F5344CB8AC3E}">
        <p14:creationId xmlns:p14="http://schemas.microsoft.com/office/powerpoint/2010/main" val="382191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68"/>
                                        </p:tgtEl>
                                        <p:attrNameLst>
                                          <p:attrName>style.visibility</p:attrName>
                                        </p:attrNameLst>
                                      </p:cBhvr>
                                      <p:to>
                                        <p:strVal val="visible"/>
                                      </p:to>
                                    </p:set>
                                    <p:animEffect transition="in" filter="box(in)">
                                      <p:cBhvr>
                                        <p:cTn id="10" dur="500"/>
                                        <p:tgtEl>
                                          <p:spTgt spid="616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72"/>
                                        </p:tgtEl>
                                        <p:attrNameLst>
                                          <p:attrName>style.visibility</p:attrName>
                                        </p:attrNameLst>
                                      </p:cBhvr>
                                      <p:to>
                                        <p:strVal val="visible"/>
                                      </p:to>
                                    </p:set>
                                    <p:animEffect transition="in" filter="box(in)">
                                      <p:cBhvr>
                                        <p:cTn id="13" dur="500"/>
                                        <p:tgtEl>
                                          <p:spTgt spid="617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171"/>
                                        </p:tgtEl>
                                        <p:attrNameLst>
                                          <p:attrName>style.visibility</p:attrName>
                                        </p:attrNameLst>
                                      </p:cBhvr>
                                      <p:to>
                                        <p:strVal val="visible"/>
                                      </p:to>
                                    </p:set>
                                    <p:animEffect transition="in" filter="box(in)">
                                      <p:cBhvr>
                                        <p:cTn id="16" dur="500"/>
                                        <p:tgtEl>
                                          <p:spTgt spid="6171"/>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6170"/>
                                        </p:tgtEl>
                                        <p:attrNameLst>
                                          <p:attrName>style.visibility</p:attrName>
                                        </p:attrNameLst>
                                      </p:cBhvr>
                                      <p:to>
                                        <p:strVal val="visible"/>
                                      </p:to>
                                    </p:set>
                                    <p:animEffect transition="in" filter="box(in)">
                                      <p:cBhvr>
                                        <p:cTn id="20" dur="500"/>
                                        <p:tgtEl>
                                          <p:spTgt spid="6170"/>
                                        </p:tgtEl>
                                      </p:cBhvr>
                                    </p:animEffect>
                                  </p:childTnLst>
                                </p:cTn>
                              </p:par>
                            </p:childTnLst>
                          </p:cTn>
                        </p:par>
                        <p:par>
                          <p:cTn id="21" fill="hold" nodeType="afterGroup">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6169"/>
                                        </p:tgtEl>
                                        <p:attrNameLst>
                                          <p:attrName>style.visibility</p:attrName>
                                        </p:attrNameLst>
                                      </p:cBhvr>
                                      <p:to>
                                        <p:strVal val="visible"/>
                                      </p:to>
                                    </p:set>
                                    <p:animEffect transition="in" filter="box(in)">
                                      <p:cBhvr>
                                        <p:cTn id="24" dur="500"/>
                                        <p:tgtEl>
                                          <p:spTgt spid="6169"/>
                                        </p:tgtEl>
                                      </p:cBhvr>
                                    </p:animEffect>
                                  </p:childTnLst>
                                </p:cTn>
                              </p:par>
                            </p:childTnLst>
                          </p:cTn>
                        </p:par>
                        <p:par>
                          <p:cTn id="25" fill="hold" nodeType="afterGroup">
                            <p:stCondLst>
                              <p:cond delay="1500"/>
                            </p:stCondLst>
                            <p:childTnLst>
                              <p:par>
                                <p:cTn id="26" presetID="5" presetClass="exit" presetSubtype="10" fill="hold" grpId="1" nodeType="afterEffect">
                                  <p:stCondLst>
                                    <p:cond delay="0"/>
                                  </p:stCondLst>
                                  <p:childTnLst>
                                    <p:animEffect transition="out" filter="checkerboard(across)">
                                      <p:cBhvr>
                                        <p:cTn id="27" dur="3000"/>
                                        <p:tgtEl>
                                          <p:spTgt spid="6172"/>
                                        </p:tgtEl>
                                      </p:cBhvr>
                                    </p:animEffect>
                                    <p:set>
                                      <p:cBhvr>
                                        <p:cTn id="28" dur="1" fill="hold">
                                          <p:stCondLst>
                                            <p:cond delay="2999"/>
                                          </p:stCondLst>
                                        </p:cTn>
                                        <p:tgtEl>
                                          <p:spTgt spid="6172"/>
                                        </p:tgtEl>
                                        <p:attrNameLst>
                                          <p:attrName>style.visibility</p:attrName>
                                        </p:attrNameLst>
                                      </p:cBhvr>
                                      <p:to>
                                        <p:strVal val="hidden"/>
                                      </p:to>
                                    </p:set>
                                  </p:childTnLst>
                                </p:cTn>
                              </p:par>
                            </p:childTnLst>
                          </p:cTn>
                        </p:par>
                        <p:par>
                          <p:cTn id="29" fill="hold" nodeType="afterGroup">
                            <p:stCondLst>
                              <p:cond delay="4500"/>
                            </p:stCondLst>
                            <p:childTnLst>
                              <p:par>
                                <p:cTn id="30" presetID="3" presetClass="exit" presetSubtype="10" fill="hold" grpId="1" nodeType="afterEffect">
                                  <p:stCondLst>
                                    <p:cond delay="0"/>
                                  </p:stCondLst>
                                  <p:childTnLst>
                                    <p:animEffect transition="out" filter="blinds(horizontal)">
                                      <p:cBhvr>
                                        <p:cTn id="31" dur="3000"/>
                                        <p:tgtEl>
                                          <p:spTgt spid="6171"/>
                                        </p:tgtEl>
                                      </p:cBhvr>
                                    </p:animEffect>
                                    <p:set>
                                      <p:cBhvr>
                                        <p:cTn id="32" dur="1" fill="hold">
                                          <p:stCondLst>
                                            <p:cond delay="2999"/>
                                          </p:stCondLst>
                                        </p:cTn>
                                        <p:tgtEl>
                                          <p:spTgt spid="617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155"/>
                                        </p:tgtEl>
                                        <p:attrNameLst>
                                          <p:attrName>style.visibility</p:attrName>
                                        </p:attrNameLst>
                                      </p:cBhvr>
                                      <p:to>
                                        <p:strVal val="visible"/>
                                      </p:to>
                                    </p:set>
                                    <p:animEffect transition="in" filter="box(in)">
                                      <p:cBhvr>
                                        <p:cTn id="37" dur="500"/>
                                        <p:tgtEl>
                                          <p:spTgt spid="6155"/>
                                        </p:tgtEl>
                                      </p:cBhvr>
                                    </p:animEffect>
                                  </p:childTnLst>
                                </p:cTn>
                              </p:par>
                              <p:par>
                                <p:cTn id="38" presetID="4" presetClass="entr" presetSubtype="16" fill="hold" nodeType="withEffect">
                                  <p:stCondLst>
                                    <p:cond delay="0"/>
                                  </p:stCondLst>
                                  <p:childTnLst>
                                    <p:set>
                                      <p:cBhvr>
                                        <p:cTn id="39" dur="1" fill="hold">
                                          <p:stCondLst>
                                            <p:cond delay="0"/>
                                          </p:stCondLst>
                                        </p:cTn>
                                        <p:tgtEl>
                                          <p:spTgt spid="6154"/>
                                        </p:tgtEl>
                                        <p:attrNameLst>
                                          <p:attrName>style.visibility</p:attrName>
                                        </p:attrNameLst>
                                      </p:cBhvr>
                                      <p:to>
                                        <p:strVal val="visible"/>
                                      </p:to>
                                    </p:set>
                                    <p:animEffect transition="in" filter="box(in)">
                                      <p:cBhvr>
                                        <p:cTn id="40"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68" grpId="0" animBg="1"/>
      <p:bldP spid="6169" grpId="0"/>
      <p:bldP spid="6170" grpId="0"/>
      <p:bldP spid="6171" grpId="0"/>
      <p:bldP spid="6171" grpId="1"/>
      <p:bldP spid="6172" grpId="0"/>
      <p:bldP spid="617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93688" y="609600"/>
            <a:ext cx="9437688" cy="64770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2900">
                <a:effectLst>
                  <a:outerShdw blurRad="38100" dist="38100" dir="2700000" algn="tl">
                    <a:srgbClr val="FFFFFF"/>
                  </a:outerShdw>
                </a:effectLst>
                <a:latin typeface=".VnTime" pitchFamily="34" charset="0"/>
              </a:rPr>
              <a:t>       	</a:t>
            </a:r>
            <a:r>
              <a:rPr lang="en-US" sz="290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 tôi ngồi cạnh tôi, chải đầu. Tóc bà đen và dày kì lạ, phủ kín cả hai vai, xõa xuống ngực, xuống đầu gối. Một tay khẽ nâng mớ tóc lên và ướm trên tay, bà đưa một cách khó khăn chiếc lược thưa bằng gỗ vào mớ tóc dày. </a:t>
            </a:r>
          </a:p>
          <a:p>
            <a:pPr marL="342900" indent="-342900">
              <a:spcBef>
                <a:spcPct val="20000"/>
              </a:spcBef>
              <a:defRPr/>
            </a:pPr>
            <a:r>
              <a:rPr lang="en-US" sz="290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Giọng bà trầm bổng, ngân nga  như tiếng chuông. Nó khắc sâu vào trí nhớ tôi dễ dàng, và như những đóa hoa, cũng dịu dàng, rực rỡ, đầy nhựa sống. Khi bà mỉm cười, hai con ngươi đen sẫm nở ra, long lanh, dịu hiền khó tả, đôi mắt ánh lên những tia sáng ấm áp, tươi vui. Mặc dù trên đôi má ngăm ngăm đã có nhiều nếp nhăn, khuôn mặt bà tôi hình như vẫn tươi trẻ.</a:t>
            </a:r>
            <a:r>
              <a:rPr lang="en-US" sz="2900">
                <a:solidFill>
                  <a:schemeClr val="tx2"/>
                </a:solidFill>
                <a:latin typeface="Times New Roman" panose="02020603050405020304" pitchFamily="18" charset="0"/>
                <a:cs typeface="Times New Roman" panose="02020603050405020304" pitchFamily="18" charset="0"/>
              </a:rPr>
              <a:t> 					  Theo Mác-xim Go-rơ-ki</a:t>
            </a:r>
            <a:endParaRPr lang="en-US" sz="290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342900" indent="-342900">
              <a:lnSpc>
                <a:spcPct val="120000"/>
              </a:lnSpc>
              <a:spcBef>
                <a:spcPct val="20000"/>
              </a:spcBef>
              <a:defRPr/>
            </a:pPr>
            <a:endParaRPr lang="en-US" sz="2900" i="1">
              <a:effectLst>
                <a:outerShdw blurRad="38100" dist="38100" dir="2700000" algn="tl">
                  <a:srgbClr val="FFFFFF"/>
                </a:outerShdw>
              </a:effectLst>
            </a:endParaRPr>
          </a:p>
        </p:txBody>
      </p:sp>
      <p:sp>
        <p:nvSpPr>
          <p:cNvPr id="7171" name="Rectangle 3"/>
          <p:cNvSpPr>
            <a:spLocks noChangeArrowheads="1"/>
          </p:cNvSpPr>
          <p:nvPr/>
        </p:nvSpPr>
        <p:spPr bwMode="auto">
          <a:xfrm>
            <a:off x="3352800" y="-152400"/>
            <a:ext cx="1657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4800">
                <a:solidFill>
                  <a:srgbClr val="0000FF"/>
                </a:solidFill>
              </a:rPr>
              <a:t>Bà tôi</a:t>
            </a:r>
          </a:p>
        </p:txBody>
      </p:sp>
    </p:spTree>
    <p:extLst>
      <p:ext uri="{BB962C8B-B14F-4D97-AF65-F5344CB8AC3E}">
        <p14:creationId xmlns:p14="http://schemas.microsoft.com/office/powerpoint/2010/main" val="440361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13843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33400"/>
            <a:ext cx="10636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93813"/>
            <a:ext cx="1279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838200"/>
            <a:ext cx="8223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219200"/>
            <a:ext cx="9255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2954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1371600"/>
            <a:ext cx="1285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1697038"/>
            <a:ext cx="110966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0750" y="1981200"/>
            <a:ext cx="12128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0750" y="1981200"/>
            <a:ext cx="1206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488" y="3201988"/>
            <a:ext cx="13319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3538" y="3652838"/>
            <a:ext cx="1252537"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image0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3178175"/>
            <a:ext cx="939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image0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2388" y="3597275"/>
            <a:ext cx="971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image0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2388" y="3783013"/>
            <a:ext cx="10366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image0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4572000"/>
            <a:ext cx="1747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image0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4825" y="4191000"/>
            <a:ext cx="9937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image0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21013" y="4572000"/>
            <a:ext cx="1000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image0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4768850"/>
            <a:ext cx="10128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image0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12900" y="4572000"/>
            <a:ext cx="1512888"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image0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13050" y="5251450"/>
            <a:ext cx="10652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descr="image0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729288"/>
            <a:ext cx="1117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4" descr="image00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2819400"/>
            <a:ext cx="10763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 Box 25"/>
          <p:cNvSpPr txBox="1">
            <a:spLocks noChangeArrowheads="1"/>
          </p:cNvSpPr>
          <p:nvPr/>
        </p:nvSpPr>
        <p:spPr bwMode="auto">
          <a:xfrm>
            <a:off x="1905000" y="1295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mái tóc</a:t>
            </a:r>
          </a:p>
        </p:txBody>
      </p:sp>
      <p:sp>
        <p:nvSpPr>
          <p:cNvPr id="21530" name="Text Box 26"/>
          <p:cNvSpPr txBox="1">
            <a:spLocks noChangeArrowheads="1"/>
          </p:cNvSpPr>
          <p:nvPr/>
        </p:nvSpPr>
        <p:spPr bwMode="auto">
          <a:xfrm>
            <a:off x="3733800" y="3810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bà ngồi chải đầu</a:t>
            </a:r>
          </a:p>
        </p:txBody>
      </p:sp>
      <p:sp>
        <p:nvSpPr>
          <p:cNvPr id="21531" name="Text Box 27"/>
          <p:cNvSpPr txBox="1">
            <a:spLocks noChangeArrowheads="1"/>
          </p:cNvSpPr>
          <p:nvPr/>
        </p:nvSpPr>
        <p:spPr bwMode="auto">
          <a:xfrm>
            <a:off x="4495800" y="685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đen</a:t>
            </a:r>
          </a:p>
        </p:txBody>
      </p:sp>
      <p:sp>
        <p:nvSpPr>
          <p:cNvPr id="21532" name="Text Box 28"/>
          <p:cNvSpPr txBox="1">
            <a:spLocks noChangeArrowheads="1"/>
          </p:cNvSpPr>
          <p:nvPr/>
        </p:nvSpPr>
        <p:spPr bwMode="auto">
          <a:xfrm>
            <a:off x="4572000" y="10810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dày</a:t>
            </a:r>
          </a:p>
        </p:txBody>
      </p:sp>
      <p:sp>
        <p:nvSpPr>
          <p:cNvPr id="21533" name="Text Box 29"/>
          <p:cNvSpPr txBox="1">
            <a:spLocks noChangeArrowheads="1"/>
          </p:cNvSpPr>
          <p:nvPr/>
        </p:nvSpPr>
        <p:spPr bwMode="auto">
          <a:xfrm>
            <a:off x="4572000" y="1447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dài kì lạ</a:t>
            </a:r>
          </a:p>
        </p:txBody>
      </p:sp>
      <p:sp>
        <p:nvSpPr>
          <p:cNvPr id="21534" name="Text Box 30"/>
          <p:cNvSpPr txBox="1">
            <a:spLocks noChangeArrowheads="1"/>
          </p:cNvSpPr>
          <p:nvPr/>
        </p:nvSpPr>
        <p:spPr bwMode="auto">
          <a:xfrm>
            <a:off x="3886200" y="1828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độ dày</a:t>
            </a:r>
          </a:p>
        </p:txBody>
      </p:sp>
      <p:sp>
        <p:nvSpPr>
          <p:cNvPr id="21535" name="Text Box 31"/>
          <p:cNvSpPr txBox="1">
            <a:spLocks noChangeArrowheads="1"/>
          </p:cNvSpPr>
          <p:nvPr/>
        </p:nvSpPr>
        <p:spPr bwMode="auto">
          <a:xfrm>
            <a:off x="5791200" y="1524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nâng</a:t>
            </a:r>
          </a:p>
        </p:txBody>
      </p:sp>
      <p:sp>
        <p:nvSpPr>
          <p:cNvPr id="21536" name="Text Box 32"/>
          <p:cNvSpPr txBox="1">
            <a:spLocks noChangeArrowheads="1"/>
          </p:cNvSpPr>
          <p:nvPr/>
        </p:nvSpPr>
        <p:spPr bwMode="auto">
          <a:xfrm>
            <a:off x="5943600" y="19812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ướm</a:t>
            </a:r>
          </a:p>
        </p:txBody>
      </p:sp>
      <p:sp>
        <p:nvSpPr>
          <p:cNvPr id="21537" name="Text Box 33"/>
          <p:cNvSpPr txBox="1">
            <a:spLocks noChangeArrowheads="1"/>
          </p:cNvSpPr>
          <p:nvPr/>
        </p:nvSpPr>
        <p:spPr bwMode="auto">
          <a:xfrm>
            <a:off x="5867400" y="22860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đưa lược khó khăn</a:t>
            </a:r>
          </a:p>
        </p:txBody>
      </p:sp>
      <p:sp>
        <p:nvSpPr>
          <p:cNvPr id="21538" name="AutoShape 34"/>
          <p:cNvSpPr>
            <a:spLocks/>
          </p:cNvSpPr>
          <p:nvPr/>
        </p:nvSpPr>
        <p:spPr bwMode="auto">
          <a:xfrm>
            <a:off x="7848600" y="152400"/>
            <a:ext cx="457200" cy="2590800"/>
          </a:xfrm>
          <a:prstGeom prst="rightBrace">
            <a:avLst>
              <a:gd name="adj1" fmla="val 5076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GB" altLang="en-US"/>
          </a:p>
        </p:txBody>
      </p:sp>
      <p:sp>
        <p:nvSpPr>
          <p:cNvPr id="21539" name="Text Box 35"/>
          <p:cNvSpPr txBox="1">
            <a:spLocks noChangeArrowheads="1"/>
          </p:cNvSpPr>
          <p:nvPr/>
        </p:nvSpPr>
        <p:spPr bwMode="auto">
          <a:xfrm>
            <a:off x="8305800" y="990600"/>
            <a:ext cx="76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quan hệ chặt chẽ</a:t>
            </a:r>
          </a:p>
        </p:txBody>
      </p:sp>
      <p:sp>
        <p:nvSpPr>
          <p:cNvPr id="21540" name="Text Box 36"/>
          <p:cNvSpPr txBox="1">
            <a:spLocks noChangeArrowheads="1"/>
          </p:cNvSpPr>
          <p:nvPr/>
        </p:nvSpPr>
        <p:spPr bwMode="auto">
          <a:xfrm>
            <a:off x="3352800" y="3048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trầm bổng</a:t>
            </a:r>
          </a:p>
        </p:txBody>
      </p:sp>
      <p:sp>
        <p:nvSpPr>
          <p:cNvPr id="21541" name="Text Box 37"/>
          <p:cNvSpPr txBox="1">
            <a:spLocks noChangeArrowheads="1"/>
          </p:cNvSpPr>
          <p:nvPr/>
        </p:nvSpPr>
        <p:spPr bwMode="auto">
          <a:xfrm>
            <a:off x="3429000" y="34432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ngân nga</a:t>
            </a:r>
          </a:p>
        </p:txBody>
      </p:sp>
      <p:sp>
        <p:nvSpPr>
          <p:cNvPr id="21542" name="Text Box 38"/>
          <p:cNvSpPr txBox="1">
            <a:spLocks noChangeArrowheads="1"/>
          </p:cNvSpPr>
          <p:nvPr/>
        </p:nvSpPr>
        <p:spPr bwMode="auto">
          <a:xfrm>
            <a:off x="3505200" y="3733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khắc sâu</a:t>
            </a:r>
          </a:p>
        </p:txBody>
      </p:sp>
      <p:sp>
        <p:nvSpPr>
          <p:cNvPr id="21543" name="Text Box 39"/>
          <p:cNvSpPr txBox="1">
            <a:spLocks noChangeArrowheads="1"/>
          </p:cNvSpPr>
          <p:nvPr/>
        </p:nvSpPr>
        <p:spPr bwMode="auto">
          <a:xfrm>
            <a:off x="3886200" y="4052888"/>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hai con ngươi đen sẫm</a:t>
            </a:r>
          </a:p>
        </p:txBody>
      </p:sp>
      <p:sp>
        <p:nvSpPr>
          <p:cNvPr id="21544" name="Text Box 40"/>
          <p:cNvSpPr txBox="1">
            <a:spLocks noChangeArrowheads="1"/>
          </p:cNvSpPr>
          <p:nvPr/>
        </p:nvSpPr>
        <p:spPr bwMode="auto">
          <a:xfrm>
            <a:off x="3886200" y="44338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long lanh, dịu hiền</a:t>
            </a:r>
          </a:p>
        </p:txBody>
      </p:sp>
      <p:sp>
        <p:nvSpPr>
          <p:cNvPr id="21545" name="Text Box 41"/>
          <p:cNvSpPr txBox="1">
            <a:spLocks noChangeArrowheads="1"/>
          </p:cNvSpPr>
          <p:nvPr/>
        </p:nvSpPr>
        <p:spPr bwMode="auto">
          <a:xfrm>
            <a:off x="3886200" y="47386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ấm áp, tươi vui</a:t>
            </a:r>
          </a:p>
        </p:txBody>
      </p:sp>
      <p:sp>
        <p:nvSpPr>
          <p:cNvPr id="21546" name="Text Box 42"/>
          <p:cNvSpPr txBox="1">
            <a:spLocks noChangeArrowheads="1"/>
          </p:cNvSpPr>
          <p:nvPr/>
        </p:nvSpPr>
        <p:spPr bwMode="auto">
          <a:xfrm>
            <a:off x="3886200" y="51054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đôi má</a:t>
            </a:r>
          </a:p>
        </p:txBody>
      </p:sp>
      <p:sp>
        <p:nvSpPr>
          <p:cNvPr id="21547" name="Text Box 43"/>
          <p:cNvSpPr txBox="1">
            <a:spLocks noChangeArrowheads="1"/>
          </p:cNvSpPr>
          <p:nvPr/>
        </p:nvSpPr>
        <p:spPr bwMode="auto">
          <a:xfrm>
            <a:off x="3810000" y="6172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tươi trẻ</a:t>
            </a:r>
          </a:p>
        </p:txBody>
      </p:sp>
      <p:pic>
        <p:nvPicPr>
          <p:cNvPr id="21548" name="Picture 44" descr="image0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48200" y="5173663"/>
            <a:ext cx="684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45" descr="image0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62488" y="5257800"/>
            <a:ext cx="6715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0" name="Text Box 46"/>
          <p:cNvSpPr txBox="1">
            <a:spLocks noChangeArrowheads="1"/>
          </p:cNvSpPr>
          <p:nvPr/>
        </p:nvSpPr>
        <p:spPr bwMode="auto">
          <a:xfrm>
            <a:off x="5181600" y="5029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ngăm ngăm</a:t>
            </a:r>
          </a:p>
        </p:txBody>
      </p:sp>
      <p:sp>
        <p:nvSpPr>
          <p:cNvPr id="21551" name="Text Box 47"/>
          <p:cNvSpPr txBox="1">
            <a:spLocks noChangeArrowheads="1"/>
          </p:cNvSpPr>
          <p:nvPr/>
        </p:nvSpPr>
        <p:spPr bwMode="auto">
          <a:xfrm>
            <a:off x="5181600" y="5410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nhiều nếp nhăn</a:t>
            </a:r>
          </a:p>
        </p:txBody>
      </p:sp>
      <p:sp>
        <p:nvSpPr>
          <p:cNvPr id="21552" name="AutoShape 48"/>
          <p:cNvSpPr>
            <a:spLocks/>
          </p:cNvSpPr>
          <p:nvPr/>
        </p:nvSpPr>
        <p:spPr bwMode="auto">
          <a:xfrm>
            <a:off x="7848600" y="3048000"/>
            <a:ext cx="457200" cy="3505200"/>
          </a:xfrm>
          <a:prstGeom prst="rightBrace">
            <a:avLst>
              <a:gd name="adj1" fmla="val 6868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GB" altLang="en-US"/>
          </a:p>
        </p:txBody>
      </p:sp>
      <p:sp>
        <p:nvSpPr>
          <p:cNvPr id="21553" name="Text Box 49"/>
          <p:cNvSpPr txBox="1">
            <a:spLocks noChangeArrowheads="1"/>
          </p:cNvSpPr>
          <p:nvPr/>
        </p:nvSpPr>
        <p:spPr bwMode="auto">
          <a:xfrm>
            <a:off x="8305800" y="4295775"/>
            <a:ext cx="76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quan hệ chặt chẽ</a:t>
            </a:r>
          </a:p>
        </p:txBody>
      </p:sp>
      <p:pic>
        <p:nvPicPr>
          <p:cNvPr id="21554" name="Picture 50" descr="Hình0163"/>
          <p:cNvPicPr>
            <a:picLocks noChangeAspect="1" noChangeArrowheads="1"/>
          </p:cNvPicPr>
          <p:nvPr/>
        </p:nvPicPr>
        <p:blipFill>
          <a:blip r:embed="rId27">
            <a:lum contrast="-6000"/>
            <a:extLst>
              <a:ext uri="{28A0092B-C50C-407E-A947-70E740481C1C}">
                <a14:useLocalDpi xmlns:a14="http://schemas.microsoft.com/office/drawing/2010/main" val="0"/>
              </a:ext>
            </a:extLst>
          </a:blip>
          <a:srcRect/>
          <a:stretch>
            <a:fillRect/>
          </a:stretch>
        </p:blipFill>
        <p:spPr bwMode="auto">
          <a:xfrm>
            <a:off x="1524000" y="2362200"/>
            <a:ext cx="1101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149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28"/>
                                        </p:tgtEl>
                                        <p:attrNameLst>
                                          <p:attrName>style.visibility</p:attrName>
                                        </p:attrNameLst>
                                      </p:cBhvr>
                                      <p:to>
                                        <p:strVal val="visible"/>
                                      </p:to>
                                    </p:set>
                                    <p:animEffect transition="in" filter="checkerboard(across)">
                                      <p:cBhvr>
                                        <p:cTn id="7" dur="500"/>
                                        <p:tgtEl>
                                          <p:spTgt spid="21528"/>
                                        </p:tgtEl>
                                      </p:cBhvr>
                                    </p:animEffect>
                                  </p:childTnLst>
                                </p:cTn>
                              </p:par>
                              <p:par>
                                <p:cTn id="8" presetID="5" presetClass="entr" presetSubtype="10" fill="hold" nodeType="withEffect">
                                  <p:stCondLst>
                                    <p:cond delay="0"/>
                                  </p:stCondLst>
                                  <p:childTnLst>
                                    <p:set>
                                      <p:cBhvr>
                                        <p:cTn id="9" dur="1" fill="hold">
                                          <p:stCondLst>
                                            <p:cond delay="0"/>
                                          </p:stCondLst>
                                        </p:cTn>
                                        <p:tgtEl>
                                          <p:spTgt spid="21554"/>
                                        </p:tgtEl>
                                        <p:attrNameLst>
                                          <p:attrName>style.visibility</p:attrName>
                                        </p:attrNameLst>
                                      </p:cBhvr>
                                      <p:to>
                                        <p:strVal val="visible"/>
                                      </p:to>
                                    </p:set>
                                    <p:animEffect transition="in" filter="checkerboard(across)">
                                      <p:cBhvr>
                                        <p:cTn id="10" dur="500"/>
                                        <p:tgtEl>
                                          <p:spTgt spid="215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box(in)">
                                      <p:cBhvr>
                                        <p:cTn id="15" dur="500"/>
                                        <p:tgtEl>
                                          <p:spTgt spid="21506"/>
                                        </p:tgtEl>
                                      </p:cBhvr>
                                    </p:animEffect>
                                  </p:childTnLst>
                                </p:cTn>
                              </p:par>
                              <p:par>
                                <p:cTn id="16" presetID="4" presetClass="entr" presetSubtype="16" fill="hold" nodeType="withEffect">
                                  <p:stCondLst>
                                    <p:cond delay="0"/>
                                  </p:stCondLst>
                                  <p:childTnLst>
                                    <p:set>
                                      <p:cBhvr>
                                        <p:cTn id="17" dur="1" fill="hold">
                                          <p:stCondLst>
                                            <p:cond delay="0"/>
                                          </p:stCondLst>
                                        </p:cTn>
                                        <p:tgtEl>
                                          <p:spTgt spid="21516"/>
                                        </p:tgtEl>
                                        <p:attrNameLst>
                                          <p:attrName>style.visibility</p:attrName>
                                        </p:attrNameLst>
                                      </p:cBhvr>
                                      <p:to>
                                        <p:strVal val="visible"/>
                                      </p:to>
                                    </p:set>
                                    <p:animEffect transition="in" filter="box(in)">
                                      <p:cBhvr>
                                        <p:cTn id="18" dur="500"/>
                                        <p:tgtEl>
                                          <p:spTgt spid="215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529"/>
                                        </p:tgtEl>
                                        <p:attrNameLst>
                                          <p:attrName>style.visibility</p:attrName>
                                        </p:attrNameLst>
                                      </p:cBhvr>
                                      <p:to>
                                        <p:strVal val="visible"/>
                                      </p:to>
                                    </p:set>
                                    <p:animEffect transition="in" filter="circle(in)">
                                      <p:cBhvr>
                                        <p:cTn id="23" dur="500"/>
                                        <p:tgtEl>
                                          <p:spTgt spid="215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checkerboard(across)">
                                      <p:cBhvr>
                                        <p:cTn id="28" dur="500"/>
                                        <p:tgtEl>
                                          <p:spTgt spid="21507"/>
                                        </p:tgtEl>
                                      </p:cBhvr>
                                    </p:animEffect>
                                  </p:childTnLst>
                                </p:cTn>
                              </p:par>
                              <p:par>
                                <p:cTn id="29" presetID="5" presetClass="entr" presetSubtype="10" fill="hold" nodeType="withEffect">
                                  <p:stCondLst>
                                    <p:cond delay="0"/>
                                  </p:stCondLst>
                                  <p:childTnLst>
                                    <p:set>
                                      <p:cBhvr>
                                        <p:cTn id="30" dur="1" fill="hold">
                                          <p:stCondLst>
                                            <p:cond delay="0"/>
                                          </p:stCondLst>
                                        </p:cTn>
                                        <p:tgtEl>
                                          <p:spTgt spid="21508"/>
                                        </p:tgtEl>
                                        <p:attrNameLst>
                                          <p:attrName>style.visibility</p:attrName>
                                        </p:attrNameLst>
                                      </p:cBhvr>
                                      <p:to>
                                        <p:strVal val="visible"/>
                                      </p:to>
                                    </p:set>
                                    <p:animEffect transition="in" filter="checkerboard(across)">
                                      <p:cBhvr>
                                        <p:cTn id="31" dur="500"/>
                                        <p:tgtEl>
                                          <p:spTgt spid="21508"/>
                                        </p:tgtEl>
                                      </p:cBhvr>
                                    </p:animEffect>
                                  </p:childTnLst>
                                </p:cTn>
                              </p:par>
                              <p:par>
                                <p:cTn id="32" presetID="5" presetClass="entr" presetSubtype="10" fill="hold" nodeType="withEffect">
                                  <p:stCondLst>
                                    <p:cond delay="0"/>
                                  </p:stCondLst>
                                  <p:childTnLst>
                                    <p:set>
                                      <p:cBhvr>
                                        <p:cTn id="33" dur="1" fill="hold">
                                          <p:stCondLst>
                                            <p:cond delay="0"/>
                                          </p:stCondLst>
                                        </p:cTn>
                                        <p:tgtEl>
                                          <p:spTgt spid="21512"/>
                                        </p:tgtEl>
                                        <p:attrNameLst>
                                          <p:attrName>style.visibility</p:attrName>
                                        </p:attrNameLst>
                                      </p:cBhvr>
                                      <p:to>
                                        <p:strVal val="visible"/>
                                      </p:to>
                                    </p:set>
                                    <p:animEffect transition="in" filter="checkerboard(across)">
                                      <p:cBhvr>
                                        <p:cTn id="34" dur="500"/>
                                        <p:tgtEl>
                                          <p:spTgt spid="215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1530"/>
                                        </p:tgtEl>
                                        <p:attrNameLst>
                                          <p:attrName>style.visibility</p:attrName>
                                        </p:attrNameLst>
                                      </p:cBhvr>
                                      <p:to>
                                        <p:strVal val="visible"/>
                                      </p:to>
                                    </p:set>
                                    <p:animEffect transition="in" filter="box(in)">
                                      <p:cBhvr>
                                        <p:cTn id="39" dur="500"/>
                                        <p:tgtEl>
                                          <p:spTgt spid="215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nodeType="clickEffect">
                                  <p:stCondLst>
                                    <p:cond delay="0"/>
                                  </p:stCondLst>
                                  <p:childTnLst>
                                    <p:set>
                                      <p:cBhvr>
                                        <p:cTn id="43" dur="1" fill="hold">
                                          <p:stCondLst>
                                            <p:cond delay="0"/>
                                          </p:stCondLst>
                                        </p:cTn>
                                        <p:tgtEl>
                                          <p:spTgt spid="21509"/>
                                        </p:tgtEl>
                                        <p:attrNameLst>
                                          <p:attrName>style.visibility</p:attrName>
                                        </p:attrNameLst>
                                      </p:cBhvr>
                                      <p:to>
                                        <p:strVal val="visible"/>
                                      </p:to>
                                    </p:set>
                                    <p:anim calcmode="lin" valueType="num">
                                      <p:cBhvr>
                                        <p:cTn id="44" dur="500" fill="hold"/>
                                        <p:tgtEl>
                                          <p:spTgt spid="21509"/>
                                        </p:tgtEl>
                                        <p:attrNameLst>
                                          <p:attrName>ppt_w</p:attrName>
                                        </p:attrNameLst>
                                      </p:cBhvr>
                                      <p:tavLst>
                                        <p:tav tm="0">
                                          <p:val>
                                            <p:fltVal val="0"/>
                                          </p:val>
                                        </p:tav>
                                        <p:tav tm="100000">
                                          <p:val>
                                            <p:strVal val="#ppt_w"/>
                                          </p:val>
                                        </p:tav>
                                      </p:tavLst>
                                    </p:anim>
                                    <p:anim calcmode="lin" valueType="num">
                                      <p:cBhvr>
                                        <p:cTn id="45" dur="500" fill="hold"/>
                                        <p:tgtEl>
                                          <p:spTgt spid="21509"/>
                                        </p:tgtEl>
                                        <p:attrNameLst>
                                          <p:attrName>ppt_h</p:attrName>
                                        </p:attrNameLst>
                                      </p:cBhvr>
                                      <p:tavLst>
                                        <p:tav tm="0">
                                          <p:val>
                                            <p:fltVal val="0"/>
                                          </p:val>
                                        </p:tav>
                                        <p:tav tm="100000">
                                          <p:val>
                                            <p:strVal val="#ppt_h"/>
                                          </p:val>
                                        </p:tav>
                                      </p:tavLst>
                                    </p:anim>
                                    <p:anim calcmode="lin" valueType="num">
                                      <p:cBhvr>
                                        <p:cTn id="46" dur="500" fill="hold"/>
                                        <p:tgtEl>
                                          <p:spTgt spid="21509"/>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21509"/>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nodeType="withEffect">
                                  <p:stCondLst>
                                    <p:cond delay="0"/>
                                  </p:stCondLst>
                                  <p:childTnLst>
                                    <p:set>
                                      <p:cBhvr>
                                        <p:cTn id="49" dur="1" fill="hold">
                                          <p:stCondLst>
                                            <p:cond delay="0"/>
                                          </p:stCondLst>
                                        </p:cTn>
                                        <p:tgtEl>
                                          <p:spTgt spid="21511"/>
                                        </p:tgtEl>
                                        <p:attrNameLst>
                                          <p:attrName>style.visibility</p:attrName>
                                        </p:attrNameLst>
                                      </p:cBhvr>
                                      <p:to>
                                        <p:strVal val="visible"/>
                                      </p:to>
                                    </p:set>
                                    <p:anim calcmode="lin" valueType="num">
                                      <p:cBhvr>
                                        <p:cTn id="50" dur="500" fill="hold"/>
                                        <p:tgtEl>
                                          <p:spTgt spid="21511"/>
                                        </p:tgtEl>
                                        <p:attrNameLst>
                                          <p:attrName>ppt_w</p:attrName>
                                        </p:attrNameLst>
                                      </p:cBhvr>
                                      <p:tavLst>
                                        <p:tav tm="0">
                                          <p:val>
                                            <p:fltVal val="0"/>
                                          </p:val>
                                        </p:tav>
                                        <p:tav tm="100000">
                                          <p:val>
                                            <p:strVal val="#ppt_w"/>
                                          </p:val>
                                        </p:tav>
                                      </p:tavLst>
                                    </p:anim>
                                    <p:anim calcmode="lin" valueType="num">
                                      <p:cBhvr>
                                        <p:cTn id="51" dur="500" fill="hold"/>
                                        <p:tgtEl>
                                          <p:spTgt spid="21511"/>
                                        </p:tgtEl>
                                        <p:attrNameLst>
                                          <p:attrName>ppt_h</p:attrName>
                                        </p:attrNameLst>
                                      </p:cBhvr>
                                      <p:tavLst>
                                        <p:tav tm="0">
                                          <p:val>
                                            <p:fltVal val="0"/>
                                          </p:val>
                                        </p:tav>
                                        <p:tav tm="100000">
                                          <p:val>
                                            <p:strVal val="#ppt_h"/>
                                          </p:val>
                                        </p:tav>
                                      </p:tavLst>
                                    </p:anim>
                                    <p:anim calcmode="lin" valueType="num">
                                      <p:cBhvr>
                                        <p:cTn id="52" dur="500" fill="hold"/>
                                        <p:tgtEl>
                                          <p:spTgt spid="21511"/>
                                        </p:tgtEl>
                                        <p:attrNameLst>
                                          <p:attrName>ppt_x</p:attrName>
                                        </p:attrNameLst>
                                      </p:cBhvr>
                                      <p:tavLst>
                                        <p:tav tm="0" fmla="#ppt_x+(cos(-2*pi*(1-$))*-#ppt_x-sin(-2*pi*(1-$))*(1-#ppt_y))*(1-$)">
                                          <p:val>
                                            <p:fltVal val="0"/>
                                          </p:val>
                                        </p:tav>
                                        <p:tav tm="100000">
                                          <p:val>
                                            <p:fltVal val="1"/>
                                          </p:val>
                                        </p:tav>
                                      </p:tavLst>
                                    </p:anim>
                                    <p:anim calcmode="lin" valueType="num">
                                      <p:cBhvr>
                                        <p:cTn id="53" dur="500" fill="hold"/>
                                        <p:tgtEl>
                                          <p:spTgt spid="21511"/>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nodeType="withEffect">
                                  <p:stCondLst>
                                    <p:cond delay="0"/>
                                  </p:stCondLst>
                                  <p:childTnLst>
                                    <p:set>
                                      <p:cBhvr>
                                        <p:cTn id="55" dur="1" fill="hold">
                                          <p:stCondLst>
                                            <p:cond delay="0"/>
                                          </p:stCondLst>
                                        </p:cTn>
                                        <p:tgtEl>
                                          <p:spTgt spid="21510"/>
                                        </p:tgtEl>
                                        <p:attrNameLst>
                                          <p:attrName>style.visibility</p:attrName>
                                        </p:attrNameLst>
                                      </p:cBhvr>
                                      <p:to>
                                        <p:strVal val="visible"/>
                                      </p:to>
                                    </p:set>
                                    <p:anim calcmode="lin" valueType="num">
                                      <p:cBhvr>
                                        <p:cTn id="56" dur="500" fill="hold"/>
                                        <p:tgtEl>
                                          <p:spTgt spid="21510"/>
                                        </p:tgtEl>
                                        <p:attrNameLst>
                                          <p:attrName>ppt_w</p:attrName>
                                        </p:attrNameLst>
                                      </p:cBhvr>
                                      <p:tavLst>
                                        <p:tav tm="0">
                                          <p:val>
                                            <p:fltVal val="0"/>
                                          </p:val>
                                        </p:tav>
                                        <p:tav tm="100000">
                                          <p:val>
                                            <p:strVal val="#ppt_w"/>
                                          </p:val>
                                        </p:tav>
                                      </p:tavLst>
                                    </p:anim>
                                    <p:anim calcmode="lin" valueType="num">
                                      <p:cBhvr>
                                        <p:cTn id="57" dur="500" fill="hold"/>
                                        <p:tgtEl>
                                          <p:spTgt spid="21510"/>
                                        </p:tgtEl>
                                        <p:attrNameLst>
                                          <p:attrName>ppt_h</p:attrName>
                                        </p:attrNameLst>
                                      </p:cBhvr>
                                      <p:tavLst>
                                        <p:tav tm="0">
                                          <p:val>
                                            <p:fltVal val="0"/>
                                          </p:val>
                                        </p:tav>
                                        <p:tav tm="100000">
                                          <p:val>
                                            <p:strVal val="#ppt_h"/>
                                          </p:val>
                                        </p:tav>
                                      </p:tavLst>
                                    </p:anim>
                                    <p:anim calcmode="lin" valueType="num">
                                      <p:cBhvr>
                                        <p:cTn id="58" dur="500" fill="hold"/>
                                        <p:tgtEl>
                                          <p:spTgt spid="21510"/>
                                        </p:tgtEl>
                                        <p:attrNameLst>
                                          <p:attrName>ppt_x</p:attrName>
                                        </p:attrNameLst>
                                      </p:cBhvr>
                                      <p:tavLst>
                                        <p:tav tm="0" fmla="#ppt_x+(cos(-2*pi*(1-$))*-#ppt_x-sin(-2*pi*(1-$))*(1-#ppt_y))*(1-$)">
                                          <p:val>
                                            <p:fltVal val="0"/>
                                          </p:val>
                                        </p:tav>
                                        <p:tav tm="100000">
                                          <p:val>
                                            <p:fltVal val="1"/>
                                          </p:val>
                                        </p:tav>
                                      </p:tavLst>
                                    </p:anim>
                                    <p:anim calcmode="lin" valueType="num">
                                      <p:cBhvr>
                                        <p:cTn id="59" dur="500" fill="hold"/>
                                        <p:tgtEl>
                                          <p:spTgt spid="215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1531"/>
                                        </p:tgtEl>
                                        <p:attrNameLst>
                                          <p:attrName>style.visibility</p:attrName>
                                        </p:attrNameLst>
                                      </p:cBhvr>
                                      <p:to>
                                        <p:strVal val="visible"/>
                                      </p:to>
                                    </p:set>
                                    <p:animEffect transition="in" filter="box(in)">
                                      <p:cBhvr>
                                        <p:cTn id="64" dur="500"/>
                                        <p:tgtEl>
                                          <p:spTgt spid="21531"/>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1532"/>
                                        </p:tgtEl>
                                        <p:attrNameLst>
                                          <p:attrName>style.visibility</p:attrName>
                                        </p:attrNameLst>
                                      </p:cBhvr>
                                      <p:to>
                                        <p:strVal val="visible"/>
                                      </p:to>
                                    </p:set>
                                    <p:animEffect transition="in" filter="box(in)">
                                      <p:cBhvr>
                                        <p:cTn id="67" dur="500"/>
                                        <p:tgtEl>
                                          <p:spTgt spid="21532"/>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1533"/>
                                        </p:tgtEl>
                                        <p:attrNameLst>
                                          <p:attrName>style.visibility</p:attrName>
                                        </p:attrNameLst>
                                      </p:cBhvr>
                                      <p:to>
                                        <p:strVal val="visible"/>
                                      </p:to>
                                    </p:set>
                                    <p:animEffect transition="in" filter="box(in)">
                                      <p:cBhvr>
                                        <p:cTn id="70" dur="500"/>
                                        <p:tgtEl>
                                          <p:spTgt spid="2153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1534"/>
                                        </p:tgtEl>
                                        <p:attrNameLst>
                                          <p:attrName>style.visibility</p:attrName>
                                        </p:attrNameLst>
                                      </p:cBhvr>
                                      <p:to>
                                        <p:strVal val="visible"/>
                                      </p:to>
                                    </p:set>
                                    <p:animEffect transition="in" filter="box(in)">
                                      <p:cBhvr>
                                        <p:cTn id="75" dur="500"/>
                                        <p:tgtEl>
                                          <p:spTgt spid="2153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ntr" presetSubtype="16" fill="hold" nodeType="clickEffect">
                                  <p:stCondLst>
                                    <p:cond delay="0"/>
                                  </p:stCondLst>
                                  <p:childTnLst>
                                    <p:set>
                                      <p:cBhvr>
                                        <p:cTn id="79" dur="1" fill="hold">
                                          <p:stCondLst>
                                            <p:cond delay="0"/>
                                          </p:stCondLst>
                                        </p:cTn>
                                        <p:tgtEl>
                                          <p:spTgt spid="21513"/>
                                        </p:tgtEl>
                                        <p:attrNameLst>
                                          <p:attrName>style.visibility</p:attrName>
                                        </p:attrNameLst>
                                      </p:cBhvr>
                                      <p:to>
                                        <p:strVal val="visible"/>
                                      </p:to>
                                    </p:set>
                                    <p:animEffect transition="in" filter="diamond(in)">
                                      <p:cBhvr>
                                        <p:cTn id="80" dur="500"/>
                                        <p:tgtEl>
                                          <p:spTgt spid="21513"/>
                                        </p:tgtEl>
                                      </p:cBhvr>
                                    </p:animEffect>
                                  </p:childTnLst>
                                </p:cTn>
                              </p:par>
                              <p:par>
                                <p:cTn id="81" presetID="8" presetClass="entr" presetSubtype="16" fill="hold" nodeType="with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diamond(in)">
                                      <p:cBhvr>
                                        <p:cTn id="83" dur="500"/>
                                        <p:tgtEl>
                                          <p:spTgt spid="21514"/>
                                        </p:tgtEl>
                                      </p:cBhvr>
                                    </p:animEffect>
                                  </p:childTnLst>
                                </p:cTn>
                              </p:par>
                              <p:par>
                                <p:cTn id="84" presetID="8" presetClass="entr" presetSubtype="16" fill="hold" nodeType="withEffect">
                                  <p:stCondLst>
                                    <p:cond delay="0"/>
                                  </p:stCondLst>
                                  <p:childTnLst>
                                    <p:set>
                                      <p:cBhvr>
                                        <p:cTn id="85" dur="1" fill="hold">
                                          <p:stCondLst>
                                            <p:cond delay="0"/>
                                          </p:stCondLst>
                                        </p:cTn>
                                        <p:tgtEl>
                                          <p:spTgt spid="21515"/>
                                        </p:tgtEl>
                                        <p:attrNameLst>
                                          <p:attrName>style.visibility</p:attrName>
                                        </p:attrNameLst>
                                      </p:cBhvr>
                                      <p:to>
                                        <p:strVal val="visible"/>
                                      </p:to>
                                    </p:set>
                                    <p:animEffect transition="in" filter="diamond(in)">
                                      <p:cBhvr>
                                        <p:cTn id="86" dur="500"/>
                                        <p:tgtEl>
                                          <p:spTgt spid="2151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21535"/>
                                        </p:tgtEl>
                                        <p:attrNameLst>
                                          <p:attrName>style.visibility</p:attrName>
                                        </p:attrNameLst>
                                      </p:cBhvr>
                                      <p:to>
                                        <p:strVal val="visible"/>
                                      </p:to>
                                    </p:set>
                                    <p:animEffect transition="in" filter="box(in)">
                                      <p:cBhvr>
                                        <p:cTn id="91" dur="500"/>
                                        <p:tgtEl>
                                          <p:spTgt spid="21535"/>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21536"/>
                                        </p:tgtEl>
                                        <p:attrNameLst>
                                          <p:attrName>style.visibility</p:attrName>
                                        </p:attrNameLst>
                                      </p:cBhvr>
                                      <p:to>
                                        <p:strVal val="visible"/>
                                      </p:to>
                                    </p:set>
                                    <p:animEffect transition="in" filter="box(in)">
                                      <p:cBhvr>
                                        <p:cTn id="94" dur="500"/>
                                        <p:tgtEl>
                                          <p:spTgt spid="21536"/>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21537"/>
                                        </p:tgtEl>
                                        <p:attrNameLst>
                                          <p:attrName>style.visibility</p:attrName>
                                        </p:attrNameLst>
                                      </p:cBhvr>
                                      <p:to>
                                        <p:strVal val="visible"/>
                                      </p:to>
                                    </p:set>
                                    <p:animEffect transition="in" filter="box(in)">
                                      <p:cBhvr>
                                        <p:cTn id="97" dur="500"/>
                                        <p:tgtEl>
                                          <p:spTgt spid="2153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539"/>
                                        </p:tgtEl>
                                        <p:attrNameLst>
                                          <p:attrName>style.visibility</p:attrName>
                                        </p:attrNameLst>
                                      </p:cBhvr>
                                      <p:to>
                                        <p:strVal val="visible"/>
                                      </p:to>
                                    </p:set>
                                    <p:animEffect transition="in" filter="dissolve">
                                      <p:cBhvr>
                                        <p:cTn id="102" dur="500"/>
                                        <p:tgtEl>
                                          <p:spTgt spid="21539"/>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21538"/>
                                        </p:tgtEl>
                                        <p:attrNameLst>
                                          <p:attrName>style.visibility</p:attrName>
                                        </p:attrNameLst>
                                      </p:cBhvr>
                                      <p:to>
                                        <p:strVal val="visible"/>
                                      </p:to>
                                    </p:set>
                                    <p:animEffect transition="in" filter="dissolve">
                                      <p:cBhvr>
                                        <p:cTn id="105" dur="500"/>
                                        <p:tgtEl>
                                          <p:spTgt spid="2153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ntr" presetSubtype="16" fill="hold" nodeType="clickEffect">
                                  <p:stCondLst>
                                    <p:cond delay="0"/>
                                  </p:stCondLst>
                                  <p:childTnLst>
                                    <p:set>
                                      <p:cBhvr>
                                        <p:cTn id="109" dur="1" fill="hold">
                                          <p:stCondLst>
                                            <p:cond delay="0"/>
                                          </p:stCondLst>
                                        </p:cTn>
                                        <p:tgtEl>
                                          <p:spTgt spid="21521"/>
                                        </p:tgtEl>
                                        <p:attrNameLst>
                                          <p:attrName>style.visibility</p:attrName>
                                        </p:attrNameLst>
                                      </p:cBhvr>
                                      <p:to>
                                        <p:strVal val="visible"/>
                                      </p:to>
                                    </p:set>
                                    <p:animEffect transition="in" filter="box(in)">
                                      <p:cBhvr>
                                        <p:cTn id="110" dur="500"/>
                                        <p:tgtEl>
                                          <p:spTgt spid="21521"/>
                                        </p:tgtEl>
                                      </p:cBhvr>
                                    </p:animEffect>
                                  </p:childTnLst>
                                </p:cTn>
                              </p:par>
                              <p:par>
                                <p:cTn id="111" presetID="4" presetClass="entr" presetSubtype="16" fill="hold" nodeType="withEffect">
                                  <p:stCondLst>
                                    <p:cond delay="0"/>
                                  </p:stCondLst>
                                  <p:childTnLst>
                                    <p:set>
                                      <p:cBhvr>
                                        <p:cTn id="112" dur="1" fill="hold">
                                          <p:stCondLst>
                                            <p:cond delay="0"/>
                                          </p:stCondLst>
                                        </p:cTn>
                                        <p:tgtEl>
                                          <p:spTgt spid="21517"/>
                                        </p:tgtEl>
                                        <p:attrNameLst>
                                          <p:attrName>style.visibility</p:attrName>
                                        </p:attrNameLst>
                                      </p:cBhvr>
                                      <p:to>
                                        <p:strVal val="visible"/>
                                      </p:to>
                                    </p:set>
                                    <p:animEffect transition="in" filter="box(in)">
                                      <p:cBhvr>
                                        <p:cTn id="113" dur="500"/>
                                        <p:tgtEl>
                                          <p:spTgt spid="21517"/>
                                        </p:tgtEl>
                                      </p:cBhvr>
                                    </p:animEffect>
                                  </p:childTnLst>
                                </p:cTn>
                              </p:par>
                              <p:par>
                                <p:cTn id="114" presetID="4" presetClass="entr" presetSubtype="16" fill="hold" nodeType="withEffect">
                                  <p:stCondLst>
                                    <p:cond delay="0"/>
                                  </p:stCondLst>
                                  <p:childTnLst>
                                    <p:set>
                                      <p:cBhvr>
                                        <p:cTn id="115" dur="1" fill="hold">
                                          <p:stCondLst>
                                            <p:cond delay="0"/>
                                          </p:stCondLst>
                                        </p:cTn>
                                        <p:tgtEl>
                                          <p:spTgt spid="21525"/>
                                        </p:tgtEl>
                                        <p:attrNameLst>
                                          <p:attrName>style.visibility</p:attrName>
                                        </p:attrNameLst>
                                      </p:cBhvr>
                                      <p:to>
                                        <p:strVal val="visible"/>
                                      </p:to>
                                    </p:set>
                                    <p:animEffect transition="in" filter="box(in)">
                                      <p:cBhvr>
                                        <p:cTn id="116" dur="500"/>
                                        <p:tgtEl>
                                          <p:spTgt spid="21525"/>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nodeType="clickEffect">
                                  <p:stCondLst>
                                    <p:cond delay="0"/>
                                  </p:stCondLst>
                                  <p:childTnLst>
                                    <p:set>
                                      <p:cBhvr>
                                        <p:cTn id="120" dur="1" fill="hold">
                                          <p:stCondLst>
                                            <p:cond delay="0"/>
                                          </p:stCondLst>
                                        </p:cTn>
                                        <p:tgtEl>
                                          <p:spTgt spid="21520"/>
                                        </p:tgtEl>
                                        <p:attrNameLst>
                                          <p:attrName>style.visibility</p:attrName>
                                        </p:attrNameLst>
                                      </p:cBhvr>
                                      <p:to>
                                        <p:strVal val="visible"/>
                                      </p:to>
                                    </p:set>
                                    <p:animEffect transition="in" filter="box(in)">
                                      <p:cBhvr>
                                        <p:cTn id="121" dur="500"/>
                                        <p:tgtEl>
                                          <p:spTgt spid="21520"/>
                                        </p:tgtEl>
                                      </p:cBhvr>
                                    </p:animEffect>
                                  </p:childTnLst>
                                </p:cTn>
                              </p:par>
                              <p:par>
                                <p:cTn id="122" presetID="4" presetClass="entr" presetSubtype="16" fill="hold" nodeType="withEffect">
                                  <p:stCondLst>
                                    <p:cond delay="0"/>
                                  </p:stCondLst>
                                  <p:childTnLst>
                                    <p:set>
                                      <p:cBhvr>
                                        <p:cTn id="123" dur="1" fill="hold">
                                          <p:stCondLst>
                                            <p:cond delay="0"/>
                                          </p:stCondLst>
                                        </p:cTn>
                                        <p:tgtEl>
                                          <p:spTgt spid="21519"/>
                                        </p:tgtEl>
                                        <p:attrNameLst>
                                          <p:attrName>style.visibility</p:attrName>
                                        </p:attrNameLst>
                                      </p:cBhvr>
                                      <p:to>
                                        <p:strVal val="visible"/>
                                      </p:to>
                                    </p:set>
                                    <p:animEffect transition="in" filter="box(in)">
                                      <p:cBhvr>
                                        <p:cTn id="124" dur="500"/>
                                        <p:tgtEl>
                                          <p:spTgt spid="21519"/>
                                        </p:tgtEl>
                                      </p:cBhvr>
                                    </p:animEffect>
                                  </p:childTnLst>
                                </p:cTn>
                              </p:par>
                              <p:par>
                                <p:cTn id="125" presetID="4" presetClass="entr" presetSubtype="16" fill="hold" nodeType="withEffect">
                                  <p:stCondLst>
                                    <p:cond delay="0"/>
                                  </p:stCondLst>
                                  <p:childTnLst>
                                    <p:set>
                                      <p:cBhvr>
                                        <p:cTn id="126" dur="1" fill="hold">
                                          <p:stCondLst>
                                            <p:cond delay="0"/>
                                          </p:stCondLst>
                                        </p:cTn>
                                        <p:tgtEl>
                                          <p:spTgt spid="21518"/>
                                        </p:tgtEl>
                                        <p:attrNameLst>
                                          <p:attrName>style.visibility</p:attrName>
                                        </p:attrNameLst>
                                      </p:cBhvr>
                                      <p:to>
                                        <p:strVal val="visible"/>
                                      </p:to>
                                    </p:set>
                                    <p:animEffect transition="in" filter="box(in)">
                                      <p:cBhvr>
                                        <p:cTn id="127" dur="500"/>
                                        <p:tgtEl>
                                          <p:spTgt spid="2151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ntr" presetSubtype="10" fill="hold" grpId="0" nodeType="clickEffect">
                                  <p:stCondLst>
                                    <p:cond delay="0"/>
                                  </p:stCondLst>
                                  <p:childTnLst>
                                    <p:set>
                                      <p:cBhvr>
                                        <p:cTn id="131" dur="1" fill="hold">
                                          <p:stCondLst>
                                            <p:cond delay="0"/>
                                          </p:stCondLst>
                                        </p:cTn>
                                        <p:tgtEl>
                                          <p:spTgt spid="21540"/>
                                        </p:tgtEl>
                                        <p:attrNameLst>
                                          <p:attrName>style.visibility</p:attrName>
                                        </p:attrNameLst>
                                      </p:cBhvr>
                                      <p:to>
                                        <p:strVal val="visible"/>
                                      </p:to>
                                    </p:set>
                                    <p:animEffect transition="in" filter="checkerboard(across)">
                                      <p:cBhvr>
                                        <p:cTn id="132" dur="500"/>
                                        <p:tgtEl>
                                          <p:spTgt spid="21540"/>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21541"/>
                                        </p:tgtEl>
                                        <p:attrNameLst>
                                          <p:attrName>style.visibility</p:attrName>
                                        </p:attrNameLst>
                                      </p:cBhvr>
                                      <p:to>
                                        <p:strVal val="visible"/>
                                      </p:to>
                                    </p:set>
                                    <p:animEffect transition="in" filter="checkerboard(across)">
                                      <p:cBhvr>
                                        <p:cTn id="135" dur="500"/>
                                        <p:tgtEl>
                                          <p:spTgt spid="21541"/>
                                        </p:tgtEl>
                                      </p:cBhvr>
                                    </p:animEffect>
                                  </p:childTnLst>
                                </p:cTn>
                              </p:par>
                              <p:par>
                                <p:cTn id="136" presetID="5" presetClass="entr" presetSubtype="10" fill="hold" grpId="0" nodeType="withEffect">
                                  <p:stCondLst>
                                    <p:cond delay="0"/>
                                  </p:stCondLst>
                                  <p:childTnLst>
                                    <p:set>
                                      <p:cBhvr>
                                        <p:cTn id="137" dur="1" fill="hold">
                                          <p:stCondLst>
                                            <p:cond delay="0"/>
                                          </p:stCondLst>
                                        </p:cTn>
                                        <p:tgtEl>
                                          <p:spTgt spid="21542"/>
                                        </p:tgtEl>
                                        <p:attrNameLst>
                                          <p:attrName>style.visibility</p:attrName>
                                        </p:attrNameLst>
                                      </p:cBhvr>
                                      <p:to>
                                        <p:strVal val="visible"/>
                                      </p:to>
                                    </p:set>
                                    <p:animEffect transition="in" filter="checkerboard(across)">
                                      <p:cBhvr>
                                        <p:cTn id="138" dur="500"/>
                                        <p:tgtEl>
                                          <p:spTgt spid="2154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nodeType="clickEffect">
                                  <p:stCondLst>
                                    <p:cond delay="0"/>
                                  </p:stCondLst>
                                  <p:childTnLst>
                                    <p:set>
                                      <p:cBhvr>
                                        <p:cTn id="142" dur="1" fill="hold">
                                          <p:stCondLst>
                                            <p:cond delay="0"/>
                                          </p:stCondLst>
                                        </p:cTn>
                                        <p:tgtEl>
                                          <p:spTgt spid="21522"/>
                                        </p:tgtEl>
                                        <p:attrNameLst>
                                          <p:attrName>style.visibility</p:attrName>
                                        </p:attrNameLst>
                                      </p:cBhvr>
                                      <p:to>
                                        <p:strVal val="visible"/>
                                      </p:to>
                                    </p:set>
                                    <p:animEffect transition="in" filter="box(in)">
                                      <p:cBhvr>
                                        <p:cTn id="143" dur="500"/>
                                        <p:tgtEl>
                                          <p:spTgt spid="21522"/>
                                        </p:tgtEl>
                                      </p:cBhvr>
                                    </p:animEffect>
                                  </p:childTnLst>
                                </p:cTn>
                              </p:par>
                              <p:par>
                                <p:cTn id="144" presetID="4" presetClass="entr" presetSubtype="16" fill="hold" nodeType="withEffect">
                                  <p:stCondLst>
                                    <p:cond delay="0"/>
                                  </p:stCondLst>
                                  <p:childTnLst>
                                    <p:set>
                                      <p:cBhvr>
                                        <p:cTn id="145" dur="1" fill="hold">
                                          <p:stCondLst>
                                            <p:cond delay="0"/>
                                          </p:stCondLst>
                                        </p:cTn>
                                        <p:tgtEl>
                                          <p:spTgt spid="21523"/>
                                        </p:tgtEl>
                                        <p:attrNameLst>
                                          <p:attrName>style.visibility</p:attrName>
                                        </p:attrNameLst>
                                      </p:cBhvr>
                                      <p:to>
                                        <p:strVal val="visible"/>
                                      </p:to>
                                    </p:set>
                                    <p:animEffect transition="in" filter="box(in)">
                                      <p:cBhvr>
                                        <p:cTn id="146" dur="500"/>
                                        <p:tgtEl>
                                          <p:spTgt spid="21523"/>
                                        </p:tgtEl>
                                      </p:cBhvr>
                                    </p:animEffect>
                                  </p:childTnLst>
                                </p:cTn>
                              </p:par>
                              <p:par>
                                <p:cTn id="147" presetID="4" presetClass="entr" presetSubtype="16" fill="hold" nodeType="withEffect">
                                  <p:stCondLst>
                                    <p:cond delay="0"/>
                                  </p:stCondLst>
                                  <p:childTnLst>
                                    <p:set>
                                      <p:cBhvr>
                                        <p:cTn id="148" dur="1" fill="hold">
                                          <p:stCondLst>
                                            <p:cond delay="0"/>
                                          </p:stCondLst>
                                        </p:cTn>
                                        <p:tgtEl>
                                          <p:spTgt spid="21524"/>
                                        </p:tgtEl>
                                        <p:attrNameLst>
                                          <p:attrName>style.visibility</p:attrName>
                                        </p:attrNameLst>
                                      </p:cBhvr>
                                      <p:to>
                                        <p:strVal val="visible"/>
                                      </p:to>
                                    </p:set>
                                    <p:animEffect transition="in" filter="box(in)">
                                      <p:cBhvr>
                                        <p:cTn id="149" dur="500"/>
                                        <p:tgtEl>
                                          <p:spTgt spid="2152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 presetClass="entr" presetSubtype="10" fill="hold" grpId="0" nodeType="clickEffect">
                                  <p:stCondLst>
                                    <p:cond delay="0"/>
                                  </p:stCondLst>
                                  <p:childTnLst>
                                    <p:set>
                                      <p:cBhvr>
                                        <p:cTn id="153" dur="1" fill="hold">
                                          <p:stCondLst>
                                            <p:cond delay="0"/>
                                          </p:stCondLst>
                                        </p:cTn>
                                        <p:tgtEl>
                                          <p:spTgt spid="21543"/>
                                        </p:tgtEl>
                                        <p:attrNameLst>
                                          <p:attrName>style.visibility</p:attrName>
                                        </p:attrNameLst>
                                      </p:cBhvr>
                                      <p:to>
                                        <p:strVal val="visible"/>
                                      </p:to>
                                    </p:set>
                                    <p:animEffect transition="in" filter="checkerboard(across)">
                                      <p:cBhvr>
                                        <p:cTn id="154" dur="500"/>
                                        <p:tgtEl>
                                          <p:spTgt spid="21543"/>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21544"/>
                                        </p:tgtEl>
                                        <p:attrNameLst>
                                          <p:attrName>style.visibility</p:attrName>
                                        </p:attrNameLst>
                                      </p:cBhvr>
                                      <p:to>
                                        <p:strVal val="visible"/>
                                      </p:to>
                                    </p:set>
                                    <p:animEffect transition="in" filter="checkerboard(across)">
                                      <p:cBhvr>
                                        <p:cTn id="157" dur="500"/>
                                        <p:tgtEl>
                                          <p:spTgt spid="21544"/>
                                        </p:tgtEl>
                                      </p:cBhvr>
                                    </p:animEffect>
                                  </p:childTnLst>
                                </p:cTn>
                              </p:par>
                              <p:par>
                                <p:cTn id="158" presetID="5" presetClass="entr" presetSubtype="10" fill="hold" grpId="0" nodeType="withEffect">
                                  <p:stCondLst>
                                    <p:cond delay="0"/>
                                  </p:stCondLst>
                                  <p:childTnLst>
                                    <p:set>
                                      <p:cBhvr>
                                        <p:cTn id="159" dur="1" fill="hold">
                                          <p:stCondLst>
                                            <p:cond delay="0"/>
                                          </p:stCondLst>
                                        </p:cTn>
                                        <p:tgtEl>
                                          <p:spTgt spid="21545"/>
                                        </p:tgtEl>
                                        <p:attrNameLst>
                                          <p:attrName>style.visibility</p:attrName>
                                        </p:attrNameLst>
                                      </p:cBhvr>
                                      <p:to>
                                        <p:strVal val="visible"/>
                                      </p:to>
                                    </p:set>
                                    <p:animEffect transition="in" filter="checkerboard(across)">
                                      <p:cBhvr>
                                        <p:cTn id="160" dur="500"/>
                                        <p:tgtEl>
                                          <p:spTgt spid="21545"/>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ntr" presetSubtype="16" fill="hold" nodeType="clickEffect">
                                  <p:stCondLst>
                                    <p:cond delay="0"/>
                                  </p:stCondLst>
                                  <p:childTnLst>
                                    <p:set>
                                      <p:cBhvr>
                                        <p:cTn id="164" dur="1" fill="hold">
                                          <p:stCondLst>
                                            <p:cond delay="0"/>
                                          </p:stCondLst>
                                        </p:cTn>
                                        <p:tgtEl>
                                          <p:spTgt spid="21526"/>
                                        </p:tgtEl>
                                        <p:attrNameLst>
                                          <p:attrName>style.visibility</p:attrName>
                                        </p:attrNameLst>
                                      </p:cBhvr>
                                      <p:to>
                                        <p:strVal val="visible"/>
                                      </p:to>
                                    </p:set>
                                    <p:animEffect transition="in" filter="box(in)">
                                      <p:cBhvr>
                                        <p:cTn id="165" dur="500"/>
                                        <p:tgtEl>
                                          <p:spTgt spid="21526"/>
                                        </p:tgtEl>
                                      </p:cBhvr>
                                    </p:animEffect>
                                  </p:childTnLst>
                                </p:cTn>
                              </p:par>
                              <p:par>
                                <p:cTn id="166" presetID="4" presetClass="entr" presetSubtype="16" fill="hold" nodeType="withEffect">
                                  <p:stCondLst>
                                    <p:cond delay="0"/>
                                  </p:stCondLst>
                                  <p:childTnLst>
                                    <p:set>
                                      <p:cBhvr>
                                        <p:cTn id="167" dur="1" fill="hold">
                                          <p:stCondLst>
                                            <p:cond delay="0"/>
                                          </p:stCondLst>
                                        </p:cTn>
                                        <p:tgtEl>
                                          <p:spTgt spid="21527"/>
                                        </p:tgtEl>
                                        <p:attrNameLst>
                                          <p:attrName>style.visibility</p:attrName>
                                        </p:attrNameLst>
                                      </p:cBhvr>
                                      <p:to>
                                        <p:strVal val="visible"/>
                                      </p:to>
                                    </p:set>
                                    <p:animEffect transition="in" filter="box(in)">
                                      <p:cBhvr>
                                        <p:cTn id="168" dur="500"/>
                                        <p:tgtEl>
                                          <p:spTgt spid="21527"/>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5" presetClass="entr" presetSubtype="10" fill="hold" grpId="0" nodeType="clickEffect">
                                  <p:stCondLst>
                                    <p:cond delay="0"/>
                                  </p:stCondLst>
                                  <p:childTnLst>
                                    <p:set>
                                      <p:cBhvr>
                                        <p:cTn id="172" dur="1" fill="hold">
                                          <p:stCondLst>
                                            <p:cond delay="0"/>
                                          </p:stCondLst>
                                        </p:cTn>
                                        <p:tgtEl>
                                          <p:spTgt spid="21546"/>
                                        </p:tgtEl>
                                        <p:attrNameLst>
                                          <p:attrName>style.visibility</p:attrName>
                                        </p:attrNameLst>
                                      </p:cBhvr>
                                      <p:to>
                                        <p:strVal val="visible"/>
                                      </p:to>
                                    </p:set>
                                    <p:animEffect transition="in" filter="checkerboard(across)">
                                      <p:cBhvr>
                                        <p:cTn id="173" dur="500"/>
                                        <p:tgtEl>
                                          <p:spTgt spid="21546"/>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 presetClass="entr" presetSubtype="16" fill="hold" nodeType="clickEffect">
                                  <p:stCondLst>
                                    <p:cond delay="0"/>
                                  </p:stCondLst>
                                  <p:childTnLst>
                                    <p:set>
                                      <p:cBhvr>
                                        <p:cTn id="177" dur="1" fill="hold">
                                          <p:stCondLst>
                                            <p:cond delay="0"/>
                                          </p:stCondLst>
                                        </p:cTn>
                                        <p:tgtEl>
                                          <p:spTgt spid="21548"/>
                                        </p:tgtEl>
                                        <p:attrNameLst>
                                          <p:attrName>style.visibility</p:attrName>
                                        </p:attrNameLst>
                                      </p:cBhvr>
                                      <p:to>
                                        <p:strVal val="visible"/>
                                      </p:to>
                                    </p:set>
                                    <p:animEffect transition="in" filter="box(in)">
                                      <p:cBhvr>
                                        <p:cTn id="178" dur="500"/>
                                        <p:tgtEl>
                                          <p:spTgt spid="21548"/>
                                        </p:tgtEl>
                                      </p:cBhvr>
                                    </p:animEffect>
                                  </p:childTnLst>
                                </p:cTn>
                              </p:par>
                              <p:par>
                                <p:cTn id="179" presetID="4" presetClass="entr" presetSubtype="16" fill="hold" nodeType="withEffect">
                                  <p:stCondLst>
                                    <p:cond delay="0"/>
                                  </p:stCondLst>
                                  <p:childTnLst>
                                    <p:set>
                                      <p:cBhvr>
                                        <p:cTn id="180" dur="1" fill="hold">
                                          <p:stCondLst>
                                            <p:cond delay="0"/>
                                          </p:stCondLst>
                                        </p:cTn>
                                        <p:tgtEl>
                                          <p:spTgt spid="21549"/>
                                        </p:tgtEl>
                                        <p:attrNameLst>
                                          <p:attrName>style.visibility</p:attrName>
                                        </p:attrNameLst>
                                      </p:cBhvr>
                                      <p:to>
                                        <p:strVal val="visible"/>
                                      </p:to>
                                    </p:set>
                                    <p:animEffect transition="in" filter="box(in)">
                                      <p:cBhvr>
                                        <p:cTn id="181" dur="500"/>
                                        <p:tgtEl>
                                          <p:spTgt spid="21549"/>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5" presetClass="entr" presetSubtype="10" fill="hold" grpId="0" nodeType="clickEffect">
                                  <p:stCondLst>
                                    <p:cond delay="0"/>
                                  </p:stCondLst>
                                  <p:childTnLst>
                                    <p:set>
                                      <p:cBhvr>
                                        <p:cTn id="185" dur="1" fill="hold">
                                          <p:stCondLst>
                                            <p:cond delay="0"/>
                                          </p:stCondLst>
                                        </p:cTn>
                                        <p:tgtEl>
                                          <p:spTgt spid="21550"/>
                                        </p:tgtEl>
                                        <p:attrNameLst>
                                          <p:attrName>style.visibility</p:attrName>
                                        </p:attrNameLst>
                                      </p:cBhvr>
                                      <p:to>
                                        <p:strVal val="visible"/>
                                      </p:to>
                                    </p:set>
                                    <p:animEffect transition="in" filter="checkerboard(across)">
                                      <p:cBhvr>
                                        <p:cTn id="186" dur="500"/>
                                        <p:tgtEl>
                                          <p:spTgt spid="21550"/>
                                        </p:tgtEl>
                                      </p:cBhvr>
                                    </p:animEffect>
                                  </p:childTnLst>
                                </p:cTn>
                              </p:par>
                              <p:par>
                                <p:cTn id="187" presetID="5" presetClass="entr" presetSubtype="10" fill="hold" grpId="0" nodeType="withEffect">
                                  <p:stCondLst>
                                    <p:cond delay="0"/>
                                  </p:stCondLst>
                                  <p:childTnLst>
                                    <p:set>
                                      <p:cBhvr>
                                        <p:cTn id="188" dur="1" fill="hold">
                                          <p:stCondLst>
                                            <p:cond delay="0"/>
                                          </p:stCondLst>
                                        </p:cTn>
                                        <p:tgtEl>
                                          <p:spTgt spid="21551"/>
                                        </p:tgtEl>
                                        <p:attrNameLst>
                                          <p:attrName>style.visibility</p:attrName>
                                        </p:attrNameLst>
                                      </p:cBhvr>
                                      <p:to>
                                        <p:strVal val="visible"/>
                                      </p:to>
                                    </p:set>
                                    <p:animEffect transition="in" filter="checkerboard(across)">
                                      <p:cBhvr>
                                        <p:cTn id="189" dur="500"/>
                                        <p:tgtEl>
                                          <p:spTgt spid="2155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5" presetClass="entr" presetSubtype="10" fill="hold" grpId="0" nodeType="clickEffect">
                                  <p:stCondLst>
                                    <p:cond delay="0"/>
                                  </p:stCondLst>
                                  <p:childTnLst>
                                    <p:set>
                                      <p:cBhvr>
                                        <p:cTn id="193" dur="1" fill="hold">
                                          <p:stCondLst>
                                            <p:cond delay="0"/>
                                          </p:stCondLst>
                                        </p:cTn>
                                        <p:tgtEl>
                                          <p:spTgt spid="21547"/>
                                        </p:tgtEl>
                                        <p:attrNameLst>
                                          <p:attrName>style.visibility</p:attrName>
                                        </p:attrNameLst>
                                      </p:cBhvr>
                                      <p:to>
                                        <p:strVal val="visible"/>
                                      </p:to>
                                    </p:set>
                                    <p:animEffect transition="in" filter="checkerboard(across)">
                                      <p:cBhvr>
                                        <p:cTn id="194" dur="500"/>
                                        <p:tgtEl>
                                          <p:spTgt spid="21547"/>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9" presetClass="entr" presetSubtype="0" fill="hold" grpId="0" nodeType="clickEffect">
                                  <p:stCondLst>
                                    <p:cond delay="0"/>
                                  </p:stCondLst>
                                  <p:childTnLst>
                                    <p:set>
                                      <p:cBhvr>
                                        <p:cTn id="198" dur="1" fill="hold">
                                          <p:stCondLst>
                                            <p:cond delay="0"/>
                                          </p:stCondLst>
                                        </p:cTn>
                                        <p:tgtEl>
                                          <p:spTgt spid="21552"/>
                                        </p:tgtEl>
                                        <p:attrNameLst>
                                          <p:attrName>style.visibility</p:attrName>
                                        </p:attrNameLst>
                                      </p:cBhvr>
                                      <p:to>
                                        <p:strVal val="visible"/>
                                      </p:to>
                                    </p:set>
                                    <p:animEffect transition="in" filter="dissolve">
                                      <p:cBhvr>
                                        <p:cTn id="199" dur="500"/>
                                        <p:tgtEl>
                                          <p:spTgt spid="21552"/>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21553"/>
                                        </p:tgtEl>
                                        <p:attrNameLst>
                                          <p:attrName>style.visibility</p:attrName>
                                        </p:attrNameLst>
                                      </p:cBhvr>
                                      <p:to>
                                        <p:strVal val="visible"/>
                                      </p:to>
                                    </p:set>
                                    <p:animEffect transition="in" filter="dissolve">
                                      <p:cBhvr>
                                        <p:cTn id="202" dur="500"/>
                                        <p:tgtEl>
                                          <p:spTgt spid="21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9" grpId="0"/>
      <p:bldP spid="21530" grpId="0"/>
      <p:bldP spid="21531" grpId="0"/>
      <p:bldP spid="21532" grpId="0"/>
      <p:bldP spid="21533" grpId="0"/>
      <p:bldP spid="21534" grpId="0"/>
      <p:bldP spid="21535" grpId="0"/>
      <p:bldP spid="21536" grpId="0"/>
      <p:bldP spid="21537" grpId="0"/>
      <p:bldP spid="21538" grpId="0" animBg="1"/>
      <p:bldP spid="21539" grpId="0"/>
      <p:bldP spid="21540" grpId="0"/>
      <p:bldP spid="21541" grpId="0"/>
      <p:bldP spid="21542" grpId="0"/>
      <p:bldP spid="21543" grpId="0"/>
      <p:bldP spid="21544" grpId="0"/>
      <p:bldP spid="21545" grpId="0"/>
      <p:bldP spid="21546" grpId="0"/>
      <p:bldP spid="21547" grpId="0"/>
      <p:bldP spid="21550" grpId="0"/>
      <p:bldP spid="21551" grpId="0"/>
      <p:bldP spid="21552" grpId="0" animBg="1"/>
      <p:bldP spid="215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533400"/>
            <a:ext cx="9448800" cy="5715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40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NỘI DUNG CHUYÊN ĐỀ</a:t>
            </a:r>
          </a:p>
          <a:p>
            <a:endParaRPr lang="en-US" sz="40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pPr marL="857250" indent="-857250">
              <a:buAutoNum type="romanUcPeriod"/>
            </a:pPr>
            <a:r>
              <a:rPr lang="en-US" sz="3600" b="1" dirty="0" smtClean="0">
                <a:solidFill>
                  <a:srgbClr val="C0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THỰC TRẠNG DẠY HỌC TẬP LÀM VĂN Ở TIỂU HỌC</a:t>
            </a:r>
          </a:p>
          <a:p>
            <a:pPr marL="857250" indent="-857250">
              <a:buAutoNum type="romanUcPeriod"/>
            </a:pPr>
            <a:r>
              <a:rPr lang="en-US" sz="3600" b="1" dirty="0" smtClean="0">
                <a:solidFill>
                  <a:srgbClr val="C0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NGUYÊN NHÂN CỦA THỰC TRẠNG</a:t>
            </a:r>
          </a:p>
          <a:p>
            <a:pPr marL="857250" indent="-857250">
              <a:buAutoNum type="romanUcPeriod"/>
            </a:pPr>
            <a:r>
              <a:rPr lang="en-US" sz="3600" b="1" dirty="0" smtClean="0">
                <a:solidFill>
                  <a:srgbClr val="C0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GIẢI PHÁP: ỨNG DỤNG SĐTD VÀO DẠY MÔN TẬP </a:t>
            </a:r>
            <a:r>
              <a:rPr lang="en-US" sz="3600" b="1" smtClean="0">
                <a:solidFill>
                  <a:srgbClr val="C0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LÀM VĂN </a:t>
            </a:r>
            <a:endParaRPr lang="en-US" sz="3600" b="1" dirty="0" smtClean="0">
              <a:solidFill>
                <a:srgbClr val="C0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pPr marL="857250" indent="-857250">
              <a:buAutoNum type="romanUcPeriod"/>
            </a:pPr>
            <a:r>
              <a:rPr lang="en-US" sz="3600" b="1" dirty="0" smtClean="0">
                <a:solidFill>
                  <a:srgbClr val="C0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KẾT LUẬN</a:t>
            </a:r>
            <a:r>
              <a:rPr lang="en-US" sz="4000" dirty="0" smtClean="0">
                <a:solidFill>
                  <a:srgbClr val="C00000"/>
                </a:solidFill>
              </a:rPr>
              <a:t/>
            </a:r>
            <a:br>
              <a:rPr lang="en-US" sz="4000" dirty="0" smtClean="0">
                <a:solidFill>
                  <a:srgbClr val="C00000"/>
                </a:solidFill>
              </a:rPr>
            </a:br>
            <a:endParaRPr lang="en-US" sz="4000" dirty="0">
              <a:solidFill>
                <a:srgbClr val="C00000"/>
              </a:solidFill>
            </a:endParaRPr>
          </a:p>
        </p:txBody>
      </p:sp>
    </p:spTree>
    <p:extLst>
      <p:ext uri="{BB962C8B-B14F-4D97-AF65-F5344CB8AC3E}">
        <p14:creationId xmlns:p14="http://schemas.microsoft.com/office/powerpoint/2010/main" val="29567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3" end="3"/>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62200" y="-198438"/>
            <a:ext cx="4648200" cy="1112838"/>
          </a:xfrm>
        </p:spPr>
        <p:txBody>
          <a:bodyPr/>
          <a:lstStyle/>
          <a:p>
            <a:pPr eaLnBrk="1" hangingPunct="1"/>
            <a:r>
              <a:rPr lang="en-US" altLang="en-US" smtClean="0">
                <a:solidFill>
                  <a:srgbClr val="FF0066"/>
                </a:solidFill>
                <a:latin typeface="Times New Roman" panose="02020603050405020304" pitchFamily="18" charset="0"/>
                <a:cs typeface="Times New Roman" panose="02020603050405020304" pitchFamily="18" charset="0"/>
              </a:rPr>
              <a:t>Chú bé vùng biển</a:t>
            </a:r>
            <a:endParaRPr lang="en-US" altLang="en-US" b="1" smtClean="0">
              <a:solidFill>
                <a:srgbClr val="FF0066"/>
              </a:solidFill>
              <a:latin typeface="Times New Roman" panose="02020603050405020304" pitchFamily="18" charset="0"/>
              <a:cs typeface="Times New Roman" panose="02020603050405020304" pitchFamily="18" charset="0"/>
            </a:endParaRPr>
          </a:p>
        </p:txBody>
      </p:sp>
      <p:sp>
        <p:nvSpPr>
          <p:cNvPr id="10243" name="Rectangle 3"/>
          <p:cNvSpPr>
            <a:spLocks noGrp="1" noChangeArrowheads="1"/>
          </p:cNvSpPr>
          <p:nvPr>
            <p:ph type="body" idx="1"/>
          </p:nvPr>
        </p:nvSpPr>
        <p:spPr>
          <a:xfrm>
            <a:off x="77788" y="533400"/>
            <a:ext cx="8837612" cy="6096000"/>
          </a:xfrm>
        </p:spPr>
        <p:txBody>
          <a:bodyPr>
            <a:normAutofit lnSpcReduction="10000"/>
          </a:bodyPr>
          <a:lstStyle/>
          <a:p>
            <a:pPr eaLnBrk="1" hangingPunct="1">
              <a:lnSpc>
                <a:spcPct val="120000"/>
              </a:lnSpc>
              <a:buFontTx/>
              <a:buNone/>
              <a:defRPr/>
            </a:pPr>
            <a:r>
              <a:rPr lang="en-US" sz="2800" smtClean="0">
                <a:solidFill>
                  <a:srgbClr val="0000FF"/>
                </a:solidFill>
                <a:effectLst>
                  <a:outerShdw blurRad="38100" dist="38100" dir="2700000" algn="tl">
                    <a:srgbClr val="000000"/>
                  </a:outerShdw>
                </a:effectLst>
              </a:rPr>
              <a:t>		</a:t>
            </a:r>
            <a:r>
              <a:rPr lang="en-US" sz="2800" smtClean="0">
                <a:effectLst>
                  <a:outerShdw blurRad="38100" dist="38100" dir="2700000" algn="tl">
                    <a:srgbClr val="FFFFFF"/>
                  </a:outerShdw>
                </a:effectLst>
                <a:latin typeface="Times New Roman" pitchFamily="18" charset="0"/>
                <a:cs typeface="Times New Roman" pitchFamily="18" charset="0"/>
              </a:rPr>
              <a:t>Thằng Thắng, con cá vược của thôn Bần và là địch thủ bơi lội đáng gờm nhất của bọn trẻ, lúc này đang ngồi trên chiếc thuyền đậu ở ngoài cùng. Nó trạc tuổi thằng Chân "phệ" nhưng cao hơn hẳn cái đầu. Nó cởi trần, phơi nước da rám đỏ khỏe mạnh của những đứa trẻ lớn lên với nắng, nước mặn và gió biển. Thân hình nó rắn chắc, nở nang: cổ mập, vai rộng, ngực nở căng, bụng thon hằn rõ những múi, hai cánh tay gân guốc như hai cái bơi chèo, cặp đùi dế to, chắc nình nịch. Thắng có cặp mắt to và sáng. Miệng tươi, hay cười. Cái trán hơi dô ra, trông có vẻ là một tay bướng bỉnh, gan dạ. </a:t>
            </a:r>
          </a:p>
          <a:p>
            <a:pPr eaLnBrk="1" hangingPunct="1">
              <a:lnSpc>
                <a:spcPct val="120000"/>
              </a:lnSpc>
              <a:buFontTx/>
              <a:buNone/>
              <a:defRPr/>
            </a:pPr>
            <a:r>
              <a:rPr lang="en-US" sz="2800" smtClean="0">
                <a:effectLst>
                  <a:outerShdw blurRad="38100" dist="38100" dir="2700000" algn="tl">
                    <a:srgbClr val="FFFFFF"/>
                  </a:outerShdw>
                </a:effectLst>
                <a:latin typeface="Times New Roman" pitchFamily="18" charset="0"/>
                <a:cs typeface="Times New Roman" pitchFamily="18" charset="0"/>
              </a:rPr>
              <a:t>                                                                   Theo Trần Vân</a:t>
            </a:r>
            <a:endParaRPr lang="en-US" sz="2800" i="1" smtClean="0">
              <a:latin typeface="Times New Roman" pitchFamily="18" charset="0"/>
              <a:cs typeface="Times New Roman" pitchFamily="18" charset="0"/>
            </a:endParaRPr>
          </a:p>
        </p:txBody>
      </p:sp>
    </p:spTree>
    <p:extLst>
      <p:ext uri="{BB962C8B-B14F-4D97-AF65-F5344CB8AC3E}">
        <p14:creationId xmlns:p14="http://schemas.microsoft.com/office/powerpoint/2010/main" val="168316696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723900"/>
            <a:ext cx="24558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285875"/>
            <a:ext cx="26574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11263"/>
            <a:ext cx="9683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524000"/>
            <a:ext cx="10033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image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3" y="2195513"/>
            <a:ext cx="29718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image0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5825" y="2133600"/>
            <a:ext cx="9874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5825" y="2441575"/>
            <a:ext cx="11017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image0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488" y="2749550"/>
            <a:ext cx="3090862"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87738" y="2819400"/>
            <a:ext cx="10826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descr="image0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7738" y="3276600"/>
            <a:ext cx="1289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descr="image0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5975" y="2741613"/>
            <a:ext cx="2841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image0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4213" y="3767138"/>
            <a:ext cx="10461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image0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4213" y="4094163"/>
            <a:ext cx="9826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descr="image0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1863" y="2798763"/>
            <a:ext cx="242093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descr="image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2695575"/>
            <a:ext cx="121126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 Box 19"/>
          <p:cNvSpPr txBox="1">
            <a:spLocks noChangeArrowheads="1"/>
          </p:cNvSpPr>
          <p:nvPr/>
        </p:nvSpPr>
        <p:spPr bwMode="auto">
          <a:xfrm>
            <a:off x="3048000" y="776288"/>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hơn hẳn bạn một cái đầu</a:t>
            </a:r>
          </a:p>
        </p:txBody>
      </p:sp>
      <p:sp>
        <p:nvSpPr>
          <p:cNvPr id="23572" name="Text Box 20"/>
          <p:cNvSpPr txBox="1">
            <a:spLocks noChangeArrowheads="1"/>
          </p:cNvSpPr>
          <p:nvPr/>
        </p:nvSpPr>
        <p:spPr bwMode="auto">
          <a:xfrm>
            <a:off x="3962400" y="1066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rám đỏ</a:t>
            </a:r>
          </a:p>
        </p:txBody>
      </p:sp>
      <p:sp>
        <p:nvSpPr>
          <p:cNvPr id="23573" name="Text Box 21"/>
          <p:cNvSpPr txBox="1">
            <a:spLocks noChangeArrowheads="1"/>
          </p:cNvSpPr>
          <p:nvPr/>
        </p:nvSpPr>
        <p:spPr bwMode="auto">
          <a:xfrm>
            <a:off x="3962400" y="16144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khỏe mạnh</a:t>
            </a:r>
          </a:p>
        </p:txBody>
      </p:sp>
      <p:sp>
        <p:nvSpPr>
          <p:cNvPr id="23574" name="Text Box 22"/>
          <p:cNvSpPr txBox="1">
            <a:spLocks noChangeArrowheads="1"/>
          </p:cNvSpPr>
          <p:nvPr/>
        </p:nvSpPr>
        <p:spPr bwMode="auto">
          <a:xfrm>
            <a:off x="4267200" y="1981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rắn chắc</a:t>
            </a:r>
          </a:p>
        </p:txBody>
      </p:sp>
      <p:sp>
        <p:nvSpPr>
          <p:cNvPr id="23575" name="Text Box 23"/>
          <p:cNvSpPr txBox="1">
            <a:spLocks noChangeArrowheads="1"/>
          </p:cNvSpPr>
          <p:nvPr/>
        </p:nvSpPr>
        <p:spPr bwMode="auto">
          <a:xfrm>
            <a:off x="4419600" y="2438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nở nang</a:t>
            </a:r>
          </a:p>
        </p:txBody>
      </p:sp>
      <p:sp>
        <p:nvSpPr>
          <p:cNvPr id="23576" name="Text Box 24"/>
          <p:cNvSpPr txBox="1">
            <a:spLocks noChangeArrowheads="1"/>
          </p:cNvSpPr>
          <p:nvPr/>
        </p:nvSpPr>
        <p:spPr bwMode="auto">
          <a:xfrm>
            <a:off x="4495800" y="26812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to</a:t>
            </a:r>
          </a:p>
        </p:txBody>
      </p:sp>
      <p:sp>
        <p:nvSpPr>
          <p:cNvPr id="23577" name="Text Box 25"/>
          <p:cNvSpPr txBox="1">
            <a:spLocks noChangeArrowheads="1"/>
          </p:cNvSpPr>
          <p:nvPr/>
        </p:nvSpPr>
        <p:spPr bwMode="auto">
          <a:xfrm>
            <a:off x="4648200" y="3200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sáng</a:t>
            </a:r>
          </a:p>
        </p:txBody>
      </p:sp>
      <p:sp>
        <p:nvSpPr>
          <p:cNvPr id="23578" name="Text Box 26"/>
          <p:cNvSpPr txBox="1">
            <a:spLocks noChangeArrowheads="1"/>
          </p:cNvSpPr>
          <p:nvPr/>
        </p:nvSpPr>
        <p:spPr bwMode="auto">
          <a:xfrm>
            <a:off x="4191000" y="3581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tươi</a:t>
            </a:r>
          </a:p>
        </p:txBody>
      </p:sp>
      <p:sp>
        <p:nvSpPr>
          <p:cNvPr id="23579" name="Text Box 27"/>
          <p:cNvSpPr txBox="1">
            <a:spLocks noChangeArrowheads="1"/>
          </p:cNvSpPr>
          <p:nvPr/>
        </p:nvSpPr>
        <p:spPr bwMode="auto">
          <a:xfrm>
            <a:off x="4114800" y="41290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hay cười</a:t>
            </a:r>
          </a:p>
        </p:txBody>
      </p:sp>
      <p:sp>
        <p:nvSpPr>
          <p:cNvPr id="23580" name="Text Box 28"/>
          <p:cNvSpPr txBox="1">
            <a:spLocks noChangeArrowheads="1"/>
          </p:cNvSpPr>
          <p:nvPr/>
        </p:nvSpPr>
        <p:spPr bwMode="auto">
          <a:xfrm>
            <a:off x="3200400" y="5029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b="1"/>
              <a:t>hơi dô ra</a:t>
            </a:r>
          </a:p>
        </p:txBody>
      </p:sp>
      <p:sp>
        <p:nvSpPr>
          <p:cNvPr id="23582" name="AutoShape 30"/>
          <p:cNvSpPr>
            <a:spLocks/>
          </p:cNvSpPr>
          <p:nvPr/>
        </p:nvSpPr>
        <p:spPr bwMode="auto">
          <a:xfrm>
            <a:off x="5943600" y="533400"/>
            <a:ext cx="990600" cy="5181600"/>
          </a:xfrm>
          <a:prstGeom prst="rightBrace">
            <a:avLst>
              <a:gd name="adj1" fmla="val 4685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en-GB" altLang="en-US"/>
          </a:p>
        </p:txBody>
      </p:sp>
      <p:sp>
        <p:nvSpPr>
          <p:cNvPr id="23583" name="Text Box 31"/>
          <p:cNvSpPr txBox="1">
            <a:spLocks noChangeArrowheads="1"/>
          </p:cNvSpPr>
          <p:nvPr/>
        </p:nvSpPr>
        <p:spPr bwMode="auto">
          <a:xfrm>
            <a:off x="7086600" y="2438400"/>
            <a:ext cx="76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2000" b="1"/>
              <a:t>quan hệ chặt chẽ</a:t>
            </a:r>
          </a:p>
        </p:txBody>
      </p:sp>
    </p:spTree>
    <p:extLst>
      <p:ext uri="{BB962C8B-B14F-4D97-AF65-F5344CB8AC3E}">
        <p14:creationId xmlns:p14="http://schemas.microsoft.com/office/powerpoint/2010/main" val="3104055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70"/>
                                        </p:tgtEl>
                                        <p:attrNameLst>
                                          <p:attrName>style.visibility</p:attrName>
                                        </p:attrNameLst>
                                      </p:cBhvr>
                                      <p:to>
                                        <p:strVal val="visible"/>
                                      </p:to>
                                    </p:set>
                                    <p:animEffect transition="in" filter="box(in)">
                                      <p:cBhvr>
                                        <p:cTn id="7" dur="500"/>
                                        <p:tgtEl>
                                          <p:spTgt spid="23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500"/>
                                        <p:tgtEl>
                                          <p:spTgt spid="235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71"/>
                                        </p:tgtEl>
                                        <p:attrNameLst>
                                          <p:attrName>style.visibility</p:attrName>
                                        </p:attrNameLst>
                                      </p:cBhvr>
                                      <p:to>
                                        <p:strVal val="visible"/>
                                      </p:to>
                                    </p:set>
                                    <p:animEffect transition="in" filter="checkerboard(across)">
                                      <p:cBhvr>
                                        <p:cTn id="17" dur="500"/>
                                        <p:tgtEl>
                                          <p:spTgt spid="235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3555"/>
                                        </p:tgtEl>
                                        <p:attrNameLst>
                                          <p:attrName>style.visibility</p:attrName>
                                        </p:attrNameLst>
                                      </p:cBhvr>
                                      <p:to>
                                        <p:strVal val="visible"/>
                                      </p:to>
                                    </p:set>
                                    <p:animEffect transition="in" filter="box(in)">
                                      <p:cBhvr>
                                        <p:cTn id="22" dur="500"/>
                                        <p:tgtEl>
                                          <p:spTgt spid="235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box(in)">
                                      <p:cBhvr>
                                        <p:cTn id="27" dur="500"/>
                                        <p:tgtEl>
                                          <p:spTgt spid="23557"/>
                                        </p:tgtEl>
                                      </p:cBhvr>
                                    </p:animEffect>
                                  </p:childTnLst>
                                </p:cTn>
                              </p:par>
                              <p:par>
                                <p:cTn id="28" presetID="4" presetClass="entr" presetSubtype="16" fill="hold" nodeType="withEffect">
                                  <p:stCondLst>
                                    <p:cond delay="0"/>
                                  </p:stCondLst>
                                  <p:childTnLst>
                                    <p:set>
                                      <p:cBhvr>
                                        <p:cTn id="29" dur="1" fill="hold">
                                          <p:stCondLst>
                                            <p:cond delay="0"/>
                                          </p:stCondLst>
                                        </p:cTn>
                                        <p:tgtEl>
                                          <p:spTgt spid="23556"/>
                                        </p:tgtEl>
                                        <p:attrNameLst>
                                          <p:attrName>style.visibility</p:attrName>
                                        </p:attrNameLst>
                                      </p:cBhvr>
                                      <p:to>
                                        <p:strVal val="visible"/>
                                      </p:to>
                                    </p:set>
                                    <p:animEffect transition="in" filter="box(in)">
                                      <p:cBhvr>
                                        <p:cTn id="30" dur="500"/>
                                        <p:tgtEl>
                                          <p:spTgt spid="235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572"/>
                                        </p:tgtEl>
                                        <p:attrNameLst>
                                          <p:attrName>style.visibility</p:attrName>
                                        </p:attrNameLst>
                                      </p:cBhvr>
                                      <p:to>
                                        <p:strVal val="visible"/>
                                      </p:to>
                                    </p:set>
                                    <p:animEffect transition="in" filter="checkerboard(across)">
                                      <p:cBhvr>
                                        <p:cTn id="35" dur="500"/>
                                        <p:tgtEl>
                                          <p:spTgt spid="2357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3573"/>
                                        </p:tgtEl>
                                        <p:attrNameLst>
                                          <p:attrName>style.visibility</p:attrName>
                                        </p:attrNameLst>
                                      </p:cBhvr>
                                      <p:to>
                                        <p:strVal val="visible"/>
                                      </p:to>
                                    </p:set>
                                    <p:animEffect transition="in" filter="checkerboard(across)">
                                      <p:cBhvr>
                                        <p:cTn id="38" dur="500"/>
                                        <p:tgtEl>
                                          <p:spTgt spid="235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23558"/>
                                        </p:tgtEl>
                                        <p:attrNameLst>
                                          <p:attrName>style.visibility</p:attrName>
                                        </p:attrNameLst>
                                      </p:cBhvr>
                                      <p:to>
                                        <p:strVal val="visible"/>
                                      </p:to>
                                    </p:set>
                                    <p:animEffect transition="in" filter="box(in)">
                                      <p:cBhvr>
                                        <p:cTn id="43" dur="500"/>
                                        <p:tgtEl>
                                          <p:spTgt spid="235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box(in)">
                                      <p:cBhvr>
                                        <p:cTn id="48" dur="500"/>
                                        <p:tgtEl>
                                          <p:spTgt spid="23559"/>
                                        </p:tgtEl>
                                      </p:cBhvr>
                                    </p:animEffect>
                                  </p:childTnLst>
                                </p:cTn>
                              </p:par>
                              <p:par>
                                <p:cTn id="49" presetID="4" presetClass="entr" presetSubtype="16" fill="hold" nodeType="withEffect">
                                  <p:stCondLst>
                                    <p:cond delay="0"/>
                                  </p:stCondLst>
                                  <p:childTnLst>
                                    <p:set>
                                      <p:cBhvr>
                                        <p:cTn id="50" dur="1" fill="hold">
                                          <p:stCondLst>
                                            <p:cond delay="0"/>
                                          </p:stCondLst>
                                        </p:cTn>
                                        <p:tgtEl>
                                          <p:spTgt spid="23560"/>
                                        </p:tgtEl>
                                        <p:attrNameLst>
                                          <p:attrName>style.visibility</p:attrName>
                                        </p:attrNameLst>
                                      </p:cBhvr>
                                      <p:to>
                                        <p:strVal val="visible"/>
                                      </p:to>
                                    </p:set>
                                    <p:animEffect transition="in" filter="box(in)">
                                      <p:cBhvr>
                                        <p:cTn id="51" dur="500"/>
                                        <p:tgtEl>
                                          <p:spTgt spid="235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3574"/>
                                        </p:tgtEl>
                                        <p:attrNameLst>
                                          <p:attrName>style.visibility</p:attrName>
                                        </p:attrNameLst>
                                      </p:cBhvr>
                                      <p:to>
                                        <p:strVal val="visible"/>
                                      </p:to>
                                    </p:set>
                                    <p:animEffect transition="in" filter="checkerboard(across)">
                                      <p:cBhvr>
                                        <p:cTn id="56" dur="500"/>
                                        <p:tgtEl>
                                          <p:spTgt spid="2357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3575"/>
                                        </p:tgtEl>
                                        <p:attrNameLst>
                                          <p:attrName>style.visibility</p:attrName>
                                        </p:attrNameLst>
                                      </p:cBhvr>
                                      <p:to>
                                        <p:strVal val="visible"/>
                                      </p:to>
                                    </p:set>
                                    <p:animEffect transition="in" filter="checkerboard(across)">
                                      <p:cBhvr>
                                        <p:cTn id="59" dur="500"/>
                                        <p:tgtEl>
                                          <p:spTgt spid="2357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23561"/>
                                        </p:tgtEl>
                                        <p:attrNameLst>
                                          <p:attrName>style.visibility</p:attrName>
                                        </p:attrNameLst>
                                      </p:cBhvr>
                                      <p:to>
                                        <p:strVal val="visible"/>
                                      </p:to>
                                    </p:set>
                                    <p:animEffect transition="in" filter="box(in)">
                                      <p:cBhvr>
                                        <p:cTn id="64" dur="500"/>
                                        <p:tgtEl>
                                          <p:spTgt spid="2356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nodeType="clickEffect">
                                  <p:stCondLst>
                                    <p:cond delay="0"/>
                                  </p:stCondLst>
                                  <p:childTnLst>
                                    <p:set>
                                      <p:cBhvr>
                                        <p:cTn id="68" dur="1" fill="hold">
                                          <p:stCondLst>
                                            <p:cond delay="0"/>
                                          </p:stCondLst>
                                        </p:cTn>
                                        <p:tgtEl>
                                          <p:spTgt spid="23562"/>
                                        </p:tgtEl>
                                        <p:attrNameLst>
                                          <p:attrName>style.visibility</p:attrName>
                                        </p:attrNameLst>
                                      </p:cBhvr>
                                      <p:to>
                                        <p:strVal val="visible"/>
                                      </p:to>
                                    </p:set>
                                    <p:animEffect transition="in" filter="box(in)">
                                      <p:cBhvr>
                                        <p:cTn id="69" dur="500"/>
                                        <p:tgtEl>
                                          <p:spTgt spid="23562"/>
                                        </p:tgtEl>
                                      </p:cBhvr>
                                    </p:animEffect>
                                  </p:childTnLst>
                                </p:cTn>
                              </p:par>
                              <p:par>
                                <p:cTn id="70" presetID="4" presetClass="entr" presetSubtype="16" fill="hold" nodeType="withEffect">
                                  <p:stCondLst>
                                    <p:cond delay="0"/>
                                  </p:stCondLst>
                                  <p:childTnLst>
                                    <p:set>
                                      <p:cBhvr>
                                        <p:cTn id="71" dur="1" fill="hold">
                                          <p:stCondLst>
                                            <p:cond delay="0"/>
                                          </p:stCondLst>
                                        </p:cTn>
                                        <p:tgtEl>
                                          <p:spTgt spid="23563"/>
                                        </p:tgtEl>
                                        <p:attrNameLst>
                                          <p:attrName>style.visibility</p:attrName>
                                        </p:attrNameLst>
                                      </p:cBhvr>
                                      <p:to>
                                        <p:strVal val="visible"/>
                                      </p:to>
                                    </p:set>
                                    <p:animEffect transition="in" filter="box(in)">
                                      <p:cBhvr>
                                        <p:cTn id="72" dur="500"/>
                                        <p:tgtEl>
                                          <p:spTgt spid="2356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3576"/>
                                        </p:tgtEl>
                                        <p:attrNameLst>
                                          <p:attrName>style.visibility</p:attrName>
                                        </p:attrNameLst>
                                      </p:cBhvr>
                                      <p:to>
                                        <p:strVal val="visible"/>
                                      </p:to>
                                    </p:set>
                                    <p:animEffect transition="in" filter="checkerboard(across)">
                                      <p:cBhvr>
                                        <p:cTn id="77" dur="500"/>
                                        <p:tgtEl>
                                          <p:spTgt spid="23576"/>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23577"/>
                                        </p:tgtEl>
                                        <p:attrNameLst>
                                          <p:attrName>style.visibility</p:attrName>
                                        </p:attrNameLst>
                                      </p:cBhvr>
                                      <p:to>
                                        <p:strVal val="visible"/>
                                      </p:to>
                                    </p:set>
                                    <p:animEffect transition="in" filter="checkerboard(across)">
                                      <p:cBhvr>
                                        <p:cTn id="80" dur="500"/>
                                        <p:tgtEl>
                                          <p:spTgt spid="2357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nodeType="clickEffect">
                                  <p:stCondLst>
                                    <p:cond delay="0"/>
                                  </p:stCondLst>
                                  <p:childTnLst>
                                    <p:set>
                                      <p:cBhvr>
                                        <p:cTn id="84" dur="1" fill="hold">
                                          <p:stCondLst>
                                            <p:cond delay="0"/>
                                          </p:stCondLst>
                                        </p:cTn>
                                        <p:tgtEl>
                                          <p:spTgt spid="23564"/>
                                        </p:tgtEl>
                                        <p:attrNameLst>
                                          <p:attrName>style.visibility</p:attrName>
                                        </p:attrNameLst>
                                      </p:cBhvr>
                                      <p:to>
                                        <p:strVal val="visible"/>
                                      </p:to>
                                    </p:set>
                                    <p:animEffect transition="in" filter="box(in)">
                                      <p:cBhvr>
                                        <p:cTn id="85" dur="500"/>
                                        <p:tgtEl>
                                          <p:spTgt spid="2356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nodeType="clickEffect">
                                  <p:stCondLst>
                                    <p:cond delay="0"/>
                                  </p:stCondLst>
                                  <p:childTnLst>
                                    <p:set>
                                      <p:cBhvr>
                                        <p:cTn id="89" dur="1" fill="hold">
                                          <p:stCondLst>
                                            <p:cond delay="0"/>
                                          </p:stCondLst>
                                        </p:cTn>
                                        <p:tgtEl>
                                          <p:spTgt spid="23565"/>
                                        </p:tgtEl>
                                        <p:attrNameLst>
                                          <p:attrName>style.visibility</p:attrName>
                                        </p:attrNameLst>
                                      </p:cBhvr>
                                      <p:to>
                                        <p:strVal val="visible"/>
                                      </p:to>
                                    </p:set>
                                    <p:animEffect transition="in" filter="box(in)">
                                      <p:cBhvr>
                                        <p:cTn id="90" dur="500"/>
                                        <p:tgtEl>
                                          <p:spTgt spid="23565"/>
                                        </p:tgtEl>
                                      </p:cBhvr>
                                    </p:animEffect>
                                  </p:childTnLst>
                                </p:cTn>
                              </p:par>
                              <p:par>
                                <p:cTn id="91" presetID="4" presetClass="entr" presetSubtype="16" fill="hold" nodeType="withEffect">
                                  <p:stCondLst>
                                    <p:cond delay="0"/>
                                  </p:stCondLst>
                                  <p:childTnLst>
                                    <p:set>
                                      <p:cBhvr>
                                        <p:cTn id="92" dur="1" fill="hold">
                                          <p:stCondLst>
                                            <p:cond delay="0"/>
                                          </p:stCondLst>
                                        </p:cTn>
                                        <p:tgtEl>
                                          <p:spTgt spid="23566"/>
                                        </p:tgtEl>
                                        <p:attrNameLst>
                                          <p:attrName>style.visibility</p:attrName>
                                        </p:attrNameLst>
                                      </p:cBhvr>
                                      <p:to>
                                        <p:strVal val="visible"/>
                                      </p:to>
                                    </p:set>
                                    <p:animEffect transition="in" filter="box(in)">
                                      <p:cBhvr>
                                        <p:cTn id="93" dur="500"/>
                                        <p:tgtEl>
                                          <p:spTgt spid="2356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23578"/>
                                        </p:tgtEl>
                                        <p:attrNameLst>
                                          <p:attrName>style.visibility</p:attrName>
                                        </p:attrNameLst>
                                      </p:cBhvr>
                                      <p:to>
                                        <p:strVal val="visible"/>
                                      </p:to>
                                    </p:set>
                                    <p:animEffect transition="in" filter="checkerboard(across)">
                                      <p:cBhvr>
                                        <p:cTn id="98" dur="500"/>
                                        <p:tgtEl>
                                          <p:spTgt spid="23578"/>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23579"/>
                                        </p:tgtEl>
                                        <p:attrNameLst>
                                          <p:attrName>style.visibility</p:attrName>
                                        </p:attrNameLst>
                                      </p:cBhvr>
                                      <p:to>
                                        <p:strVal val="visible"/>
                                      </p:to>
                                    </p:set>
                                    <p:animEffect transition="in" filter="checkerboard(across)">
                                      <p:cBhvr>
                                        <p:cTn id="101" dur="500"/>
                                        <p:tgtEl>
                                          <p:spTgt spid="2357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nodeType="clickEffect">
                                  <p:stCondLst>
                                    <p:cond delay="0"/>
                                  </p:stCondLst>
                                  <p:childTnLst>
                                    <p:set>
                                      <p:cBhvr>
                                        <p:cTn id="105" dur="1" fill="hold">
                                          <p:stCondLst>
                                            <p:cond delay="0"/>
                                          </p:stCondLst>
                                        </p:cTn>
                                        <p:tgtEl>
                                          <p:spTgt spid="23567"/>
                                        </p:tgtEl>
                                        <p:attrNameLst>
                                          <p:attrName>style.visibility</p:attrName>
                                        </p:attrNameLst>
                                      </p:cBhvr>
                                      <p:to>
                                        <p:strVal val="visible"/>
                                      </p:to>
                                    </p:set>
                                    <p:animEffect transition="in" filter="box(in)">
                                      <p:cBhvr>
                                        <p:cTn id="106" dur="500"/>
                                        <p:tgtEl>
                                          <p:spTgt spid="2356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23580"/>
                                        </p:tgtEl>
                                        <p:attrNameLst>
                                          <p:attrName>style.visibility</p:attrName>
                                        </p:attrNameLst>
                                      </p:cBhvr>
                                      <p:to>
                                        <p:strVal val="visible"/>
                                      </p:to>
                                    </p:set>
                                    <p:animEffect transition="in" filter="checkerboard(across)">
                                      <p:cBhvr>
                                        <p:cTn id="111" dur="500"/>
                                        <p:tgtEl>
                                          <p:spTgt spid="2358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23583"/>
                                        </p:tgtEl>
                                        <p:attrNameLst>
                                          <p:attrName>style.visibility</p:attrName>
                                        </p:attrNameLst>
                                      </p:cBhvr>
                                      <p:to>
                                        <p:strVal val="visible"/>
                                      </p:to>
                                    </p:set>
                                    <p:animEffect transition="in" filter="dissolve">
                                      <p:cBhvr>
                                        <p:cTn id="116" dur="500"/>
                                        <p:tgtEl>
                                          <p:spTgt spid="23583"/>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3582"/>
                                        </p:tgtEl>
                                        <p:attrNameLst>
                                          <p:attrName>style.visibility</p:attrName>
                                        </p:attrNameLst>
                                      </p:cBhvr>
                                      <p:to>
                                        <p:strVal val="visible"/>
                                      </p:to>
                                    </p:set>
                                    <p:animEffect transition="in" filter="dissolve">
                                      <p:cBhvr>
                                        <p:cTn id="119" dur="500"/>
                                        <p:tgtEl>
                                          <p:spTgt spid="23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p:bldP spid="23572" grpId="0"/>
      <p:bldP spid="23573" grpId="0"/>
      <p:bldP spid="23574" grpId="0"/>
      <p:bldP spid="23575" grpId="0"/>
      <p:bldP spid="23576" grpId="0"/>
      <p:bldP spid="23577" grpId="0"/>
      <p:bldP spid="23578" grpId="0"/>
      <p:bldP spid="23579" grpId="0"/>
      <p:bldP spid="23580" grpId="0"/>
      <p:bldP spid="23582" grpId="0" animBg="1"/>
      <p:bldP spid="235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648075" y="479425"/>
            <a:ext cx="2371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3200" b="1" u="sng">
                <a:solidFill>
                  <a:schemeClr val="accent2"/>
                </a:solidFill>
              </a:rPr>
              <a:t>Tập làm văn</a:t>
            </a:r>
            <a:endParaRPr lang="en-US" altLang="en-US" sz="2400" b="1" u="sng">
              <a:solidFill>
                <a:schemeClr val="accent2"/>
              </a:solidFill>
              <a:latin typeface=".VnTime" panose="020B7200000000000000" pitchFamily="34" charset="0"/>
            </a:endParaRPr>
          </a:p>
        </p:txBody>
      </p:sp>
      <p:sp>
        <p:nvSpPr>
          <p:cNvPr id="12292" name="Text Box 4"/>
          <p:cNvSpPr txBox="1">
            <a:spLocks noChangeArrowheads="1"/>
          </p:cNvSpPr>
          <p:nvPr/>
        </p:nvSpPr>
        <p:spPr bwMode="auto">
          <a:xfrm>
            <a:off x="1143000" y="838200"/>
            <a:ext cx="7661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4000" b="1">
                <a:solidFill>
                  <a:srgbClr val="FF0066"/>
                </a:solidFill>
              </a:rPr>
              <a:t>Luyện tập tả người (tả ngoại hình)</a:t>
            </a:r>
            <a:endParaRPr lang="en-US" altLang="en-US" sz="2800" b="1" i="1">
              <a:solidFill>
                <a:srgbClr val="FF0066"/>
              </a:solidFill>
            </a:endParaRPr>
          </a:p>
        </p:txBody>
      </p:sp>
      <p:sp>
        <p:nvSpPr>
          <p:cNvPr id="12293" name="Rectangle 5"/>
          <p:cNvSpPr>
            <a:spLocks noChangeArrowheads="1"/>
          </p:cNvSpPr>
          <p:nvPr/>
        </p:nvSpPr>
        <p:spPr bwMode="auto">
          <a:xfrm>
            <a:off x="228600" y="2667000"/>
            <a:ext cx="2895600" cy="1752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t>Các chi tiết </a:t>
            </a:r>
          </a:p>
          <a:p>
            <a:pPr algn="ctr" eaLnBrk="1" hangingPunct="1"/>
            <a:r>
              <a:rPr lang="en-US" altLang="en-US" sz="2800" b="1"/>
              <a:t>miêu tả ngoại hình</a:t>
            </a:r>
          </a:p>
        </p:txBody>
      </p:sp>
      <p:sp>
        <p:nvSpPr>
          <p:cNvPr id="12294" name="Rectangle 6"/>
          <p:cNvSpPr>
            <a:spLocks noChangeArrowheads="1"/>
          </p:cNvSpPr>
          <p:nvPr/>
        </p:nvSpPr>
        <p:spPr bwMode="auto">
          <a:xfrm>
            <a:off x="6096000" y="2667000"/>
            <a:ext cx="2895600" cy="1752600"/>
          </a:xfrm>
          <a:prstGeom prst="rect">
            <a:avLst/>
          </a:prstGeom>
          <a:solidFill>
            <a:srgbClr val="CCFFCC"/>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b="1"/>
              <a:t>..................</a:t>
            </a:r>
          </a:p>
          <a:p>
            <a:pPr algn="ctr" eaLnBrk="1" hangingPunct="1"/>
            <a:r>
              <a:rPr lang="en-US" altLang="en-US" sz="2800" b="1"/>
              <a:t>của người được tả</a:t>
            </a:r>
          </a:p>
        </p:txBody>
      </p:sp>
      <p:sp>
        <p:nvSpPr>
          <p:cNvPr id="13319" name="Rectangle 7"/>
          <p:cNvSpPr>
            <a:spLocks noGrp="1" noChangeArrowheads="1"/>
          </p:cNvSpPr>
          <p:nvPr>
            <p:ph type="ctrTitle"/>
          </p:nvPr>
        </p:nvSpPr>
        <p:spPr>
          <a:xfrm>
            <a:off x="6629400" y="2895600"/>
            <a:ext cx="1905000" cy="685800"/>
          </a:xfrm>
        </p:spPr>
        <p:txBody>
          <a:bodyPr/>
          <a:lstStyle/>
          <a:p>
            <a:pPr eaLnBrk="1" hangingPunct="1"/>
            <a:r>
              <a:rPr lang="en-US" altLang="en-US" sz="2800" b="1" smtClean="0">
                <a:solidFill>
                  <a:srgbClr val="FF3399"/>
                </a:solidFill>
                <a:latin typeface="Times New Roman" panose="02020603050405020304" pitchFamily="18" charset="0"/>
                <a:cs typeface="Times New Roman" panose="02020603050405020304" pitchFamily="18" charset="0"/>
              </a:rPr>
              <a:t>tính tình</a:t>
            </a:r>
          </a:p>
        </p:txBody>
      </p:sp>
      <p:sp>
        <p:nvSpPr>
          <p:cNvPr id="12296" name="Rectangle 8"/>
          <p:cNvSpPr>
            <a:spLocks noGrp="1" noChangeArrowheads="1"/>
          </p:cNvSpPr>
          <p:nvPr>
            <p:ph type="subTitle" idx="1"/>
          </p:nvPr>
        </p:nvSpPr>
        <p:spPr>
          <a:xfrm>
            <a:off x="2971800" y="2667000"/>
            <a:ext cx="3048000" cy="914400"/>
          </a:xfrm>
        </p:spPr>
        <p:txBody>
          <a:bodyPr/>
          <a:lstStyle/>
          <a:p>
            <a:pPr eaLnBrk="1" hangingPunct="1"/>
            <a:r>
              <a:rPr lang="en-US" altLang="en-US" b="1" smtClean="0">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góp phần</a:t>
            </a:r>
          </a:p>
        </p:txBody>
      </p:sp>
      <p:sp>
        <p:nvSpPr>
          <p:cNvPr id="12297" name="Line 9"/>
          <p:cNvSpPr>
            <a:spLocks noChangeShapeType="1"/>
          </p:cNvSpPr>
          <p:nvPr/>
        </p:nvSpPr>
        <p:spPr bwMode="auto">
          <a:xfrm>
            <a:off x="3124200" y="3581400"/>
            <a:ext cx="2971800" cy="0"/>
          </a:xfrm>
          <a:prstGeom prst="line">
            <a:avLst/>
          </a:prstGeom>
          <a:noFill/>
          <a:ln w="381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Rectangle 10"/>
          <p:cNvSpPr>
            <a:spLocks noChangeArrowheads="1"/>
          </p:cNvSpPr>
          <p:nvPr/>
        </p:nvSpPr>
        <p:spPr bwMode="auto">
          <a:xfrm>
            <a:off x="3048000" y="3810000"/>
            <a:ext cx="304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20000"/>
              </a:spcBef>
            </a:pPr>
            <a:r>
              <a:rPr lang="en-US" altLang="en-US" sz="3200" b="1"/>
              <a:t>cho biết</a:t>
            </a:r>
          </a:p>
        </p:txBody>
      </p:sp>
    </p:spTree>
    <p:extLst>
      <p:ext uri="{BB962C8B-B14F-4D97-AF65-F5344CB8AC3E}">
        <p14:creationId xmlns:p14="http://schemas.microsoft.com/office/powerpoint/2010/main" val="243404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ox(in)">
                                      <p:cBhvr>
                                        <p:cTn id="7"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ldLvl="0" autoUpdateAnimBg="0"/>
      <p:bldP spid="1331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6858000"/>
          </a:xfrm>
        </p:spPr>
        <p:txBody>
          <a:bodyPr/>
          <a:lstStyle/>
          <a:p>
            <a:pPr algn="l"/>
            <a:r>
              <a:rPr lang="en-US" altLang="en-US" sz="3600" smtClean="0">
                <a:solidFill>
                  <a:srgbClr val="FF0066"/>
                </a:solidFill>
                <a:latin typeface="Times New Roman" panose="02020603050405020304" pitchFamily="18" charset="0"/>
              </a:rPr>
              <a:t>Cấu tạo của bài văn tả người thường có 3 phần :</a:t>
            </a:r>
            <a:br>
              <a:rPr lang="en-US" altLang="en-US" sz="3600" smtClean="0">
                <a:solidFill>
                  <a:srgbClr val="FF0066"/>
                </a:solidFill>
                <a:latin typeface="Times New Roman" panose="02020603050405020304" pitchFamily="18" charset="0"/>
              </a:rPr>
            </a:br>
            <a:r>
              <a:rPr lang="en-US" altLang="en-US" sz="3600" smtClean="0">
                <a:latin typeface="Times New Roman" panose="02020603050405020304" pitchFamily="18" charset="0"/>
              </a:rPr>
              <a:t/>
            </a:r>
            <a:br>
              <a:rPr lang="en-US" altLang="en-US" sz="3600" smtClean="0">
                <a:latin typeface="Times New Roman" panose="02020603050405020304" pitchFamily="18" charset="0"/>
              </a:rPr>
            </a:br>
            <a:r>
              <a:rPr lang="en-US" altLang="en-US" sz="3200" u="sng" smtClean="0">
                <a:latin typeface="Times New Roman" panose="02020603050405020304" pitchFamily="18" charset="0"/>
              </a:rPr>
              <a:t>1/ Mở bài</a:t>
            </a:r>
            <a:r>
              <a:rPr lang="en-US" altLang="en-US" sz="3200" smtClean="0">
                <a:latin typeface="Times New Roman" panose="02020603050405020304" pitchFamily="18" charset="0"/>
              </a:rPr>
              <a:t> : Giới thiệu người định tả.</a:t>
            </a:r>
            <a:br>
              <a:rPr lang="en-US" altLang="en-US" sz="3200" smtClean="0">
                <a:latin typeface="Times New Roman" panose="02020603050405020304" pitchFamily="18" charset="0"/>
              </a:rPr>
            </a:br>
            <a:r>
              <a:rPr lang="en-US" altLang="en-US" sz="3200" u="sng" smtClean="0">
                <a:latin typeface="Times New Roman" panose="02020603050405020304" pitchFamily="18" charset="0"/>
              </a:rPr>
              <a:t>2/Thân bài</a:t>
            </a:r>
            <a:r>
              <a:rPr lang="en-US" altLang="en-US" sz="3200" smtClean="0">
                <a:latin typeface="Times New Roman" panose="02020603050405020304" pitchFamily="18" charset="0"/>
              </a:rPr>
              <a:t> :</a:t>
            </a:r>
            <a:br>
              <a:rPr lang="en-US" altLang="en-US" sz="3200" smtClean="0">
                <a:latin typeface="Times New Roman" panose="02020603050405020304" pitchFamily="18" charset="0"/>
              </a:rPr>
            </a:br>
            <a:r>
              <a:rPr lang="en-US" altLang="en-US" sz="3200" smtClean="0">
                <a:latin typeface="Times New Roman" panose="02020603050405020304" pitchFamily="18" charset="0"/>
              </a:rPr>
              <a:t>a) Tả ngoại hình ( đặc điểm nổi bật về tầm vóc , cách ăn mặc, khuôn mặt, mái tóc , cặp mắt, hàm răng …).</a:t>
            </a:r>
            <a:br>
              <a:rPr lang="en-US" altLang="en-US" sz="3200" smtClean="0">
                <a:latin typeface="Times New Roman" panose="02020603050405020304" pitchFamily="18" charset="0"/>
              </a:rPr>
            </a:br>
            <a:r>
              <a:rPr lang="en-US" altLang="en-US" sz="3200" smtClean="0">
                <a:latin typeface="Times New Roman" panose="02020603050405020304" pitchFamily="18" charset="0"/>
              </a:rPr>
              <a:t>b)Tả tính tình , hoạt động (lời nói , cử chỉ, thói quen ,cách cư xử với người khác ,…).</a:t>
            </a:r>
            <a:br>
              <a:rPr lang="en-US" altLang="en-US" sz="3200" smtClean="0">
                <a:latin typeface="Times New Roman" panose="02020603050405020304" pitchFamily="18" charset="0"/>
              </a:rPr>
            </a:br>
            <a:r>
              <a:rPr lang="en-US" altLang="en-US" sz="3200" u="sng" smtClean="0">
                <a:latin typeface="Times New Roman" panose="02020603050405020304" pitchFamily="18" charset="0"/>
              </a:rPr>
              <a:t>3/ Kết bài</a:t>
            </a:r>
            <a:r>
              <a:rPr lang="en-US" altLang="en-US" sz="3200" smtClean="0">
                <a:latin typeface="Times New Roman" panose="02020603050405020304" pitchFamily="18" charset="0"/>
              </a:rPr>
              <a:t> : Nêu cảm nghĩ về người được tả .</a:t>
            </a:r>
            <a:endParaRPr lang="vi-VN" altLang="en-US" sz="3200" smtClean="0">
              <a:latin typeface="Times New Roman" panose="02020603050405020304" pitchFamily="18" charset="0"/>
            </a:endParaRPr>
          </a:p>
        </p:txBody>
      </p:sp>
    </p:spTree>
    <p:extLst>
      <p:ext uri="{BB962C8B-B14F-4D97-AF65-F5344CB8AC3E}">
        <p14:creationId xmlns:p14="http://schemas.microsoft.com/office/powerpoint/2010/main" val="476524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524000"/>
            <a:ext cx="15398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25050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963" y="3028950"/>
            <a:ext cx="159543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47888"/>
            <a:ext cx="22479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image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1242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image0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003550"/>
            <a:ext cx="243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image0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048000"/>
            <a:ext cx="10191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image0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34290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image0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7575" y="3810000"/>
            <a:ext cx="18002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image0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2188" y="4554538"/>
            <a:ext cx="106521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image0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5507038"/>
            <a:ext cx="841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image0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54864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image0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2050" y="3430588"/>
            <a:ext cx="165735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5" descr="image0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3352800"/>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Rectangle 16"/>
          <p:cNvSpPr>
            <a:spLocks noChangeArrowheads="1"/>
          </p:cNvSpPr>
          <p:nvPr/>
        </p:nvSpPr>
        <p:spPr bwMode="auto">
          <a:xfrm>
            <a:off x="2438400" y="1616075"/>
            <a:ext cx="2543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Giới thiệu người định tả</a:t>
            </a:r>
          </a:p>
        </p:txBody>
      </p:sp>
      <p:sp>
        <p:nvSpPr>
          <p:cNvPr id="16401" name="Rectangle 17"/>
          <p:cNvSpPr>
            <a:spLocks noChangeArrowheads="1"/>
          </p:cNvSpPr>
          <p:nvPr/>
        </p:nvSpPr>
        <p:spPr bwMode="auto">
          <a:xfrm>
            <a:off x="2590800" y="6248400"/>
            <a:ext cx="2838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Cảm nghĩ về người được tả</a:t>
            </a:r>
          </a:p>
        </p:txBody>
      </p:sp>
      <p:sp>
        <p:nvSpPr>
          <p:cNvPr id="16402" name="Rectangle 18"/>
          <p:cNvSpPr>
            <a:spLocks noChangeArrowheads="1"/>
          </p:cNvSpPr>
          <p:nvPr/>
        </p:nvSpPr>
        <p:spPr bwMode="auto">
          <a:xfrm>
            <a:off x="6781800" y="2057400"/>
            <a:ext cx="102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Tầm vóc</a:t>
            </a:r>
          </a:p>
        </p:txBody>
      </p:sp>
      <p:sp>
        <p:nvSpPr>
          <p:cNvPr id="16403" name="Rectangle 19"/>
          <p:cNvSpPr>
            <a:spLocks noChangeArrowheads="1"/>
          </p:cNvSpPr>
          <p:nvPr/>
        </p:nvSpPr>
        <p:spPr bwMode="auto">
          <a:xfrm>
            <a:off x="7620000" y="2971800"/>
            <a:ext cx="102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Cặp mắt</a:t>
            </a:r>
          </a:p>
        </p:txBody>
      </p:sp>
      <p:sp>
        <p:nvSpPr>
          <p:cNvPr id="16404" name="Rectangle 20"/>
          <p:cNvSpPr>
            <a:spLocks noChangeArrowheads="1"/>
          </p:cNvSpPr>
          <p:nvPr/>
        </p:nvSpPr>
        <p:spPr bwMode="auto">
          <a:xfrm>
            <a:off x="7543800" y="3581400"/>
            <a:ext cx="118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Hàm răng</a:t>
            </a:r>
          </a:p>
        </p:txBody>
      </p:sp>
      <p:sp>
        <p:nvSpPr>
          <p:cNvPr id="16405" name="Rectangle 21"/>
          <p:cNvSpPr>
            <a:spLocks noChangeArrowheads="1"/>
          </p:cNvSpPr>
          <p:nvPr/>
        </p:nvSpPr>
        <p:spPr bwMode="auto">
          <a:xfrm>
            <a:off x="6019800" y="3962400"/>
            <a:ext cx="927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Mái tóc</a:t>
            </a:r>
          </a:p>
        </p:txBody>
      </p:sp>
      <p:sp>
        <p:nvSpPr>
          <p:cNvPr id="16406" name="Rectangle 22"/>
          <p:cNvSpPr>
            <a:spLocks noChangeArrowheads="1"/>
          </p:cNvSpPr>
          <p:nvPr/>
        </p:nvSpPr>
        <p:spPr bwMode="auto">
          <a:xfrm>
            <a:off x="5791200" y="4572000"/>
            <a:ext cx="88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sym typeface="Times New Roman" panose="02020603050405020304" pitchFamily="18" charset="0"/>
              </a:rPr>
              <a:t>Lời </a:t>
            </a:r>
            <a:r>
              <a:rPr lang="en-US" altLang="en-US" b="1"/>
              <a:t>nói</a:t>
            </a:r>
          </a:p>
        </p:txBody>
      </p:sp>
      <p:sp>
        <p:nvSpPr>
          <p:cNvPr id="16407" name="Rectangle 23"/>
          <p:cNvSpPr>
            <a:spLocks noChangeArrowheads="1"/>
          </p:cNvSpPr>
          <p:nvPr/>
        </p:nvSpPr>
        <p:spPr bwMode="auto">
          <a:xfrm>
            <a:off x="5791200" y="5562600"/>
            <a:ext cx="1181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Thói quen</a:t>
            </a:r>
          </a:p>
        </p:txBody>
      </p:sp>
      <p:sp>
        <p:nvSpPr>
          <p:cNvPr id="16408" name="Rectangle 24"/>
          <p:cNvSpPr>
            <a:spLocks noChangeArrowheads="1"/>
          </p:cNvSpPr>
          <p:nvPr/>
        </p:nvSpPr>
        <p:spPr bwMode="auto">
          <a:xfrm>
            <a:off x="5943600" y="6034088"/>
            <a:ext cx="1323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Cách </a:t>
            </a:r>
            <a:r>
              <a:rPr lang="en-US" altLang="en-US" b="1">
                <a:sym typeface="Times New Roman" panose="02020603050405020304" pitchFamily="18" charset="0"/>
              </a:rPr>
              <a:t>cư </a:t>
            </a:r>
            <a:r>
              <a:rPr lang="en-US" altLang="en-US" b="1"/>
              <a:t>xử</a:t>
            </a:r>
          </a:p>
        </p:txBody>
      </p:sp>
      <p:pic>
        <p:nvPicPr>
          <p:cNvPr id="16409" name="Picture 25" descr="image0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75200" y="2673350"/>
            <a:ext cx="18542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Rectangle 26"/>
          <p:cNvSpPr>
            <a:spLocks noChangeArrowheads="1"/>
          </p:cNvSpPr>
          <p:nvPr/>
        </p:nvSpPr>
        <p:spPr bwMode="auto">
          <a:xfrm>
            <a:off x="6477000" y="2514600"/>
            <a:ext cx="145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Cách ăn mặc</a:t>
            </a:r>
          </a:p>
        </p:txBody>
      </p:sp>
      <p:pic>
        <p:nvPicPr>
          <p:cNvPr id="16411" name="Picture 27" descr="image0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52578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Rectangle 28"/>
          <p:cNvSpPr>
            <a:spLocks noChangeArrowheads="1"/>
          </p:cNvSpPr>
          <p:nvPr/>
        </p:nvSpPr>
        <p:spPr bwMode="auto">
          <a:xfrm>
            <a:off x="5872163" y="5181600"/>
            <a:ext cx="8334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b="1"/>
              <a:t>Cử chỉ</a:t>
            </a:r>
          </a:p>
        </p:txBody>
      </p:sp>
      <p:sp>
        <p:nvSpPr>
          <p:cNvPr id="14366" name="Text Box 30"/>
          <p:cNvSpPr txBox="1">
            <a:spLocks noChangeArrowheads="1"/>
          </p:cNvSpPr>
          <p:nvPr/>
        </p:nvSpPr>
        <p:spPr bwMode="auto">
          <a:xfrm>
            <a:off x="1295400" y="914400"/>
            <a:ext cx="6792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600" b="1">
                <a:solidFill>
                  <a:srgbClr val="FF0066"/>
                </a:solidFill>
              </a:rPr>
              <a:t>Luyện tập tả người(tả ngoại hình)</a:t>
            </a:r>
            <a:endParaRPr lang="en-US" altLang="en-US" sz="3600" b="1" i="1">
              <a:solidFill>
                <a:srgbClr val="FF0066"/>
              </a:solidFill>
            </a:endParaRPr>
          </a:p>
        </p:txBody>
      </p:sp>
      <p:sp>
        <p:nvSpPr>
          <p:cNvPr id="14367" name="Text Box 31"/>
          <p:cNvSpPr txBox="1">
            <a:spLocks noChangeArrowheads="1"/>
          </p:cNvSpPr>
          <p:nvPr/>
        </p:nvSpPr>
        <p:spPr bwMode="auto">
          <a:xfrm>
            <a:off x="3581400" y="533400"/>
            <a:ext cx="2101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b="1" u="sng">
                <a:solidFill>
                  <a:schemeClr val="accent2"/>
                </a:solidFill>
              </a:rPr>
              <a:t>Tập làm văn</a:t>
            </a:r>
          </a:p>
        </p:txBody>
      </p:sp>
    </p:spTree>
    <p:extLst>
      <p:ext uri="{BB962C8B-B14F-4D97-AF65-F5344CB8AC3E}">
        <p14:creationId xmlns:p14="http://schemas.microsoft.com/office/powerpoint/2010/main" val="2792108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diamond(in)">
                                      <p:cBhvr>
                                        <p:cTn id="7" dur="500"/>
                                        <p:tgtEl>
                                          <p:spTgt spid="16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ox(in)">
                                      <p:cBhvr>
                                        <p:cTn id="12" dur="500"/>
                                        <p:tgtEl>
                                          <p:spTgt spid="16386"/>
                                        </p:tgtEl>
                                      </p:cBhvr>
                                    </p:animEffect>
                                  </p:childTnLst>
                                </p:cTn>
                              </p:par>
                              <p:par>
                                <p:cTn id="13" presetID="4" presetClass="entr" presetSubtype="16" fill="hold" nodeType="with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box(in)">
                                      <p:cBhvr>
                                        <p:cTn id="15" dur="500"/>
                                        <p:tgtEl>
                                          <p:spTgt spid="16398"/>
                                        </p:tgtEl>
                                      </p:cBhvr>
                                    </p:animEffect>
                                  </p:childTnLst>
                                </p:cTn>
                              </p:par>
                              <p:par>
                                <p:cTn id="16" presetID="4" presetClass="entr" presetSubtype="16" fill="hold" nodeType="with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box(in)">
                                      <p:cBhvr>
                                        <p:cTn id="18" dur="500"/>
                                        <p:tgtEl>
                                          <p:spTgt spid="16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400"/>
                                        </p:tgtEl>
                                        <p:attrNameLst>
                                          <p:attrName>style.visibility</p:attrName>
                                        </p:attrNameLst>
                                      </p:cBhvr>
                                      <p:to>
                                        <p:strVal val="visible"/>
                                      </p:to>
                                    </p:set>
                                    <p:animEffect transition="in" filter="box(in)">
                                      <p:cBhvr>
                                        <p:cTn id="23" dur="500"/>
                                        <p:tgtEl>
                                          <p:spTgt spid="164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6394"/>
                                        </p:tgtEl>
                                        <p:attrNameLst>
                                          <p:attrName>style.visibility</p:attrName>
                                        </p:attrNameLst>
                                      </p:cBhvr>
                                      <p:to>
                                        <p:strVal val="visible"/>
                                      </p:to>
                                    </p:set>
                                    <p:animEffect transition="in" filter="box(in)">
                                      <p:cBhvr>
                                        <p:cTn id="28" dur="500"/>
                                        <p:tgtEl>
                                          <p:spTgt spid="16394"/>
                                        </p:tgtEl>
                                      </p:cBhvr>
                                    </p:animEffect>
                                  </p:childTnLst>
                                </p:cTn>
                              </p:par>
                              <p:par>
                                <p:cTn id="29" presetID="4" presetClass="entr" presetSubtype="16" fill="hold" nodeType="withEffect">
                                  <p:stCondLst>
                                    <p:cond delay="0"/>
                                  </p:stCondLst>
                                  <p:childTnLst>
                                    <p:set>
                                      <p:cBhvr>
                                        <p:cTn id="30" dur="1" fill="hold">
                                          <p:stCondLst>
                                            <p:cond delay="0"/>
                                          </p:stCondLst>
                                        </p:cTn>
                                        <p:tgtEl>
                                          <p:spTgt spid="16388"/>
                                        </p:tgtEl>
                                        <p:attrNameLst>
                                          <p:attrName>style.visibility</p:attrName>
                                        </p:attrNameLst>
                                      </p:cBhvr>
                                      <p:to>
                                        <p:strVal val="visible"/>
                                      </p:to>
                                    </p:set>
                                    <p:animEffect transition="in" filter="box(in)">
                                      <p:cBhvr>
                                        <p:cTn id="31" dur="500"/>
                                        <p:tgtEl>
                                          <p:spTgt spid="163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6389"/>
                                        </p:tgtEl>
                                        <p:attrNameLst>
                                          <p:attrName>style.visibility</p:attrName>
                                        </p:attrNameLst>
                                      </p:cBhvr>
                                      <p:to>
                                        <p:strVal val="visible"/>
                                      </p:to>
                                    </p:set>
                                    <p:animEffect transition="in" filter="wipe(left)">
                                      <p:cBhvr>
                                        <p:cTn id="36" dur="500"/>
                                        <p:tgtEl>
                                          <p:spTgt spid="1638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402"/>
                                        </p:tgtEl>
                                        <p:attrNameLst>
                                          <p:attrName>style.visibility</p:attrName>
                                        </p:attrNameLst>
                                      </p:cBhvr>
                                      <p:to>
                                        <p:strVal val="visible"/>
                                      </p:to>
                                    </p:set>
                                    <p:animEffect transition="in" filter="wipe(left)">
                                      <p:cBhvr>
                                        <p:cTn id="39" dur="500"/>
                                        <p:tgtEl>
                                          <p:spTgt spid="164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6409"/>
                                        </p:tgtEl>
                                        <p:attrNameLst>
                                          <p:attrName>style.visibility</p:attrName>
                                        </p:attrNameLst>
                                      </p:cBhvr>
                                      <p:to>
                                        <p:strVal val="visible"/>
                                      </p:to>
                                    </p:set>
                                    <p:animEffect transition="in" filter="wipe(left)">
                                      <p:cBhvr>
                                        <p:cTn id="44" dur="500"/>
                                        <p:tgtEl>
                                          <p:spTgt spid="1640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6410"/>
                                        </p:tgtEl>
                                        <p:attrNameLst>
                                          <p:attrName>style.visibility</p:attrName>
                                        </p:attrNameLst>
                                      </p:cBhvr>
                                      <p:to>
                                        <p:strVal val="visible"/>
                                      </p:to>
                                    </p:set>
                                    <p:animEffect transition="in" filter="wipe(left)">
                                      <p:cBhvr>
                                        <p:cTn id="47" dur="500"/>
                                        <p:tgtEl>
                                          <p:spTgt spid="164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6391"/>
                                        </p:tgtEl>
                                        <p:attrNameLst>
                                          <p:attrName>style.visibility</p:attrName>
                                        </p:attrNameLst>
                                      </p:cBhvr>
                                      <p:to>
                                        <p:strVal val="visible"/>
                                      </p:to>
                                    </p:set>
                                    <p:animEffect transition="in" filter="wipe(left)">
                                      <p:cBhvr>
                                        <p:cTn id="52" dur="500"/>
                                        <p:tgtEl>
                                          <p:spTgt spid="1639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6392"/>
                                        </p:tgtEl>
                                        <p:attrNameLst>
                                          <p:attrName>style.visibility</p:attrName>
                                        </p:attrNameLst>
                                      </p:cBhvr>
                                      <p:to>
                                        <p:strVal val="visible"/>
                                      </p:to>
                                    </p:set>
                                    <p:animEffect transition="in" filter="wipe(left)">
                                      <p:cBhvr>
                                        <p:cTn id="57" dur="500"/>
                                        <p:tgtEl>
                                          <p:spTgt spid="16392"/>
                                        </p:tgtEl>
                                      </p:cBhvr>
                                    </p:animEffect>
                                  </p:childTnLst>
                                </p:cTn>
                              </p:par>
                              <p:par>
                                <p:cTn id="58" presetID="22" presetClass="entr" presetSubtype="8" fill="hold" nodeType="withEffect">
                                  <p:stCondLst>
                                    <p:cond delay="0"/>
                                  </p:stCondLst>
                                  <p:childTnLst>
                                    <p:set>
                                      <p:cBhvr>
                                        <p:cTn id="59" dur="1" fill="hold">
                                          <p:stCondLst>
                                            <p:cond delay="0"/>
                                          </p:stCondLst>
                                        </p:cTn>
                                        <p:tgtEl>
                                          <p:spTgt spid="16393"/>
                                        </p:tgtEl>
                                        <p:attrNameLst>
                                          <p:attrName>style.visibility</p:attrName>
                                        </p:attrNameLst>
                                      </p:cBhvr>
                                      <p:to>
                                        <p:strVal val="visible"/>
                                      </p:to>
                                    </p:set>
                                    <p:animEffect transition="in" filter="wipe(left)">
                                      <p:cBhvr>
                                        <p:cTn id="60" dur="500"/>
                                        <p:tgtEl>
                                          <p:spTgt spid="1639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6403"/>
                                        </p:tgtEl>
                                        <p:attrNameLst>
                                          <p:attrName>style.visibility</p:attrName>
                                        </p:attrNameLst>
                                      </p:cBhvr>
                                      <p:to>
                                        <p:strVal val="visible"/>
                                      </p:to>
                                    </p:set>
                                    <p:animEffect transition="in" filter="wipe(left)">
                                      <p:cBhvr>
                                        <p:cTn id="63" dur="500"/>
                                        <p:tgtEl>
                                          <p:spTgt spid="16403"/>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6404"/>
                                        </p:tgtEl>
                                        <p:attrNameLst>
                                          <p:attrName>style.visibility</p:attrName>
                                        </p:attrNameLst>
                                      </p:cBhvr>
                                      <p:to>
                                        <p:strVal val="visible"/>
                                      </p:to>
                                    </p:set>
                                    <p:animEffect transition="in" filter="wipe(left)">
                                      <p:cBhvr>
                                        <p:cTn id="66" dur="500"/>
                                        <p:tgtEl>
                                          <p:spTgt spid="1640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6390"/>
                                        </p:tgtEl>
                                        <p:attrNameLst>
                                          <p:attrName>style.visibility</p:attrName>
                                        </p:attrNameLst>
                                      </p:cBhvr>
                                      <p:to>
                                        <p:strVal val="visible"/>
                                      </p:to>
                                    </p:set>
                                    <p:animEffect transition="in" filter="wipe(left)">
                                      <p:cBhvr>
                                        <p:cTn id="71" dur="500"/>
                                        <p:tgtEl>
                                          <p:spTgt spid="1639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6405"/>
                                        </p:tgtEl>
                                        <p:attrNameLst>
                                          <p:attrName>style.visibility</p:attrName>
                                        </p:attrNameLst>
                                      </p:cBhvr>
                                      <p:to>
                                        <p:strVal val="visible"/>
                                      </p:to>
                                    </p:set>
                                    <p:animEffect transition="in" filter="wipe(left)">
                                      <p:cBhvr>
                                        <p:cTn id="74" dur="500"/>
                                        <p:tgtEl>
                                          <p:spTgt spid="1640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6395"/>
                                        </p:tgtEl>
                                        <p:attrNameLst>
                                          <p:attrName>style.visibility</p:attrName>
                                        </p:attrNameLst>
                                      </p:cBhvr>
                                      <p:to>
                                        <p:strVal val="visible"/>
                                      </p:to>
                                    </p:set>
                                    <p:animEffect transition="in" filter="wipe(left)">
                                      <p:cBhvr>
                                        <p:cTn id="79" dur="500"/>
                                        <p:tgtEl>
                                          <p:spTgt spid="1639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406"/>
                                        </p:tgtEl>
                                        <p:attrNameLst>
                                          <p:attrName>style.visibility</p:attrName>
                                        </p:attrNameLst>
                                      </p:cBhvr>
                                      <p:to>
                                        <p:strVal val="visible"/>
                                      </p:to>
                                    </p:set>
                                    <p:animEffect transition="in" filter="wipe(left)">
                                      <p:cBhvr>
                                        <p:cTn id="82" dur="500"/>
                                        <p:tgtEl>
                                          <p:spTgt spid="1640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6411"/>
                                        </p:tgtEl>
                                        <p:attrNameLst>
                                          <p:attrName>style.visibility</p:attrName>
                                        </p:attrNameLst>
                                      </p:cBhvr>
                                      <p:to>
                                        <p:strVal val="visible"/>
                                      </p:to>
                                    </p:set>
                                    <p:animEffect transition="in" filter="wipe(left)">
                                      <p:cBhvr>
                                        <p:cTn id="87" dur="500"/>
                                        <p:tgtEl>
                                          <p:spTgt spid="1641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6412"/>
                                        </p:tgtEl>
                                        <p:attrNameLst>
                                          <p:attrName>style.visibility</p:attrName>
                                        </p:attrNameLst>
                                      </p:cBhvr>
                                      <p:to>
                                        <p:strVal val="visible"/>
                                      </p:to>
                                    </p:set>
                                    <p:animEffect transition="in" filter="wipe(left)">
                                      <p:cBhvr>
                                        <p:cTn id="90" dur="500"/>
                                        <p:tgtEl>
                                          <p:spTgt spid="1641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childTnLst>
                                    <p:set>
                                      <p:cBhvr>
                                        <p:cTn id="94" dur="1" fill="hold">
                                          <p:stCondLst>
                                            <p:cond delay="0"/>
                                          </p:stCondLst>
                                        </p:cTn>
                                        <p:tgtEl>
                                          <p:spTgt spid="16396"/>
                                        </p:tgtEl>
                                        <p:attrNameLst>
                                          <p:attrName>style.visibility</p:attrName>
                                        </p:attrNameLst>
                                      </p:cBhvr>
                                      <p:to>
                                        <p:strVal val="visible"/>
                                      </p:to>
                                    </p:set>
                                    <p:animEffect transition="in" filter="wipe(left)">
                                      <p:cBhvr>
                                        <p:cTn id="95" dur="500"/>
                                        <p:tgtEl>
                                          <p:spTgt spid="16396"/>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6407"/>
                                        </p:tgtEl>
                                        <p:attrNameLst>
                                          <p:attrName>style.visibility</p:attrName>
                                        </p:attrNameLst>
                                      </p:cBhvr>
                                      <p:to>
                                        <p:strVal val="visible"/>
                                      </p:to>
                                    </p:set>
                                    <p:animEffect transition="in" filter="wipe(left)">
                                      <p:cBhvr>
                                        <p:cTn id="98" dur="500"/>
                                        <p:tgtEl>
                                          <p:spTgt spid="1640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16397"/>
                                        </p:tgtEl>
                                        <p:attrNameLst>
                                          <p:attrName>style.visibility</p:attrName>
                                        </p:attrNameLst>
                                      </p:cBhvr>
                                      <p:to>
                                        <p:strVal val="visible"/>
                                      </p:to>
                                    </p:set>
                                    <p:animEffect transition="in" filter="wipe(left)">
                                      <p:cBhvr>
                                        <p:cTn id="103" dur="500"/>
                                        <p:tgtEl>
                                          <p:spTgt spid="1639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6408"/>
                                        </p:tgtEl>
                                        <p:attrNameLst>
                                          <p:attrName>style.visibility</p:attrName>
                                        </p:attrNameLst>
                                      </p:cBhvr>
                                      <p:to>
                                        <p:strVal val="visible"/>
                                      </p:to>
                                    </p:set>
                                    <p:animEffect transition="in" filter="wipe(left)">
                                      <p:cBhvr>
                                        <p:cTn id="106" dur="500"/>
                                        <p:tgtEl>
                                          <p:spTgt spid="1640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16401"/>
                                        </p:tgtEl>
                                        <p:attrNameLst>
                                          <p:attrName>style.visibility</p:attrName>
                                        </p:attrNameLst>
                                      </p:cBhvr>
                                      <p:to>
                                        <p:strVal val="visible"/>
                                      </p:to>
                                    </p:set>
                                    <p:animEffect transition="in" filter="box(in)">
                                      <p:cBhvr>
                                        <p:cTn id="111"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p:bldP spid="16401" grpId="0"/>
      <p:bldP spid="16402" grpId="0" bldLvl="0" autoUpdateAnimBg="0"/>
      <p:bldP spid="16403" grpId="0" bldLvl="0" autoUpdateAnimBg="0"/>
      <p:bldP spid="16404" grpId="0" bldLvl="0" autoUpdateAnimBg="0"/>
      <p:bldP spid="16405" grpId="0" bldLvl="0" autoUpdateAnimBg="0"/>
      <p:bldP spid="16406" grpId="0" bldLvl="0" autoUpdateAnimBg="0"/>
      <p:bldP spid="16407" grpId="0" bldLvl="0" autoUpdateAnimBg="0"/>
      <p:bldP spid="16408" grpId="0" bldLvl="0" autoUpdateAnimBg="0"/>
      <p:bldP spid="16410" grpId="0" bldLvl="0" autoUpdateAnimBg="0"/>
      <p:bldP spid="1641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4167"/>
            <a:ext cx="8382000" cy="2308324"/>
          </a:xfrm>
          <a:prstGeom prst="rect">
            <a:avLst/>
          </a:prstGeom>
        </p:spPr>
        <p:txBody>
          <a:bodyPr wrap="square">
            <a:spAutoFit/>
          </a:bodyPr>
          <a:lstStyle/>
          <a:p>
            <a:pPr indent="457200" algn="just"/>
            <a:r>
              <a:rPr lang="pt-BR" sz="3600" b="1" u="sng" dirty="0" smtClean="0">
                <a:solidFill>
                  <a:srgbClr val="FF0000"/>
                </a:solidFill>
                <a:latin typeface="Times New Roman" panose="02020603050405020304" pitchFamily="18" charset="0"/>
                <a:ea typeface="Times New Roman"/>
                <a:cs typeface="Times New Roman" panose="02020603050405020304" pitchFamily="18" charset="0"/>
              </a:rPr>
              <a:t>Bài minh </a:t>
            </a:r>
            <a:r>
              <a:rPr lang="pt-BR" sz="3600" b="1" u="sng" smtClean="0">
                <a:solidFill>
                  <a:srgbClr val="FF0000"/>
                </a:solidFill>
                <a:latin typeface="Times New Roman" panose="02020603050405020304" pitchFamily="18" charset="0"/>
                <a:ea typeface="Times New Roman"/>
                <a:cs typeface="Times New Roman" panose="02020603050405020304" pitchFamily="18" charset="0"/>
              </a:rPr>
              <a:t>họa </a:t>
            </a:r>
            <a:r>
              <a:rPr lang="pt-BR" sz="3600" b="1" u="sng">
                <a:solidFill>
                  <a:srgbClr val="FF0000"/>
                </a:solidFill>
                <a:latin typeface="Times New Roman" panose="02020603050405020304" pitchFamily="18" charset="0"/>
                <a:ea typeface="Times New Roman"/>
                <a:cs typeface="Times New Roman" panose="02020603050405020304" pitchFamily="18" charset="0"/>
              </a:rPr>
              <a:t>3</a:t>
            </a:r>
            <a:r>
              <a:rPr lang="pt-BR" sz="3600" b="1" smtClean="0">
                <a:solidFill>
                  <a:srgbClr val="FF0000"/>
                </a:solidFill>
                <a:latin typeface="Times New Roman" panose="02020603050405020304" pitchFamily="18" charset="0"/>
                <a:ea typeface="Times New Roman"/>
                <a:cs typeface="Times New Roman" panose="02020603050405020304" pitchFamily="18" charset="0"/>
              </a:rPr>
              <a:t>: </a:t>
            </a:r>
            <a:r>
              <a:rPr lang="pt-BR" sz="3600" b="1" dirty="0" smtClean="0">
                <a:solidFill>
                  <a:srgbClr val="FF0000"/>
                </a:solidFill>
                <a:latin typeface="Times New Roman" panose="02020603050405020304" pitchFamily="18" charset="0"/>
                <a:ea typeface="Times New Roman"/>
                <a:cs typeface="Times New Roman" panose="02020603050405020304" pitchFamily="18" charset="0"/>
              </a:rPr>
              <a:t>Hướng dẫn học sinh lập dàn ý cho bài “Tả cảnh buổi sáng trên cánh đồng lúa quê hương em” bằng sơ đồ tư duy</a:t>
            </a:r>
            <a:endParaRPr lang="en-US" sz="2800" u="sng" dirty="0">
              <a:solidFill>
                <a:srgbClr val="FF0000"/>
              </a:solidFill>
              <a:effectLst/>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6982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0"/>
            <a:ext cx="9296400" cy="67818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 minh hoạ: Luyện tập tả cảnh</a:t>
            </a:r>
          </a:p>
          <a:p>
            <a:pPr marL="171450" indent="-171450">
              <a:buAutoNum type="arabicPeriod"/>
            </a:pP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Mục tiêu: Học sinh biết lập dàn ý tả cảnh một buổi trong ngày và trình bày theo dàn ý những điều đã quan sát.</a:t>
            </a:r>
          </a:p>
          <a:p>
            <a:pPr marL="228600" indent="-228600">
              <a:buAutoNum type="arabicPeriod"/>
            </a:pP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Cách tiến hành: Dùng SĐTD lập dàn ý cho bài tập “ Lập dàn ý bài văn tả cảnh một buổi sáng (trưa, chiều) trong vườn cây (trong công viên, trên đường phố, trên cánh đồng, nương rẫy)”</a:t>
            </a:r>
          </a:p>
          <a:p>
            <a:pPr marL="514350" indent="-514350">
              <a:buAutoNum type="arabicPeriod"/>
            </a:pP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1. Chuẩn bị</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Dụng cụ: Giấy trắng A4, bút màu, một số tranh   ảnh (HS chuẩn bị trước, sao cho phù hợp với cảnh mình chọn tả).</a:t>
            </a:r>
          </a:p>
          <a:p>
            <a:pPr marL="514350" indent="-514350">
              <a:buAutoNum type="arabicPeriod"/>
            </a:pPr>
            <a:endParaRPr lang="en-US" sz="32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39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90600"/>
            <a:ext cx="9144000" cy="4524315"/>
          </a:xfrm>
          <a:prstGeom prst="rect">
            <a:avLst/>
          </a:prstGeom>
        </p:spPr>
        <p:txBody>
          <a:bodyPr wrap="square">
            <a:spAutoFit/>
          </a:bodyPr>
          <a:lstStyle/>
          <a:p>
            <a:r>
              <a:rPr lang="en-US" b="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 hướng: Xác định chủ đề chính của sơ đồ là “Buổi sáng trên cánh đồng, buổi chiều trong công </a:t>
            </a: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viên, Buổi chiều trên đường phố. </a:t>
            </a:r>
            <a:r>
              <a:rPr lang="en-US" sz="3200" b="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2: Tiến hành</a:t>
            </a:r>
          </a:p>
          <a:p>
            <a:r>
              <a:rPr lang="en-US" sz="3200" b="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Đặt tờ giấy A4 nằm ngang. </a:t>
            </a:r>
          </a:p>
          <a:p>
            <a:r>
              <a:rPr lang="en-US" sz="3200" b="1">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Học sinh cụ thể hoá chủ đề bằng các từ ngữ khoá </a:t>
            </a:r>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(tuỳ thuộc vào cách miêu tả của các em mà có thể có các từ khoá theo trình tự thời gian hay từng phần của cảnh).</a:t>
            </a:r>
            <a:endParaRPr lang="en-US" sz="3200"/>
          </a:p>
        </p:txBody>
      </p:sp>
    </p:spTree>
    <p:extLst>
      <p:ext uri="{BB962C8B-B14F-4D97-AF65-F5344CB8AC3E}">
        <p14:creationId xmlns:p14="http://schemas.microsoft.com/office/powerpoint/2010/main" val="2657869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81000"/>
            <a:ext cx="9296400" cy="6477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Đặt bút vẽ vào giữa trang giấy và làm nổi bật chủ đề (cảnh sẽ tả) theo phong cách riêng.</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Câu hỏi gợi ý của giáo viên:</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Em định miêu tả cảnh gì? Vào thời điểm nào?</a:t>
            </a:r>
          </a:p>
          <a:p>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 Em chọn cách miêu tả theo trình tự thời gian hay từng phần của cảnh? ( Bậc 1)</a:t>
            </a:r>
          </a:p>
          <a:p>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 Em dùng những giác quan nào để quan sát cảnh được tả? Em chọn lọc những chi tiết nào? (Bậc 2)</a:t>
            </a:r>
          </a:p>
          <a:p>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 Mỗi hình ảnh, chi tiết mà em quan sát được miêu tả bằng những từ ngữ nào? ( Bậc 3)</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endParaRPr lang="en-US" sz="32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0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6494085"/>
          </a:xfrm>
          <a:prstGeom prst="rect">
            <a:avLst/>
          </a:prstGeom>
        </p:spPr>
        <p:txBody>
          <a:bodyPr wrap="square">
            <a:spAutoFit/>
          </a:bodyPr>
          <a:lstStyle/>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Em có thể dùng những tranh ảnh nào để miêu tả cho các từ ngữ đó?</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Những hình ảnh chi tiết của cảnh gợi cho em những liên tưởng, tưởng tượng gì?</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3: Hoàn thiện</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Bổ sung màu sắc cần thiết.</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Kiểm tra lại các chi tiết.</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Kiểm tra lại tổng thể sơ đồ có cân đối, đẹp mắt không.</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i="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Bước 4:</a:t>
            </a: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Thể hiện</a:t>
            </a:r>
          </a:p>
          <a:p>
            <a:endPar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r>
              <a:rPr lang="en-US" sz="3200" b="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854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152400" y="152400"/>
            <a:ext cx="8763000" cy="762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4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I</a:t>
            </a:r>
            <a:r>
              <a:rPr lang="en-US" sz="2400" b="1" dirty="0"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THỰC TRẠNG DẠY HỌC TẬP LÀM VĂN Ở TIỂU HỌC</a:t>
            </a:r>
          </a:p>
        </p:txBody>
      </p:sp>
      <p:sp>
        <p:nvSpPr>
          <p:cNvPr id="3" name="Title 1"/>
          <p:cNvSpPr txBox="1">
            <a:spLocks/>
          </p:cNvSpPr>
          <p:nvPr/>
        </p:nvSpPr>
        <p:spPr>
          <a:xfrm>
            <a:off x="76200" y="762000"/>
            <a:ext cx="9448800" cy="609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57250" indent="-857250">
              <a:buFont typeface="Wingdings" pitchFamily="2" charset="2"/>
              <a:buChar char="v"/>
            </a:pPr>
            <a:r>
              <a:rPr lang="en-US" sz="3200" b="1" u="sng" dirty="0" smtClean="0">
                <a:solidFill>
                  <a:srgbClr val="B10F9A"/>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GIÁO VIÊN:</a:t>
            </a:r>
          </a:p>
        </p:txBody>
      </p:sp>
      <p:sp>
        <p:nvSpPr>
          <p:cNvPr id="4" name="Title 1"/>
          <p:cNvSpPr txBox="1">
            <a:spLocks/>
          </p:cNvSpPr>
          <p:nvPr/>
        </p:nvSpPr>
        <p:spPr>
          <a:xfrm>
            <a:off x="152400" y="1371600"/>
            <a:ext cx="9144000" cy="54864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linh</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hoạt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nhiệt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huyết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kiên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trì</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phối</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hợp</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hình</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thức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tổ</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chức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tiết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Còn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làm</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hộ</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làm</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thay</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hs</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đem</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lại</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sự</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hứng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thú</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tạo</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GV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còn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hướng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dẫn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chung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chung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để</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sinh</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tự</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mày</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mò</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Còn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để</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hs</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dùng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văn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mẫu</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bắt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chước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sao</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chép</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rèn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tốt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kĩ</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năng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quan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ngôn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ngữ</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diễn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đạt</a:t>
            </a:r>
            <a:r>
              <a:rPr lang="en-US" sz="2800" b="1" dirty="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hs</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những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hoạt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nhằm</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triển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ngôn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ngữ</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2800" b="1" dirty="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để</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hs</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vốn</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từ</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phong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phú</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khi</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miêu</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Khi</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chấm</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GV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dễ</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dàng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tìm</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sai</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sót</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hs</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nhưng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chỉ</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ra</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được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hướng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khắc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phục</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thành</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công</a:t>
            </a:r>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endParaRPr lang="en-US" sz="2800" b="1" dirty="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pPr marL="457200" indent="-457200">
              <a:buFontTx/>
              <a:buChar char="-"/>
            </a:pPr>
            <a:endPar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pPr marL="457200" indent="-457200">
              <a:buFontTx/>
              <a:buChar char="-"/>
            </a:pPr>
            <a:endPar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pPr marL="571500" indent="-571500">
              <a:buFontTx/>
              <a:buChar char="-"/>
            </a:pPr>
            <a:endParaRPr lang="en-US" sz="2400" b="1" dirty="0" smtClean="0">
              <a:solidFill>
                <a:schemeClr val="tx1"/>
              </a:solidFill>
              <a:effectLst>
                <a:outerShdw blurRad="25502"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29519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l="1241" t="19193" r="5522" b="8748"/>
          <a:stretch>
            <a:fillRect/>
          </a:stretch>
        </p:blipFill>
        <p:spPr bwMode="auto">
          <a:xfrm>
            <a:off x="0" y="0"/>
            <a:ext cx="9144000" cy="68580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4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152400"/>
            <a:ext cx="9448800" cy="990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u="sng" dirty="0"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IV. KẾT LUẬN:</a:t>
            </a:r>
          </a:p>
        </p:txBody>
      </p:sp>
      <p:sp>
        <p:nvSpPr>
          <p:cNvPr id="3" name="Title 1"/>
          <p:cNvSpPr txBox="1">
            <a:spLocks/>
          </p:cNvSpPr>
          <p:nvPr/>
        </p:nvSpPr>
        <p:spPr>
          <a:xfrm>
            <a:off x="152400" y="914400"/>
            <a:ext cx="9144000" cy="50292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sơ</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đồ</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trong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lập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dàn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ý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góp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phần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kích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thích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hứng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thú</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tập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nâng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cao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chất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lượng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văn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miêu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sẽ</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tăng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chủ</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sinh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trong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tập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bởi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sinh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người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chủ</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tự</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đặt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câu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hỏi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TLV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mình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tự</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do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tìm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ý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và</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mở</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rộng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ý, GV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chỉ</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người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hướng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dẫn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hỗ</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trợ</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GV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thể</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trong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môn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khác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HS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nhờ</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mà</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rèn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luyện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được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logic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và</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tạo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mình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6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0" y="76200"/>
            <a:ext cx="9144000" cy="6858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công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cụ</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khả</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cao</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vì</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thể</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vận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được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với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bất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kì</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điều</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kiện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cơ</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sở</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vật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chất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nào</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nhà</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trường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hiện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nay.</a:t>
            </a:r>
          </a:p>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thể</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thiết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kế</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trên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giấy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bìa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bản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phụ</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bằng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bút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chì</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màu</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phấn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tẩy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kích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thích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được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trí</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tò</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mò</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óc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tạo</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sinh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Việc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thiết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kế</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giảng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môn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TLV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bằng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sẽ</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dần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hình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thành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hs</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mạch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lạc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hiểu</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biết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vấn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đề</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một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sâu</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sắc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nhìn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vấn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đề</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một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khoa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171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52400" y="304800"/>
            <a:ext cx="8610600" cy="5632311"/>
          </a:xfrm>
          <a:prstGeom prst="rect">
            <a:avLst/>
          </a:prstGeom>
        </p:spPr>
        <p:txBody>
          <a:bodyPr wrap="square">
            <a:spAutoFit/>
          </a:bodyPr>
          <a:lstStyle/>
          <a:p>
            <a:r>
              <a:rPr lang="en-US" sz="3600" b="1" dirty="0" smtClean="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a:t>
            </a:r>
            <a:r>
              <a:rPr lang="en-US" sz="3600" b="1" dirty="0" smtClean="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kết</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hợp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với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tích</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cực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khác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như</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vấn</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đáp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gợi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mở</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thuyết</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trình</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tính</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khả</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cao</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góp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phần</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đổi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mới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Hiện</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nay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bằng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sđtd</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ở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bậc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tiểu</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nhiều</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nhưng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nếu</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giáo</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viên</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đầu</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tìm</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tòi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tạo</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sẽ</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giúp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em</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nâng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cao</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chất</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lượng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tập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ghi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nhớ</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tốt</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thuận</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lợi</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cho</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việc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sau</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này</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lên</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bậc</a:t>
            </a:r>
            <a:r>
              <a:rPr lang="en-US" sz="3600" b="1" dirty="0">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THCS-THPT.</a:t>
            </a:r>
          </a:p>
        </p:txBody>
      </p:sp>
    </p:spTree>
    <p:extLst>
      <p:ext uri="{BB962C8B-B14F-4D97-AF65-F5344CB8AC3E}">
        <p14:creationId xmlns:p14="http://schemas.microsoft.com/office/powerpoint/2010/main" val="26755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893618"/>
            <a:ext cx="8382000" cy="19812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4400" b="1" dirty="0" smtClean="0">
                <a:solidFill>
                  <a:srgbClr val="00206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THAM KHẢO MỘT SỐ SƠ ĐỒ TƯ DUY ĐƯỢC SỬ DỤNG TRONG NHỮNG MÔN HỌC KHÁC</a:t>
            </a:r>
          </a:p>
        </p:txBody>
      </p:sp>
    </p:spTree>
    <p:extLst>
      <p:ext uri="{BB962C8B-B14F-4D97-AF65-F5344CB8AC3E}">
        <p14:creationId xmlns:p14="http://schemas.microsoft.com/office/powerpoint/2010/main" val="10624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3848"/>
            <a:ext cx="9144000" cy="56903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00" y="223403"/>
            <a:ext cx="9144000" cy="671119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00" y="598386"/>
            <a:ext cx="9144000" cy="626122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0" y="598386"/>
            <a:ext cx="9144000" cy="591909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6201"/>
            <a:ext cx="9744000" cy="731519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000" y="0"/>
            <a:ext cx="9144000" cy="731520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000" y="381001"/>
            <a:ext cx="8994000" cy="7467599"/>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0000" y="0"/>
            <a:ext cx="9444000" cy="6972818"/>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76201"/>
            <a:ext cx="9594000" cy="7046617"/>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76200"/>
            <a:ext cx="9444000" cy="7315199"/>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7883974"/>
          </a:xfrm>
          <a:prstGeom prst="rect">
            <a:avLst/>
          </a:prstGeom>
        </p:spPr>
      </p:pic>
    </p:spTree>
    <p:extLst>
      <p:ext uri="{BB962C8B-B14F-4D97-AF65-F5344CB8AC3E}">
        <p14:creationId xmlns:p14="http://schemas.microsoft.com/office/powerpoint/2010/main" val="22695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3399">
            <a:alpha val="9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5"/>
            <a:ext cx="9144000" cy="1433945"/>
          </a:xfrm>
          <a:prstGeom prst="rect">
            <a:avLst/>
          </a:prstGeom>
        </p:spPr>
      </p:pic>
      <p:sp>
        <p:nvSpPr>
          <p:cNvPr id="2" name="Title 1"/>
          <p:cNvSpPr txBox="1">
            <a:spLocks/>
          </p:cNvSpPr>
          <p:nvPr/>
        </p:nvSpPr>
        <p:spPr>
          <a:xfrm>
            <a:off x="0" y="1447800"/>
            <a:ext cx="9130145" cy="5638801"/>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TẬP THỂ GIÁO VIÊN KHỐI 5</a:t>
            </a:r>
          </a:p>
          <a:p>
            <a:pPr algn="ct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smtClean="0">
                <a:solidFill>
                  <a:srgbClr val="7030A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XIN CHÂN THÀNH CẢM ƠN CÁC THẦY CÔ TRƯỜNG TIỂU </a:t>
            </a:r>
            <a:r>
              <a:rPr lang="en-US" sz="3600" b="1" smtClean="0">
                <a:solidFill>
                  <a:srgbClr val="7030A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 TÂN NHỰT 6 VỀ </a:t>
            </a:r>
            <a:r>
              <a:rPr lang="en-US" sz="3600" b="1" dirty="0" smtClean="0">
                <a:solidFill>
                  <a:srgbClr val="7030A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THAM GIA CHUYÊN ĐỀ </a:t>
            </a:r>
          </a:p>
          <a:p>
            <a:pPr algn="ctr"/>
            <a:r>
              <a:rPr lang="en-US" sz="36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“SỬ </a:t>
            </a:r>
            <a:r>
              <a:rPr lang="en-US" sz="3600" b="1">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DỤNG SƠ ĐỒ TƯ DUY TRONG PHÂN MÔN TẬP LÀM VĂN </a:t>
            </a:r>
            <a:br>
              <a:rPr lang="en-US" sz="3600" b="1">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br>
            <a:r>
              <a:rPr lang="en-US" sz="3600" b="1">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KHỐI </a:t>
            </a:r>
            <a:r>
              <a:rPr lang="en-US" sz="3600" b="1"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4-5”</a:t>
            </a:r>
            <a:r>
              <a:rPr lang="en-US" sz="3600">
                <a:solidFill>
                  <a:srgbClr val="FF0000"/>
                </a:solidFill>
                <a:latin typeface="Times New Roman" panose="02020603050405020304" pitchFamily="18" charset="0"/>
                <a:cs typeface="Times New Roman" panose="02020603050405020304" pitchFamily="18" charset="0"/>
              </a:rPr>
              <a:t/>
            </a:r>
            <a:br>
              <a:rPr lang="en-US" sz="3600">
                <a:solidFill>
                  <a:srgbClr val="FF0000"/>
                </a:solidFill>
                <a:latin typeface="Times New Roman" panose="02020603050405020304" pitchFamily="18" charset="0"/>
                <a:cs typeface="Times New Roman" panose="02020603050405020304" pitchFamily="18" charset="0"/>
              </a:rPr>
            </a:br>
            <a:r>
              <a:rPr lang="en-US" sz="3600" b="1" smtClean="0">
                <a:solidFill>
                  <a:srgbClr val="B10F9A"/>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KÍNH </a:t>
            </a:r>
            <a:r>
              <a:rPr lang="en-US" sz="3600" b="1" dirty="0" smtClean="0">
                <a:solidFill>
                  <a:srgbClr val="B10F9A"/>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CHÚC CÁC THẦY CÔ DỒI DÀO SỨC KHỎE, VUI TƯƠI VÀ TRÀN ĐẦY HẠNH PHÚC.</a:t>
            </a:r>
            <a:endParaRPr lang="en-US" sz="4000" dirty="0">
              <a:solidFill>
                <a:srgbClr val="B10F9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046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9448800" cy="609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57250" indent="-857250">
              <a:buFont typeface="Wingdings" pitchFamily="2" charset="2"/>
              <a:buChar char="v"/>
            </a:pPr>
            <a:r>
              <a:rPr lang="en-US" sz="3600" b="1" u="sng" smtClean="0">
                <a:solidFill>
                  <a:srgbClr val="0070C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 SINH:</a:t>
            </a:r>
            <a:endParaRPr lang="en-US" sz="3600" b="1" u="sng" dirty="0" smtClean="0">
              <a:solidFill>
                <a:srgbClr val="0070C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04800" y="914400"/>
            <a:ext cx="8763000" cy="3810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Thiếu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tập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trung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thụ</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ít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tạo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vốn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từ</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nghèo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nàn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nắm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rõ</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đối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tượng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miêu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viết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không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chân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thực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còn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rập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khuôn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mẫu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thể</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hiện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cảm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xúc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Sắp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xếp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ý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lộn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xộn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nội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dung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miêu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đầy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đủ</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theo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yêu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cầu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Diễn</a:t>
            </a:r>
            <a:r>
              <a:rPr lang="en-US" sz="3200" b="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a:t>
            </a:r>
            <a:r>
              <a:rPr lang="en-US" sz="3200" b="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ạt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lủng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sai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chính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tả</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chấm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câu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liên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kết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đoạn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chặt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chẽ</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theo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lối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bắt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chước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sao</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chép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văn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mẫu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thuộc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văn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mẫu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pPr marL="571500" indent="-571500">
              <a:buFontTx/>
              <a:buChar char="-"/>
            </a:pPr>
            <a:endPar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4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alpha val="92000"/>
              </a:srgbClr>
            </a:gs>
            <a:gs pos="64999">
              <a:srgbClr val="F0EBD5"/>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76200"/>
            <a:ext cx="9448800" cy="990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rgbClr val="FF0000"/>
                </a:solidFill>
                <a:effectLst>
                  <a:outerShdw blurRad="25502" dist="23000" dir="7020000" algn="tl">
                    <a:srgbClr val="000000">
                      <a:alpha val="50000"/>
                    </a:srgbClr>
                  </a:outerShdw>
                </a:effectLst>
              </a:rPr>
              <a:t>II. </a:t>
            </a:r>
            <a:r>
              <a:rPr lang="en-US" sz="3600" b="1" dirty="0"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NGUYÊN NHÂN :</a:t>
            </a:r>
          </a:p>
        </p:txBody>
      </p:sp>
      <p:sp>
        <p:nvSpPr>
          <p:cNvPr id="3" name="Title 1"/>
          <p:cNvSpPr txBox="1">
            <a:spLocks/>
          </p:cNvSpPr>
          <p:nvPr/>
        </p:nvSpPr>
        <p:spPr>
          <a:xfrm>
            <a:off x="762000" y="762000"/>
            <a:ext cx="9448800" cy="609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57250" indent="-857250">
              <a:buFont typeface="Wingdings" pitchFamily="2" charset="2"/>
              <a:buChar char="v"/>
            </a:pPr>
            <a:r>
              <a:rPr lang="en-US" sz="3600" b="1" u="sng" dirty="0" smtClean="0">
                <a:solidFill>
                  <a:srgbClr val="B10F9A"/>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GIÁO VIÊN:</a:t>
            </a:r>
          </a:p>
        </p:txBody>
      </p:sp>
      <p:sp>
        <p:nvSpPr>
          <p:cNvPr id="4" name="Title 1"/>
          <p:cNvSpPr txBox="1">
            <a:spLocks/>
          </p:cNvSpPr>
          <p:nvPr/>
        </p:nvSpPr>
        <p:spPr>
          <a:xfrm>
            <a:off x="381000" y="1524000"/>
            <a:ext cx="8763000" cy="4953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Trình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nhận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thức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năng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lực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sư</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phạm</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giảng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phân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môn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TLV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mỗi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GV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khác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nhau</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đánh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giá</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đúng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mức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mức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vị</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trí</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môn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TLV.</a:t>
            </a:r>
          </a:p>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Dạy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theo</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lối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áp</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đặt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xây</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dựng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dàn</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bài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sẵn</a:t>
            </a:r>
            <a:r>
              <a:rPr lang="en-US" sz="3600" b="1" dirty="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endPar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linh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hoạt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nhiệt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huyết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phối</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hợp</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tốt</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các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phương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hình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thức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Bệnh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thành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tích</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trong</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giáo</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dục</a:t>
            </a:r>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997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228600"/>
            <a:ext cx="9448800" cy="609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57250" indent="-857250">
              <a:buFont typeface="Wingdings" pitchFamily="2" charset="2"/>
              <a:buChar char="v"/>
            </a:pPr>
            <a:r>
              <a:rPr lang="en-US" sz="3600" b="1" u="sng" smtClean="0">
                <a:solidFill>
                  <a:srgbClr val="0070C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 SINH:</a:t>
            </a:r>
            <a:endParaRPr lang="en-US" sz="3600" b="1" u="sng" dirty="0" smtClean="0">
              <a:solidFill>
                <a:srgbClr val="0070C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81000" y="1066800"/>
            <a:ext cx="8382000" cy="50292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nắm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vững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kiến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thức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môn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kiến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thức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thực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tế</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còn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nhiều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lỗ</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hỗng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đối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phó</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hứng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thú</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tích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cực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thụ</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lười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biếng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Chưa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biết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quan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ghi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chép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sắp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xếp</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dàn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ý.</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Xem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nhẹ</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việc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đọc</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sách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ham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mê</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những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trò</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chơi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hiện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đại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quên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thế</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giới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thiên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nhiên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xung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quanh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Ít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có</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nhiều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điều</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kiện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tham</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gia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hoạt</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động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ngoại</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khóa</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để</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tích</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lũy</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vốn</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200" b="1" dirty="0" err="1"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sống</a:t>
            </a:r>
            <a:r>
              <a:rPr lang="en-US" sz="32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a:p>
            <a:pPr marL="571500" indent="-571500">
              <a:buFontTx/>
              <a:buChar char="-"/>
            </a:pPr>
            <a:endParaRPr lang="en-US" sz="2800" b="1" dirty="0" smtClean="0">
              <a:solidFill>
                <a:schemeClr val="tx1"/>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1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3500000" scaled="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304800" y="76200"/>
            <a:ext cx="9448800" cy="7620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III. GIẢI PHÁP:</a:t>
            </a:r>
          </a:p>
        </p:txBody>
      </p:sp>
      <p:graphicFrame>
        <p:nvGraphicFramePr>
          <p:cNvPr id="3" name="Diagram 2"/>
          <p:cNvGraphicFramePr/>
          <p:nvPr>
            <p:extLst>
              <p:ext uri="{D42A27DB-BD31-4B8C-83A1-F6EECF244321}">
                <p14:modId xmlns:p14="http://schemas.microsoft.com/office/powerpoint/2010/main" val="2899802835"/>
              </p:ext>
            </p:extLst>
          </p:nvPr>
        </p:nvGraphicFramePr>
        <p:xfrm>
          <a:off x="838200" y="443345"/>
          <a:ext cx="75438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rot="10800000">
            <a:off x="7162799" y="5181596"/>
            <a:ext cx="1981199" cy="83820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7162799" y="5416034"/>
            <a:ext cx="2286001" cy="369332"/>
          </a:xfrm>
          <a:prstGeom prst="rect">
            <a:avLst/>
          </a:prstGeom>
          <a:noFill/>
        </p:spPr>
        <p:txBody>
          <a:bodyPr wrap="square" rtlCol="0">
            <a:sp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QUAN TRỌNG </a:t>
            </a:r>
            <a:endParaRPr lang="en-US"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2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296400" cy="9906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200" b="1" dirty="0" smtClean="0">
                <a:solidFill>
                  <a:srgbClr val="FF0000"/>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IV. ỨNG DỤNG SƠ ĐỒ TƯ DUY (SĐTD) VÀO GIẢNG DẠY MÔN TẬP LÀM VĂN Ở TIỂU HỌC:</a:t>
            </a:r>
          </a:p>
        </p:txBody>
      </p:sp>
      <p:sp>
        <p:nvSpPr>
          <p:cNvPr id="3" name="Title 1"/>
          <p:cNvSpPr txBox="1">
            <a:spLocks/>
          </p:cNvSpPr>
          <p:nvPr/>
        </p:nvSpPr>
        <p:spPr>
          <a:xfrm>
            <a:off x="2667000" y="1143000"/>
            <a:ext cx="9448800" cy="685800"/>
          </a:xfrm>
          <a:prstGeom prst="rect">
            <a:avLst/>
          </a:prstGeom>
        </p:spPr>
        <p:txBody>
          <a:bodyP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1.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Sơ</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đồ</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tư</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duy</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là</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3600" b="1" dirty="0" err="1"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gì</a:t>
            </a:r>
            <a:r>
              <a:rPr lang="en-US" sz="3600" b="1" dirty="0" smtClean="0">
                <a:solidFill>
                  <a:schemeClr val="accent4">
                    <a:lumMod val="75000"/>
                  </a:schemeClr>
                </a:solidFill>
                <a:effectLst>
                  <a:outerShdw blurRad="25502" dist="23000" dir="7020000" algn="tl">
                    <a:srgbClr val="000000">
                      <a:alpha val="50000"/>
                    </a:srgbClr>
                  </a:outerShdw>
                </a:effectLst>
                <a:latin typeface="Times New Roman" panose="02020603050405020304" pitchFamily="18" charset="0"/>
                <a:cs typeface="Times New Roman" panose="02020603050405020304" pitchFamily="18" charset="0"/>
              </a:rPr>
              <a:t>?</a:t>
            </a:r>
          </a:p>
        </p:txBody>
      </p:sp>
      <p:sp>
        <p:nvSpPr>
          <p:cNvPr id="4" name="Rectangle 3"/>
          <p:cNvSpPr/>
          <p:nvPr/>
        </p:nvSpPr>
        <p:spPr>
          <a:xfrm>
            <a:off x="152400" y="1752600"/>
            <a:ext cx="8839200" cy="5016758"/>
          </a:xfrm>
          <a:prstGeom prst="rect">
            <a:avLst/>
          </a:prstGeom>
          <a:solidFill>
            <a:srgbClr val="6AECCD"/>
          </a:solidFill>
        </p:spPr>
        <p:txBody>
          <a:bodyPr wrap="square">
            <a:spAutoFit/>
          </a:bodyPr>
          <a:lstStyle/>
          <a:p>
            <a:r>
              <a:rPr lang="fr-FR" sz="4000" b="1" dirty="0" err="1">
                <a:latin typeface="Times New Roman" panose="02020603050405020304" pitchFamily="18" charset="0"/>
                <a:cs typeface="Times New Roman" panose="02020603050405020304" pitchFamily="18" charset="0"/>
              </a:rPr>
              <a:t>Sơ</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đồ</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tư</a:t>
            </a:r>
            <a:r>
              <a:rPr lang="fr-FR" sz="4000" b="1" dirty="0">
                <a:latin typeface="Times New Roman" panose="02020603050405020304" pitchFamily="18" charset="0"/>
                <a:cs typeface="Times New Roman" panose="02020603050405020304" pitchFamily="18" charset="0"/>
              </a:rPr>
              <a:t> </a:t>
            </a:r>
            <a:r>
              <a:rPr lang="fr-FR" sz="4000" b="1" dirty="0" err="1">
                <a:latin typeface="Times New Roman" panose="02020603050405020304" pitchFamily="18" charset="0"/>
                <a:cs typeface="Times New Roman" panose="02020603050405020304" pitchFamily="18" charset="0"/>
              </a:rPr>
              <a:t>duy</a:t>
            </a:r>
            <a:r>
              <a:rPr lang="fr-FR" sz="4000" dirty="0">
                <a:latin typeface="Times New Roman" panose="02020603050405020304" pitchFamily="18" charset="0"/>
                <a:cs typeface="Times New Roman" panose="02020603050405020304" pitchFamily="18" charset="0"/>
              </a:rPr>
              <a:t> là </a:t>
            </a:r>
            <a:r>
              <a:rPr lang="fr-FR" sz="4000" dirty="0" err="1" smtClean="0">
                <a:latin typeface="Times New Roman" panose="02020603050405020304" pitchFamily="18" charset="0"/>
                <a:cs typeface="Times New Roman" panose="02020603050405020304" pitchFamily="18" charset="0"/>
              </a:rPr>
              <a:t>hình</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thức</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ghi</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chép</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nhằm</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tìm</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tòi</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đào</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sâu</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mở</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rộng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một</a:t>
            </a:r>
            <a:r>
              <a:rPr lang="fr-FR" sz="4000" dirty="0" smtClean="0">
                <a:latin typeface="Times New Roman" panose="02020603050405020304" pitchFamily="18" charset="0"/>
                <a:cs typeface="Times New Roman" panose="02020603050405020304" pitchFamily="18" charset="0"/>
              </a:rPr>
              <a:t> ý </a:t>
            </a:r>
            <a:r>
              <a:rPr lang="fr-FR" sz="4000" dirty="0" err="1" smtClean="0">
                <a:latin typeface="Times New Roman" panose="02020603050405020304" pitchFamily="18" charset="0"/>
                <a:cs typeface="Times New Roman" panose="02020603050405020304" pitchFamily="18" charset="0"/>
              </a:rPr>
              <a:t>tưởng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tóm</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tắt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những</a:t>
            </a:r>
            <a:r>
              <a:rPr lang="fr-FR" sz="4000" dirty="0" smtClean="0">
                <a:latin typeface="Times New Roman" panose="02020603050405020304" pitchFamily="18" charset="0"/>
                <a:cs typeface="Times New Roman" panose="02020603050405020304" pitchFamily="18" charset="0"/>
              </a:rPr>
              <a:t> ý </a:t>
            </a:r>
            <a:r>
              <a:rPr lang="fr-FR" sz="4000" dirty="0" err="1" smtClean="0">
                <a:latin typeface="Times New Roman" panose="02020603050405020304" pitchFamily="18" charset="0"/>
                <a:cs typeface="Times New Roman" panose="02020603050405020304" pitchFamily="18" charset="0"/>
              </a:rPr>
              <a:t>chính</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của</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một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nội</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dung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hệ</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thống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hóa</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một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chủ</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đề</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bằng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cách</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kết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hợp</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việc</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sử</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dụng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hình</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ảnh</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đường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nét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màu</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sắc</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chữ</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viết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Đây</a:t>
            </a:r>
            <a:r>
              <a:rPr lang="fr-FR" sz="4000" dirty="0" smtClean="0">
                <a:latin typeface="Times New Roman" panose="02020603050405020304" pitchFamily="18" charset="0"/>
                <a:cs typeface="Times New Roman" panose="02020603050405020304" pitchFamily="18" charset="0"/>
              </a:rPr>
              <a:t> là </a:t>
            </a:r>
            <a:r>
              <a:rPr lang="fr-FR" sz="4000" dirty="0" err="1" smtClean="0">
                <a:latin typeface="Times New Roman" panose="02020603050405020304" pitchFamily="18" charset="0"/>
                <a:cs typeface="Times New Roman" panose="02020603050405020304" pitchFamily="18" charset="0"/>
              </a:rPr>
              <a:t>một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sơ</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đồ</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mở</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nó</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phát</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huy</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tối</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đa</a:t>
            </a:r>
            <a:r>
              <a:rPr lang="fr-FR" sz="4000" dirty="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khả</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năng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sáng</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tạo</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của</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mỗi</a:t>
            </a:r>
            <a:r>
              <a:rPr lang="fr-FR" sz="4000" dirty="0" smtClean="0">
                <a:latin typeface="Times New Roman" panose="02020603050405020304" pitchFamily="18" charset="0"/>
                <a:cs typeface="Times New Roman" panose="02020603050405020304" pitchFamily="18" charset="0"/>
              </a:rPr>
              <a:t> </a:t>
            </a:r>
            <a:r>
              <a:rPr lang="fr-FR" sz="4000" dirty="0" err="1" smtClean="0">
                <a:latin typeface="Times New Roman" panose="02020603050405020304" pitchFamily="18" charset="0"/>
                <a:cs typeface="Times New Roman" panose="02020603050405020304" pitchFamily="18" charset="0"/>
              </a:rPr>
              <a:t>người</a:t>
            </a:r>
            <a:r>
              <a:rPr lang="fr-FR"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42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ơ đồ tư duy là gì?">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3199"/>
            <a:ext cx="8077200" cy="6360001"/>
          </a:xfrm>
          <a:prstGeom prst="rect">
            <a:avLst/>
          </a:prstGeom>
          <a:noFill/>
          <a:ln>
            <a:noFill/>
          </a:ln>
        </p:spPr>
      </p:pic>
    </p:spTree>
    <p:extLst>
      <p:ext uri="{BB962C8B-B14F-4D97-AF65-F5344CB8AC3E}">
        <p14:creationId xmlns:p14="http://schemas.microsoft.com/office/powerpoint/2010/main" val="1976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1773</TotalTime>
  <Words>2370</Words>
  <Application>Microsoft Office PowerPoint</Application>
  <PresentationFormat>On-screen Show (4:3)</PresentationFormat>
  <Paragraphs>204</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CHUYÊN ĐỀ:  SỬ DỤNG SƠ ĐỒ TƯ DUY TRONG PHÂN MÔN TẬP LÀM VĂN  KHỐI 4-5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vt:lpstr>
      <vt:lpstr>PowerPoint Presentation</vt:lpstr>
      <vt:lpstr>PowerPoint Presentation</vt:lpstr>
      <vt:lpstr>Chú bé vùng biển</vt:lpstr>
      <vt:lpstr>PowerPoint Presentation</vt:lpstr>
      <vt:lpstr>tính tình</vt:lpstr>
      <vt:lpstr>Cấu tạo của bài văn tả người thường có 3 phần :  1/ Mở bài : Giới thiệu người định tả. 2/Thân bài : a) Tả ngoại hình ( đặc điểm nổi bật về tầm vóc , cách ăn mặc, khuôn mặt, mái tóc , cặp mắt, hàm răng …). b)Tả tính tình , hoạt động (lời nói , cử chỉ, thói quen ,cách cư xử với người khác ,…). 3/ Kết bài : Nêu cảm nghĩ về người được tả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ỨNG DỤNG SƠ ĐỒ TƯ DUY VÀO DẠY MÔN TẬP LÀM VĂN Ở TIỂU HỌC</dc:title>
  <dc:creator>DELL</dc:creator>
  <cp:lastModifiedBy>MERCURY</cp:lastModifiedBy>
  <cp:revision>151</cp:revision>
  <cp:lastPrinted>2020-08-31T03:31:43Z</cp:lastPrinted>
  <dcterms:created xsi:type="dcterms:W3CDTF">2018-01-17T15:09:04Z</dcterms:created>
  <dcterms:modified xsi:type="dcterms:W3CDTF">2020-08-31T03:31:49Z</dcterms:modified>
</cp:coreProperties>
</file>