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</p:sldMasterIdLst>
  <p:notesMasterIdLst>
    <p:notesMasterId r:id="rId15"/>
  </p:notesMasterIdLst>
  <p:sldIdLst>
    <p:sldId id="293" r:id="rId4"/>
    <p:sldId id="259" r:id="rId5"/>
    <p:sldId id="295" r:id="rId6"/>
    <p:sldId id="263" r:id="rId7"/>
    <p:sldId id="294" r:id="rId8"/>
    <p:sldId id="275" r:id="rId9"/>
    <p:sldId id="276" r:id="rId10"/>
    <p:sldId id="288" r:id="rId11"/>
    <p:sldId id="277" r:id="rId12"/>
    <p:sldId id="278" r:id="rId13"/>
    <p:sldId id="280" r:id="rId14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800080"/>
    <a:srgbClr val="FF00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Header Placeholder 512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en-US" sz="1200" strike="noStrike" noProof="1"/>
          </a:p>
        </p:txBody>
      </p:sp>
      <p:sp>
        <p:nvSpPr>
          <p:cNvPr id="5123" name="Date Placeholder 512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algn="r" fontAlgn="base"/>
            <a:endParaRPr lang="en-US" sz="1200" strike="noStrike" noProof="1"/>
          </a:p>
        </p:txBody>
      </p:sp>
      <p:sp>
        <p:nvSpPr>
          <p:cNvPr id="4100" name="Slide Image Placeholder 5123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1" name="Text Placeholder 5124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5126" name="Footer Placeholder 512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fontAlgn="base"/>
            <a:endParaRPr lang="en-US" sz="1200" strike="noStrike" noProof="1"/>
          </a:p>
        </p:txBody>
      </p:sp>
      <p:sp>
        <p:nvSpPr>
          <p:cNvPr id="5127" name="Slide Number Placeholder 512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fontAlgn="base"/>
            <a:fld id="{9A0DB2DC-4C9A-4742-B13C-FB6460FD3503}" type="slidenum">
              <a:rPr lang="en-US" sz="1200" strike="noStrike" noProof="1" dirty="0">
                <a:latin typeface="Times New Roman" panose="02020603050405020304" pitchFamily="18" charset="0"/>
                <a:ea typeface="+mn-ea"/>
                <a:cs typeface="+mn-cs"/>
              </a:rPr>
              <a:t>‹#›</a:t>
            </a:fld>
            <a:endParaRPr lang="en-US" sz="1200" strike="noStrike" noProof="1"/>
          </a:p>
        </p:txBody>
      </p:sp>
    </p:spTree>
    <p:extLst>
      <p:ext uri="{BB962C8B-B14F-4D97-AF65-F5344CB8AC3E}">
        <p14:creationId xmlns:p14="http://schemas.microsoft.com/office/powerpoint/2010/main" val="18817231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lide Number Placeholder 1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/>
            <a:fld id="{9A0DB2DC-4C9A-4742-B13C-FB6460FD3503}" type="slidenum">
              <a:rPr lang="en-US" altLang="zh-CN" sz="1200" dirty="0">
                <a:latin typeface="Times New Roman" panose="02020603050405020304" pitchFamily="18" charset="0"/>
              </a:rPr>
              <a:t>1</a:t>
            </a:fld>
            <a:endParaRPr lang="en-US" altLang="zh-CN" sz="1200" dirty="0">
              <a:latin typeface="Times New Roman" panose="02020603050405020304" pitchFamily="18" charset="0"/>
            </a:endParaRPr>
          </a:p>
        </p:txBody>
      </p:sp>
      <p:sp>
        <p:nvSpPr>
          <p:cNvPr id="6146" name="Slide Image Placeholder 6145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7" name="Text Placeholder 6146"/>
          <p:cNvSpPr>
            <a:spLocks noGrp="1"/>
          </p:cNvSpPr>
          <p:nvPr>
            <p:ph type="body"/>
          </p:nvPr>
        </p:nvSpPr>
        <p:spPr/>
        <p:txBody>
          <a:bodyPr anchor="t" anchorCtr="0"/>
          <a:lstStyle/>
          <a:p>
            <a:pPr lvl="0"/>
            <a:endParaRPr lang="en-US" altLang="zh-C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Number Placeholder 1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/>
            <a:fld id="{9A0DB2DC-4C9A-4742-B13C-FB6460FD3503}" type="slidenum">
              <a:rPr lang="en-US" altLang="zh-CN" sz="1200" dirty="0"/>
              <a:t>2</a:t>
            </a:fld>
            <a:endParaRPr lang="en-US" altLang="zh-CN" sz="1200" dirty="0"/>
          </a:p>
        </p:txBody>
      </p:sp>
      <p:sp>
        <p:nvSpPr>
          <p:cNvPr id="8194" name="Slide Image Placeholder 6145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8195" name="Text Placeholder 6146"/>
          <p:cNvSpPr>
            <a:spLocks noGrp="1"/>
          </p:cNvSpPr>
          <p:nvPr>
            <p:ph type="body"/>
          </p:nvPr>
        </p:nvSpPr>
        <p:spPr/>
        <p:txBody>
          <a:bodyPr anchor="t" anchorCtr="0"/>
          <a:lstStyle/>
          <a:p>
            <a:pPr lvl="0"/>
            <a:endParaRPr lang="en-US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en-US" strike="noStrike" noProof="1" smtClean="0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en-US" strike="noStrike" noProof="1" smtClean="0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en-US" strike="noStrike" noProof="1" smtClean="0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2051" name="Text Placeholder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3075" name="Text Placeholder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GIF"/><Relationship Id="rId2" Type="http://schemas.openxmlformats.org/officeDocument/2006/relationships/slideLayout" Target="../slideLayouts/slideLayout28.xml"/><Relationship Id="rId1" Type="http://schemas.openxmlformats.org/officeDocument/2006/relationships/tags" Target="../tags/tag1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10" Type="http://schemas.openxmlformats.org/officeDocument/2006/relationships/image" Target="../media/image8.GIF"/><Relationship Id="rId4" Type="http://schemas.openxmlformats.org/officeDocument/2006/relationships/image" Target="../media/image2.jpeg"/><Relationship Id="rId9" Type="http://schemas.openxmlformats.org/officeDocument/2006/relationships/image" Target="../media/image7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GIF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10" Type="http://schemas.openxmlformats.org/officeDocument/2006/relationships/image" Target="../media/image8.GIF"/><Relationship Id="rId4" Type="http://schemas.openxmlformats.org/officeDocument/2006/relationships/image" Target="../media/image2.jpeg"/><Relationship Id="rId9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4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106" descr="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7212395">
            <a:off x="423863" y="338138"/>
            <a:ext cx="847725" cy="6286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3" name="Picture 4107" descr="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383057">
            <a:off x="609600" y="5867400"/>
            <a:ext cx="842963" cy="787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4" name="Picture 4108" descr="21b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-3708574">
            <a:off x="8105775" y="200025"/>
            <a:ext cx="685800" cy="10477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5" name="Picture 4112" descr="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15250" y="1600200"/>
            <a:ext cx="1428750" cy="14287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6" name="Picture 4116" descr="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4389965">
            <a:off x="-23812" y="2767013"/>
            <a:ext cx="1000125" cy="647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7" name="Picture 4117" descr="21b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3008128">
            <a:off x="3408363" y="5462588"/>
            <a:ext cx="1266825" cy="1168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8" name="Picture 4119" descr="21d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48600" y="5715000"/>
            <a:ext cx="1047750" cy="800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Text Box 3"/>
          <p:cNvSpPr txBox="1"/>
          <p:nvPr/>
        </p:nvSpPr>
        <p:spPr>
          <a:xfrm>
            <a:off x="723289" y="1781175"/>
            <a:ext cx="8173085" cy="24955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marL="342900" indent="-342900" algn="ctr">
              <a:lnSpc>
                <a:spcPct val="85000"/>
              </a:lnSpc>
            </a:pPr>
            <a:r>
              <a:rPr lang="vi-VN" altLang="en-US" sz="3200" b="1" noProof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pitchFamily="18" charset="0"/>
                <a:ea typeface="+mn-ea"/>
                <a:cs typeface="+mn-cs"/>
              </a:rPr>
              <a:t>CHÀO MỪNG CÁC EM VÀO TIẾT HỌC </a:t>
            </a:r>
            <a:endParaRPr lang="vi-VN" altLang="en-US" sz="3200" b="1" noProof="1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Times New Roman" panose="02020603050405020304" pitchFamily="18" charset="0"/>
            </a:endParaRPr>
          </a:p>
          <a:p>
            <a:pPr marL="342900" indent="-342900" algn="ctr">
              <a:lnSpc>
                <a:spcPct val="85000"/>
              </a:lnSpc>
            </a:pPr>
            <a:endParaRPr lang="vi-VN" altLang="en-US" sz="3200" b="1" noProof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342900" indent="-342900" algn="ctr">
              <a:lnSpc>
                <a:spcPct val="85000"/>
              </a:lnSpc>
            </a:pPr>
            <a:endParaRPr lang="vi-VN" altLang="en-US" sz="3200" b="1" noProof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342900" indent="-342900" algn="ctr">
              <a:lnSpc>
                <a:spcPct val="85000"/>
              </a:lnSpc>
            </a:pPr>
            <a:r>
              <a:rPr lang="vi-VN" altLang="en-US" sz="4000" b="1" noProof="1">
                <a:solidFill>
                  <a:srgbClr val="FF0000"/>
                </a:solidFill>
                <a:latin typeface="Times New Roman" panose="02020603050405020304" pitchFamily="18" charset="0"/>
              </a:rPr>
              <a:t>CÔ CHÚC CÁC EM VUI KHỎE,</a:t>
            </a:r>
          </a:p>
          <a:p>
            <a:pPr marL="342900" indent="-342900" algn="ctr">
              <a:lnSpc>
                <a:spcPct val="85000"/>
              </a:lnSpc>
            </a:pPr>
            <a:r>
              <a:rPr lang="vi-VN" altLang="en-US" sz="4400" b="1" noProof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CHĂM NGOAN, HỌC GIỎI</a:t>
            </a:r>
            <a:endParaRPr lang="vi-VN" altLang="en-US" sz="4400" b="1" noProof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29699"/>
          <p:cNvSpPr txBox="1"/>
          <p:nvPr/>
        </p:nvSpPr>
        <p:spPr>
          <a:xfrm>
            <a:off x="1676400" y="838200"/>
            <a:ext cx="6516528" cy="304698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5/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Giải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đố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zh-CN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endParaRPr lang="en-US" altLang="zh-CN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endParaRPr lang="en-US" altLang="zh-CN" sz="3200" dirty="0">
              <a:latin typeface="Times New Roman" panose="02020603050405020304" pitchFamily="18" charset="0"/>
            </a:endParaRPr>
          </a:p>
          <a:p>
            <a:r>
              <a:rPr lang="en-US" altLang="zh-CN" sz="3200" dirty="0">
                <a:latin typeface="Times New Roman" panose="02020603050405020304" pitchFamily="18" charset="0"/>
              </a:rPr>
              <a:t>          </a:t>
            </a:r>
            <a:r>
              <a:rPr lang="en-US" altLang="zh-CN" sz="3200" dirty="0" err="1">
                <a:latin typeface="Times New Roman" panose="02020603050405020304" pitchFamily="18" charset="0"/>
              </a:rPr>
              <a:t>Bớt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đầu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thì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bé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nh</a:t>
            </a:r>
            <a:r>
              <a:rPr lang="vi-VN" altLang="en-US" sz="3200" dirty="0">
                <a:latin typeface="Times New Roman" panose="02020603050405020304" pitchFamily="18" charset="0"/>
              </a:rPr>
              <a:t>ấ</a:t>
            </a:r>
            <a:r>
              <a:rPr lang="en-US" altLang="zh-CN" sz="3200" dirty="0">
                <a:latin typeface="Times New Roman" panose="02020603050405020304" pitchFamily="18" charset="0"/>
              </a:rPr>
              <a:t>t </a:t>
            </a:r>
            <a:r>
              <a:rPr lang="en-US" altLang="zh-CN" sz="3200" dirty="0" err="1">
                <a:latin typeface="Times New Roman" panose="02020603050405020304" pitchFamily="18" charset="0"/>
              </a:rPr>
              <a:t>nhà</a:t>
            </a:r>
            <a:endParaRPr lang="en-US" altLang="zh-CN" sz="3200" dirty="0">
              <a:latin typeface="Times New Roman" panose="02020603050405020304" pitchFamily="18" charset="0"/>
            </a:endParaRPr>
          </a:p>
          <a:p>
            <a:r>
              <a:rPr lang="en-US" altLang="zh-CN" sz="3200" dirty="0">
                <a:latin typeface="Times New Roman" panose="02020603050405020304" pitchFamily="18" charset="0"/>
              </a:rPr>
              <a:t>    </a:t>
            </a:r>
            <a:r>
              <a:rPr lang="en-US" altLang="zh-CN" sz="3200" dirty="0" err="1">
                <a:latin typeface="Times New Roman" panose="02020603050405020304" pitchFamily="18" charset="0"/>
              </a:rPr>
              <a:t>Đầu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đuôi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bỏ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hết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hóa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ra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béo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tròn</a:t>
            </a:r>
            <a:endParaRPr lang="en-US" altLang="zh-CN" sz="3200" dirty="0">
              <a:latin typeface="Times New Roman" panose="02020603050405020304" pitchFamily="18" charset="0"/>
            </a:endParaRPr>
          </a:p>
          <a:p>
            <a:r>
              <a:rPr lang="en-US" altLang="zh-CN" sz="3200" dirty="0">
                <a:latin typeface="Times New Roman" panose="02020603050405020304" pitchFamily="18" charset="0"/>
              </a:rPr>
              <a:t>          </a:t>
            </a:r>
            <a:r>
              <a:rPr lang="en-US" altLang="zh-CN" sz="3200" dirty="0" err="1">
                <a:latin typeface="Times New Roman" panose="02020603050405020304" pitchFamily="18" charset="0"/>
              </a:rPr>
              <a:t>Để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nguyên</a:t>
            </a:r>
            <a:r>
              <a:rPr lang="en-US" altLang="zh-CN" sz="3200" dirty="0">
                <a:latin typeface="Times New Roman" panose="02020603050405020304" pitchFamily="18" charset="0"/>
              </a:rPr>
              <a:t>, </a:t>
            </a:r>
            <a:r>
              <a:rPr lang="en-US" altLang="zh-CN" sz="3200" dirty="0" err="1">
                <a:latin typeface="Times New Roman" panose="02020603050405020304" pitchFamily="18" charset="0"/>
              </a:rPr>
              <a:t>mình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lại</a:t>
            </a:r>
            <a:r>
              <a:rPr lang="en-US" altLang="zh-CN" sz="3200" dirty="0">
                <a:latin typeface="Times New Roman" panose="02020603050405020304" pitchFamily="18" charset="0"/>
              </a:rPr>
              <a:t> thon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thon</a:t>
            </a:r>
            <a:endParaRPr lang="en-US" altLang="zh-CN" sz="3200" dirty="0">
              <a:latin typeface="Times New Roman" panose="02020603050405020304" pitchFamily="18" charset="0"/>
            </a:endParaRPr>
          </a:p>
          <a:p>
            <a:r>
              <a:rPr lang="en-US" altLang="zh-CN" sz="3200" dirty="0">
                <a:latin typeface="Times New Roman" panose="02020603050405020304" pitchFamily="18" charset="0"/>
              </a:rPr>
              <a:t>    </a:t>
            </a:r>
            <a:r>
              <a:rPr lang="en-US" altLang="zh-CN" sz="3200" dirty="0" err="1">
                <a:latin typeface="Times New Roman" panose="02020603050405020304" pitchFamily="18" charset="0"/>
              </a:rPr>
              <a:t>Cùng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cậu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học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trò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lon</a:t>
            </a:r>
            <a:r>
              <a:rPr lang="en-US" altLang="zh-CN" sz="3200" dirty="0">
                <a:latin typeface="Times New Roman" panose="02020603050405020304" pitchFamily="18" charset="0"/>
              </a:rPr>
              <a:t> ton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tới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trường</a:t>
            </a:r>
            <a:r>
              <a:rPr lang="en-US" altLang="zh-CN" sz="32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6386" name="Text Box 99"/>
          <p:cNvSpPr txBox="1"/>
          <p:nvPr/>
        </p:nvSpPr>
        <p:spPr>
          <a:xfrm>
            <a:off x="2209800" y="4419600"/>
            <a:ext cx="5080000" cy="83099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en-US" altLang="zh-CN" sz="2400" dirty="0" err="1">
                <a:latin typeface="Times New Roman" panose="02020603050405020304" pitchFamily="18" charset="0"/>
              </a:rPr>
              <a:t>Dòng</a:t>
            </a:r>
            <a:r>
              <a:rPr lang="en-US" altLang="zh-CN" sz="2400" dirty="0">
                <a:latin typeface="Times New Roman" panose="02020603050405020304" pitchFamily="18" charset="0"/>
              </a:rPr>
              <a:t> 1: </a:t>
            </a:r>
            <a:r>
              <a:rPr lang="en-US" altLang="zh-CN" sz="2400" dirty="0" err="1">
                <a:latin typeface="Times New Roman" panose="02020603050405020304" pitchFamily="18" charset="0"/>
              </a:rPr>
              <a:t>chữ</a:t>
            </a:r>
            <a:r>
              <a:rPr lang="en-US" altLang="zh-CN" sz="2400" dirty="0">
                <a:latin typeface="Times New Roman" panose="02020603050405020304" pitchFamily="18" charset="0"/>
              </a:rPr>
              <a:t> </a:t>
            </a:r>
            <a:r>
              <a:rPr lang="en-US" altLang="zh-CN" sz="2400" b="1" dirty="0" err="1">
                <a:latin typeface="Times New Roman" panose="02020603050405020304" pitchFamily="18" charset="0"/>
              </a:rPr>
              <a:t>bút</a:t>
            </a:r>
            <a:r>
              <a:rPr lang="en-US" altLang="zh-CN" sz="2400" dirty="0">
                <a:latin typeface="Times New Roman" panose="02020603050405020304" pitchFamily="18" charset="0"/>
              </a:rPr>
              <a:t>, 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út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altLang="zh-CN" sz="2400" smtClean="0">
                <a:latin typeface="Times New Roman" panose="02020603050405020304" pitchFamily="18" charset="0"/>
              </a:rPr>
              <a:t>Dòng</a:t>
            </a:r>
            <a:r>
              <a:rPr lang="en-US" altLang="zh-CN" sz="2400" dirty="0" smtClean="0">
                <a:latin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</a:rPr>
              <a:t>2: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ú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1745"/>
          <p:cNvSpPr txBox="1"/>
          <p:nvPr/>
        </p:nvSpPr>
        <p:spPr>
          <a:xfrm>
            <a:off x="1524000" y="685800"/>
            <a:ext cx="6477000" cy="92202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vi-VN" altLang="en-US" sz="5400" dirty="0">
                <a:solidFill>
                  <a:srgbClr val="0000FF"/>
                </a:solidFill>
                <a:cs typeface="Times New Roman" panose="02020603050405020304" pitchFamily="18" charset="0"/>
              </a:rPr>
              <a:t>4. Củng cố </a:t>
            </a:r>
          </a:p>
        </p:txBody>
      </p:sp>
      <p:graphicFrame>
        <p:nvGraphicFramePr>
          <p:cNvPr id="530469" name="Table 530468"/>
          <p:cNvGraphicFramePr/>
          <p:nvPr/>
        </p:nvGraphicFramePr>
        <p:xfrm>
          <a:off x="628650" y="2133600"/>
          <a:ext cx="7677150" cy="1402080"/>
        </p:xfrm>
        <a:graphic>
          <a:graphicData uri="http://schemas.openxmlformats.org/drawingml/2006/table">
            <a:tbl>
              <a:tblPr/>
              <a:tblGrid>
                <a:gridCol w="2124075"/>
                <a:gridCol w="1851025"/>
                <a:gridCol w="1851025"/>
                <a:gridCol w="1851025"/>
              </a:tblGrid>
              <a:tr h="5334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l">
                        <a:buNone/>
                      </a:pPr>
                      <a:r>
                        <a:rPr lang="vi-VN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Cấu tạo của t</a:t>
                      </a:r>
                      <a:r>
                        <a:rPr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iếng</a:t>
                      </a:r>
                      <a:r>
                        <a:rPr lang="vi-VN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thường có là </a:t>
                      </a: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endParaRPr 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  <a:r>
                        <a:rPr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6096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l">
                        <a:buNone/>
                      </a:pPr>
                      <a:r>
                        <a:rPr lang="vi-VN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Có khi tiếng chỉ có cấu tạo là </a:t>
                      </a:r>
                      <a:endParaRPr lang="vi-VN" altLang="en-US" sz="2000" dirty="0">
                        <a:solidFill>
                          <a:srgbClr val="66FF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  <a:r>
                        <a:rPr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Thanh 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5304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5304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30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30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0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0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4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106" descr="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7212395">
            <a:off x="423863" y="338138"/>
            <a:ext cx="847725" cy="6286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1" name="Picture 4107" descr="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383057">
            <a:off x="609600" y="5867400"/>
            <a:ext cx="842963" cy="787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2" name="Picture 4108" descr="21b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-3708574">
            <a:off x="8105775" y="200025"/>
            <a:ext cx="685800" cy="10477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3" name="Picture 4112" descr="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15250" y="1600200"/>
            <a:ext cx="1428750" cy="14287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4" name="Picture 4116" descr="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4389965">
            <a:off x="-23812" y="2767013"/>
            <a:ext cx="1000125" cy="647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5" name="Picture 4117" descr="21b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3008128">
            <a:off x="3408363" y="5462588"/>
            <a:ext cx="1266825" cy="1168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6" name="Picture 4119" descr="21d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48600" y="5715000"/>
            <a:ext cx="1047750" cy="800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8" name="Text Placeholder 24578"/>
          <p:cNvSpPr>
            <a:spLocks noGrp="1"/>
          </p:cNvSpPr>
          <p:nvPr>
            <p:ph type="body" idx="4294967295"/>
          </p:nvPr>
        </p:nvSpPr>
        <p:spPr>
          <a:xfrm>
            <a:off x="682625" y="2490771"/>
            <a:ext cx="8213725" cy="2108200"/>
          </a:xfrm>
        </p:spPr>
        <p:txBody>
          <a:bodyPr anchor="t" anchorCtr="0"/>
          <a:lstStyle/>
          <a:p>
            <a:pPr algn="ctr">
              <a:buNone/>
            </a:pPr>
            <a:r>
              <a:rPr lang="vi-VN" alt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ấu</a:t>
            </a:r>
            <a:r>
              <a:rPr lang="en-US" altLang="zh-CN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zh-C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zh-C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zh-C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1353424" y="1134142"/>
            <a:ext cx="6647486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dirty="0" err="1">
                <a:latin typeface="Times New Roman" panose="02020603050405020304" pitchFamily="18" charset="0"/>
              </a:rPr>
              <a:t>Thứ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Năm</a:t>
            </a:r>
            <a:r>
              <a:rPr lang="vi-VN" altLang="en-US" sz="3200" dirty="0" err="1">
                <a:latin typeface="Times New Roman" panose="02020603050405020304" pitchFamily="18" charset="0"/>
              </a:rPr>
              <a:t>,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sz="3200" dirty="0">
                <a:latin typeface="Times New Roman" panose="02020603050405020304" pitchFamily="18" charset="0"/>
              </a:rPr>
              <a:t> 23 </a:t>
            </a:r>
            <a:r>
              <a:rPr lang="en-US" sz="3200" dirty="0" err="1">
                <a:latin typeface="Times New Roman" panose="02020603050405020304" pitchFamily="18" charset="0"/>
              </a:rPr>
              <a:t>tháng</a:t>
            </a:r>
            <a:r>
              <a:rPr lang="en-US" sz="3200" dirty="0">
                <a:latin typeface="Times New Roman" panose="02020603050405020304" pitchFamily="18" charset="0"/>
              </a:rPr>
              <a:t> 9 </a:t>
            </a:r>
            <a:r>
              <a:rPr lang="en-US" sz="3200" dirty="0" err="1">
                <a:latin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</a:rPr>
              <a:t> 2021</a:t>
            </a:r>
          </a:p>
          <a:p>
            <a:pPr algn="ctr" eaLnBrk="1" hangingPunct="1"/>
            <a:r>
              <a:rPr lang="en-US" sz="3200" dirty="0" err="1" smtClean="0">
                <a:latin typeface="Times New Roman" panose="02020603050405020304" pitchFamily="18" charset="0"/>
              </a:rPr>
              <a:t>Luyện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từ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câu</a:t>
            </a:r>
            <a:endParaRPr lang="en-US" sz="3200" dirty="0"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0723"/>
          <p:cNvSpPr txBox="1"/>
          <p:nvPr/>
        </p:nvSpPr>
        <p:spPr>
          <a:xfrm>
            <a:off x="595769" y="2438426"/>
            <a:ext cx="7700963" cy="1200329"/>
          </a:xfrm>
          <a:prstGeom prst="rect">
            <a:avLst/>
          </a:prstGeom>
          <a:noFill/>
          <a:ln w="9525" cap="flat" cmpd="sng">
            <a:solidFill>
              <a:srgbClr val="80008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lstStyle/>
          <a:p>
            <a:r>
              <a:rPr lang="vi-VN" altLang="en-US" sz="3600" dirty="0" smtClean="0">
                <a:solidFill>
                  <a:srgbClr val="000000"/>
                </a:solidFill>
              </a:rPr>
              <a:t>Cấu </a:t>
            </a:r>
            <a:r>
              <a:rPr lang="vi-VN" altLang="en-US" sz="3600" dirty="0">
                <a:solidFill>
                  <a:srgbClr val="000000"/>
                </a:solidFill>
              </a:rPr>
              <a:t>tạo của tiếng gồm có những bộ phận nào?</a:t>
            </a:r>
          </a:p>
        </p:txBody>
      </p:sp>
      <p:graphicFrame>
        <p:nvGraphicFramePr>
          <p:cNvPr id="530469" name="Content Placeholder 530468"/>
          <p:cNvGraphicFramePr>
            <a:graphicFrameLocks noGrp="1"/>
          </p:cNvGraphicFramePr>
          <p:nvPr>
            <p:ph idx="1"/>
          </p:nvPr>
        </p:nvGraphicFramePr>
        <p:xfrm>
          <a:off x="514826" y="4267178"/>
          <a:ext cx="7890510" cy="1402080"/>
        </p:xfrm>
        <a:graphic>
          <a:graphicData uri="http://schemas.openxmlformats.org/drawingml/2006/table">
            <a:tbl>
              <a:tblPr/>
              <a:tblGrid>
                <a:gridCol w="2277110"/>
                <a:gridCol w="1983740"/>
                <a:gridCol w="1655445"/>
                <a:gridCol w="1974215"/>
              </a:tblGrid>
              <a:tr h="5334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l">
                        <a:buNone/>
                      </a:pPr>
                      <a:r>
                        <a:rPr lang="vi-VN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Cấu tạo của t</a:t>
                      </a:r>
                      <a:r>
                        <a:rPr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iếng</a:t>
                      </a:r>
                      <a:r>
                        <a:rPr lang="vi-VN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thường có là </a:t>
                      </a: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  <a:r>
                        <a:rPr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6096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l">
                        <a:buNone/>
                      </a:pPr>
                      <a:r>
                        <a:rPr lang="vi-VN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Có khi tiếng chỉ có cấu tạo là </a:t>
                      </a:r>
                      <a:endParaRPr lang="vi-VN" altLang="en-US" sz="2000" dirty="0">
                        <a:solidFill>
                          <a:srgbClr val="66FF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  <a:r>
                        <a:rPr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Thanh 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1122507" y="595533"/>
            <a:ext cx="664748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dirty="0" err="1">
                <a:latin typeface="Times New Roman" panose="02020603050405020304" pitchFamily="18" charset="0"/>
              </a:rPr>
              <a:t>Thứ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sz="3200" dirty="0">
                <a:latin typeface="Times New Roman" panose="02020603050405020304" pitchFamily="18" charset="0"/>
              </a:rPr>
              <a:t> 23 </a:t>
            </a:r>
            <a:r>
              <a:rPr lang="en-US" sz="3200" dirty="0" err="1">
                <a:latin typeface="Times New Roman" panose="02020603050405020304" pitchFamily="18" charset="0"/>
              </a:rPr>
              <a:t>tháng</a:t>
            </a:r>
            <a:r>
              <a:rPr lang="en-US" sz="3200" dirty="0">
                <a:latin typeface="Times New Roman" panose="02020603050405020304" pitchFamily="18" charset="0"/>
              </a:rPr>
              <a:t> 9 </a:t>
            </a:r>
            <a:r>
              <a:rPr lang="en-US" sz="3200" dirty="0" err="1">
                <a:latin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</a:rPr>
              <a:t> 2021</a:t>
            </a:r>
          </a:p>
          <a:p>
            <a:pPr algn="ctr" eaLnBrk="1" hangingPunct="1"/>
            <a:r>
              <a:rPr lang="en-US" sz="3200" dirty="0" err="1" smtClean="0">
                <a:latin typeface="Times New Roman" panose="02020603050405020304" pitchFamily="18" charset="0"/>
              </a:rPr>
              <a:t>Luyện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từ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câu</a:t>
            </a:r>
            <a:endParaRPr lang="en-US" sz="3200" dirty="0" smtClean="0">
              <a:latin typeface="Times New Roman" panose="02020603050405020304" pitchFamily="18" charset="0"/>
            </a:endParaRPr>
          </a:p>
          <a:p>
            <a:pPr algn="ctr" eaLnBrk="1" hangingPunct="1"/>
            <a:r>
              <a:rPr lang="vi-VN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ấu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3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14339"/>
          <p:cNvSpPr txBox="1"/>
          <p:nvPr/>
        </p:nvSpPr>
        <p:spPr>
          <a:xfrm>
            <a:off x="304800" y="533400"/>
            <a:ext cx="8458200" cy="526224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zh-CN" sz="2400" dirty="0">
                <a:latin typeface="Times New Roman" panose="02020603050405020304" pitchFamily="18" charset="0"/>
              </a:rPr>
              <a:t>                    </a:t>
            </a:r>
            <a:r>
              <a:rPr lang="en-US" altLang="zh-CN" sz="3200" dirty="0" err="1" smtClean="0">
                <a:latin typeface="Times New Roman" panose="02020603050405020304" pitchFamily="18" charset="0"/>
              </a:rPr>
              <a:t>Thứ</a:t>
            </a:r>
            <a:r>
              <a:rPr lang="en-US" altLang="zh-CN" sz="3200" dirty="0" smtClean="0">
                <a:latin typeface="Times New Roman" panose="02020603050405020304" pitchFamily="18" charset="0"/>
              </a:rPr>
              <a:t> </a:t>
            </a:r>
            <a:r>
              <a:rPr lang="vi-VN" altLang="en-US" sz="3200" dirty="0" smtClean="0">
                <a:latin typeface="Times New Roman" panose="02020603050405020304" pitchFamily="18" charset="0"/>
              </a:rPr>
              <a:t>N</a:t>
            </a:r>
            <a:r>
              <a:rPr lang="en-US" altLang="zh-CN" sz="3200" dirty="0" err="1">
                <a:latin typeface="Times New Roman" panose="02020603050405020304" pitchFamily="18" charset="0"/>
              </a:rPr>
              <a:t>ăm</a:t>
            </a:r>
            <a:r>
              <a:rPr lang="vi-VN" altLang="en-US" sz="3200" dirty="0" err="1">
                <a:latin typeface="Times New Roman" panose="02020603050405020304" pitchFamily="18" charset="0"/>
              </a:rPr>
              <a:t>,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ngày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vi-VN" altLang="en-US" sz="3200" dirty="0">
                <a:latin typeface="Times New Roman" panose="02020603050405020304" pitchFamily="18" charset="0"/>
              </a:rPr>
              <a:t>23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tháng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vi-VN" altLang="en-US" sz="3200" dirty="0">
                <a:latin typeface="Times New Roman" panose="02020603050405020304" pitchFamily="18" charset="0"/>
              </a:rPr>
              <a:t>9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năm</a:t>
            </a:r>
            <a:r>
              <a:rPr lang="en-US" altLang="zh-CN" sz="3200" dirty="0">
                <a:latin typeface="Times New Roman" panose="02020603050405020304" pitchFamily="18" charset="0"/>
              </a:rPr>
              <a:t> 20</a:t>
            </a:r>
            <a:r>
              <a:rPr lang="vi-VN" altLang="en-US" sz="3200" dirty="0">
                <a:latin typeface="Times New Roman" panose="02020603050405020304" pitchFamily="18" charset="0"/>
              </a:rPr>
              <a:t>2</a:t>
            </a:r>
            <a:r>
              <a:rPr lang="en-US" altLang="zh-CN" sz="3200" dirty="0">
                <a:latin typeface="Times New Roman" panose="02020603050405020304" pitchFamily="18" charset="0"/>
              </a:rPr>
              <a:t>1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zh-CN" sz="3200" dirty="0">
                <a:latin typeface="Times New Roman" panose="02020603050405020304" pitchFamily="18" charset="0"/>
              </a:rPr>
              <a:t>                                 </a:t>
            </a:r>
            <a:r>
              <a:rPr lang="en-US" altLang="zh-CN" sz="3200" u="sng" dirty="0" err="1" smtClean="0">
                <a:latin typeface="Times New Roman" panose="02020603050405020304" pitchFamily="18" charset="0"/>
              </a:rPr>
              <a:t>Luyện</a:t>
            </a:r>
            <a:r>
              <a:rPr lang="en-US" altLang="zh-CN" sz="3200" u="sng" dirty="0" smtClean="0">
                <a:latin typeface="Times New Roman" panose="02020603050405020304" pitchFamily="18" charset="0"/>
              </a:rPr>
              <a:t> </a:t>
            </a:r>
            <a:r>
              <a:rPr lang="en-US" altLang="zh-CN" sz="3200" u="sng" dirty="0" err="1">
                <a:latin typeface="Times New Roman" panose="02020603050405020304" pitchFamily="18" charset="0"/>
              </a:rPr>
              <a:t>từ</a:t>
            </a:r>
            <a:r>
              <a:rPr lang="en-US" altLang="zh-CN" sz="3200" u="sng" dirty="0">
                <a:latin typeface="Times New Roman" panose="02020603050405020304" pitchFamily="18" charset="0"/>
              </a:rPr>
              <a:t> </a:t>
            </a:r>
            <a:r>
              <a:rPr lang="en-US" altLang="zh-CN" sz="3200" u="sng" dirty="0" err="1">
                <a:latin typeface="Times New Roman" panose="02020603050405020304" pitchFamily="18" charset="0"/>
              </a:rPr>
              <a:t>và</a:t>
            </a:r>
            <a:r>
              <a:rPr lang="en-US" altLang="zh-CN" sz="3200" u="sng" dirty="0">
                <a:latin typeface="Times New Roman" panose="02020603050405020304" pitchFamily="18" charset="0"/>
              </a:rPr>
              <a:t> </a:t>
            </a:r>
            <a:r>
              <a:rPr lang="en-US" altLang="zh-CN" sz="3200" u="sng" dirty="0" err="1">
                <a:latin typeface="Times New Roman" panose="02020603050405020304" pitchFamily="18" charset="0"/>
              </a:rPr>
              <a:t>câu</a:t>
            </a:r>
            <a:endParaRPr lang="en-US" altLang="zh-CN" sz="3200" u="sng" dirty="0"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altLang="zh-CN" sz="3200" dirty="0">
                <a:latin typeface="Times New Roman" panose="02020603050405020304" pitchFamily="18" charset="0"/>
              </a:rPr>
              <a:t>                        </a:t>
            </a:r>
            <a:r>
              <a:rPr lang="en-US" altLang="zh-CN" sz="32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cấu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tạo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tiếng</a:t>
            </a:r>
            <a:endParaRPr lang="en-US" altLang="zh-CN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altLang="zh-CN" sz="3200" dirty="0">
                <a:solidFill>
                  <a:srgbClr val="800080"/>
                </a:solidFill>
                <a:latin typeface="Times New Roman" panose="02020603050405020304" pitchFamily="18" charset="0"/>
              </a:rPr>
              <a:t>       </a:t>
            </a:r>
            <a:r>
              <a:rPr lang="en-US" altLang="zh-CN" sz="3200" dirty="0">
                <a:latin typeface="Times New Roman" panose="02020603050405020304" pitchFamily="18" charset="0"/>
              </a:rPr>
              <a:t>1/ </a:t>
            </a:r>
            <a:r>
              <a:rPr lang="en-US" altLang="zh-CN" sz="3200" dirty="0" err="1">
                <a:latin typeface="Times New Roman" panose="02020603050405020304" pitchFamily="18" charset="0"/>
              </a:rPr>
              <a:t>Phân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tích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u="sng" dirty="0" err="1">
                <a:latin typeface="Times New Roman" panose="02020603050405020304" pitchFamily="18" charset="0"/>
              </a:rPr>
              <a:t>cấu</a:t>
            </a:r>
            <a:r>
              <a:rPr lang="en-US" altLang="zh-CN" sz="3200" u="sng" dirty="0">
                <a:latin typeface="Times New Roman" panose="02020603050405020304" pitchFamily="18" charset="0"/>
              </a:rPr>
              <a:t> </a:t>
            </a:r>
            <a:r>
              <a:rPr lang="en-US" altLang="zh-CN" sz="3200" u="sng" dirty="0" err="1">
                <a:latin typeface="Times New Roman" panose="02020603050405020304" pitchFamily="18" charset="0"/>
              </a:rPr>
              <a:t>tạo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của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từng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tiếng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trong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câu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tục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ngữ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dưới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đây</a:t>
            </a:r>
            <a:r>
              <a:rPr lang="en-US" altLang="zh-CN" sz="3200" dirty="0">
                <a:latin typeface="Times New Roman" panose="02020603050405020304" pitchFamily="18" charset="0"/>
              </a:rPr>
              <a:t>. </a:t>
            </a:r>
            <a:r>
              <a:rPr lang="en-US" altLang="zh-CN" sz="3200" dirty="0" err="1">
                <a:latin typeface="Times New Roman" panose="02020603050405020304" pitchFamily="18" charset="0"/>
              </a:rPr>
              <a:t>Ghi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kết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quả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phân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tích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vào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bảng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theo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mẫu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 smtClean="0">
                <a:latin typeface="Times New Roman" panose="02020603050405020304" pitchFamily="18" charset="0"/>
              </a:rPr>
              <a:t>sau</a:t>
            </a:r>
            <a:r>
              <a:rPr lang="en-US" altLang="zh-CN" sz="3200" dirty="0" smtClean="0">
                <a:latin typeface="Times New Roman" panose="02020603050405020304" pitchFamily="18" charset="0"/>
              </a:rPr>
              <a:t>:</a:t>
            </a:r>
            <a:endParaRPr lang="en-US" altLang="zh-CN" sz="3200" dirty="0"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altLang="zh-CN" sz="3200" dirty="0">
                <a:solidFill>
                  <a:srgbClr val="800080"/>
                </a:solidFill>
                <a:latin typeface="Times New Roman" panose="02020603050405020304" pitchFamily="18" charset="0"/>
              </a:rPr>
              <a:t>              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Khôn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ngoan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đối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đáp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ngoài</a:t>
            </a:r>
            <a:endParaRPr lang="en-US" altLang="zh-CN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Gà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cùng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mẹ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chớ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hoài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đá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zh-CN" dirty="0">
                <a:solidFill>
                  <a:srgbClr val="0000FF"/>
                </a:solidFill>
                <a:latin typeface="Times New Roman" panose="02020603050405020304" pitchFamily="18" charset="0"/>
              </a:rPr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411" name="Table 13410"/>
          <p:cNvGraphicFramePr/>
          <p:nvPr/>
        </p:nvGraphicFramePr>
        <p:xfrm>
          <a:off x="1524000" y="457200"/>
          <a:ext cx="6096000" cy="59436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39528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>
                          <a:solidFill>
                            <a:srgbClr val="800080"/>
                          </a:solidFill>
                        </a:rPr>
                        <a:t> </a:t>
                      </a:r>
                      <a:r>
                        <a:rPr sz="2000" err="1">
                          <a:solidFill>
                            <a:srgbClr val="800080"/>
                          </a:solidFill>
                        </a:rPr>
                        <a:t>Tiếng</a:t>
                      </a:r>
                      <a:endParaRPr lang="en-US" sz="2000">
                        <a:solidFill>
                          <a:srgbClr val="800080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>
                          <a:solidFill>
                            <a:srgbClr val="800080"/>
                          </a:solidFill>
                        </a:rPr>
                        <a:t>   </a:t>
                      </a:r>
                      <a:r>
                        <a:rPr sz="2000" err="1">
                          <a:solidFill>
                            <a:srgbClr val="800080"/>
                          </a:solidFill>
                        </a:rPr>
                        <a:t>Âm</a:t>
                      </a:r>
                      <a:r>
                        <a:rPr sz="2000">
                          <a:solidFill>
                            <a:srgbClr val="800080"/>
                          </a:solidFill>
                        </a:rPr>
                        <a:t> </a:t>
                      </a:r>
                      <a:r>
                        <a:rPr sz="2000" err="1">
                          <a:solidFill>
                            <a:srgbClr val="800080"/>
                          </a:solidFill>
                        </a:rPr>
                        <a:t>đầu</a:t>
                      </a:r>
                      <a:endParaRPr lang="en-US" sz="2000">
                        <a:solidFill>
                          <a:srgbClr val="80008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>
                          <a:solidFill>
                            <a:srgbClr val="800080"/>
                          </a:solidFill>
                        </a:rPr>
                        <a:t>    </a:t>
                      </a:r>
                      <a:r>
                        <a:rPr sz="2000" err="1">
                          <a:solidFill>
                            <a:srgbClr val="800080"/>
                          </a:solidFill>
                        </a:rPr>
                        <a:t>Vần</a:t>
                      </a:r>
                      <a:endParaRPr lang="en-US" sz="2000">
                        <a:solidFill>
                          <a:srgbClr val="80008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>
                          <a:solidFill>
                            <a:srgbClr val="800080"/>
                          </a:solidFill>
                        </a:rPr>
                        <a:t>     </a:t>
                      </a:r>
                      <a:r>
                        <a:rPr sz="2000" err="1">
                          <a:solidFill>
                            <a:srgbClr val="800080"/>
                          </a:solidFill>
                        </a:rPr>
                        <a:t>Thanh</a:t>
                      </a:r>
                      <a:endParaRPr lang="en-US" sz="2000">
                        <a:solidFill>
                          <a:srgbClr val="80008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/>
                        <a:t>Khôn</a:t>
                      </a:r>
                      <a:endParaRPr lang="en-US" sz="20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</a:rPr>
                        <a:t>kh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</a:rPr>
                        <a:t>ôn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  <a:sym typeface="+mn-ea"/>
                        </a:rPr>
                        <a:t>ngang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/>
                        <a:t>ngoan</a:t>
                      </a:r>
                      <a:endParaRPr lang="en-US" sz="20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>
                          <a:solidFill>
                            <a:srgbClr val="FF0000"/>
                          </a:solidFill>
                        </a:rPr>
                        <a:t>ng</a:t>
                      </a:r>
                      <a:endParaRPr lang="en-US" sz="2000" err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>
                          <a:solidFill>
                            <a:srgbClr val="FF0000"/>
                          </a:solidFill>
                        </a:rPr>
                        <a:t>oan</a:t>
                      </a:r>
                      <a:endParaRPr lang="en-US" sz="2000" err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  <a:sym typeface="+mn-ea"/>
                        </a:rPr>
                        <a:t>ngang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/>
                        <a:t>đối</a:t>
                      </a:r>
                      <a:endParaRPr lang="en-US" sz="20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</a:rPr>
                        <a:t>đ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20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</a:rPr>
                        <a:t>sắc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/>
                        <a:t>đáp</a:t>
                      </a:r>
                      <a:endParaRPr lang="en-US" sz="20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>
                          <a:solidFill>
                            <a:srgbClr val="FF0000"/>
                          </a:solidFill>
                        </a:rPr>
                        <a:t>đ</a:t>
                      </a:r>
                      <a:endParaRPr lang="en-US" sz="2000" err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</a:rPr>
                        <a:t>ap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  <a:sym typeface="+mn-ea"/>
                        </a:rPr>
                        <a:t>sắc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/>
                        <a:t>người</a:t>
                      </a:r>
                      <a:endParaRPr lang="en-US" sz="20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vi-VN" sz="2000" err="1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</a:rPr>
                        <a:t>ươi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</a:rPr>
                        <a:t>huyền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/>
                        <a:t>ngoài</a:t>
                      </a:r>
                      <a:endParaRPr lang="en-US" sz="20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>
                          <a:solidFill>
                            <a:srgbClr val="FF0000"/>
                          </a:solidFill>
                        </a:rPr>
                        <a:t>ng</a:t>
                      </a:r>
                      <a:endParaRPr lang="en-US" sz="2000" err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</a:rPr>
                        <a:t>oai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  <a:sym typeface="+mn-ea"/>
                        </a:rPr>
                        <a:t>huyền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/>
                        <a:t>Gà</a:t>
                      </a:r>
                      <a:endParaRPr lang="en-US" sz="20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  <a:sym typeface="+mn-ea"/>
                        </a:rPr>
                        <a:t>huyền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/>
                        <a:t>cùng</a:t>
                      </a:r>
                      <a:endParaRPr lang="en-US" sz="20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2000" err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</a:rPr>
                        <a:t>ung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  <a:sym typeface="+mn-ea"/>
                        </a:rPr>
                        <a:t>huyền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/>
                        <a:t>một</a:t>
                      </a:r>
                      <a:endParaRPr lang="en-US" sz="20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>
                          <a:solidFill>
                            <a:srgbClr val="FF0000"/>
                          </a:solidFill>
                        </a:rPr>
                        <a:t>m</a:t>
                      </a:r>
                      <a:endParaRPr lang="en-US" sz="2000" err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</a:rPr>
                        <a:t>ôt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</a:rPr>
                        <a:t>nặng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/>
                        <a:t>mẹ</a:t>
                      </a:r>
                      <a:endParaRPr lang="en-US" sz="20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>
                          <a:solidFill>
                            <a:srgbClr val="FF0000"/>
                          </a:solidFill>
                        </a:rPr>
                        <a:t>m</a:t>
                      </a:r>
                      <a:endParaRPr lang="en-US" sz="2000" err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  <a:sym typeface="+mn-ea"/>
                        </a:rPr>
                        <a:t>nặng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dirty="0"/>
                        <a:t>chớ</a:t>
                      </a:r>
                      <a:endParaRPr lang="en-US" sz="20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dirty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vi-VN" sz="2000" dirty="0">
                          <a:solidFill>
                            <a:srgbClr val="FF0000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</a:rPr>
                        <a:t>ơ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  <a:sym typeface="+mn-ea"/>
                        </a:rPr>
                        <a:t>sắc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/>
                        <a:t>hoài</a:t>
                      </a:r>
                      <a:endParaRPr lang="en-US" sz="20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>
                          <a:solidFill>
                            <a:srgbClr val="FF0000"/>
                          </a:solidFill>
                        </a:rPr>
                        <a:t>h</a:t>
                      </a:r>
                      <a:endParaRPr lang="en-US" sz="2000" err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</a:rPr>
                        <a:t>oai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  <a:sym typeface="+mn-ea"/>
                        </a:rPr>
                        <a:t>ngang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/>
                        <a:t>đá</a:t>
                      </a:r>
                      <a:endParaRPr lang="en-US" sz="20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</a:rPr>
                        <a:t>đ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  <a:sym typeface="+mn-ea"/>
                        </a:rPr>
                        <a:t>sắc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/>
                        <a:t>nhau</a:t>
                      </a:r>
                      <a:endParaRPr lang="en-US" sz="20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>
                          <a:solidFill>
                            <a:srgbClr val="FF0000"/>
                          </a:solidFill>
                        </a:rPr>
                        <a:t>nh</a:t>
                      </a:r>
                      <a:endParaRPr lang="en-US" sz="2000" err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vi-VN" altLang="en-US" sz="2000">
                          <a:solidFill>
                            <a:srgbClr val="FF0000"/>
                          </a:solidFill>
                        </a:rPr>
                        <a:t>au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20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26627"/>
          <p:cNvSpPr txBox="1"/>
          <p:nvPr/>
        </p:nvSpPr>
        <p:spPr>
          <a:xfrm>
            <a:off x="1371600" y="762000"/>
            <a:ext cx="6804025" cy="2800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sz="3200" noProof="1">
                <a:latin typeface="Times New Roman" panose="02020603050405020304" pitchFamily="18" charset="0"/>
                <a:ea typeface="+mn-ea"/>
                <a:cs typeface="+mn-cs"/>
              </a:rPr>
              <a:t>2/ Tìm những cặp tiếng bắt vần với nhau</a:t>
            </a:r>
            <a:endParaRPr sz="3200" noProof="1">
              <a:latin typeface="Times New Roman" panose="02020603050405020304" pitchFamily="18" charset="0"/>
            </a:endParaRPr>
          </a:p>
          <a:p>
            <a:r>
              <a:rPr sz="3200" noProof="1">
                <a:latin typeface="Times New Roman" panose="02020603050405020304" pitchFamily="18" charset="0"/>
                <a:ea typeface="+mn-ea"/>
                <a:cs typeface="+mn-cs"/>
              </a:rPr>
              <a:t>trong câu tục ngữ</a:t>
            </a:r>
            <a:r>
              <a:rPr lang="vi-VN" sz="3200" noProof="1">
                <a:latin typeface="Times New Roman" panose="02020603050405020304" pitchFamily="18" charset="0"/>
                <a:ea typeface="+mn-ea"/>
                <a:cs typeface="+mn-cs"/>
              </a:rPr>
              <a:t>.</a:t>
            </a:r>
            <a:endParaRPr lang="vi-VN" sz="3200" noProof="1">
              <a:latin typeface="Times New Roman" panose="02020603050405020304" pitchFamily="18" charset="0"/>
            </a:endParaRPr>
          </a:p>
          <a:p>
            <a:r>
              <a:rPr lang="vi-VN" sz="3200" noProof="1">
                <a:solidFill>
                  <a:srgbClr val="800080"/>
                </a:solidFill>
                <a:latin typeface="Times New Roman" panose="02020603050405020304" pitchFamily="18" charset="0"/>
                <a:ea typeface="+mn-ea"/>
                <a:cs typeface="+mn-cs"/>
                <a:sym typeface="+mn-ea"/>
              </a:rPr>
              <a:t>      </a:t>
            </a:r>
            <a:r>
              <a:rPr sz="3200" noProof="1">
                <a:solidFill>
                  <a:srgbClr val="800080"/>
                </a:solidFill>
                <a:latin typeface="Times New Roman" panose="02020603050405020304" pitchFamily="18" charset="0"/>
                <a:ea typeface="+mn-ea"/>
                <a:cs typeface="+mn-cs"/>
                <a:sym typeface="+mn-ea"/>
              </a:rPr>
              <a:t>Khôn ngoan đối đáp người ngoài</a:t>
            </a:r>
            <a:endParaRPr sz="3200" noProof="1">
              <a:solidFill>
                <a:srgbClr val="800080"/>
              </a:solidFill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sz="3200" noProof="1">
                <a:solidFill>
                  <a:srgbClr val="800080"/>
                </a:solidFill>
                <a:latin typeface="Times New Roman" panose="02020603050405020304" pitchFamily="18" charset="0"/>
                <a:ea typeface="+mn-ea"/>
                <a:cs typeface="+mn-cs"/>
                <a:sym typeface="+mn-ea"/>
              </a:rPr>
              <a:t>     Gà cùng một mẹ chớ hoài đá </a:t>
            </a:r>
            <a:r>
              <a:rPr sz="3200" noProof="1" smtClean="0">
                <a:solidFill>
                  <a:srgbClr val="800080"/>
                </a:solidFill>
                <a:latin typeface="Times New Roman" panose="02020603050405020304" pitchFamily="18" charset="0"/>
                <a:ea typeface="+mn-ea"/>
                <a:cs typeface="+mn-cs"/>
                <a:sym typeface="+mn-ea"/>
              </a:rPr>
              <a:t>nhau</a:t>
            </a:r>
            <a:r>
              <a:rPr sz="3200" noProof="1" smtClean="0">
                <a:latin typeface="Times New Roman" panose="02020603050405020304" pitchFamily="18" charset="0"/>
                <a:ea typeface="+mn-ea"/>
                <a:cs typeface="+mn-cs"/>
                <a:sym typeface="+mn-ea"/>
              </a:rPr>
              <a:t>.</a:t>
            </a:r>
            <a:endParaRPr sz="3200" noProof="1">
              <a:latin typeface="Times New Roman" panose="02020603050405020304" pitchFamily="18" charset="0"/>
            </a:endParaRPr>
          </a:p>
          <a:p>
            <a:endParaRPr lang="vi-VN" sz="3200" noProof="1">
              <a:latin typeface="Times New Roman" panose="02020603050405020304" pitchFamily="18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1246913" y="3555423"/>
            <a:ext cx="7238898" cy="15684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just"/>
            <a:r>
              <a:rPr sz="3200" noProof="1">
                <a:latin typeface="Times New Roman" panose="02020603050405020304" pitchFamily="18" charset="0"/>
                <a:ea typeface="+mn-ea"/>
                <a:cs typeface="+mn-cs"/>
              </a:rPr>
              <a:t> Tìm những cặp tiếng bắt vần với nhau</a:t>
            </a:r>
            <a:r>
              <a:rPr lang="vi-VN" sz="3200" noProof="1">
                <a:latin typeface="Times New Roman" panose="02020603050405020304" pitchFamily="18" charset="0"/>
                <a:ea typeface="+mn-ea"/>
                <a:cs typeface="+mn-cs"/>
              </a:rPr>
              <a:t> là</a:t>
            </a:r>
            <a:endParaRPr sz="3200" noProof="1">
              <a:latin typeface="Times New Roman" panose="02020603050405020304" pitchFamily="18" charset="0"/>
            </a:endParaRPr>
          </a:p>
          <a:p>
            <a:pPr algn="just"/>
            <a:endParaRPr lang="vi-VN" sz="3200" noProof="1">
              <a:latin typeface="Times New Roman" panose="02020603050405020304" pitchFamily="18" charset="0"/>
            </a:endParaRPr>
          </a:p>
          <a:p>
            <a:pPr algn="just"/>
            <a:r>
              <a:rPr lang="vi-VN" sz="3200" noProof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vi-VN" sz="3200" noProof="1">
                <a:latin typeface="Times New Roman" panose="02020603050405020304" pitchFamily="18" charset="0"/>
                <a:ea typeface="+mn-ea"/>
                <a:cs typeface="+mn-cs"/>
              </a:rPr>
              <a:t> ng</a:t>
            </a:r>
            <a:r>
              <a:rPr lang="vi-VN" sz="3200" noProof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oài </a:t>
            </a:r>
            <a:r>
              <a:rPr lang="vi-VN" sz="3200" noProof="1">
                <a:latin typeface="Times New Roman" panose="02020603050405020304" pitchFamily="18" charset="0"/>
                <a:ea typeface="+mn-ea"/>
                <a:cs typeface="+mn-cs"/>
              </a:rPr>
              <a:t>– h</a:t>
            </a:r>
            <a:r>
              <a:rPr lang="vi-VN" sz="3200" noProof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oài </a:t>
            </a:r>
            <a:r>
              <a:rPr lang="vi-VN" sz="3200" noProof="1" smtClean="0">
                <a:latin typeface="Times New Roman" panose="02020603050405020304" pitchFamily="18" charset="0"/>
                <a:ea typeface="+mn-ea"/>
                <a:cs typeface="+mn-cs"/>
              </a:rPr>
              <a:t>(cùng </a:t>
            </a:r>
            <a:r>
              <a:rPr lang="vi-VN" sz="3200" noProof="1">
                <a:latin typeface="Times New Roman" panose="02020603050405020304" pitchFamily="18" charset="0"/>
                <a:ea typeface="+mn-ea"/>
                <a:cs typeface="+mn-cs"/>
              </a:rPr>
              <a:t>vần oai)</a:t>
            </a:r>
            <a:endParaRPr lang="vi-VN" sz="3200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27651"/>
          <p:cNvSpPr txBox="1"/>
          <p:nvPr/>
        </p:nvSpPr>
        <p:spPr>
          <a:xfrm>
            <a:off x="1143000" y="838200"/>
            <a:ext cx="7391400" cy="544764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just"/>
            <a:r>
              <a:rPr lang="en-US" altLang="zh-CN" sz="3200" dirty="0">
                <a:latin typeface="Times New Roman" panose="02020603050405020304" pitchFamily="18" charset="0"/>
              </a:rPr>
              <a:t>3/ </a:t>
            </a:r>
            <a:r>
              <a:rPr lang="en-US" altLang="zh-CN" sz="3200" dirty="0" err="1">
                <a:latin typeface="Times New Roman" panose="02020603050405020304" pitchFamily="18" charset="0"/>
              </a:rPr>
              <a:t>Ghi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lại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từng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cặp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tiếng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bắt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vần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với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nhau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 smtClean="0">
                <a:latin typeface="Times New Roman" panose="02020603050405020304" pitchFamily="18" charset="0"/>
              </a:rPr>
              <a:t>trong</a:t>
            </a:r>
            <a:r>
              <a:rPr lang="en-US" altLang="zh-CN" sz="3200" dirty="0"/>
              <a:t> </a:t>
            </a:r>
            <a:r>
              <a:rPr lang="en-US" altLang="zh-CN" sz="3200" dirty="0" err="1" smtClean="0">
                <a:latin typeface="Times New Roman" panose="02020603050405020304" pitchFamily="18" charset="0"/>
              </a:rPr>
              <a:t>khổ</a:t>
            </a:r>
            <a:r>
              <a:rPr lang="en-US" altLang="zh-CN" sz="3200" dirty="0" smtClean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thơ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sau</a:t>
            </a:r>
            <a:r>
              <a:rPr lang="en-US" altLang="zh-CN" sz="3200" dirty="0">
                <a:latin typeface="Times New Roman" panose="02020603050405020304" pitchFamily="18" charset="0"/>
              </a:rPr>
              <a:t>. So </a:t>
            </a:r>
            <a:r>
              <a:rPr lang="en-US" altLang="zh-CN" sz="3200" dirty="0" err="1">
                <a:latin typeface="Times New Roman" panose="02020603050405020304" pitchFamily="18" charset="0"/>
              </a:rPr>
              <a:t>sánh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các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cặp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tiếng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ấy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xem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cặp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nào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có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vần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giống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nhau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hoàn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toàn</a:t>
            </a:r>
            <a:r>
              <a:rPr lang="en-US" altLang="zh-CN" sz="3200" dirty="0">
                <a:latin typeface="Times New Roman" panose="02020603050405020304" pitchFamily="18" charset="0"/>
              </a:rPr>
              <a:t>, </a:t>
            </a:r>
            <a:r>
              <a:rPr lang="en-US" altLang="zh-CN" sz="3200" dirty="0" err="1">
                <a:latin typeface="Times New Roman" panose="02020603050405020304" pitchFamily="18" charset="0"/>
              </a:rPr>
              <a:t>cặp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nào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có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vần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giống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 smtClean="0">
                <a:latin typeface="Times New Roman" panose="02020603050405020304" pitchFamily="18" charset="0"/>
              </a:rPr>
              <a:t>nhau</a:t>
            </a:r>
            <a:r>
              <a:rPr lang="en-US" altLang="zh-CN" sz="3200" dirty="0" smtClean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không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hoàn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 smtClean="0">
                <a:latin typeface="Times New Roman" panose="02020603050405020304" pitchFamily="18" charset="0"/>
              </a:rPr>
              <a:t>toàn</a:t>
            </a:r>
            <a:r>
              <a:rPr lang="en-US" altLang="zh-CN" sz="3200" dirty="0" smtClean="0">
                <a:latin typeface="Times New Roman" panose="02020603050405020304" pitchFamily="18" charset="0"/>
              </a:rPr>
              <a:t>:</a:t>
            </a:r>
            <a:endParaRPr lang="en-US" altLang="zh-CN" sz="3200" dirty="0">
              <a:latin typeface="Times New Roman" panose="02020603050405020304" pitchFamily="18" charset="0"/>
            </a:endParaRPr>
          </a:p>
          <a:p>
            <a:endParaRPr lang="en-US" altLang="zh-CN" sz="28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</a:rPr>
              <a:t>              </a:t>
            </a:r>
            <a:r>
              <a:rPr lang="en-US" altLang="zh-CN" sz="2800" dirty="0" smtClean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Chú</a:t>
            </a:r>
            <a:r>
              <a:rPr lang="en-US" altLang="zh-CN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bé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loắt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choắt</a:t>
            </a:r>
            <a:endParaRPr lang="en-US" altLang="zh-CN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Cái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xắc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xinh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xinh</a:t>
            </a:r>
            <a:endParaRPr lang="en-US" altLang="zh-CN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Cái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chân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thoăn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thoắt</a:t>
            </a:r>
            <a:endParaRPr lang="en-US" altLang="zh-CN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Cái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đầu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nghênh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nghênh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endParaRPr lang="en-US" altLang="zh-CN" sz="3200" dirty="0">
              <a:latin typeface="Times New Roman" panose="02020603050405020304" pitchFamily="18" charset="0"/>
            </a:endParaRPr>
          </a:p>
          <a:p>
            <a:r>
              <a:rPr lang="en-US" altLang="zh-CN" sz="3200" dirty="0">
                <a:latin typeface="Times New Roman" panose="02020603050405020304" pitchFamily="18" charset="0"/>
              </a:rPr>
              <a:t>                                      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Tố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Hữu</a:t>
            </a:r>
            <a:endParaRPr lang="en-US" altLang="zh-CN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7651"/>
          <p:cNvSpPr txBox="1"/>
          <p:nvPr/>
        </p:nvSpPr>
        <p:spPr>
          <a:xfrm>
            <a:off x="685800" y="1219258"/>
            <a:ext cx="7848496" cy="452431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just"/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+ </a:t>
            </a:r>
            <a:r>
              <a:rPr lang="en-US" altLang="zh-CN" sz="3200" dirty="0" err="1">
                <a:latin typeface="Times New Roman" panose="02020603050405020304" pitchFamily="18" charset="0"/>
              </a:rPr>
              <a:t>Các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cặp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tiếng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bắt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vần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với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nhau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là</a:t>
            </a:r>
            <a:r>
              <a:rPr lang="en-US" altLang="zh-CN" sz="3200" dirty="0">
                <a:latin typeface="Times New Roman" panose="02020603050405020304" pitchFamily="18" charset="0"/>
              </a:rPr>
              <a:t> :</a:t>
            </a:r>
          </a:p>
          <a:p>
            <a:pPr algn="just"/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loắt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choắt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thoăn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thoắt</a:t>
            </a:r>
            <a:r>
              <a:rPr lang="en-US" altLang="zh-CN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xinh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xinh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với</a:t>
            </a:r>
            <a:r>
              <a:rPr lang="vi-VN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nghênh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nghênh</a:t>
            </a:r>
            <a:r>
              <a:rPr lang="en-US" altLang="zh-CN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altLang="zh-CN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just"/>
            <a:endParaRPr lang="en-US" altLang="zh-CN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+ </a:t>
            </a:r>
            <a:r>
              <a:rPr lang="en-US" altLang="zh-CN" sz="3200" dirty="0" err="1">
                <a:latin typeface="Times New Roman" panose="02020603050405020304" pitchFamily="18" charset="0"/>
              </a:rPr>
              <a:t>Các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cặp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có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vần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giống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nhau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hoàn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toàn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là</a:t>
            </a:r>
            <a:r>
              <a:rPr lang="en-US" altLang="zh-CN" sz="3200" dirty="0">
                <a:latin typeface="Times New Roman" panose="02020603050405020304" pitchFamily="18" charset="0"/>
              </a:rPr>
              <a:t>: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choắt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zh-CN" sz="32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thoắt</a:t>
            </a:r>
            <a:r>
              <a:rPr lang="en-US" altLang="zh-CN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altLang="zh-CN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just"/>
            <a:endParaRPr lang="en-US" altLang="zh-CN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+ </a:t>
            </a:r>
            <a:r>
              <a:rPr lang="en-US" altLang="zh-CN" sz="3200" dirty="0" err="1">
                <a:latin typeface="Times New Roman" panose="02020603050405020304" pitchFamily="18" charset="0"/>
              </a:rPr>
              <a:t>Các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cặp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có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vần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giống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nhau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không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hoàn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toàn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là</a:t>
            </a:r>
            <a:r>
              <a:rPr lang="en-US" altLang="zh-CN" sz="3200" dirty="0">
                <a:latin typeface="Times New Roman" panose="02020603050405020304" pitchFamily="18" charset="0"/>
              </a:rPr>
              <a:t>: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xinh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xinh</a:t>
            </a:r>
            <a:r>
              <a:rPr lang="en-US" altLang="zh-CN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- </a:t>
            </a:r>
            <a:r>
              <a:rPr lang="en-US" altLang="zh-CN" sz="32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nghênh</a:t>
            </a:r>
            <a:r>
              <a:rPr lang="en-US" altLang="zh-CN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nghênh</a:t>
            </a:r>
            <a:r>
              <a:rPr lang="en-US" altLang="zh-CN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altLang="zh-CN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28675"/>
          <p:cNvSpPr txBox="1"/>
          <p:nvPr/>
        </p:nvSpPr>
        <p:spPr>
          <a:xfrm>
            <a:off x="762000" y="914400"/>
            <a:ext cx="7739063" cy="10668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</a:rPr>
              <a:t>4/ Qua </a:t>
            </a:r>
            <a:r>
              <a:rPr lang="en-US" altLang="zh-CN" sz="3200" dirty="0" err="1">
                <a:latin typeface="Times New Roman" panose="02020603050405020304" pitchFamily="18" charset="0"/>
              </a:rPr>
              <a:t>các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bài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tập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trên</a:t>
            </a:r>
            <a:r>
              <a:rPr lang="en-US" altLang="zh-CN" sz="3200" dirty="0">
                <a:latin typeface="Times New Roman" panose="02020603050405020304" pitchFamily="18" charset="0"/>
              </a:rPr>
              <a:t>, </a:t>
            </a:r>
            <a:r>
              <a:rPr lang="en-US" altLang="zh-CN" sz="3200" dirty="0" err="1">
                <a:latin typeface="Times New Roman" panose="02020603050405020304" pitchFamily="18" charset="0"/>
              </a:rPr>
              <a:t>em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hiểu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thế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nào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là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hai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</a:p>
          <a:p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tiếng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bắt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vần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</a:rPr>
              <a:t>với</a:t>
            </a:r>
            <a:r>
              <a:rPr lang="en-US" altLang="zh-CN" sz="3200" dirty="0">
                <a:latin typeface="Times New Roman" panose="02020603050405020304" pitchFamily="18" charset="0"/>
              </a:rPr>
              <a:t> </a:t>
            </a:r>
            <a:r>
              <a:rPr lang="en-US" altLang="zh-CN" sz="3200" dirty="0" err="1" smtClean="0">
                <a:latin typeface="Times New Roman" panose="02020603050405020304" pitchFamily="18" charset="0"/>
              </a:rPr>
              <a:t>nhau</a:t>
            </a:r>
            <a:r>
              <a:rPr lang="en-US" altLang="zh-CN" sz="3200" dirty="0" smtClean="0">
                <a:latin typeface="Times New Roman" panose="02020603050405020304" pitchFamily="18" charset="0"/>
              </a:rPr>
              <a:t>.</a:t>
            </a:r>
            <a:endParaRPr lang="en-US" altLang="zh-CN" sz="3200" dirty="0">
              <a:latin typeface="Times New Roman" panose="02020603050405020304" pitchFamily="18" charset="0"/>
            </a:endParaRPr>
          </a:p>
        </p:txBody>
      </p:sp>
      <p:sp>
        <p:nvSpPr>
          <p:cNvPr id="28677" name="Text Box 28676"/>
          <p:cNvSpPr txBox="1"/>
          <p:nvPr/>
        </p:nvSpPr>
        <p:spPr>
          <a:xfrm>
            <a:off x="457200" y="2362200"/>
            <a:ext cx="8268610" cy="156966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algn="just"/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Hai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tiếng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bắt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vần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tiếng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/>
            <a:r>
              <a:rPr lang="en-US" altLang="zh-CN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vần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CN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giống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zh-CN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giống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hoàn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toàn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hoặc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không</a:t>
            </a:r>
            <a:endParaRPr lang="en-US" altLang="zh-CN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altLang="zh-CN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hoàn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toàn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en-US" altLang="zh-CN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,1981405938,E:\bdthgv_THAI THI HOA\RUOU ETYLIC.pp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,1981405938,E:\bdthgv_THAI THI HOA\RUOU ETYLIC.ppc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528</Words>
  <Application>Microsoft Office PowerPoint</Application>
  <PresentationFormat>On-screen Show (4:3)</PresentationFormat>
  <Paragraphs>127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Default Design</vt:lpstr>
      <vt:lpstr>1_Default Design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164A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Windows User</cp:lastModifiedBy>
  <cp:revision>49</cp:revision>
  <dcterms:created xsi:type="dcterms:W3CDTF">2009-12-06T09:13:00Z</dcterms:created>
  <dcterms:modified xsi:type="dcterms:W3CDTF">2021-09-22T05:25:37Z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1033-11.2.0.10223</vt:lpwstr>
  </property>
</Properties>
</file>