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89" r:id="rId2"/>
    <p:sldId id="393" r:id="rId3"/>
    <p:sldId id="368" r:id="rId4"/>
    <p:sldId id="357" r:id="rId5"/>
    <p:sldId id="395" r:id="rId6"/>
    <p:sldId id="401" r:id="rId7"/>
    <p:sldId id="396" r:id="rId8"/>
    <p:sldId id="403" r:id="rId9"/>
    <p:sldId id="372" r:id="rId10"/>
    <p:sldId id="367" r:id="rId11"/>
    <p:sldId id="404" r:id="rId12"/>
  </p:sldIdLst>
  <p:sldSz cx="10801350" cy="6858000"/>
  <p:notesSz cx="6858000" cy="91440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00CC"/>
    <a:srgbClr val="990000"/>
    <a:srgbClr val="A50021"/>
    <a:srgbClr val="CC6600"/>
    <a:srgbClr val="A997F5"/>
    <a:srgbClr val="96F6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4909" autoAdjust="0"/>
  </p:normalViewPr>
  <p:slideViewPr>
    <p:cSldViewPr>
      <p:cViewPr varScale="1">
        <p:scale>
          <a:sx n="62" d="100"/>
          <a:sy n="62" d="100"/>
        </p:scale>
        <p:origin x="-762" y="-90"/>
      </p:cViewPr>
      <p:guideLst>
        <p:guide orient="horz" pos="2160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FFA14A4-2009-4264-A991-C3FDA3F139EA}" type="datetimeFigureOut">
              <a:rPr lang="en-US"/>
              <a:pPr>
                <a:defRPr/>
              </a:pPr>
              <a:t>1/2/2022</a:t>
            </a:fld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28663" y="685800"/>
            <a:ext cx="540067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6279FEF-84A3-407A-B1E8-C0D50608C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7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25" y="1143000"/>
            <a:ext cx="4857750" cy="3086100"/>
          </a:xfrm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  <p:sp>
        <p:nvSpPr>
          <p:cNvPr id="204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D7863E9-68B8-40E7-AAC3-5E3BEFC00EEC}" type="slidenum">
              <a:rPr lang="en-US" altLang="vi-VN" i="0">
                <a:latin typeface=".VnAristote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vi-VN" i="0">
              <a:latin typeface=".VnAristote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25" y="1143000"/>
            <a:ext cx="4857750" cy="308610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5B02D76-EF1F-474C-8785-825CECBEE5A1}" type="slidenum">
              <a:rPr lang="en-US" altLang="vi-VN" i="0">
                <a:latin typeface=".VnAristote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vi-VN" i="0">
              <a:latin typeface=".VnAristote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25" y="1143000"/>
            <a:ext cx="4857750" cy="30861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971EBDC-FCEB-4AB5-BC6A-110309BC686B}" type="slidenum">
              <a:rPr lang="en-US" altLang="vi-VN" i="0">
                <a:latin typeface=".VnAristote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vi-VN" i="0">
              <a:latin typeface=".VnAristote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101" y="2130426"/>
            <a:ext cx="9181148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203" y="3886200"/>
            <a:ext cx="756094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4FCDF-997D-45C5-97CD-EE7C0A43D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03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32" y="4406901"/>
            <a:ext cx="91811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232" y="2906713"/>
            <a:ext cx="9181148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AE8E2-89B4-4569-BD7E-DE80F2CF1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17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68" y="1600201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0686" y="1600201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ACC58-6CD4-41D9-94C1-2AEB23ECBE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16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936" y="1535113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936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613D5-29C5-4FFC-85FB-DC467E49E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02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E01CF-1334-4C5C-B9B0-F1D9BFE0F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76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7310F-4528-48EB-9B49-E363CB702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57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7310F-4528-48EB-9B49-E363CB702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57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7310F-4528-48EB-9B49-E363CB702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57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7310F-4528-48EB-9B49-E363CB702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57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7310F-4528-48EB-9B49-E363CB702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57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7310F-4528-48EB-9B49-E363CB702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57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101" y="2130426"/>
            <a:ext cx="9181148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203" y="3886200"/>
            <a:ext cx="756094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4FCDF-997D-45C5-97CD-EE7C0A43D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031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8" y="273050"/>
            <a:ext cx="35535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3028" y="273051"/>
            <a:ext cx="603825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068" y="1435101"/>
            <a:ext cx="35535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23B61-29E3-4A2E-8673-4BBDEBA7D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50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7140" y="4800600"/>
            <a:ext cx="64808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17140" y="612775"/>
            <a:ext cx="64808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7140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56BB6-38DF-45C8-B8AD-0ED94A85A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45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2D9F6-E815-40E1-9C23-3772E8AC9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53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30979" y="274639"/>
            <a:ext cx="243030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0067" y="274639"/>
            <a:ext cx="711088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7A5F3-637B-453B-8D21-96F9252F5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85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ED1DD-BBAC-4CEB-84BD-CEB9C5886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26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ED1DD-BBAC-4CEB-84BD-CEB9C5886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2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ED1DD-BBAC-4CEB-84BD-CEB9C5886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26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ED1DD-BBAC-4CEB-84BD-CEB9C5886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2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ED1DD-BBAC-4CEB-84BD-CEB9C5886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26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ED1DD-BBAC-4CEB-84BD-CEB9C5886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26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ED1DD-BBAC-4CEB-84BD-CEB9C5886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2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74638"/>
            <a:ext cx="9721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600200"/>
            <a:ext cx="97218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245225"/>
            <a:ext cx="2520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938" y="6245225"/>
            <a:ext cx="34194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245225"/>
            <a:ext cx="2520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8CC1DCF-5497-4843-87AF-07ADCB721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2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66" r:id="rId15"/>
    <p:sldLayoutId id="2147483665" r:id="rId16"/>
    <p:sldLayoutId id="2147483664" r:id="rId17"/>
    <p:sldLayoutId id="2147483663" r:id="rId18"/>
    <p:sldLayoutId id="2147483660" r:id="rId19"/>
    <p:sldLayoutId id="2147483656" r:id="rId20"/>
    <p:sldLayoutId id="2147483657" r:id="rId21"/>
    <p:sldLayoutId id="2147483658" r:id="rId22"/>
    <p:sldLayoutId id="2147483659" r:id="rId2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3290888" y="1250156"/>
            <a:ext cx="5800725" cy="1071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Tập viết</a:t>
            </a:r>
          </a:p>
        </p:txBody>
      </p:sp>
      <p:sp>
        <p:nvSpPr>
          <p:cNvPr id="2051" name="WordArt 5"/>
          <p:cNvSpPr>
            <a:spLocks noChangeArrowheads="1" noChangeShapeType="1" noTextEdit="1"/>
          </p:cNvSpPr>
          <p:nvPr/>
        </p:nvSpPr>
        <p:spPr bwMode="auto">
          <a:xfrm>
            <a:off x="3419475" y="2124075"/>
            <a:ext cx="6248400" cy="2038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Ôn chữ hoa M   </a:t>
            </a:r>
            <a:endParaRPr lang="vi-VN" sz="3600" b="1" i="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HP001 5 hàng" pitchFamily="34" charset="0"/>
              <a:cs typeface="Times New Roman"/>
            </a:endParaRPr>
          </a:p>
        </p:txBody>
      </p:sp>
      <p:pic>
        <p:nvPicPr>
          <p:cNvPr id="2052" name="Picture 5" descr="b3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75" y="4876800"/>
            <a:ext cx="1709738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b3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13838" y="36513"/>
            <a:ext cx="1890712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09515" y="414010"/>
            <a:ext cx="6868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>
                <a:latin typeface="HP001 5 hàng" pitchFamily="34" charset="0"/>
              </a:rPr>
              <a:t>Thứ Năm ngày 6 tháng 1 năm 2022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7077075" y="1006476"/>
            <a:ext cx="3038475" cy="3794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en-US" altLang="vi-VN" sz="3200" b="1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latin typeface="HP001 5 hàng" pitchFamily="34" charset="0"/>
                <a:cs typeface="+mn-cs"/>
              </a:rPr>
              <a:t>Thực hành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altLang="vi-VN" sz="3200" b="1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latin typeface="HP001 5 hàng" pitchFamily="34" charset="0"/>
                <a:cs typeface="+mn-cs"/>
              </a:rPr>
              <a:t>viết vở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altLang="vi-VN" sz="32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5 hàng" pitchFamily="34" charset="0"/>
                <a:cs typeface="+mn-cs"/>
              </a:rPr>
              <a:t>Em viết đúng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altLang="vi-VN" sz="32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5 hàng" pitchFamily="34" charset="0"/>
                <a:cs typeface="+mn-cs"/>
              </a:rPr>
              <a:t>– viết đẹp</a:t>
            </a:r>
            <a:endParaRPr lang="en-US" altLang="vi-VN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HP001 5 hàng" pitchFamily="34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0"/>
            <a:ext cx="6096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0"/>
            <a:ext cx="16319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2847975"/>
            <a:ext cx="1633537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图片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4714875"/>
            <a:ext cx="10801351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ình chữ nhật 4"/>
          <p:cNvSpPr/>
          <p:nvPr/>
        </p:nvSpPr>
        <p:spPr>
          <a:xfrm>
            <a:off x="1209675" y="1676400"/>
            <a:ext cx="9305742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5 hàng" pitchFamily="34" charset="0"/>
                <a:cs typeface="+mn-cs"/>
              </a:rPr>
              <a:t>Củng cố - Dặn dò</a:t>
            </a:r>
            <a:endParaRPr lang="vi-VN" sz="80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P001 5 hàng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13"/>
          <p:cNvGrpSpPr>
            <a:grpSpLocks/>
          </p:cNvGrpSpPr>
          <p:nvPr/>
        </p:nvGrpSpPr>
        <p:grpSpPr bwMode="auto">
          <a:xfrm>
            <a:off x="7458075" y="4191000"/>
            <a:ext cx="3330575" cy="2720975"/>
            <a:chOff x="1123073" y="1073788"/>
            <a:chExt cx="4484991" cy="3631916"/>
          </a:xfrm>
        </p:grpSpPr>
        <p:pic>
          <p:nvPicPr>
            <p:cNvPr id="4100" name="图片 1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743"/>
            <a:stretch>
              <a:fillRect/>
            </a:stretch>
          </p:blipFill>
          <p:spPr bwMode="auto">
            <a:xfrm>
              <a:off x="1123073" y="1073788"/>
              <a:ext cx="4484991" cy="3254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图片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64711" flipH="1">
              <a:off x="4544402" y="3294778"/>
              <a:ext cx="960066" cy="1410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alphaModFix amt="6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0"/>
            <a:ext cx="52578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53075" y="533400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>
                <a:latin typeface="HP001 5 hàng" pitchFamily="34" charset="0"/>
              </a:rPr>
              <a:t>Trong bài có những chữ viết hoa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56250" y="1711930"/>
            <a:ext cx="5105400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0">
                <a:latin typeface="HP001 5 hàng" pitchFamily="34" charset="0"/>
              </a:rPr>
              <a:t>Những chữ viết hoa trong bài: </a:t>
            </a:r>
          </a:p>
          <a:p>
            <a:pPr algn="ctr">
              <a:lnSpc>
                <a:spcPct val="150000"/>
              </a:lnSpc>
            </a:pPr>
            <a:r>
              <a:rPr lang="en-US" sz="2800" b="1" i="0">
                <a:solidFill>
                  <a:srgbClr val="FF0000"/>
                </a:solidFill>
                <a:latin typeface="HP001 5 hàng" pitchFamily="34" charset="0"/>
              </a:rPr>
              <a:t>M, T,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3" name="Rectangle 47"/>
          <p:cNvSpPr>
            <a:spLocks noChangeArrowheads="1"/>
          </p:cNvSpPr>
          <p:nvPr/>
        </p:nvSpPr>
        <p:spPr bwMode="auto">
          <a:xfrm>
            <a:off x="250825" y="1092200"/>
            <a:ext cx="10407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+mn-cs"/>
              </a:rPr>
              <a:t>- </a:t>
            </a:r>
            <a:r>
              <a:rPr lang="en-US" sz="2800" b="1" i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+mn-cs"/>
              </a:rPr>
              <a:t>Chữ</a:t>
            </a:r>
            <a:r>
              <a:rPr 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+mn-cs"/>
              </a:rPr>
              <a:t> </a:t>
            </a:r>
            <a:r>
              <a:rPr lang="en-US" sz="2800" b="1" i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+mn-cs"/>
              </a:rPr>
              <a:t>hoa</a:t>
            </a:r>
            <a:r>
              <a:rPr 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+mn-cs"/>
              </a:rPr>
              <a:t> M </a:t>
            </a:r>
            <a:r>
              <a:rPr lang="en-US" sz="2800" b="1" i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+mn-cs"/>
              </a:rPr>
              <a:t>được</a:t>
            </a:r>
            <a:r>
              <a:rPr 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+mn-cs"/>
              </a:rPr>
              <a:t> </a:t>
            </a:r>
            <a:r>
              <a:rPr lang="en-US" sz="2800" b="1" i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+mn-cs"/>
              </a:rPr>
              <a:t>tạo</a:t>
            </a:r>
            <a:r>
              <a:rPr 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+mn-cs"/>
              </a:rPr>
              <a:t> </a:t>
            </a:r>
            <a:r>
              <a:rPr lang="en-US" sz="2800" b="1" i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+mn-cs"/>
              </a:rPr>
              <a:t>bởi</a:t>
            </a:r>
            <a:r>
              <a:rPr 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+mn-cs"/>
              </a:rPr>
              <a:t> </a:t>
            </a:r>
            <a:r>
              <a:rPr lang="en-US" sz="2800" b="1" i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+mn-cs"/>
              </a:rPr>
              <a:t>mấy</a:t>
            </a:r>
            <a:r>
              <a:rPr 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+mn-cs"/>
              </a:rPr>
              <a:t> </a:t>
            </a:r>
            <a:r>
              <a:rPr lang="en-US" sz="2800" b="1" i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+mn-cs"/>
              </a:rPr>
              <a:t>nét</a:t>
            </a:r>
            <a:r>
              <a:rPr 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+mn-cs"/>
              </a:rPr>
              <a:t>?</a:t>
            </a:r>
            <a:r>
              <a:rPr lang="en-US" sz="3200" b="1" dirty="0">
                <a:latin typeface="HP001 5 hàng" pitchFamily="34" charset="0"/>
                <a:cs typeface="+mn-cs"/>
              </a:rPr>
              <a:t> </a:t>
            </a:r>
            <a:r>
              <a:rPr lang="en-US" sz="2800" b="1" i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+mn-cs"/>
              </a:rPr>
              <a:t>Đó</a:t>
            </a:r>
            <a:r>
              <a:rPr 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+mn-cs"/>
              </a:rPr>
              <a:t> </a:t>
            </a:r>
            <a:r>
              <a:rPr lang="en-US" sz="2800" b="1" i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+mn-cs"/>
              </a:rPr>
              <a:t>là</a:t>
            </a:r>
            <a:r>
              <a:rPr 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+mn-cs"/>
              </a:rPr>
              <a:t> </a:t>
            </a:r>
            <a:r>
              <a:rPr lang="en-US" sz="2800" b="1" i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+mn-cs"/>
              </a:rPr>
              <a:t>những</a:t>
            </a:r>
            <a:r>
              <a:rPr 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+mn-cs"/>
              </a:rPr>
              <a:t> </a:t>
            </a:r>
            <a:r>
              <a:rPr lang="en-US" sz="2800" b="1" i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+mn-cs"/>
              </a:rPr>
              <a:t>nét</a:t>
            </a:r>
            <a:r>
              <a:rPr 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+mn-cs"/>
              </a:rPr>
              <a:t> </a:t>
            </a:r>
            <a:r>
              <a:rPr lang="en-US" sz="2800" b="1" i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+mn-cs"/>
              </a:rPr>
              <a:t>nào</a:t>
            </a:r>
            <a:r>
              <a:rPr 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+mn-cs"/>
              </a:rPr>
              <a:t>?</a:t>
            </a:r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4770596" y="2064741"/>
            <a:ext cx="29703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200" b="1" i="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+mn-cs"/>
              </a:rPr>
              <a:t>Gồm</a:t>
            </a:r>
            <a:r>
              <a:rPr lang="en-US" sz="3200" b="1" i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+mn-cs"/>
              </a:rPr>
              <a:t> 4 </a:t>
            </a:r>
            <a:r>
              <a:rPr lang="en-US" sz="3200" b="1" i="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+mn-cs"/>
              </a:rPr>
              <a:t>nét</a:t>
            </a:r>
            <a:r>
              <a:rPr lang="en-US" sz="3200" b="1" i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+mn-cs"/>
              </a:rPr>
              <a:t>:</a:t>
            </a:r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5341938" y="3435350"/>
            <a:ext cx="48609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altLang="vi-VN" sz="2800" b="1">
                <a:latin typeface="HP001 5 hàng" pitchFamily="34" charset="0"/>
              </a:rPr>
              <a:t>-  Nét 2 là nét thẳng đứng</a:t>
            </a:r>
          </a:p>
          <a:p>
            <a:pPr algn="just" eaLnBrk="1" hangingPunct="1"/>
            <a:endParaRPr lang="en-US" altLang="vi-VN" sz="2800" b="1">
              <a:latin typeface="HP001 5 hàng" pitchFamily="34" charset="0"/>
            </a:endParaRPr>
          </a:p>
        </p:txBody>
      </p:sp>
      <p:sp>
        <p:nvSpPr>
          <p:cNvPr id="4133" name="Rectangle 37"/>
          <p:cNvSpPr>
            <a:spLocks noChangeArrowheads="1"/>
          </p:cNvSpPr>
          <p:nvPr/>
        </p:nvSpPr>
        <p:spPr bwMode="auto">
          <a:xfrm>
            <a:off x="5341938" y="2673350"/>
            <a:ext cx="5581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800" b="1">
                <a:latin typeface="HP001 5 hàng" pitchFamily="34" charset="0"/>
              </a:rPr>
              <a:t>-  Nét 1 là nét móc ngược trái </a:t>
            </a:r>
          </a:p>
        </p:txBody>
      </p:sp>
      <p:sp>
        <p:nvSpPr>
          <p:cNvPr id="4148" name="Rectangle 52"/>
          <p:cNvSpPr>
            <a:spLocks noChangeArrowheads="1"/>
          </p:cNvSpPr>
          <p:nvPr/>
        </p:nvSpPr>
        <p:spPr bwMode="auto">
          <a:xfrm>
            <a:off x="5341938" y="4121150"/>
            <a:ext cx="513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altLang="vi-VN" sz="2800" b="1">
                <a:latin typeface="HP001 5 hàng" pitchFamily="34" charset="0"/>
              </a:rPr>
              <a:t>-  Nét 3 là nét thẳng xiên</a:t>
            </a: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440180" y="239713"/>
            <a:ext cx="7830979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i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5 hàng" pitchFamily="34" charset="0"/>
                <a:cs typeface="+mn-cs"/>
              </a:rPr>
              <a:t> Quan sát, </a:t>
            </a:r>
            <a:r>
              <a:rPr lang="el-GR" sz="4000" b="1" i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5 hàng" pitchFamily="34" charset="0"/>
                <a:cs typeface="+mn-cs"/>
              </a:rPr>
              <a:t>η</a:t>
            </a:r>
            <a:r>
              <a:rPr lang="en-US" sz="4000" b="1" i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5 hàng" pitchFamily="34" charset="0"/>
                <a:cs typeface="+mn-cs"/>
              </a:rPr>
              <a:t>ận</a:t>
            </a:r>
            <a:r>
              <a:rPr lang="en-US" sz="4000" b="1" i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5 hàng" pitchFamily="34" charset="0"/>
                <a:cs typeface="+mn-cs"/>
              </a:rPr>
              <a:t> </a:t>
            </a:r>
            <a:r>
              <a:rPr lang="el-GR" sz="4000" b="1" i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5 hàng" pitchFamily="34" charset="0"/>
                <a:cs typeface="+mn-cs"/>
              </a:rPr>
              <a:t>Κ˛</a:t>
            </a:r>
            <a:r>
              <a:rPr lang="en-US" sz="4000" b="1" i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5 hàng" pitchFamily="34" charset="0"/>
                <a:cs typeface="+mn-cs"/>
              </a:rPr>
              <a:t>t </a:t>
            </a:r>
            <a:r>
              <a:rPr lang="el-GR" sz="4000" b="1" i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5 hàng" pitchFamily="34" charset="0"/>
                <a:cs typeface="+mn-cs"/>
              </a:rPr>
              <a:t>ε</a:t>
            </a:r>
            <a:r>
              <a:rPr lang="en-US" sz="4000" b="1" i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5 hàng" pitchFamily="34" charset="0"/>
                <a:cs typeface="+mn-cs"/>
              </a:rPr>
              <a:t>ữ h</a:t>
            </a:r>
            <a:r>
              <a:rPr lang="el-GR" sz="4000" b="1" i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5 hàng" pitchFamily="34" charset="0"/>
                <a:cs typeface="+mn-cs"/>
              </a:rPr>
              <a:t>Ξ </a:t>
            </a:r>
            <a:r>
              <a:rPr lang="en-US" sz="4000" b="1" i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5 hàng" pitchFamily="34" charset="0"/>
                <a:cs typeface="+mn-cs"/>
              </a:rPr>
              <a:t>M</a:t>
            </a:r>
          </a:p>
        </p:txBody>
      </p:sp>
      <p:sp>
        <p:nvSpPr>
          <p:cNvPr id="5128" name="Rectangle 25"/>
          <p:cNvSpPr>
            <a:spLocks noChangeArrowheads="1"/>
          </p:cNvSpPr>
          <p:nvPr/>
        </p:nvSpPr>
        <p:spPr bwMode="auto">
          <a:xfrm>
            <a:off x="685800" y="4248150"/>
            <a:ext cx="36004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5000" b="1" i="0">
              <a:solidFill>
                <a:schemeClr val="hlink"/>
              </a:solidFill>
              <a:latin typeface="HP001 5 hàng" pitchFamily="34" charset="0"/>
            </a:endParaRPr>
          </a:p>
        </p:txBody>
      </p:sp>
      <p:sp>
        <p:nvSpPr>
          <p:cNvPr id="6155" name="TextBox 11"/>
          <p:cNvSpPr txBox="1">
            <a:spLocks noChangeArrowheads="1"/>
          </p:cNvSpPr>
          <p:nvPr/>
        </p:nvSpPr>
        <p:spPr bwMode="auto">
          <a:xfrm>
            <a:off x="5341937" y="4883150"/>
            <a:ext cx="5316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latin typeface="HP001 5 hàng" pitchFamily="34" charset="0"/>
              </a:rPr>
              <a:t>- </a:t>
            </a:r>
            <a:r>
              <a:rPr lang="en-US" altLang="vi-VN" sz="2800" b="1">
                <a:latin typeface="HP001 5 hàng" pitchFamily="34" charset="0"/>
                <a:cs typeface="Times New Roman" pitchFamily="18" charset="0"/>
              </a:rPr>
              <a:t>Nét 4 là nét móc ngược  phải </a:t>
            </a:r>
            <a:endParaRPr lang="vi-VN" altLang="vi-VN" sz="2800" b="1">
              <a:latin typeface="HP001 5 hàng" pitchFamily="34" charset="0"/>
            </a:endParaRPr>
          </a:p>
        </p:txBody>
      </p:sp>
      <p:pic>
        <p:nvPicPr>
          <p:cNvPr id="5130" name="Ảnh 3" descr="Clip Màn hìn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181225"/>
            <a:ext cx="4038600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3" grpId="0"/>
      <p:bldP spid="4133" grpId="0"/>
      <p:bldP spid="4148" grpId="0"/>
      <p:bldP spid="61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6619875" y="468243"/>
            <a:ext cx="246968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vi-VN" sz="2800" b="1" i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HP001 5 hàng" pitchFamily="34" charset="0"/>
                <a:cs typeface="+mn-cs"/>
              </a:rPr>
              <a:t>Gồm 4 nét: </a:t>
            </a: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4294188" y="2563746"/>
            <a:ext cx="650716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altLang="vi-VN" sz="2400" b="1" i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5 hàng" pitchFamily="34" charset="0"/>
                <a:cs typeface="+mn-cs"/>
              </a:rPr>
              <a:t>- Nét 2: </a:t>
            </a:r>
            <a:r>
              <a:rPr lang="en-US" altLang="vi-VN" sz="2400" b="1" i="0" dirty="0">
                <a:latin typeface="HP001 5 hàng" pitchFamily="34" charset="0"/>
                <a:cs typeface="+mn-cs"/>
              </a:rPr>
              <a:t>Từ điểm dừng bút ở nét 1, chuyển hướng bút viết nét thẳng đứng, cuối nét hơi lượn sang trái một chút, dừng bút ở đường kẻ 1 .</a:t>
            </a:r>
          </a:p>
        </p:txBody>
      </p:sp>
      <p:sp>
        <p:nvSpPr>
          <p:cNvPr id="5155" name="Rectangle 35"/>
          <p:cNvSpPr>
            <a:spLocks noChangeArrowheads="1"/>
          </p:cNvSpPr>
          <p:nvPr/>
        </p:nvSpPr>
        <p:spPr bwMode="auto">
          <a:xfrm>
            <a:off x="4294929" y="990600"/>
            <a:ext cx="6465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altLang="vi-VN" sz="2400" b="1" i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5 hàng" pitchFamily="34" charset="0"/>
                <a:cs typeface="+mn-cs"/>
              </a:rPr>
              <a:t>- Nét 1: </a:t>
            </a:r>
            <a:r>
              <a:rPr lang="en-US" altLang="vi-VN" sz="2400" b="1" i="0" dirty="0">
                <a:latin typeface="HP001 5 hàng" pitchFamily="34" charset="0"/>
                <a:cs typeface="+mn-cs"/>
              </a:rPr>
              <a:t>Đặt bút giữa đường kẻ 1 và 2, viết nét gần giống nét gần gióng cong trái từ dưới lên lượn sang bên phải cao 2 ô li rưỡi thì dừng lại</a:t>
            </a:r>
            <a:endParaRPr lang="en-US" altLang="vi-VN" sz="2400" b="1" i="0" dirty="0">
              <a:solidFill>
                <a:srgbClr val="009900"/>
              </a:solidFill>
              <a:latin typeface="HP001 5 hàng" pitchFamily="34" charset="0"/>
              <a:cs typeface="+mn-cs"/>
            </a:endParaRPr>
          </a:p>
        </p:txBody>
      </p:sp>
      <p:sp>
        <p:nvSpPr>
          <p:cNvPr id="5179" name="Rectangle 59"/>
          <p:cNvSpPr>
            <a:spLocks noChangeArrowheads="1"/>
          </p:cNvSpPr>
          <p:nvPr/>
        </p:nvSpPr>
        <p:spPr bwMode="auto">
          <a:xfrm>
            <a:off x="4294189" y="4069140"/>
            <a:ext cx="650716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altLang="vi-VN" sz="2400" b="1" i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5 hàng" pitchFamily="34" charset="0"/>
                <a:cs typeface="+mn-cs"/>
              </a:rPr>
              <a:t>- </a:t>
            </a:r>
            <a:r>
              <a:rPr lang="en-US" altLang="vi-VN" sz="2400" b="1" i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5 hàng" pitchFamily="34" charset="0"/>
                <a:cs typeface="+mn-cs"/>
              </a:rPr>
              <a:t>Nét 3: </a:t>
            </a:r>
            <a:r>
              <a:rPr lang="en-US" altLang="vi-VN" sz="2400" b="1" i="0" dirty="0">
                <a:latin typeface="HP001 5 hàng" pitchFamily="34" charset="0"/>
                <a:cs typeface="+mn-cs"/>
              </a:rPr>
              <a:t>Từ điểm dừng bút ở nét 2 chuyển hướng đầu bút để viết tiếp nét thẳng xuyên hơi lượn ở hai đầu, từ dưới lên cao 2 ô li rưỡi thì dừng lại.</a:t>
            </a:r>
          </a:p>
        </p:txBody>
      </p:sp>
      <p:sp>
        <p:nvSpPr>
          <p:cNvPr id="6150" name="Rectangle 61"/>
          <p:cNvSpPr>
            <a:spLocks noChangeArrowheads="1"/>
          </p:cNvSpPr>
          <p:nvPr/>
        </p:nvSpPr>
        <p:spPr bwMode="auto">
          <a:xfrm>
            <a:off x="1979613" y="1112838"/>
            <a:ext cx="720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 i="0">
                <a:latin typeface="HP001 5 hàng" pitchFamily="34" charset="0"/>
              </a:rPr>
              <a:t> 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1381125" y="76200"/>
            <a:ext cx="7830979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i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5 hàng" pitchFamily="34" charset="0"/>
                <a:cs typeface="+mn-cs"/>
              </a:rPr>
              <a:t> Cách viết </a:t>
            </a:r>
            <a:r>
              <a:rPr lang="el-GR" sz="4000" b="1" i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5 hàng" pitchFamily="34" charset="0"/>
                <a:cs typeface="+mn-cs"/>
              </a:rPr>
              <a:t>ε</a:t>
            </a:r>
            <a:r>
              <a:rPr lang="en-US" sz="4000" b="1" i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5 hàng" pitchFamily="34" charset="0"/>
                <a:cs typeface="+mn-cs"/>
              </a:rPr>
              <a:t>ữ h</a:t>
            </a:r>
            <a:r>
              <a:rPr lang="el-GR" sz="4000" b="1" i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5 hàng" pitchFamily="34" charset="0"/>
                <a:cs typeface="+mn-cs"/>
              </a:rPr>
              <a:t>Ξ </a:t>
            </a:r>
            <a:r>
              <a:rPr lang="en-US" sz="4000" b="1" i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5 hàng" pitchFamily="34" charset="0"/>
                <a:cs typeface="+mn-cs"/>
              </a:rPr>
              <a:t>M</a:t>
            </a:r>
          </a:p>
        </p:txBody>
      </p:sp>
      <p:pic>
        <p:nvPicPr>
          <p:cNvPr id="6152" name="Ảnh 9" descr="Clip Màn hình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1438275"/>
            <a:ext cx="4038600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9"/>
          <p:cNvSpPr>
            <a:spLocks noChangeArrowheads="1"/>
          </p:cNvSpPr>
          <p:nvPr/>
        </p:nvSpPr>
        <p:spPr bwMode="auto">
          <a:xfrm>
            <a:off x="4294929" y="5581471"/>
            <a:ext cx="6465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altLang="vi-VN" sz="2400" b="1" i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5 hàng" pitchFamily="34" charset="0"/>
                <a:cs typeface="+mn-cs"/>
              </a:rPr>
              <a:t>- Nét 4: </a:t>
            </a:r>
            <a:r>
              <a:rPr lang="en-US" altLang="vi-VN" sz="2400" b="1" i="0" dirty="0">
                <a:latin typeface="HP001 5 hàng" pitchFamily="34" charset="0"/>
                <a:cs typeface="+mn-cs"/>
              </a:rPr>
              <a:t>Từ điểm dừng bút ở nét 3 chuyển hướng đầu bút để viết tiếp nét móc dưới, dùng bút ở giữa </a:t>
            </a:r>
            <a:r>
              <a:rPr lang="en-US" altLang="vi-VN" sz="2400" b="1" i="0">
                <a:latin typeface="HP001 5 hàng" pitchFamily="34" charset="0"/>
                <a:cs typeface="+mn-cs"/>
              </a:rPr>
              <a:t>đường </a:t>
            </a:r>
            <a:r>
              <a:rPr lang="en-US" altLang="vi-VN" sz="2400" b="1" i="0" smtClean="0">
                <a:latin typeface="HP001 5 hàng" pitchFamily="34" charset="0"/>
                <a:cs typeface="+mn-cs"/>
              </a:rPr>
              <a:t>kẻ </a:t>
            </a:r>
            <a:r>
              <a:rPr lang="en-US" altLang="vi-VN" sz="2400" b="1" i="0" dirty="0">
                <a:latin typeface="HP001 5 hàng" pitchFamily="34" charset="0"/>
                <a:cs typeface="+mn-cs"/>
              </a:rPr>
              <a:t>1 và 2.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4114800"/>
            <a:ext cx="103028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1674018"/>
            <a:ext cx="103028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4665662"/>
            <a:ext cx="103028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1689099"/>
            <a:ext cx="103028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8.69565E-7 1.48148E-6 C 0.00118 0.00069 0.00294 0.0037 0.00353 0.00185 C 0.00412 -0.00023 0.00133 -0.00139 0.00118 -0.0037 C 0.00015 -0.01898 0.00147 -0.03472 -8.69565E-7 -0.05 C -0.00014 -0.05139 -0.00602 -0.05231 -0.0094 -0.0537 C -0.01821 -0.05741 -0.02511 -0.06389 -0.03407 -0.06667 C -0.03966 -0.06435 -0.0445 -0.0625 -0.04935 -0.05741 C -0.05097 -0.0537 -0.05317 -0.05046 -0.05405 -0.0463 C -0.05669 -0.0338 -0.05758 -0.02778 -0.06345 -0.01852 C -0.068 0.00324 -0.06639 0.01296 -0.06463 0.04259 C -0.06404 0.05139 -0.06184 0.06389 -0.0564 0.06667 C -0.05199 0.07685 -0.05655 0.06875 -0.05053 0.07407 C -0.03922 0.08403 -0.04024 0.08426 -0.02585 0.08704 C -0.01924 0.08634 -0.01248 0.08657 -0.00587 0.08519 C 0.00118 0.0838 0.00544 0.07546 0.01175 0.07222 C 0.01616 0.06181 0.02277 0.05671 0.02821 0.04815 C 0.02967 0.03819 0.03261 0.03148 0.03526 0.02222 C 0.03643 0.01806 0.03628 0.01319 0.03761 0.00926 C 0.0404 0.00046 0.04201 -0.00139 0.04583 -0.00741 C 0.04848 -0.02407 0.05141 -0.04074 0.05406 -0.05741 C 0.05567 -0.08009 0.05876 -0.10162 0.06111 -0.12407 C 0.06199 -0.16898 0.06037 -0.16597 0.06463 -0.19259 C 0.06507 -0.19931 0.06507 -0.20625 0.06581 -0.21296 C 0.06625 -0.2169 0.06816 -0.22407 0.06816 -0.22407 C 0.06845 -0.23704 0.06845 -0.27176 0.07051 -0.29074 C 0.0708 -0.29398 0.07242 -0.29977 0.07403 -0.30185 C 0.07609 -0.30486 0.08108 -0.30926 0.08108 -0.30926 C 0.08182 -0.31296 0.08108 -0.31921 0.08343 -0.32037 C 0.08578 -0.32153 0.09049 -0.32407 0.09049 -0.32407 C 0.09122 -0.32778 0.09284 -0.33518 0.09284 -0.33518 " pathEditMode="relative" ptsTypes="fffffffffffffffffffffffffffffA">
                                      <p:cBhvr>
                                        <p:cTn id="36" dur="9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6.19271E-6 7.40741E-6 C -0.00425 0.04075 -0.00396 0.08403 0.00236 0.12408 C 0.00162 0.2007 0.00074 0.27709 6.19271E-6 0.35371 C -0.00029 0.3757 -0.00323 0.4044 -0.00469 0.42593 C -0.00499 0.43102 -0.00631 0.43589 -0.00705 0.44075 C -0.00734 0.4426 -0.00822 0.4463 -0.00822 0.4463 " pathEditMode="relative" ptsTypes="fffffA">
                                      <p:cBhvr>
                                        <p:cTn id="50" dur="8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6.01645E-6 -7.03704E-6 C 0.00118 -0.00186 0.00206 -0.00441 0.00353 -0.00556 C 0.00529 -0.00695 0.00794 -0.00533 0.00941 -0.00741 C 0.01058 -0.00903 0.00999 -0.01251 0.01058 -0.01482 C 0.01117 -0.01691 0.01234 -0.01829 0.01293 -0.02038 C 0.01602 -0.03103 0.01425 -0.03473 0.01998 -0.04075 C 0.02072 -0.0426 0.02174 -0.04422 0.02233 -0.0463 C 0.02336 -0.04978 0.02468 -0.05741 0.02468 -0.05741 C 0.02542 -0.07501 0.0263 -0.09191 0.02821 -0.10927 C 0.02909 -0.11783 0.0335 -0.12454 0.03643 -0.13149 C 0.03864 -0.13658 0.03893 -0.14306 0.04113 -0.14816 C 0.04201 -0.1713 0.0426 -0.1882 0.04701 -0.20927 C 0.04789 -0.22663 0.04833 -0.23473 0.05406 -0.24816 C 0.05817 -0.27385 0.05303 -0.23936 0.05641 -0.30556 C 0.05758 -0.32941 0.06331 -0.35116 0.06699 -0.37408 C 0.06904 -0.38704 0.06889 -0.40325 0.07639 -0.41112 C 0.078 -0.41482 0.07947 -0.41853 0.08109 -0.42223 C 0.0827 -0.42593 0.08814 -0.42964 0.08814 -0.42964 " pathEditMode="relative" ptsTypes="fffffffffffffffffA">
                                      <p:cBhvr>
                                        <p:cTn id="64" dur="9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90247E-6 3.7037E-7 C -0.00177 0.0375 -0.00279 0.07546 0.00117 0.11296 C 0.00191 0.12801 0.00176 0.14004 0.0047 0.1537 C 0.00396 0.16875 0.00396 0.17778 0.00117 0.19074 C 0.00191 0.22129 0.00279 0.24838 0.00587 0.27778 C 0.00543 0.30741 0.00573 0.33703 0.0047 0.36666 C 0.00455 0.3706 0.00235 0.37778 0.00235 0.37778 C 0.00279 0.38264 0.00249 0.38796 0.00352 0.39259 C 0.00411 0.39514 0.00617 0.39606 0.00705 0.39815 C 0.0141 0.41481 0.00132 0.39166 0.01057 0.40926 C 0.01983 0.42662 0.0069 0.39791 0.0188 0.42592 C 0.021 0.43102 0.02937 0.43333 0.02937 0.43333 C 0.03877 0.43264 0.04832 0.43379 0.05758 0.43148 C 0.05978 0.43102 0.06022 0.42222 0.0611 0.42037 C 0.06228 0.41828 0.06815 0.41389 0.06933 0.41296 C 0.07197 0.40671 0.07873 0.39629 0.07873 0.39629 C 0.07917 0.39328 0.07917 0.39004 0.0799 0.38703 C 0.08034 0.38495 0.08196 0.38356 0.08225 0.38148 C 0.08358 0.37291 0.08343 0.3669 0.08343 0.35926 " pathEditMode="relative" ptsTypes="ffffffffffffffffffA">
                                      <p:cBhvr>
                                        <p:cTn id="78" dur="10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3" name="Rectangle 47"/>
          <p:cNvSpPr>
            <a:spLocks noChangeArrowheads="1"/>
          </p:cNvSpPr>
          <p:nvPr/>
        </p:nvSpPr>
        <p:spPr bwMode="auto">
          <a:xfrm>
            <a:off x="0" y="1287463"/>
            <a:ext cx="10026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+mn-cs"/>
              </a:rPr>
              <a:t>- Chữ hoa T được tạo bởi mấy nét?</a:t>
            </a:r>
            <a:r>
              <a:rPr lang="en-US" sz="3200" b="1" dirty="0">
                <a:latin typeface="HP001 5 hàng" pitchFamily="34" charset="0"/>
                <a:cs typeface="+mn-cs"/>
              </a:rPr>
              <a:t> </a:t>
            </a:r>
            <a:r>
              <a:rPr lang="en-US" sz="2800" b="1" i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+mn-cs"/>
              </a:rPr>
              <a:t>Đó</a:t>
            </a:r>
            <a:r>
              <a:rPr 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+mn-cs"/>
              </a:rPr>
              <a:t> </a:t>
            </a:r>
            <a:r>
              <a:rPr lang="en-US" sz="2800" b="1" i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+mn-cs"/>
              </a:rPr>
              <a:t>là</a:t>
            </a:r>
            <a:r>
              <a:rPr 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+mn-cs"/>
              </a:rPr>
              <a:t> </a:t>
            </a:r>
            <a:r>
              <a:rPr lang="en-US" sz="2800" b="1" i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+mn-cs"/>
              </a:rPr>
              <a:t>những</a:t>
            </a:r>
            <a:r>
              <a:rPr 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+mn-cs"/>
              </a:rPr>
              <a:t> </a:t>
            </a:r>
            <a:r>
              <a:rPr lang="en-US" sz="2800" b="1" i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+mn-cs"/>
              </a:rPr>
              <a:t>nét</a:t>
            </a:r>
            <a:r>
              <a:rPr 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+mn-cs"/>
              </a:rPr>
              <a:t> </a:t>
            </a:r>
            <a:r>
              <a:rPr lang="en-US" sz="2800" b="1" i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+mn-cs"/>
              </a:rPr>
              <a:t>nào</a:t>
            </a:r>
            <a:r>
              <a:rPr 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+mn-cs"/>
              </a:rPr>
              <a:t>?</a:t>
            </a:r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4770596" y="2064741"/>
            <a:ext cx="603075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200" b="1" i="0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+mn-cs"/>
              </a:rPr>
              <a:t>G</a:t>
            </a:r>
            <a:r>
              <a:rPr lang="en-US" sz="3200" b="1" i="0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5 hàng" pitchFamily="34" charset="0"/>
                <a:cs typeface="+mn-cs"/>
              </a:rPr>
              <a:t>ồm 1 nét nhưng là sự kết hợp của các nét</a:t>
            </a:r>
            <a:endParaRPr lang="en-US" sz="3200" b="1" i="0" dirty="0">
              <a:ln>
                <a:solidFill>
                  <a:srgbClr val="0000FF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P001 5 hàng" pitchFamily="34" charset="0"/>
              <a:cs typeface="+mn-cs"/>
            </a:endParaRPr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5341938" y="4038600"/>
            <a:ext cx="55816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+mn-cs"/>
              </a:rPr>
              <a:t>-  Nét lượn ngang (ngắn)</a:t>
            </a:r>
          </a:p>
          <a:p>
            <a:pPr algn="just">
              <a:defRPr/>
            </a:pP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HP001 5 hàng" pitchFamily="34" charset="0"/>
              <a:cs typeface="+mn-cs"/>
            </a:endParaRPr>
          </a:p>
        </p:txBody>
      </p:sp>
      <p:sp>
        <p:nvSpPr>
          <p:cNvPr id="4133" name="Rectangle 37"/>
          <p:cNvSpPr>
            <a:spLocks noChangeArrowheads="1"/>
          </p:cNvSpPr>
          <p:nvPr/>
        </p:nvSpPr>
        <p:spPr bwMode="auto">
          <a:xfrm>
            <a:off x="5341938" y="3276600"/>
            <a:ext cx="5581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+mn-cs"/>
              </a:rPr>
              <a:t>-  Nét cong trái (nhỏ)</a:t>
            </a:r>
          </a:p>
        </p:txBody>
      </p:sp>
      <p:sp>
        <p:nvSpPr>
          <p:cNvPr id="4148" name="Rectangle 52"/>
          <p:cNvSpPr>
            <a:spLocks noChangeArrowheads="1"/>
          </p:cNvSpPr>
          <p:nvPr/>
        </p:nvSpPr>
        <p:spPr bwMode="auto">
          <a:xfrm>
            <a:off x="5341938" y="4724400"/>
            <a:ext cx="54594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+mn-cs"/>
              </a:rPr>
              <a:t>- Nét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+mn-cs"/>
              </a:rPr>
              <a:t>cong trái (to) nói liền nhau, tạo thành xoắn nhỏ ở đầu chữ</a:t>
            </a: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440180" y="239713"/>
            <a:ext cx="7830979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i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5 hàng" pitchFamily="34" charset="0"/>
                <a:cs typeface="+mn-cs"/>
              </a:rPr>
              <a:t> Quan sát, </a:t>
            </a:r>
            <a:r>
              <a:rPr lang="el-GR" sz="4000" b="1" i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5 hàng" pitchFamily="34" charset="0"/>
                <a:cs typeface="+mn-cs"/>
              </a:rPr>
              <a:t>η</a:t>
            </a:r>
            <a:r>
              <a:rPr lang="en-US" sz="4000" b="1" i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5 hàng" pitchFamily="34" charset="0"/>
                <a:cs typeface="+mn-cs"/>
              </a:rPr>
              <a:t>ận</a:t>
            </a:r>
            <a:r>
              <a:rPr lang="en-US" sz="4000" b="1" i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5 hàng" pitchFamily="34" charset="0"/>
                <a:cs typeface="+mn-cs"/>
              </a:rPr>
              <a:t> </a:t>
            </a:r>
            <a:r>
              <a:rPr lang="el-GR" sz="4000" b="1" i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5 hàng" pitchFamily="34" charset="0"/>
                <a:cs typeface="+mn-cs"/>
              </a:rPr>
              <a:t>Κ˛</a:t>
            </a:r>
            <a:r>
              <a:rPr lang="en-US" sz="4000" b="1" i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5 hàng" pitchFamily="34" charset="0"/>
                <a:cs typeface="+mn-cs"/>
              </a:rPr>
              <a:t>t </a:t>
            </a:r>
            <a:r>
              <a:rPr lang="el-GR" sz="4000" b="1" i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5 hàng" pitchFamily="34" charset="0"/>
                <a:cs typeface="+mn-cs"/>
              </a:rPr>
              <a:t>ε</a:t>
            </a:r>
            <a:r>
              <a:rPr lang="en-US" sz="4000" b="1" i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5 hàng" pitchFamily="34" charset="0"/>
                <a:cs typeface="+mn-cs"/>
              </a:rPr>
              <a:t>ữ h</a:t>
            </a:r>
            <a:r>
              <a:rPr lang="el-GR" sz="4000" b="1" i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5 hàng" pitchFamily="34" charset="0"/>
                <a:cs typeface="+mn-cs"/>
              </a:rPr>
              <a:t>Ξ </a:t>
            </a:r>
            <a:r>
              <a:rPr lang="en-US" sz="4000" b="1" i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5 hàng" pitchFamily="34" charset="0"/>
                <a:cs typeface="+mn-cs"/>
              </a:rPr>
              <a:t>T</a:t>
            </a:r>
          </a:p>
        </p:txBody>
      </p:sp>
      <p:sp>
        <p:nvSpPr>
          <p:cNvPr id="8200" name="Rectangle 25"/>
          <p:cNvSpPr>
            <a:spLocks noChangeArrowheads="1"/>
          </p:cNvSpPr>
          <p:nvPr/>
        </p:nvSpPr>
        <p:spPr bwMode="auto">
          <a:xfrm>
            <a:off x="685800" y="4248150"/>
            <a:ext cx="36004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5000" b="1" i="0">
              <a:solidFill>
                <a:schemeClr val="hlink"/>
              </a:solidFill>
              <a:latin typeface="HP001 5 hàng" pitchFamily="34" charset="0"/>
            </a:endParaRPr>
          </a:p>
        </p:txBody>
      </p:sp>
      <p:pic>
        <p:nvPicPr>
          <p:cNvPr id="8201" name="Ảnh 1" descr="Clip Màn hìn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2065338"/>
            <a:ext cx="4106862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3221037"/>
            <a:ext cx="103028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5.84019E-6 -6.66667E-6 C -0.00264 0.01226 -0.00939 0.00856 -0.01527 0.01481 C -0.02247 0.02245 -0.02937 0.02893 -0.0376 0.03333 C -0.04817 0.03888 -0.03099 0.0368 -0.04817 0.04074 C -0.05831 0.04305 -0.06844 0.0449 -0.07872 0.04629 C -0.09723 0.05347 -0.09047 0.04976 -0.12455 0.04814 C -0.13028 0.04583 -0.13425 0.04004 -0.13983 0.03703 C -0.14659 0.02106 -0.13763 0.03981 -0.1457 0.02962 C -0.14688 0.02824 -0.14717 0.02569 -0.14805 0.02407 C -0.15084 0.01874 -0.15158 0.01851 -0.1551 0.01481 C -0.16054 0.00185 -0.15745 0.00624 -0.16333 -6.66667E-6 C -0.16406 -0.00186 -0.16568 -0.00325 -0.16568 -0.00556 C -0.16597 -0.02038 -0.16612 -0.03542 -0.16451 -0.05001 C -0.16348 -0.05973 -0.1554 -0.06621 -0.15158 -0.07223 C -0.14379 -0.0845 -0.1551 -0.07153 -0.1457 -0.08149 C -0.14423 -0.08866 -0.14335 -0.0919 -0.13865 -0.09445 C -0.13454 -0.10417 -0.13072 -0.10024 -0.12573 -0.10556 C -0.11824 -0.11343 -0.10986 -0.11482 -0.10105 -0.11667 C -0.09282 -0.11621 -0.06903 -0.11621 -0.0564 -0.11297 C -0.04479 -0.10996 -0.03422 -0.10371 -0.02232 -0.10186 C -0.01674 -0.09954 -0.01218 -0.09561 -0.00704 -0.0926 C 0.00236 -0.08704 0.01661 -0.08797 0.02586 -0.08704 C 0.03188 -0.08751 0.04877 -0.08241 0.05171 -0.0963 C 0.0501 -0.11991 0.05142 -0.11598 0.03643 -0.11852 C 0.02204 -0.1338 0.00368 -0.11482 -0.01057 -0.10741 C -0.01468 -0.10093 -0.01674 -0.09839 -0.02232 -0.0963 C -0.0279 -0.09028 -0.03789 -0.08403 -0.04465 -0.08149 C -0.04582 -0.07964 -0.04685 -0.07732 -0.04817 -0.07593 C -0.0492 -0.07477 -0.05082 -0.07547 -0.0517 -0.07408 C -0.05713 -0.06551 -0.05919 -0.0551 -0.0658 -0.04815 C -0.07123 -0.03519 -0.06815 -0.03959 -0.07402 -0.03334 C -0.07667 -0.02084 -0.073 -0.0345 -0.07872 -0.02408 C -0.08063 -0.02084 -0.08342 -0.01297 -0.08342 -0.01297 C -0.08489 0.00115 -0.08636 0.01411 -0.0893 0.02777 C -0.09018 0.03171 -0.0915 0.03518 -0.09282 0.03888 C -0.09415 0.04282 -0.09753 0.04999 -0.09753 0.04999 C -0.09899 0.06874 -0.09767 0.06018 -0.10105 0.07592 C -0.10149 0.07777 -0.10223 0.08148 -0.10223 0.08148 C -0.10281 0.09953 -0.10193 0.12638 -0.10575 0.14444 C -0.10443 0.1706 -0.10178 0.19305 -0.09518 0.21666 C -0.09136 0.23009 -0.09121 0.24513 -0.0846 0.25555 C -0.08416 0.2574 -0.08431 0.25972 -0.08342 0.26111 C -0.08254 0.26249 -0.08093 0.2618 -0.0799 0.26296 C -0.07858 0.26435 -0.0777 0.26712 -0.07637 0.26851 C -0.07314 0.27199 -0.06829 0.27453 -0.06462 0.27592 C -0.06007 0.2831 -0.05801 0.2831 -0.0517 0.28518 C -0.04391 0.2912 -0.03642 0.2993 -0.0282 0.3037 C -0.02511 0.30532 -0.01879 0.3074 -0.01879 0.3074 C -0.00616 0.30671 0.01058 0.31689 0.01881 0.30185 C 0.02527 0.29027 0.02792 0.28124 0.03643 0.27222 C 0.03923 0.26921 0.04114 0.26481 0.04349 0.26111 C 0.04466 0.25925 0.04701 0.25555 0.04701 0.25555 C 0.05127 0.23541 0.0501 0.2456 0.04819 0.21296 C 0.04804 0.20972 0.04789 0.20648 0.04701 0.2037 C 0.04584 0.19953 0.04231 0.19259 0.04231 0.19259 C 0.04025 0.16967 0.04363 0.18796 0.03643 0.17222 C 0.0357 0.1706 0.03585 0.16851 0.03526 0.16666 C 0.03291 0.15949 0.02924 0.15786 0.02468 0.15555 C 0.00353 0.15694 -0.00807 0.15046 -0.01879 0.17592 C -0.01923 0.17962 -0.01923 0.18356 -0.01997 0.18703 C -0.02041 0.18911 -0.02188 0.1905 -0.02232 0.19259 C -0.0232 0.19745 -0.02261 0.20254 -0.02349 0.2074 C -0.02394 0.20949 -0.02526 0.21087 -0.02584 0.21296 C -0.02761 0.21851 -0.02702 0.22106 -0.02702 0.22777 " pathEditMode="relative" ptsTypes="fffffffffffffffffffffffffffffffffffffffffffffffffffffffffffffffA">
                                      <p:cBhvr>
                                        <p:cTn id="36" dur="10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9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3" grpId="0"/>
      <p:bldP spid="4133" grpId="0"/>
      <p:bldP spid="41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3" name="Rectangle 47"/>
          <p:cNvSpPr>
            <a:spLocks noChangeArrowheads="1"/>
          </p:cNvSpPr>
          <p:nvPr/>
        </p:nvSpPr>
        <p:spPr bwMode="auto">
          <a:xfrm>
            <a:off x="0" y="1287463"/>
            <a:ext cx="10026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+mn-cs"/>
              </a:rPr>
              <a:t>- Chữ hoa B được tạo bởi mấy nét?</a:t>
            </a:r>
            <a:r>
              <a:rPr lang="en-US" sz="3200" b="1" dirty="0">
                <a:latin typeface="HP001 5 hàng" pitchFamily="34" charset="0"/>
                <a:cs typeface="+mn-cs"/>
              </a:rPr>
              <a:t> </a:t>
            </a:r>
            <a:r>
              <a:rPr lang="en-US" sz="2800" b="1" i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+mn-cs"/>
              </a:rPr>
              <a:t>Đó</a:t>
            </a:r>
            <a:r>
              <a:rPr 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+mn-cs"/>
              </a:rPr>
              <a:t> </a:t>
            </a:r>
            <a:r>
              <a:rPr lang="en-US" sz="2800" b="1" i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+mn-cs"/>
              </a:rPr>
              <a:t>là</a:t>
            </a:r>
            <a:r>
              <a:rPr 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+mn-cs"/>
              </a:rPr>
              <a:t> </a:t>
            </a:r>
            <a:r>
              <a:rPr lang="en-US" sz="2800" b="1" i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+mn-cs"/>
              </a:rPr>
              <a:t>những</a:t>
            </a:r>
            <a:r>
              <a:rPr 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+mn-cs"/>
              </a:rPr>
              <a:t> </a:t>
            </a:r>
            <a:r>
              <a:rPr lang="en-US" sz="2800" b="1" i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+mn-cs"/>
              </a:rPr>
              <a:t>nét</a:t>
            </a:r>
            <a:r>
              <a:rPr 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+mn-cs"/>
              </a:rPr>
              <a:t> </a:t>
            </a:r>
            <a:r>
              <a:rPr lang="en-US" sz="2800" b="1" i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+mn-cs"/>
              </a:rPr>
              <a:t>nào</a:t>
            </a:r>
            <a:r>
              <a:rPr 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+mn-cs"/>
              </a:rPr>
              <a:t>?</a:t>
            </a:r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4770596" y="2064741"/>
            <a:ext cx="6030754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200" b="1" i="0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5 hàng" pitchFamily="34" charset="0"/>
                <a:cs typeface="+mn-cs"/>
              </a:rPr>
              <a:t>Gồm 2 nét</a:t>
            </a:r>
          </a:p>
          <a:p>
            <a:pPr algn="just">
              <a:defRPr/>
            </a:pPr>
            <a:endParaRPr lang="en-US" b="1" dirty="0">
              <a:latin typeface="HP001 5 hàng" pitchFamily="34" charset="0"/>
              <a:cs typeface="+mn-cs"/>
            </a:endParaRPr>
          </a:p>
          <a:p>
            <a:pPr algn="just">
              <a:defRPr/>
            </a:pPr>
            <a:r>
              <a:rPr lang="en-US" sz="2800" b="1" dirty="0">
                <a:latin typeface="HP001 5 hàng" pitchFamily="34" charset="0"/>
                <a:cs typeface="Times New Roman" panose="02020603050405020304" pitchFamily="18" charset="0"/>
              </a:rPr>
              <a:t>+ Nét 1 giống móc ngược trái, nhưng phía trên hơi lượn sang phải, đầu móc cong hơn </a:t>
            </a:r>
          </a:p>
          <a:p>
            <a:pPr algn="just">
              <a:defRPr/>
            </a:pPr>
            <a:endParaRPr lang="en-US" sz="2400" b="1" dirty="0">
              <a:latin typeface="HP001 5 hàng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b="1" dirty="0">
                <a:latin typeface="HP001 5 hàng" pitchFamily="34" charset="0"/>
                <a:cs typeface="Times New Roman" panose="02020603050405020304" pitchFamily="18" charset="0"/>
              </a:rPr>
              <a:t>+ Nét 2 là kết hợp của 2 nét cơ bản: cong trên và cong phải nối liền nhau, tạo vòng xoắn nhỏ giữa thân chữ.</a:t>
            </a:r>
            <a:endParaRPr lang="en-US" sz="2800" b="1" i="0" dirty="0">
              <a:ln>
                <a:solidFill>
                  <a:srgbClr val="0000FF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P001 5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440180" y="239713"/>
            <a:ext cx="7830979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i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5 hàng" pitchFamily="34" charset="0"/>
                <a:cs typeface="+mn-cs"/>
              </a:rPr>
              <a:t> Quan sát, </a:t>
            </a:r>
            <a:r>
              <a:rPr lang="el-GR" sz="4000" b="1" i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5 hàng" pitchFamily="34" charset="0"/>
                <a:cs typeface="+mn-cs"/>
              </a:rPr>
              <a:t>η</a:t>
            </a:r>
            <a:r>
              <a:rPr lang="en-US" sz="4000" b="1" i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5 hàng" pitchFamily="34" charset="0"/>
                <a:cs typeface="+mn-cs"/>
              </a:rPr>
              <a:t>ận</a:t>
            </a:r>
            <a:r>
              <a:rPr lang="en-US" sz="4000" b="1" i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5 hàng" pitchFamily="34" charset="0"/>
                <a:cs typeface="+mn-cs"/>
              </a:rPr>
              <a:t> </a:t>
            </a:r>
            <a:r>
              <a:rPr lang="el-GR" sz="4000" b="1" i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5 hàng" pitchFamily="34" charset="0"/>
                <a:cs typeface="+mn-cs"/>
              </a:rPr>
              <a:t>Κ˛</a:t>
            </a:r>
            <a:r>
              <a:rPr lang="en-US" sz="4000" b="1" i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5 hàng" pitchFamily="34" charset="0"/>
                <a:cs typeface="+mn-cs"/>
              </a:rPr>
              <a:t>t </a:t>
            </a:r>
            <a:r>
              <a:rPr lang="el-GR" sz="4000" b="1" i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5 hàng" pitchFamily="34" charset="0"/>
                <a:cs typeface="+mn-cs"/>
              </a:rPr>
              <a:t>ε</a:t>
            </a:r>
            <a:r>
              <a:rPr lang="en-US" sz="4000" b="1" i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5 hàng" pitchFamily="34" charset="0"/>
                <a:cs typeface="+mn-cs"/>
              </a:rPr>
              <a:t>ữ h</a:t>
            </a:r>
            <a:r>
              <a:rPr lang="el-GR" sz="4000" b="1" i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5 hàng" pitchFamily="34" charset="0"/>
                <a:cs typeface="+mn-cs"/>
              </a:rPr>
              <a:t>Ξ </a:t>
            </a:r>
            <a:r>
              <a:rPr lang="en-US" sz="4000" b="1" i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5 hàng" pitchFamily="34" charset="0"/>
                <a:cs typeface="+mn-cs"/>
              </a:rPr>
              <a:t>B</a:t>
            </a:r>
          </a:p>
        </p:txBody>
      </p:sp>
      <p:sp>
        <p:nvSpPr>
          <p:cNvPr id="10245" name="Rectangle 25"/>
          <p:cNvSpPr>
            <a:spLocks noChangeArrowheads="1"/>
          </p:cNvSpPr>
          <p:nvPr/>
        </p:nvSpPr>
        <p:spPr bwMode="auto">
          <a:xfrm>
            <a:off x="685800" y="4248150"/>
            <a:ext cx="36004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5000" b="1" i="0">
              <a:solidFill>
                <a:schemeClr val="hlink"/>
              </a:solidFill>
              <a:latin typeface="HP001 5 hàng" pitchFamily="34" charset="0"/>
            </a:endParaRPr>
          </a:p>
        </p:txBody>
      </p:sp>
      <p:pic>
        <p:nvPicPr>
          <p:cNvPr id="10246" name="Ảnh 2" descr="Clip Màn hìn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106613"/>
            <a:ext cx="4021138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2941638"/>
            <a:ext cx="103028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819" y="2327276"/>
            <a:ext cx="103028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4200"/>
                                  </p:stCondLst>
                                  <p:childTnLst>
                                    <p:animMotion origin="layout" path="M -0.0025 -0.01042 C -0.00676 -0.00602 -0.00646 -0.00186 -0.01072 0.00254 C -0.0163 0.01574 -0.01674 0.01805 -0.02482 0.02662 C -0.02688 0.0287 -0.03187 0.03032 -0.03187 0.03055 C -0.03261 0.03217 -0.03305 0.03449 -0.03422 0.03588 C -0.03525 0.03703 -0.03701 0.03611 -0.03775 0.03773 C -0.03922 0.04097 -0.03892 0.04537 -0.0401 0.04884 C -0.04274 0.05694 -0.04392 0.06527 -0.04715 0.07291 C -0.04759 0.07662 -0.04759 0.08055 -0.04832 0.08402 C -0.04876 0.08611 -0.05038 0.0875 -0.05067 0.08958 C -0.05302 0.10439 -0.05347 0.12083 -0.05537 0.13588 C -0.05611 0.18356 -0.05714 0.19953 -0.0589 0.23958 C -0.05934 0.26435 -0.05934 0.28889 -0.06007 0.31365 C -0.06066 0.33402 -0.0589 0.35972 -0.06478 0.37847 C -0.06698 0.38541 -0.06948 0.39328 -0.073 0.39884 C -0.07814 0.40694 -0.08343 0.40694 -0.08945 0.4118 C -0.09944 0.41967 -0.11002 0.4243 -0.12118 0.42662 C -0.13366 0.43958 -0.14865 0.43102 -0.16348 0.43032 C -0.16877 0.42477 -0.16906 0.41689 -0.17406 0.4118 C -0.17685 0.40532 -0.18287 0.39583 -0.18698 0.39143 C -0.18875 0.38333 -0.19124 0.37708 -0.19286 0.36921 C -0.19242 0.3537 -0.19403 0.33796 -0.19168 0.32291 C -0.19095 0.31852 -0.18698 0.31805 -0.18463 0.31551 C -0.18346 0.31435 -0.18111 0.3118 -0.18111 0.31203 C -0.17758 0.3037 -0.17773 0.29421 -0.17288 0.28773 C -0.16995 0.28379 -0.16231 0.28032 -0.16231 0.28055 C -0.15394 0.26713 -0.14997 0.27338 -0.13528 0.27477 C -0.13058 0.27731 -0.12823 0.28032 -0.1247 0.28588 C -0.12426 0.28773 -0.12412 0.28958 -0.12353 0.29143 C -0.12294 0.29352 -0.12177 0.2949 -0.12118 0.29699 C -0.12015 0.30046 -0.11883 0.3081 -0.11883 0.30833 C -0.11795 0.32106 -0.11824 0.32592 -0.11413 0.33588 C -0.11207 0.34861 -0.11295 0.34074 -0.11295 0.35995 " pathEditMode="relative" rAng="0" ptsTypes="ffffffffffffffffffffffffffffffffA">
                                      <p:cBhvr>
                                        <p:cTn id="21" dur="14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77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262E-6 7.40741E-7 C -0.00221 0.01018 -0.00323 0.0206 -0.00705 0.02963 C -0.00867 0.03935 -0.00882 0.0463 -0.0141 0.05185 C -0.01587 0.05602 -0.01733 0.06018 -0.01998 0.06296 C -0.02101 0.06412 -0.02747 0.06643 -0.0282 0.06667 C -0.0354 0.07014 -0.04319 0.07315 -0.04936 0.07963 C -0.05288 0.07847 -0.05626 0.0787 -0.05876 0.07407 C -0.06346 0.06551 -0.06346 0.05926 -0.07051 0.05555 C -0.0733 0.04884 -0.07594 0.04097 -0.07756 0.03333 C -0.07668 0.01458 -0.07873 -0.02523 -0.06346 -0.03333 C -0.06272 -0.03519 -0.06228 -0.03773 -0.06111 -0.03889 C -0.05876 -0.0412 -0.04715 -0.04745 -0.04466 -0.04815 C -0.03981 -0.05324 -0.03599 -0.05833 -0.03055 -0.06111 C -0.01866 -0.07523 -0.00617 -0.08333 0.00822 -0.08889 C 0.02394 -0.08773 0.03966 -0.0875 0.05523 -0.08519 C 0.05816 -0.08472 0.06771 -0.07384 0.06933 -0.07222 C 0.07432 -0.06713 0.08343 -0.05972 0.08916 -0.05741 C 0.09004 -0.05556 0.09063 -0.05324 0.09166 -0.05185 C 0.09371 -0.04884 0.09871 -0.04445 0.09871 -0.04445 C 0.10032 -0.04074 0.10179 -0.03704 0.10341 -0.03333 C 0.10414 -0.03148 0.10576 -0.02778 0.10576 -0.02778 C 0.10532 -0.01042 0.1062 0.00694 0.10443 0.02407 C 0.1037 0.03403 0.09915 0.0331 0.09753 0.04074 C 0.09342 0.06018 0.08857 0.06991 0.07755 0.08148 C 0.06992 0.08958 0.06654 0.10023 0.0564 0.10555 C 0.05038 0.11991 0.02556 0.11435 0.01997 0.11481 C 0.01146 0.11343 0.00323 0.11366 0.0094 0.09444 C 0.00999 0.09259 0.01175 0.09305 0.01292 0.09259 C 0.01601 0.0912 0.01924 0.09005 0.02232 0.08889 C 0.02849 0.08657 0.0351 0.08287 0.04113 0.07963 C 0.04465 0.08032 0.04832 0.08009 0.0517 0.08148 C 0.05302 0.08194 0.05391 0.08426 0.05523 0.08518 C 0.06242 0.09074 0.06903 0.09884 0.07638 0.1037 C 0.08225 0.10764 0.08916 0.10787 0.09518 0.11111 C 0.09591 0.11296 0.0965 0.11505 0.09753 0.11667 C 0.09856 0.11829 0.10017 0.11852 0.10106 0.12037 C 0.10752 0.1331 0.09562 0.11898 0.10576 0.12963 C 0.10913 0.13796 0.11428 0.1419 0.11986 0.1463 C 0.12382 0.15856 0.12485 0.15093 0.12808 0.16111 C 0.13205 0.17384 0.13131 0.19028 0.13278 0.2037 C 0.13337 0.2088 0.13455 0.21343 0.13513 0.21852 C 0.13469 0.23333 0.13528 0.24838 0.13396 0.26296 C 0.13366 0.26551 0.13117 0.2662 0.13043 0.26852 C 0.12617 0.28055 0.12617 0.29491 0.12221 0.30741 C 0.12162 0.30926 0.12191 0.31157 0.12103 0.31296 C 0.11516 0.32222 0.10737 0.32569 0.09988 0.32963 C 0.09724 0.33102 0.09547 0.33565 0.09283 0.33704 C 0.08857 0.33935 0.08534 0.34259 0.08108 0.34444 C 0.0752 0.34375 0.06918 0.34468 0.06345 0.34259 C 0.06007 0.34143 0.05905 0.33218 0.05405 0.32963 C 0.04744 0.31921 0.04627 0.30787 0.04348 0.29444 C 0.04465 0.28148 0.04553 0.26319 0.05288 0.25555 C 0.05963 0.23958 0.05067 0.25833 0.05875 0.24815 C 0.05993 0.24676 0.06007 0.24421 0.0611 0.24259 C 0.06213 0.24097 0.06345 0.24005 0.06463 0.23889 C 0.06889 0.2287 0.07285 0.23102 0.08108 0.22963 C 0.08284 0.22546 0.08446 0.22037 0.08813 0.22037 " pathEditMode="relative" ptsTypes="ffffffffffffffffffffffffffffffffffffffffffffffffffffffffA">
                                      <p:cBhvr>
                                        <p:cTn id="35" dur="86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Ảnh 3" descr="Clip Màn hình"/>
          <p:cNvPicPr>
            <a:picLocks noChangeAspect="1"/>
          </p:cNvPicPr>
          <p:nvPr/>
        </p:nvPicPr>
        <p:blipFill>
          <a:blip r:embed="rId2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400" b="41438"/>
          <a:stretch>
            <a:fillRect/>
          </a:stretch>
        </p:blipFill>
        <p:spPr bwMode="auto">
          <a:xfrm>
            <a:off x="752475" y="457200"/>
            <a:ext cx="10020300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1204912" y="2879451"/>
            <a:ext cx="8997950" cy="74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1664" tIns="65832" rIns="131664" bIns="65832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4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4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4000" b="1" i="0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  <a:cs typeface="+mn-cs"/>
              </a:rPr>
              <a:t>-</a:t>
            </a:r>
            <a:r>
              <a:rPr lang="en-US" altLang="vi-VN" sz="2800" b="1" i="0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  <a:cs typeface="+mn-cs"/>
              </a:rPr>
              <a:t>Từ “</a:t>
            </a:r>
            <a:r>
              <a:rPr lang="vi-VN" altLang="vi-VN" sz="2800" b="1" i="0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  <a:cs typeface="+mn-cs"/>
              </a:rPr>
              <a:t>Mạc Thị Bư</a:t>
            </a:r>
            <a:r>
              <a:rPr lang="en-US" altLang="vi-VN" sz="2800" b="1" i="0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  <a:cs typeface="+mn-cs"/>
              </a:rPr>
              <a:t>ở</a:t>
            </a:r>
            <a:r>
              <a:rPr lang="en-US" altLang="vi-VN" sz="500" b="1" i="0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  <a:cs typeface="+mn-cs"/>
              </a:rPr>
              <a:t> </a:t>
            </a:r>
            <a:r>
              <a:rPr lang="en-US" altLang="vi-VN" sz="2800" b="1" i="0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  <a:cs typeface="+mn-cs"/>
              </a:rPr>
              <a:t>i</a:t>
            </a:r>
            <a:r>
              <a:rPr lang="en-US" altLang="vi-VN" sz="2800" b="1" i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  <a:cs typeface="+mn-cs"/>
              </a:rPr>
              <a:t>” gồm 3 chữ</a:t>
            </a:r>
            <a:endParaRPr lang="en-US" altLang="vi-VN" sz="2800" b="1" i="0" dirty="0">
              <a:ln>
                <a:solidFill>
                  <a:srgbClr val="0000FF"/>
                </a:solidFill>
              </a:ln>
              <a:solidFill>
                <a:srgbClr val="0000CC"/>
              </a:solidFill>
              <a:latin typeface="HP001 4 hàng" panose="020B0603050302020204" pitchFamily="34" charset="-93"/>
              <a:cs typeface="+mn-cs"/>
            </a:endParaRP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1193800" y="3695426"/>
            <a:ext cx="8570994" cy="117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1664" tIns="65832" rIns="131664" bIns="65832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4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4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4000" b="1" i="0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vi-VN" sz="2800" b="1" i="0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“</a:t>
            </a:r>
            <a:r>
              <a:rPr lang="vi-VN" altLang="vi-VN" sz="2800" b="1" i="0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Mạc Thị Bư</a:t>
            </a:r>
            <a:r>
              <a:rPr lang="en-US" altLang="vi-VN" sz="2800" b="1" i="0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en-US" altLang="vi-VN" sz="300" b="1" i="0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i” có những con </a:t>
            </a:r>
            <a:r>
              <a:rPr lang="en-US" altLang="vi-VN" sz="2800" b="1" i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 cao 2 </a:t>
            </a:r>
            <a:r>
              <a:rPr lang="en-US" altLang="vi-VN" sz="2800" b="1" i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 rưỡi: </a:t>
            </a:r>
            <a:endParaRPr lang="en-US" altLang="vi-VN" sz="2800" b="1" i="0">
              <a:ln>
                <a:solidFill>
                  <a:srgbClr val="0000FF"/>
                </a:solidFill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800" b="1" i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M, T, B, h</a:t>
            </a:r>
            <a:endParaRPr lang="en-US" altLang="vi-VN" sz="2800" b="1" i="0" dirty="0">
              <a:ln>
                <a:solidFill>
                  <a:srgbClr val="0000FF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1234801" y="5030513"/>
            <a:ext cx="7391400" cy="5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1664" tIns="65832" rIns="131664" bIns="65832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4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4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800" b="1" i="0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800" b="1" i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 chữ </a:t>
            </a:r>
            <a:r>
              <a:rPr lang="en-US" altLang="vi-VN" sz="2800" b="1" i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  </a:t>
            </a:r>
            <a:r>
              <a:rPr lang="el-GR" altLang="vi-VN" sz="2800" b="1" i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 </a:t>
            </a:r>
            <a:r>
              <a:rPr lang="en-US" altLang="vi-VN" sz="2800" b="1" i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hoa: </a:t>
            </a:r>
            <a:r>
              <a:rPr lang="en-US" altLang="vi-VN" sz="2800" b="1" i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M, T, B</a:t>
            </a:r>
            <a:r>
              <a:rPr lang="en-US" altLang="vi-VN" sz="2800" b="1" i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vi-VN" sz="2800" b="1" i="0" dirty="0">
              <a:ln>
                <a:solidFill>
                  <a:srgbClr val="0000FF"/>
                </a:solidFill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4930500" y="5760763"/>
            <a:ext cx="8607699" cy="5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1664" tIns="65832" rIns="131664" bIns="65832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4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4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800" b="1" i="0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Khoảng cách giữa các </a:t>
            </a:r>
            <a:r>
              <a:rPr lang="en-US" altLang="vi-VN" sz="2800" b="1" i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 </a:t>
            </a:r>
            <a:r>
              <a:rPr lang="vi-VN" altLang="vi-VN" sz="2800" b="1" i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altLang="vi-VN" sz="2800" b="1" i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ược </a:t>
            </a:r>
            <a:r>
              <a:rPr lang="en-US" altLang="vi-VN" sz="2800" b="1" i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 </a:t>
            </a:r>
            <a:r>
              <a:rPr lang="en-US" altLang="vi-VN" sz="2800" b="1" i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 con chữ o</a:t>
            </a:r>
            <a:endParaRPr lang="en-US" altLang="vi-VN" sz="2800" b="1" i="0" dirty="0">
              <a:ln>
                <a:solidFill>
                  <a:srgbClr val="0000FF"/>
                </a:solidFill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Hộp_Văn_Bản 1"/>
          <p:cNvSpPr txBox="1">
            <a:spLocks noChangeArrowheads="1"/>
          </p:cNvSpPr>
          <p:nvPr/>
        </p:nvSpPr>
        <p:spPr bwMode="auto">
          <a:xfrm>
            <a:off x="361950" y="25400"/>
            <a:ext cx="1019492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vi-VN" sz="4800" i="0">
                <a:solidFill>
                  <a:srgbClr val="FF0000"/>
                </a:solidFill>
                <a:latin typeface="HP001 5 hàng 1 ô ly" pitchFamily="34" charset="-93"/>
              </a:rPr>
              <a:t>Một cây làm chẳng nên non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vi-VN" sz="4800" i="0">
                <a:solidFill>
                  <a:srgbClr val="FF0000"/>
                </a:solidFill>
                <a:latin typeface="HP001 5 hàng 1 ô ly" pitchFamily="34" charset="-93"/>
              </a:rPr>
              <a:t>Ba cây chụm lại nên hòn núi cao</a:t>
            </a:r>
            <a:endParaRPr lang="vi-VN" altLang="vi-VN" sz="4800" i="0">
              <a:solidFill>
                <a:srgbClr val="FF0000"/>
              </a:solidFill>
              <a:latin typeface="HP001 5 hàng 1 ô ly" pitchFamily="34" charset="-93"/>
            </a:endParaRPr>
          </a:p>
        </p:txBody>
      </p:sp>
      <p:sp>
        <p:nvSpPr>
          <p:cNvPr id="3" name="Rectangle 25"/>
          <p:cNvSpPr>
            <a:spLocks noChangeArrowheads="1"/>
          </p:cNvSpPr>
          <p:nvPr/>
        </p:nvSpPr>
        <p:spPr bwMode="auto">
          <a:xfrm>
            <a:off x="823912" y="2514600"/>
            <a:ext cx="10637838" cy="117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1664" tIns="65832" rIns="131664" bIns="65832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4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4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4000" b="1" i="0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vi-VN" sz="2800" b="1" i="0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ứng dụng trên có những con </a:t>
            </a:r>
            <a:r>
              <a:rPr lang="en-US" altLang="vi-VN" sz="2800" b="1" i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 cao </a:t>
            </a:r>
            <a:r>
              <a:rPr lang="en-US" altLang="vi-VN" sz="2800" b="1" i="0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vi-VN" sz="2800" b="1" i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altLang="vi-VN" sz="2800" b="1" i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 rưỡi: </a:t>
            </a:r>
            <a:endParaRPr lang="en-US" altLang="vi-VN" sz="2800" b="1" i="0">
              <a:ln>
                <a:solidFill>
                  <a:srgbClr val="0000FF"/>
                </a:solidFill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800" b="1" i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M, B, l, h, g, y</a:t>
            </a:r>
            <a:endParaRPr lang="en-US" altLang="vi-VN" sz="2800" b="1" i="0" dirty="0">
              <a:ln>
                <a:solidFill>
                  <a:srgbClr val="0000FF"/>
                </a:solidFill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812799" y="3635375"/>
            <a:ext cx="9464675" cy="117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1664" tIns="65832" rIns="131664" bIns="65832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4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4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4000" b="1" i="0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  <a:cs typeface="+mn-cs"/>
              </a:rPr>
              <a:t>-</a:t>
            </a:r>
            <a:r>
              <a:rPr lang="en-US" altLang="vi-VN" sz="2800" b="1" i="0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  <a:cs typeface="+mn-cs"/>
              </a:rPr>
              <a:t>Những </a:t>
            </a:r>
            <a:r>
              <a:rPr lang="en-US" altLang="vi-VN" sz="2800" b="1" i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  <a:cs typeface="+mn-cs"/>
              </a:rPr>
              <a:t>con chữ </a:t>
            </a:r>
            <a:r>
              <a:rPr lang="en-US" altLang="vi-VN" sz="2800" b="1" i="0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  <a:cs typeface="+mn-cs"/>
              </a:rPr>
              <a:t>cao 1 </a:t>
            </a:r>
            <a:r>
              <a:rPr lang="en-US" altLang="vi-VN" sz="2800" b="1" i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  <a:cs typeface="+mn-cs"/>
              </a:rPr>
              <a:t>ô li: </a:t>
            </a:r>
            <a:r>
              <a:rPr lang="en-US" altLang="vi-VN" sz="2800" b="1" i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HP001 4 hàng" panose="020B0603050302020204" pitchFamily="34" charset="-93"/>
                <a:cs typeface="+mn-cs"/>
              </a:rPr>
              <a:t>ô, c, â, a, m</a:t>
            </a:r>
            <a:r>
              <a:rPr lang="en-US" altLang="vi-VN" sz="2800" b="1" i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HP001 4 hàng" panose="020B0603050302020204" pitchFamily="34" charset="-93"/>
              </a:rPr>
              <a:t>, i, n,</a:t>
            </a:r>
            <a:r>
              <a:rPr lang="en-US" altLang="vi-VN" sz="2800" b="1" i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HP001 4 hàng" panose="020B0603050302020204" pitchFamily="34" charset="-93"/>
                <a:cs typeface="+mn-cs"/>
              </a:rPr>
              <a:t> ê, o, u,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800" b="1" i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  <a:cs typeface="+mn-cs"/>
              </a:rPr>
              <a:t>Con chữ </a:t>
            </a:r>
            <a:r>
              <a:rPr lang="en-US" altLang="vi-VN" sz="2800" b="1" i="0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  <a:cs typeface="+mn-cs"/>
              </a:rPr>
              <a:t>cao 1 ô </a:t>
            </a:r>
            <a:r>
              <a:rPr lang="en-US" altLang="vi-VN" sz="2800" b="1" i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  <a:cs typeface="+mn-cs"/>
              </a:rPr>
              <a:t>li </a:t>
            </a:r>
            <a:r>
              <a:rPr lang="en-US" altLang="vi-VN" sz="2800" b="1" i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  <a:cs typeface="+mn-cs"/>
              </a:rPr>
              <a:t>rưỡi: </a:t>
            </a:r>
            <a:r>
              <a:rPr lang="en-US" altLang="vi-VN" sz="2800" b="1" i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HP001 4 hàng" panose="020B0603050302020204" pitchFamily="34" charset="-93"/>
                <a:cs typeface="+mn-cs"/>
              </a:rPr>
              <a:t>t</a:t>
            </a:r>
            <a:endParaRPr lang="en-US" altLang="vi-VN" sz="2800" b="1" i="0" dirty="0">
              <a:ln>
                <a:solidFill>
                  <a:srgbClr val="0000FF"/>
                </a:solidFill>
              </a:ln>
              <a:solidFill>
                <a:srgbClr val="FF0000"/>
              </a:solidFill>
              <a:latin typeface="HP001 4 hàng" panose="020B0603050302020204" pitchFamily="34" charset="-93"/>
              <a:cs typeface="+mn-cs"/>
            </a:endParaRP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823912" y="5030512"/>
            <a:ext cx="8458200" cy="5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1664" tIns="65832" rIns="131664" bIns="65832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4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4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800" b="1" i="0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  <a:cs typeface="+mn-cs"/>
              </a:rPr>
              <a:t>-</a:t>
            </a:r>
            <a:r>
              <a:rPr lang="en-US" altLang="vi-VN" sz="2800" b="1" i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  <a:cs typeface="+mn-cs"/>
              </a:rPr>
              <a:t>Những chữ </a:t>
            </a:r>
            <a:r>
              <a:rPr lang="en-US" altLang="vi-VN" sz="2800" b="1" i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  <a:cs typeface="+mn-cs"/>
              </a:rPr>
              <a:t>được viết hoa </a:t>
            </a:r>
            <a:r>
              <a:rPr lang="en-US" altLang="vi-VN" sz="2800" b="1" i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  <a:cs typeface="+mn-cs"/>
              </a:rPr>
              <a:t>: </a:t>
            </a:r>
            <a:r>
              <a:rPr lang="en-US" altLang="vi-VN" sz="2800" b="1" i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HP001 4 hàng" panose="020B0603050302020204" pitchFamily="34" charset="-93"/>
                <a:cs typeface="+mn-cs"/>
              </a:rPr>
              <a:t>M, B</a:t>
            </a:r>
            <a:endParaRPr lang="en-US" altLang="vi-VN" sz="2800" b="1" i="0" dirty="0">
              <a:ln>
                <a:solidFill>
                  <a:srgbClr val="0000FF"/>
                </a:solidFill>
              </a:ln>
              <a:solidFill>
                <a:srgbClr val="FF0000"/>
              </a:solidFill>
              <a:latin typeface="HP001 4 hàng" panose="020B0603050302020204" pitchFamily="34" charset="-93"/>
              <a:cs typeface="+mn-cs"/>
            </a:endParaRP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682625" y="5767112"/>
            <a:ext cx="10118725" cy="5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1664" tIns="65832" rIns="131664" bIns="65832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4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4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vi-VN" altLang="vi-VN" sz="2800" b="1" i="0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-</a:t>
            </a:r>
            <a:r>
              <a:rPr lang="vi-VN" altLang="vi-VN" sz="2800" b="1" i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Khoảng </a:t>
            </a:r>
            <a:r>
              <a:rPr lang="en-US" altLang="vi-VN" sz="2800" b="1" i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cách </a:t>
            </a:r>
            <a:r>
              <a:rPr lang="vi-VN" altLang="vi-VN" sz="2800" b="1" i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giữa </a:t>
            </a:r>
            <a:r>
              <a:rPr lang="vi-VN" altLang="vi-VN" sz="2800" b="1" i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các </a:t>
            </a:r>
            <a:r>
              <a:rPr lang="en-US" altLang="vi-VN" sz="2800" b="1" i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chữ được viết bằng </a:t>
            </a:r>
            <a:r>
              <a:rPr lang="en-US" altLang="vi-VN" sz="2800" b="1" i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con chữ o</a:t>
            </a:r>
            <a:endParaRPr lang="en-US" altLang="vi-VN" sz="2800" b="1" i="0" dirty="0">
              <a:ln>
                <a:solidFill>
                  <a:srgbClr val="0000FF"/>
                </a:solidFill>
              </a:ln>
              <a:solidFill>
                <a:srgbClr val="0000CC"/>
              </a:solidFill>
              <a:latin typeface="HP001 4 hàng" panose="020B0603050302020204" pitchFamily="34" charset="-93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60363" y="457200"/>
            <a:ext cx="594042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0">
                <a:latin typeface="Times New Roman" pitchFamily="18" charset="0"/>
              </a:rPr>
              <a:t>1- </a:t>
            </a:r>
            <a:r>
              <a:rPr lang="en-US" altLang="vi-VN" sz="2400" b="1" i="0" u="sng">
                <a:latin typeface="Times New Roman" pitchFamily="18" charset="0"/>
              </a:rPr>
              <a:t>Tư thế ngồi viết: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i="0">
                <a:latin typeface="Times New Roman" pitchFamily="18" charset="0"/>
              </a:rPr>
              <a:t>- Lưng thẳng, không tì ngực vào bàn.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i="0">
                <a:latin typeface="Times New Roman" pitchFamily="18" charset="0"/>
              </a:rPr>
              <a:t>- Đầu hơi cúi.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i="0">
                <a:latin typeface="Times New Roman" pitchFamily="18" charset="0"/>
              </a:rPr>
              <a:t>- Mắt cách vở khoảng 25 đến 30 cm.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i="0">
                <a:latin typeface="Times New Roman" pitchFamily="18" charset="0"/>
              </a:rPr>
              <a:t>- Tay phải cầm bút.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i="0">
                <a:latin typeface="Times New Roman" pitchFamily="18" charset="0"/>
              </a:rPr>
              <a:t>- Tay trái tì nhẹ lên mép vở để giữ.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i="0">
                <a:latin typeface="Times New Roman" pitchFamily="18" charset="0"/>
              </a:rPr>
              <a:t>- Hai chân để song song thoải mái.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vi-VN" sz="2400" i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60363" y="3479800"/>
            <a:ext cx="6570662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0">
                <a:latin typeface="Times New Roman" pitchFamily="18" charset="0"/>
              </a:rPr>
              <a:t>2- </a:t>
            </a:r>
            <a:r>
              <a:rPr lang="en-US" altLang="vi-VN" sz="2400" b="1" i="0" u="sng">
                <a:latin typeface="Times New Roman" pitchFamily="18" charset="0"/>
              </a:rPr>
              <a:t>Cách cầm bút: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i="0">
                <a:latin typeface="Times New Roman" pitchFamily="18" charset="0"/>
              </a:rPr>
              <a:t>- Cầm bút bằng 3 ngón tay: ngón cái, ngón trỏ, ngón giữa.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i="0">
                <a:latin typeface="Times New Roman" pitchFamily="18" charset="0"/>
              </a:rPr>
              <a:t>- Khi viết, dùng 3 ngón tay di chuyển bút từ trái sang phải, cán bút nghiêng về phía bên phải, cổ tay, khuỷu tay và cánh tay cử động mềm mại, thoải mái;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i="0">
                <a:latin typeface="Times New Roman" pitchFamily="18" charset="0"/>
              </a:rPr>
              <a:t>- Không nên cầm bút tay trái.</a:t>
            </a:r>
          </a:p>
        </p:txBody>
      </p:sp>
      <p:pic>
        <p:nvPicPr>
          <p:cNvPr id="19463" name="Picture 7" descr="Cam b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3649663"/>
            <a:ext cx="3421062" cy="28257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Picture 11" descr="chu hoa0005"/>
          <p:cNvPicPr>
            <a:picLocks noChangeAspect="1" noChangeArrowheads="1"/>
          </p:cNvPicPr>
          <p:nvPr/>
        </p:nvPicPr>
        <p:blipFill>
          <a:blip r:embed="rId4">
            <a:lum bright="-3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0" t="39471" r="21571" b="43802"/>
          <a:stretch>
            <a:fillRect/>
          </a:stretch>
        </p:blipFill>
        <p:spPr bwMode="auto">
          <a:xfrm>
            <a:off x="7110413" y="457200"/>
            <a:ext cx="3330575" cy="2667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0&quot;/&gt;&lt;/object&gt;&lt;object type=&quot;3&quot; unique_id=&quot;10005&quot;&gt;&lt;property id=&quot;20148&quot; value=&quot;5&quot;/&gt;&lt;property id=&quot;20300&quot; value=&quot;Slide 2&quot;/&gt;&lt;property id=&quot;20307&quot; value=&quot;262&quot;/&gt;&lt;/object&gt;&lt;object type=&quot;3&quot; unique_id=&quot;10011&quot;&gt;&lt;property id=&quot;20148&quot; value=&quot;5&quot;/&gt;&lt;property id=&quot;20300&quot; value=&quot;Slide 14&quot;/&gt;&lt;property id=&quot;20307&quot; value=&quot;269&quot;/&gt;&lt;/object&gt;&lt;object type=&quot;3&quot; unique_id=&quot;10410&quot;&gt;&lt;property id=&quot;20148&quot; value=&quot;5&quot;/&gt;&lt;property id=&quot;20300&quot; value=&quot;Slide 15&quot;/&gt;&lt;property id=&quot;20307&quot; value=&quot;283&quot;/&gt;&lt;/object&gt;&lt;object type=&quot;3&quot; unique_id=&quot;10411&quot;&gt;&lt;property id=&quot;20148&quot; value=&quot;5&quot;/&gt;&lt;property id=&quot;20300&quot; value=&quot;Slide 8&quot;/&gt;&lt;property id=&quot;20307&quot; value=&quot;284&quot;/&gt;&lt;/object&gt;&lt;object type=&quot;3&quot; unique_id=&quot;10412&quot;&gt;&lt;property id=&quot;20148&quot; value=&quot;5&quot;/&gt;&lt;property id=&quot;20300&quot; value=&quot;Slide 9&quot;/&gt;&lt;property id=&quot;20307&quot; value=&quot;285&quot;/&gt;&lt;/object&gt;&lt;object type=&quot;3&quot; unique_id=&quot;11037&quot;&gt;&lt;property id=&quot;20148&quot; value=&quot;5&quot;/&gt;&lt;property id=&quot;20300&quot; value=&quot;Slide 4&quot;/&gt;&lt;property id=&quot;20307&quot; value=&quot;286&quot;/&gt;&lt;/object&gt;&lt;object type=&quot;3&quot; unique_id=&quot;11052&quot;&gt;&lt;property id=&quot;20148&quot; value=&quot;5&quot;/&gt;&lt;property id=&quot;20300&quot; value=&quot;Slide 3&quot;/&gt;&lt;property id=&quot;20307&quot; value=&quot;296&quot;/&gt;&lt;/object&gt;&lt;object type=&quot;3&quot; unique_id=&quot;11053&quot;&gt;&lt;property id=&quot;20148&quot; value=&quot;5&quot;/&gt;&lt;property id=&quot;20300&quot; value=&quot;Slide 5&quot;/&gt;&lt;property id=&quot;20307&quot; value=&quot;290&quot;/&gt;&lt;/object&gt;&lt;object type=&quot;3&quot; unique_id=&quot;11054&quot;&gt;&lt;property id=&quot;20148&quot; value=&quot;5&quot;/&gt;&lt;property id=&quot;20300&quot; value=&quot;Slide 6&quot;/&gt;&lt;property id=&quot;20307&quot; value=&quot;289&quot;/&gt;&lt;/object&gt;&lt;object type=&quot;3&quot; unique_id=&quot;11055&quot;&gt;&lt;property id=&quot;20148&quot; value=&quot;5&quot;/&gt;&lt;property id=&quot;20300&quot; value=&quot;Slide 7&quot;/&gt;&lt;property id=&quot;20307&quot; value=&quot;288&quot;/&gt;&lt;/object&gt;&lt;object type=&quot;3&quot; unique_id=&quot;11056&quot;&gt;&lt;property id=&quot;20148&quot; value=&quot;5&quot;/&gt;&lt;property id=&quot;20300&quot; value=&quot;Slide 10&quot;/&gt;&lt;property id=&quot;20307&quot; value=&quot;292&quot;/&gt;&lt;/object&gt;&lt;object type=&quot;3&quot; unique_id=&quot;11057&quot;&gt;&lt;property id=&quot;20148&quot; value=&quot;5&quot;/&gt;&lt;property id=&quot;20300&quot; value=&quot;Slide 11&quot;/&gt;&lt;property id=&quot;20307&quot; value=&quot;293&quot;/&gt;&lt;/object&gt;&lt;object type=&quot;3&quot; unique_id=&quot;11058&quot;&gt;&lt;property id=&quot;20148&quot; value=&quot;5&quot;/&gt;&lt;property id=&quot;20300&quot; value=&quot;Slide 12&quot;/&gt;&lt;property id=&quot;20307&quot; value=&quot;294&quot;/&gt;&lt;/object&gt;&lt;object type=&quot;3&quot; unique_id=&quot;11059&quot;&gt;&lt;property id=&quot;20148&quot; value=&quot;5&quot;/&gt;&lt;property id=&quot;20300&quot; value=&quot;Slide 13&quot;/&gt;&lt;property id=&quot;20307&quot; value=&quot;295&quot;/&gt;&lt;/object&gt;&lt;/object&gt;&lt;/object&gt;&lt;/database&gt;"/>
  <p:tag name="SECTOMILLISECCONVERTED" val="1"/>
  <p:tag name="INKNOELEADERBOARD" val="-1356737178"/>
</p:tagLst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22059622</TotalTime>
  <Words>718</Words>
  <Application>Microsoft Office PowerPoint</Application>
  <PresentationFormat>Custom</PresentationFormat>
  <Paragraphs>65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512</cp:revision>
  <dcterms:created xsi:type="dcterms:W3CDTF">2012-08-07T09:07:41Z</dcterms:created>
  <dcterms:modified xsi:type="dcterms:W3CDTF">2022-01-02T08:00:07Z</dcterms:modified>
</cp:coreProperties>
</file>