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6" r:id="rId2"/>
    <p:sldId id="318" r:id="rId3"/>
    <p:sldId id="327" r:id="rId4"/>
    <p:sldId id="277" r:id="rId5"/>
    <p:sldId id="295" r:id="rId6"/>
    <p:sldId id="320" r:id="rId7"/>
    <p:sldId id="340" r:id="rId8"/>
    <p:sldId id="322" r:id="rId9"/>
    <p:sldId id="325" r:id="rId10"/>
    <p:sldId id="321" r:id="rId11"/>
    <p:sldId id="341" r:id="rId12"/>
    <p:sldId id="343" r:id="rId13"/>
    <p:sldId id="342" r:id="rId14"/>
    <p:sldId id="329" r:id="rId15"/>
    <p:sldId id="33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700C0"/>
    <a:srgbClr val="003366"/>
    <a:srgbClr val="565868"/>
    <a:srgbClr val="5F5F5F"/>
    <a:srgbClr val="80808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Kiểu Trung bình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Kiểu Trung bình 4 - Màu chủ đề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718" autoAdjust="0"/>
  </p:normalViewPr>
  <p:slideViewPr>
    <p:cSldViewPr>
      <p:cViewPr varScale="1">
        <p:scale>
          <a:sx n="67" d="100"/>
          <a:sy n="67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29303-A0E0-44AE-AC98-3F78C2ECD3ED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4F857-3B9F-4C12-ADF8-13D370D9C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9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F857-3B9F-4C12-ADF8-13D370D9CF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5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4638675"/>
            <a:ext cx="9144000" cy="2219325"/>
          </a:xfrm>
          <a:prstGeom prst="rect">
            <a:avLst/>
          </a:prstGeom>
          <a:solidFill>
            <a:schemeClr val="folHlink">
              <a:alpha val="3098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Freeform 20"/>
          <p:cNvSpPr>
            <a:spLocks/>
          </p:cNvSpPr>
          <p:nvPr/>
        </p:nvSpPr>
        <p:spPr bwMode="gray">
          <a:xfrm>
            <a:off x="-9525" y="2138363"/>
            <a:ext cx="8015288" cy="2271712"/>
          </a:xfrm>
          <a:custGeom>
            <a:avLst/>
            <a:gdLst>
              <a:gd name="T0" fmla="*/ 0 w 5049"/>
              <a:gd name="T1" fmla="*/ 0 h 1471"/>
              <a:gd name="T2" fmla="*/ 2147483646 w 5049"/>
              <a:gd name="T3" fmla="*/ 2147483646 h 1471"/>
              <a:gd name="T4" fmla="*/ 2147483646 w 5049"/>
              <a:gd name="T5" fmla="*/ 2147483646 h 1471"/>
              <a:gd name="T6" fmla="*/ 0 w 5049"/>
              <a:gd name="T7" fmla="*/ 2147483646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>
              <a:alpha val="7294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66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gray">
          <a:xfrm>
            <a:off x="7696200" y="59436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gray">
          <a:xfrm>
            <a:off x="8229600" y="56388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gray">
          <a:xfrm>
            <a:off x="8220075" y="622935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grpSp>
        <p:nvGrpSpPr>
          <p:cNvPr id="11" name="Group 116"/>
          <p:cNvGrpSpPr>
            <a:grpSpLocks/>
          </p:cNvGrpSpPr>
          <p:nvPr/>
        </p:nvGrpSpPr>
        <p:grpSpPr bwMode="auto">
          <a:xfrm>
            <a:off x="190500" y="2324100"/>
            <a:ext cx="3276600" cy="3314700"/>
            <a:chOff x="120" y="1464"/>
            <a:chExt cx="2064" cy="2088"/>
          </a:xfrm>
        </p:grpSpPr>
        <p:sp>
          <p:nvSpPr>
            <p:cNvPr id="12" name="AutoShape 113" descr="gdd01"/>
            <p:cNvSpPr>
              <a:spLocks noChangeArrowheads="1"/>
            </p:cNvSpPr>
            <p:nvPr userDrawn="1"/>
          </p:nvSpPr>
          <p:spPr bwMode="gray">
            <a:xfrm>
              <a:off x="120" y="1992"/>
              <a:ext cx="1104" cy="1008"/>
            </a:xfrm>
            <a:prstGeom prst="hexagon">
              <a:avLst>
                <a:gd name="adj" fmla="val 27381"/>
                <a:gd name="vf" fmla="val 115470"/>
              </a:avLst>
            </a:prstGeom>
            <a:blipFill dpi="0" rotWithShape="1">
              <a:blip r:embed="rId2"/>
              <a:srcRect/>
              <a:stretch>
                <a:fillRect/>
              </a:stretch>
            </a:blip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25080" dir="1437749" algn="ctr" rotWithShape="0">
                <a:schemeClr val="bg2">
                  <a:alpha val="32001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ko-KR" altLang="en-US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13" name="AutoShape 114" descr="gdd04"/>
            <p:cNvSpPr>
              <a:spLocks noChangeArrowheads="1"/>
            </p:cNvSpPr>
            <p:nvPr userDrawn="1"/>
          </p:nvSpPr>
          <p:spPr bwMode="gray">
            <a:xfrm>
              <a:off x="1032" y="1464"/>
              <a:ext cx="1152" cy="1008"/>
            </a:xfrm>
            <a:prstGeom prst="hexagon">
              <a:avLst>
                <a:gd name="adj" fmla="val 28571"/>
                <a:gd name="vf" fmla="val 115470"/>
              </a:avLst>
            </a:prstGeom>
            <a:blipFill dpi="0" rotWithShape="1">
              <a:blip r:embed="rId3"/>
              <a:srcRect/>
              <a:stretch>
                <a:fillRect/>
              </a:stretch>
            </a:blip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25080" dir="1437749" algn="ctr" rotWithShape="0">
                <a:schemeClr val="bg2">
                  <a:alpha val="32001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ko-KR" altLang="en-US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14" name="AutoShape 115" descr="gdd03"/>
            <p:cNvSpPr>
              <a:spLocks noChangeArrowheads="1"/>
            </p:cNvSpPr>
            <p:nvPr userDrawn="1"/>
          </p:nvSpPr>
          <p:spPr bwMode="gray">
            <a:xfrm>
              <a:off x="1008" y="2544"/>
              <a:ext cx="1152" cy="1008"/>
            </a:xfrm>
            <a:prstGeom prst="hexagon">
              <a:avLst>
                <a:gd name="adj" fmla="val 28571"/>
                <a:gd name="vf" fmla="val 115470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125080" dir="1437749" algn="ctr" rotWithShape="0">
                <a:schemeClr val="bg2">
                  <a:alpha val="32001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ko-KR" altLang="en-US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143000" y="990600"/>
            <a:ext cx="6705600" cy="1012825"/>
          </a:xfrm>
        </p:spPr>
        <p:txBody>
          <a:bodyPr/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05200" y="2971800"/>
            <a:ext cx="43434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52800" y="6553200"/>
            <a:ext cx="2133600" cy="152400"/>
          </a:xfrm>
        </p:spPr>
        <p:txBody>
          <a:bodyPr/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" y="6477000"/>
            <a:ext cx="2590800" cy="228600"/>
          </a:xfrm>
        </p:spPr>
        <p:txBody>
          <a:bodyPr/>
          <a:lstStyle>
            <a:lvl1pPr algn="ctr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10550" y="6467475"/>
            <a:ext cx="533400" cy="244475"/>
          </a:xfrm>
        </p:spPr>
        <p:txBody>
          <a:bodyPr/>
          <a:lstStyle>
            <a:lvl1pPr>
              <a:defRPr sz="1200">
                <a:latin typeface="Arial" pitchFamily="34" charset="0"/>
              </a:defRPr>
            </a:lvl1pPr>
          </a:lstStyle>
          <a:p>
            <a:fld id="{D6448C1B-3C53-4B80-B96C-9B4E68D9F9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52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A1E47-C63A-401A-9572-C8A0D8BED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45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C6C6C-6B07-451C-95EB-BE26BB381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196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EB414-8B77-4E1F-A469-ACC35602A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42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9BA90-FB50-44D6-B2A6-116686DFE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96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0" y="0"/>
            <a:ext cx="10414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8EF00-1801-4BB7-99E3-296C7D8494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5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3FBC-5B22-40C2-9AF9-422C41A6CE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21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6275D-EE26-4FAA-8611-17A49188D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17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2306EE-31B6-4E39-97E5-C9BFCEAA9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31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10121-23D8-440B-8DDD-21172C2C4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2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E880D-FF0D-4CB8-BC5A-49890DA2D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8AD0B-92A6-4695-9E6C-CD81BE929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73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C3876-1824-4AB8-A8BD-1A76E6A48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47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5"/>
          <p:cNvSpPr>
            <a:spLocks/>
          </p:cNvSpPr>
          <p:nvPr/>
        </p:nvSpPr>
        <p:spPr bwMode="gray">
          <a:xfrm>
            <a:off x="-9525" y="344488"/>
            <a:ext cx="8194675" cy="633412"/>
          </a:xfrm>
          <a:custGeom>
            <a:avLst/>
            <a:gdLst>
              <a:gd name="T0" fmla="*/ 0 w 5049"/>
              <a:gd name="T1" fmla="*/ 0 h 1471"/>
              <a:gd name="T2" fmla="*/ 2147483646 w 5049"/>
              <a:gd name="T3" fmla="*/ 2147483646 h 1471"/>
              <a:gd name="T4" fmla="*/ 2147483646 w 5049"/>
              <a:gd name="T5" fmla="*/ 2147483646 h 1471"/>
              <a:gd name="T6" fmla="*/ 0 w 5049"/>
              <a:gd name="T7" fmla="*/ 2147483646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66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8153400" y="0"/>
            <a:ext cx="990600" cy="6858000"/>
            <a:chOff x="5040" y="0"/>
            <a:chExt cx="720" cy="4320"/>
          </a:xfrm>
        </p:grpSpPr>
        <p:sp>
          <p:nvSpPr>
            <p:cNvPr id="1040" name="Rectangle 17"/>
            <p:cNvSpPr>
              <a:spLocks noChangeArrowheads="1"/>
            </p:cNvSpPr>
            <p:nvPr/>
          </p:nvSpPr>
          <p:spPr bwMode="gray">
            <a:xfrm>
              <a:off x="5042" y="0"/>
              <a:ext cx="718" cy="4320"/>
            </a:xfrm>
            <a:prstGeom prst="rect">
              <a:avLst/>
            </a:prstGeom>
            <a:solidFill>
              <a:schemeClr val="folHlink">
                <a:alpha val="39999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1" name="Rectangle 18"/>
            <p:cNvSpPr>
              <a:spLocks noChangeArrowheads="1"/>
            </p:cNvSpPr>
            <p:nvPr/>
          </p:nvSpPr>
          <p:spPr bwMode="gray">
            <a:xfrm>
              <a:off x="5040" y="219"/>
              <a:ext cx="720" cy="3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028" name="AutoShape 19"/>
          <p:cNvSpPr>
            <a:spLocks noChangeArrowheads="1"/>
          </p:cNvSpPr>
          <p:nvPr/>
        </p:nvSpPr>
        <p:spPr bwMode="gray">
          <a:xfrm>
            <a:off x="7696200" y="59436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AutoShape 20"/>
          <p:cNvSpPr>
            <a:spLocks noChangeArrowheads="1"/>
          </p:cNvSpPr>
          <p:nvPr/>
        </p:nvSpPr>
        <p:spPr bwMode="gray">
          <a:xfrm>
            <a:off x="8229600" y="56388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AutoShape 21"/>
          <p:cNvSpPr>
            <a:spLocks noChangeArrowheads="1"/>
          </p:cNvSpPr>
          <p:nvPr/>
        </p:nvSpPr>
        <p:spPr bwMode="gray">
          <a:xfrm>
            <a:off x="8220075" y="622935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19863"/>
            <a:ext cx="21336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81600" y="6477000"/>
            <a:ext cx="2895600" cy="233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50" y="6386513"/>
            <a:ext cx="4572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ECFD73BB-DA8D-448A-A14D-30B14559325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5" name="Group 22"/>
          <p:cNvGrpSpPr>
            <a:grpSpLocks/>
          </p:cNvGrpSpPr>
          <p:nvPr/>
        </p:nvGrpSpPr>
        <p:grpSpPr bwMode="auto">
          <a:xfrm>
            <a:off x="152400" y="228600"/>
            <a:ext cx="838200" cy="838200"/>
            <a:chOff x="18" y="144"/>
            <a:chExt cx="510" cy="480"/>
          </a:xfrm>
        </p:grpSpPr>
        <p:sp>
          <p:nvSpPr>
            <p:cNvPr id="1037" name="AutoShape 23"/>
            <p:cNvSpPr>
              <a:spLocks noChangeArrowheads="1"/>
            </p:cNvSpPr>
            <p:nvPr userDrawn="1"/>
          </p:nvSpPr>
          <p:spPr bwMode="gray">
            <a:xfrm>
              <a:off x="18" y="258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8" name="AutoShape 24"/>
            <p:cNvSpPr>
              <a:spLocks noChangeArrowheads="1"/>
            </p:cNvSpPr>
            <p:nvPr userDrawn="1"/>
          </p:nvSpPr>
          <p:spPr bwMode="gray">
            <a:xfrm>
              <a:off x="240" y="14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9" name="AutoShape 25"/>
            <p:cNvSpPr>
              <a:spLocks noChangeArrowheads="1"/>
            </p:cNvSpPr>
            <p:nvPr userDrawn="1"/>
          </p:nvSpPr>
          <p:spPr bwMode="gray">
            <a:xfrm>
              <a:off x="240" y="38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381000"/>
            <a:ext cx="67056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971600" y="2060848"/>
            <a:ext cx="72008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000" b="1" kern="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CÁC EM</a:t>
            </a:r>
          </a:p>
          <a:p>
            <a:pPr algn="ctr">
              <a:defRPr/>
            </a:pPr>
            <a:r>
              <a:rPr lang="en-US" sz="5000" b="1" kern="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 VỚI TIẾT TOÁN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1939552"/>
            <a:ext cx="3402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12,7 + 5,89 + 1,3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316" y="3939555"/>
            <a:ext cx="4824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5,75 + 7,8 + 4,25 + 1,2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9992" y="1230406"/>
            <a:ext cx="76356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hoán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1939552"/>
            <a:ext cx="3402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12,7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+ 5,89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79129" y="1953725"/>
            <a:ext cx="2366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12,7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316" y="3939555"/>
            <a:ext cx="4824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5,75 + 7,8 + 4,25 + 1,2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9992" y="1230406"/>
            <a:ext cx="76356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hoán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FCF42BF3-72BA-435B-A881-FB3BF5FA4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1949732"/>
            <a:ext cx="1266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  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4F58BD73-4CA1-4C01-B346-5C1D8ACB8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129" y="2532078"/>
            <a:ext cx="1844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14        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FBF2A14-F9F7-4687-B93E-F8720E9B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5066" y="3106438"/>
            <a:ext cx="2869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19,89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6AB01856-23EC-4ECF-9FA2-30D023E12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2528085"/>
            <a:ext cx="1340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</a:t>
            </a:r>
          </a:p>
        </p:txBody>
      </p:sp>
    </p:spTree>
    <p:extLst>
      <p:ext uri="{BB962C8B-B14F-4D97-AF65-F5344CB8AC3E}">
        <p14:creationId xmlns:p14="http://schemas.microsoft.com/office/powerpoint/2010/main" val="10904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1939552"/>
            <a:ext cx="3402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12,7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+ 5,89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79129" y="1953725"/>
            <a:ext cx="2366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12,7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9928" y="4521901"/>
            <a:ext cx="26339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(5,75 + 4,25)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316" y="3939555"/>
            <a:ext cx="4824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5,75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+ 4,25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9992" y="1230406"/>
            <a:ext cx="76356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hoán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FCF42BF3-72BA-435B-A881-FB3BF5FA4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1949732"/>
            <a:ext cx="1266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  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4F58BD73-4CA1-4C01-B346-5C1D8ACB8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129" y="2532078"/>
            <a:ext cx="1844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14        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FBF2A14-F9F7-4687-B93E-F8720E9B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5066" y="3106438"/>
            <a:ext cx="2869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19,89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6AB01856-23EC-4ECF-9FA2-30D023E12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2528085"/>
            <a:ext cx="1340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82FC16FA-513B-4AB7-966B-759914CB3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28" y="5104374"/>
            <a:ext cx="36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</a:t>
            </a: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62E5A6D0-EF30-4727-9906-BE07F7F6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776" y="4535241"/>
            <a:ext cx="1839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9924ED0C-2A76-473F-B94D-15D5160C6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753" y="4581027"/>
            <a:ext cx="36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01352CFB-7116-459F-9550-13F58B97D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407" y="5055144"/>
            <a:ext cx="1913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19</a:t>
            </a: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3B651721-AE9F-477E-9475-D46B62B7C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81" y="5104374"/>
            <a:ext cx="692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4" name="TextBox 10">
            <a:extLst>
              <a:ext uri="{FF2B5EF4-FFF2-40B4-BE49-F238E27FC236}">
                <a16:creationId xmlns:a16="http://schemas.microsoft.com/office/drawing/2014/main" id="{C52563C6-C7F8-4C00-BF0B-DBCE064DD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433" y="5085422"/>
            <a:ext cx="4248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E298CA35-C820-457B-BB12-B436BAF0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897" y="5099372"/>
            <a:ext cx="4248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8493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1939552"/>
            <a:ext cx="3402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12,7 + 5,89 + 1,3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79129" y="1953725"/>
            <a:ext cx="2366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(12,7 + 1,3)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9928" y="4521901"/>
            <a:ext cx="26339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(5,75 + 4,25)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316" y="3939555"/>
            <a:ext cx="4824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 </a:t>
            </a:r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5,75 + 7,8 + 4,25 + 1,2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9992" y="1230406"/>
            <a:ext cx="76356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hoán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FCF42BF3-72BA-435B-A881-FB3BF5FA4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1949732"/>
            <a:ext cx="1266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  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4F58BD73-4CA1-4C01-B346-5C1D8ACB8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129" y="2532078"/>
            <a:ext cx="1844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14        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FBF2A14-F9F7-4687-B93E-F8720E9B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5066" y="3106438"/>
            <a:ext cx="2869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 19,89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6AB01856-23EC-4ECF-9FA2-30D023E12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2528085"/>
            <a:ext cx="1340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+ 5,89 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82FC16FA-513B-4AB7-966B-759914CB3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28" y="5104374"/>
            <a:ext cx="36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</a:t>
            </a: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62E5A6D0-EF30-4727-9906-BE07F7F6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776" y="4535241"/>
            <a:ext cx="1839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(7,8 + 1,2)</a:t>
            </a: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9924ED0C-2A76-473F-B94D-15D5160C6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753" y="4581027"/>
            <a:ext cx="36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01352CFB-7116-459F-9550-13F58B97D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407" y="5055144"/>
            <a:ext cx="1913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19</a:t>
            </a: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3B651721-AE9F-477E-9475-D46B62B7C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81" y="5104374"/>
            <a:ext cx="692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4" name="TextBox 10">
            <a:extLst>
              <a:ext uri="{FF2B5EF4-FFF2-40B4-BE49-F238E27FC236}">
                <a16:creationId xmlns:a16="http://schemas.microsoft.com/office/drawing/2014/main" id="{C52563C6-C7F8-4C00-BF0B-DBCE064DD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433" y="5085422"/>
            <a:ext cx="4248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E298CA35-C820-457B-BB12-B436BAF0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897" y="5099372"/>
            <a:ext cx="4248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734328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white">
          <a:xfrm>
            <a:off x="1103313" y="379413"/>
            <a:ext cx="8243887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CHƠI: AI NHANH, AI ĐÚNG?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442592" y="3196460"/>
            <a:ext cx="38912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345484" y="2295132"/>
            <a:ext cx="7782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3366"/>
                </a:solidFill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944683" y="2222562"/>
            <a:ext cx="7782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3366"/>
                </a:solidFill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71946"/>
              </p:ext>
            </p:extLst>
          </p:nvPr>
        </p:nvGraphicFramePr>
        <p:xfrm>
          <a:off x="1258474" y="3137189"/>
          <a:ext cx="2427157" cy="2514848"/>
        </p:xfrm>
        <a:graphic>
          <a:graphicData uri="http://schemas.openxmlformats.org/drawingml/2006/table">
            <a:tbl>
              <a:tblPr/>
              <a:tblGrid>
                <a:gridCol w="2427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Times New Roman" pitchFamily="18" charset="0"/>
                        </a:rPr>
                        <a:t>14,5 + 4,5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Times New Roman" pitchFamily="18" charset="0"/>
                        </a:rPr>
                        <a:t>10 + 3,7 + 6,35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Times New Roman" pitchFamily="18" charset="0"/>
                        </a:rPr>
                        <a:t>4,28 + 3,6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Times New Roman" pitchFamily="18" charset="0"/>
                        </a:rPr>
                        <a:t>19,04 + 1,16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33527"/>
              </p:ext>
            </p:extLst>
          </p:nvPr>
        </p:nvGraphicFramePr>
        <p:xfrm>
          <a:off x="5115901" y="2941463"/>
          <a:ext cx="2487560" cy="2922456"/>
        </p:xfrm>
        <a:graphic>
          <a:graphicData uri="http://schemas.openxmlformats.org/drawingml/2006/table">
            <a:tbl>
              <a:tblPr/>
              <a:tblGrid>
                <a:gridCol w="248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20,2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7,88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19,02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20,05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Line 42"/>
          <p:cNvSpPr>
            <a:spLocks noChangeShapeType="1"/>
          </p:cNvSpPr>
          <p:nvPr/>
        </p:nvSpPr>
        <p:spPr bwMode="auto">
          <a:xfrm>
            <a:off x="3677652" y="3307404"/>
            <a:ext cx="1446229" cy="23446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>
            <a:off x="3693608" y="4077033"/>
            <a:ext cx="1400903" cy="100815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44"/>
          <p:cNvSpPr>
            <a:spLocks noChangeShapeType="1"/>
          </p:cNvSpPr>
          <p:nvPr/>
        </p:nvSpPr>
        <p:spPr bwMode="auto">
          <a:xfrm flipV="1">
            <a:off x="3693609" y="3861402"/>
            <a:ext cx="1400903" cy="93562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45"/>
          <p:cNvSpPr>
            <a:spLocks noChangeShapeType="1"/>
          </p:cNvSpPr>
          <p:nvPr/>
        </p:nvSpPr>
        <p:spPr bwMode="auto">
          <a:xfrm flipV="1">
            <a:off x="3685631" y="3196460"/>
            <a:ext cx="1408882" cy="2182858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85927" y="1319693"/>
            <a:ext cx="73420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6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dmin\Downloads\SỐ 6\Nền Than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99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29"/>
          <p:cNvSpPr>
            <a:spLocks noChangeArrowheads="1" noChangeShapeType="1" noTextEdit="1"/>
          </p:cNvSpPr>
          <p:nvPr/>
        </p:nvSpPr>
        <p:spPr bwMode="auto">
          <a:xfrm>
            <a:off x="899592" y="2257166"/>
            <a:ext cx="7733322" cy="117183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</a:t>
            </a:r>
            <a:r>
              <a:rPr lang="en-US" sz="36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36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</a:t>
            </a:r>
            <a:r>
              <a:rPr lang="en-US" sz="3600" b="1" kern="10" dirty="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CON HỌC GIỎI!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25538"/>
            <a:ext cx="132715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90"/>
          <a:stretch>
            <a:fillRect/>
          </a:stretch>
        </p:blipFill>
        <p:spPr bwMode="auto">
          <a:xfrm>
            <a:off x="2124075" y="2090738"/>
            <a:ext cx="1583829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573463"/>
            <a:ext cx="2376586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Connector: Curved 18"/>
          <p:cNvCxnSpPr>
            <a:cxnSpLocks/>
          </p:cNvCxnSpPr>
          <p:nvPr/>
        </p:nvCxnSpPr>
        <p:spPr>
          <a:xfrm>
            <a:off x="806450" y="2781300"/>
            <a:ext cx="1317625" cy="596900"/>
          </a:xfrm>
          <a:prstGeom prst="curvedConnector3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/>
          <p:cNvCxnSpPr>
            <a:cxnSpLocks/>
          </p:cNvCxnSpPr>
          <p:nvPr/>
        </p:nvCxnSpPr>
        <p:spPr>
          <a:xfrm>
            <a:off x="3707904" y="2539206"/>
            <a:ext cx="1369343" cy="1034257"/>
          </a:xfrm>
          <a:prstGeom prst="curvedConnector3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/>
          <p:cNvCxnSpPr/>
          <p:nvPr/>
        </p:nvCxnSpPr>
        <p:spPr>
          <a:xfrm>
            <a:off x="4643438" y="4797425"/>
            <a:ext cx="1277937" cy="1206500"/>
          </a:xfrm>
          <a:prstGeom prst="curvedConnector3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95288" y="3127375"/>
            <a:ext cx="14811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9,45 km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116388" y="5207000"/>
            <a:ext cx="13160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5,05 km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4008" y="2593975"/>
            <a:ext cx="11509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4,5 km</a:t>
            </a:r>
          </a:p>
        </p:txBody>
      </p:sp>
      <p:pic>
        <p:nvPicPr>
          <p:cNvPr id="31" name="Picture 3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-3175"/>
            <a:ext cx="3660775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95963" y="515938"/>
            <a:ext cx="10652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 km</a:t>
            </a:r>
          </a:p>
        </p:txBody>
      </p:sp>
      <p:pic>
        <p:nvPicPr>
          <p:cNvPr id="5136" name="Picture 16" descr="Siêu Thị Co.opMart - Tuy Lý Vương ở Quận 8, TP. HCM | Foody.v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85184"/>
            <a:ext cx="2775624" cy="144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utoUpdateAnimBg="0"/>
      <p:bldP spid="34" grpId="0" autoUpdateAnimBg="0"/>
      <p:bldP spid="35" grpId="0" autoUpdateAnimBg="0"/>
      <p:bldP spid="3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68563" y="2349500"/>
            <a:ext cx="6705600" cy="101282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Hệ trục tọa độ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463" y="3429000"/>
            <a:ext cx="2087562" cy="415925"/>
          </a:xfrm>
        </p:spPr>
        <p:txBody>
          <a:bodyPr/>
          <a:lstStyle/>
          <a:p>
            <a:pPr eaLnBrk="1" hangingPunct="1"/>
            <a:r>
              <a:rPr lang="en-US" altLang="en-US" sz="1800">
                <a:latin typeface="Times New Roman" pitchFamily="18" charset="0"/>
                <a:cs typeface="Times New Roman" pitchFamily="18" charset="0"/>
              </a:rPr>
              <a:t>HÌNH HỌC 10 </a:t>
            </a:r>
          </a:p>
        </p:txBody>
      </p:sp>
      <p:pic>
        <p:nvPicPr>
          <p:cNvPr id="614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1908175" y="2994025"/>
            <a:ext cx="590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 NHIỀU SỐ THẬP PHÂN</a:t>
            </a:r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2303462" y="2006600"/>
            <a:ext cx="5220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26 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</a:p>
        </p:txBody>
      </p:sp>
      <p:sp>
        <p:nvSpPr>
          <p:cNvPr id="6151" name="TextBox 5"/>
          <p:cNvSpPr txBox="1">
            <a:spLocks noChangeArrowheads="1"/>
          </p:cNvSpPr>
          <p:nvPr/>
        </p:nvSpPr>
        <p:spPr bwMode="auto">
          <a:xfrm>
            <a:off x="4211960" y="2489200"/>
            <a:ext cx="1236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TIẾN TRÌNH BÀI HỌC</a:t>
            </a:r>
            <a:endParaRPr lang="en-US" altLang="en-US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 sz="1800" b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2" name="Group 46"/>
          <p:cNvGrpSpPr>
            <a:grpSpLocks/>
          </p:cNvGrpSpPr>
          <p:nvPr/>
        </p:nvGrpSpPr>
        <p:grpSpPr bwMode="auto">
          <a:xfrm>
            <a:off x="627063" y="1524000"/>
            <a:ext cx="7404100" cy="989013"/>
            <a:chOff x="1012" y="1858"/>
            <a:chExt cx="3870" cy="363"/>
          </a:xfrm>
        </p:grpSpPr>
        <p:sp>
          <p:nvSpPr>
            <p:cNvPr id="88111" name="AutoShape 47"/>
            <p:cNvSpPr>
              <a:spLocks noChangeArrowheads="1"/>
            </p:cNvSpPr>
            <p:nvPr/>
          </p:nvSpPr>
          <p:spPr bwMode="gray">
            <a:xfrm>
              <a:off x="1267" y="1899"/>
              <a:ext cx="3548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1" name="AutoShape 48"/>
            <p:cNvSpPr>
              <a:spLocks noChangeArrowheads="1"/>
            </p:cNvSpPr>
            <p:nvPr/>
          </p:nvSpPr>
          <p:spPr bwMode="gray">
            <a:xfrm>
              <a:off x="1012" y="1858"/>
              <a:ext cx="495" cy="363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2" name="Text Box 49"/>
            <p:cNvSpPr txBox="1">
              <a:spLocks noChangeArrowheads="1"/>
            </p:cNvSpPr>
            <p:nvPr/>
          </p:nvSpPr>
          <p:spPr bwMode="gray">
            <a:xfrm>
              <a:off x="1478" y="1975"/>
              <a:ext cx="3404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CÁCH TÍNH TỔNG NHIỀU SỐ THẬP PHÂN</a:t>
              </a:r>
            </a:p>
          </p:txBody>
        </p:sp>
        <p:sp>
          <p:nvSpPr>
            <p:cNvPr id="7183" name="Text Box 50"/>
            <p:cNvSpPr txBox="1">
              <a:spLocks noChangeArrowheads="1"/>
            </p:cNvSpPr>
            <p:nvPr/>
          </p:nvSpPr>
          <p:spPr bwMode="gray">
            <a:xfrm>
              <a:off x="1139" y="1958"/>
              <a:ext cx="177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7173" name="Group 51"/>
          <p:cNvGrpSpPr>
            <a:grpSpLocks/>
          </p:cNvGrpSpPr>
          <p:nvPr/>
        </p:nvGrpSpPr>
        <p:grpSpPr bwMode="auto">
          <a:xfrm>
            <a:off x="955675" y="2819400"/>
            <a:ext cx="6946900" cy="1189038"/>
            <a:chOff x="996" y="1824"/>
            <a:chExt cx="2976" cy="432"/>
          </a:xfrm>
        </p:grpSpPr>
        <p:sp>
          <p:nvSpPr>
            <p:cNvPr id="88116" name="AutoShape 52"/>
            <p:cNvSpPr>
              <a:spLocks noChangeArrowheads="1"/>
            </p:cNvSpPr>
            <p:nvPr/>
          </p:nvSpPr>
          <p:spPr bwMode="gray">
            <a:xfrm>
              <a:off x="12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7" name="AutoShape 53"/>
            <p:cNvSpPr>
              <a:spLocks noChangeArrowheads="1"/>
            </p:cNvSpPr>
            <p:nvPr/>
          </p:nvSpPr>
          <p:spPr bwMode="gray">
            <a:xfrm>
              <a:off x="996" y="1824"/>
              <a:ext cx="398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8" name="Text Box 54"/>
            <p:cNvSpPr txBox="1">
              <a:spLocks noChangeArrowheads="1"/>
            </p:cNvSpPr>
            <p:nvPr/>
          </p:nvSpPr>
          <p:spPr bwMode="gray">
            <a:xfrm>
              <a:off x="1447" y="1959"/>
              <a:ext cx="2160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sz="24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alt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endPara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9" name="Text Box 55"/>
            <p:cNvSpPr txBox="1">
              <a:spLocks noChangeArrowheads="1"/>
            </p:cNvSpPr>
            <p:nvPr/>
          </p:nvSpPr>
          <p:spPr bwMode="gray">
            <a:xfrm>
              <a:off x="1132" y="1956"/>
              <a:ext cx="145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pic>
        <p:nvPicPr>
          <p:cNvPr id="717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4576763"/>
            <a:ext cx="27527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1916832" cy="563563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5900" y="1228725"/>
            <a:ext cx="7632700" cy="157889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ts val="4000"/>
              </a:lnSpc>
              <a:defRPr/>
            </a:pP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ba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thùng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đựng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dầu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thùng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thứ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nhất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27,5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lít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;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thùng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thứ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hai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36,75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lít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;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thùng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thứ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ba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14,5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lít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Hỏi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cả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ba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thùng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bao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nhiêu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lít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2060"/>
                </a:solidFill>
                <a:cs typeface="Arial" panose="020B0604020202020204" pitchFamily="34" charset="0"/>
              </a:rPr>
              <a:t>dầu</a:t>
            </a:r>
            <a:r>
              <a:rPr lang="en-US" altLang="en-US" sz="2600" dirty="0">
                <a:solidFill>
                  <a:srgbClr val="002060"/>
                </a:solidFill>
                <a:cs typeface="Arial" panose="020B0604020202020204" pitchFamily="34" charset="0"/>
              </a:rPr>
              <a:t>?  </a:t>
            </a:r>
          </a:p>
        </p:txBody>
      </p:sp>
      <p:sp>
        <p:nvSpPr>
          <p:cNvPr id="37" name="Line 11"/>
          <p:cNvSpPr>
            <a:spLocks noChangeShapeType="1"/>
          </p:cNvSpPr>
          <p:nvPr/>
        </p:nvSpPr>
        <p:spPr bwMode="auto">
          <a:xfrm flipV="1">
            <a:off x="6666353" y="1700808"/>
            <a:ext cx="97167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V="1">
            <a:off x="2843213" y="2204864"/>
            <a:ext cx="117403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>
            <a:off x="6733110" y="2204864"/>
            <a:ext cx="97167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544548" y="3055285"/>
            <a:ext cx="18389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Ta </a:t>
            </a: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đặt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875302" y="3547728"/>
            <a:ext cx="139888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3700C0"/>
                </a:solidFill>
                <a:cs typeface="Arial" panose="020B0604020202020204" pitchFamily="34" charset="0"/>
              </a:rPr>
              <a:t>27,5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3700C0"/>
                </a:solidFill>
                <a:cs typeface="Arial" panose="020B0604020202020204" pitchFamily="34" charset="0"/>
              </a:rPr>
              <a:t>36,75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3700C0"/>
                </a:solidFill>
                <a:cs typeface="Arial" panose="020B0604020202020204" pitchFamily="34" charset="0"/>
              </a:rPr>
              <a:t>14,5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12464" y="4163359"/>
            <a:ext cx="4251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+</a:t>
            </a:r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>
            <a:off x="858595" y="5227196"/>
            <a:ext cx="1242821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91164" y="3486233"/>
            <a:ext cx="4378093" cy="5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5000"/>
              </a:lnSpc>
            </a:pP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4385497" y="2995644"/>
            <a:ext cx="13724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giải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027110" y="3135926"/>
            <a:ext cx="0" cy="3074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2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13">
            <a:extLst>
              <a:ext uri="{FF2B5EF4-FFF2-40B4-BE49-F238E27FC236}">
                <a16:creationId xmlns:a16="http://schemas.microsoft.com/office/drawing/2014/main" id="{41A886AC-F619-4063-A100-E631B396D0E7}"/>
              </a:ext>
            </a:extLst>
          </p:cNvPr>
          <p:cNvSpPr>
            <a:spLocks noChangeShapeType="1"/>
          </p:cNvSpPr>
          <p:nvPr/>
        </p:nvSpPr>
        <p:spPr bwMode="auto">
          <a:xfrm>
            <a:off x="923802" y="2708920"/>
            <a:ext cx="163197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F5EF49EA-0D45-4FAB-894A-77BEED64B9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0084" y="2708920"/>
            <a:ext cx="250203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2">
            <a:extLst>
              <a:ext uri="{FF2B5EF4-FFF2-40B4-BE49-F238E27FC236}">
                <a16:creationId xmlns:a16="http://schemas.microsoft.com/office/drawing/2014/main" id="{D491A0D9-7DD6-4141-A12A-6C9E6EFED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1164" y="4086824"/>
            <a:ext cx="3438140" cy="5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5000"/>
              </a:lnSpc>
            </a:pP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27,5 + 36,75 + 14,5 = </a:t>
            </a: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FB34B4CD-C96B-451E-82BB-C38EA7262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956" y="4653834"/>
            <a:ext cx="2650784" cy="5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5000"/>
              </a:lnSpc>
            </a:pP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6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78,75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endParaRPr lang="en-US" altLang="en-US" sz="2600" b="0" dirty="0">
              <a:solidFill>
                <a:srgbClr val="37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923EBD46-5833-44A0-B817-24BBE96CF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2" y="4065651"/>
            <a:ext cx="1645827" cy="5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5000"/>
              </a:lnSpc>
            </a:pP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78,75 (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BAE00316-5746-4746-985A-2E09BC811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649" y="5223052"/>
            <a:ext cx="2885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,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01961A61-A456-4A4F-8F56-AA9172E0E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574" y="5266832"/>
            <a:ext cx="389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5">
                    <a:lumMod val="25000"/>
                  </a:schemeClr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227A106D-61B7-48CB-A982-38BDAF091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216" y="5253411"/>
            <a:ext cx="389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5">
                    <a:lumMod val="25000"/>
                  </a:schemeClr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AFD8B519-E7BC-408E-A433-37CAF0475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051" y="5253410"/>
            <a:ext cx="389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5">
                    <a:lumMod val="25000"/>
                  </a:schemeClr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100FE7A-9E7C-4629-9BE9-A9D36A564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52" y="5266832"/>
            <a:ext cx="389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5">
                    <a:lumMod val="25000"/>
                  </a:schemeClr>
                </a:solidFill>
                <a:cs typeface="Arial" panose="020B0604020202020204" pitchFamily="34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0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3" grpId="0"/>
      <p:bldP spid="46" grpId="0"/>
      <p:bldP spid="15" grpId="0" animBg="1"/>
      <p:bldP spid="16" grpId="0" animBg="1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2693" y="993139"/>
            <a:ext cx="7376350" cy="15083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ts val="3800"/>
              </a:lnSpc>
              <a:defRPr/>
            </a:pP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Người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uốn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một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sợi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dây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thép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thành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tam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giác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độ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dài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cạnh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lần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lượt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là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8,7dm ; 6,25dm; 10dm.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chu vi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tam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giác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đó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.  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4931394" y="2651488"/>
            <a:ext cx="1372492" cy="55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ts val="4000"/>
              </a:lnSpc>
            </a:pP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giải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77596" y="3219656"/>
            <a:ext cx="4371447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 vi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id="{3E255164-3DEC-491F-A55C-AA7795545A79}"/>
              </a:ext>
            </a:extLst>
          </p:cNvPr>
          <p:cNvGrpSpPr/>
          <p:nvPr/>
        </p:nvGrpSpPr>
        <p:grpSpPr>
          <a:xfrm>
            <a:off x="176285" y="3110205"/>
            <a:ext cx="2996722" cy="1983243"/>
            <a:chOff x="176285" y="3110205"/>
            <a:chExt cx="2996722" cy="1983243"/>
          </a:xfrm>
        </p:grpSpPr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76285" y="3110205"/>
              <a:ext cx="2996722" cy="181588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altLang="en-US" b="0" dirty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en-US" b="0" dirty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en-US" b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 rot="8753965">
              <a:off x="657049" y="3839272"/>
              <a:ext cx="1848212" cy="1254176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 Box 15"/>
          <p:cNvSpPr txBox="1">
            <a:spLocks noChangeArrowheads="1"/>
          </p:cNvSpPr>
          <p:nvPr/>
        </p:nvSpPr>
        <p:spPr bwMode="auto">
          <a:xfrm rot="-2158078">
            <a:off x="530364" y="3597564"/>
            <a:ext cx="1273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0" dirty="0" err="1">
                <a:latin typeface="Arial" panose="020B0604020202020204" pitchFamily="34" charset="0"/>
                <a:cs typeface="Arial" panose="020B0604020202020204" pitchFamily="34" charset="0"/>
              </a:rPr>
              <a:t>8,7dm</a:t>
            </a:r>
            <a:endParaRPr lang="en-US" alt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 rot="3324045">
            <a:off x="1773833" y="3720528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6,25dm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117771" y="4409495"/>
            <a:ext cx="10717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0" dirty="0" err="1">
                <a:latin typeface="Arial" panose="020B0604020202020204" pitchFamily="34" charset="0"/>
                <a:cs typeface="Arial" panose="020B0604020202020204" pitchFamily="34" charset="0"/>
              </a:rPr>
              <a:t>10dm</a:t>
            </a:r>
            <a:endParaRPr lang="en-US" alt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33115BC3-D855-4B70-91B7-33D3F99CE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2708920" cy="563563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68777A54-45A1-46B4-8E41-498012178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91" y="3779028"/>
            <a:ext cx="2741117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8,7 + 6,25 + 10 = </a:t>
            </a:r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3BB67311-213C-44CA-BE38-9BC523384F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3201" y="1916832"/>
            <a:ext cx="84514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12">
            <a:extLst>
              <a:ext uri="{FF2B5EF4-FFF2-40B4-BE49-F238E27FC236}">
                <a16:creationId xmlns:a16="http://schemas.microsoft.com/office/drawing/2014/main" id="{CE667FB9-19BB-4BB0-B94D-B9F12CF953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68" y="2423041"/>
            <a:ext cx="10832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2">
            <a:extLst>
              <a:ext uri="{FF2B5EF4-FFF2-40B4-BE49-F238E27FC236}">
                <a16:creationId xmlns:a16="http://schemas.microsoft.com/office/drawing/2014/main" id="{F876A662-14FC-430B-BB05-93E0FCFE6C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6944" y="2420888"/>
            <a:ext cx="76514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D8792BCF-1C51-481E-BB06-22F4AA324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9348" y="2420888"/>
            <a:ext cx="3550924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12">
            <a:extLst>
              <a:ext uri="{FF2B5EF4-FFF2-40B4-BE49-F238E27FC236}">
                <a16:creationId xmlns:a16="http://schemas.microsoft.com/office/drawing/2014/main" id="{050BE6F0-EA3A-417C-BFEB-0D31E67B4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3886" y="1484784"/>
            <a:ext cx="133330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12">
            <a:extLst>
              <a:ext uri="{FF2B5EF4-FFF2-40B4-BE49-F238E27FC236}">
                <a16:creationId xmlns:a16="http://schemas.microsoft.com/office/drawing/2014/main" id="{6B79B4BF-9A37-435B-BB4F-355231543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76" y="1914640"/>
            <a:ext cx="5750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9">
            <a:extLst>
              <a:ext uri="{FF2B5EF4-FFF2-40B4-BE49-F238E27FC236}">
                <a16:creationId xmlns:a16="http://schemas.microsoft.com/office/drawing/2014/main" id="{D42C01D3-7245-44EC-9C6C-80960A57AC38}"/>
              </a:ext>
            </a:extLst>
          </p:cNvPr>
          <p:cNvCxnSpPr>
            <a:cxnSpLocks/>
          </p:cNvCxnSpPr>
          <p:nvPr/>
        </p:nvCxnSpPr>
        <p:spPr>
          <a:xfrm>
            <a:off x="3275856" y="2872329"/>
            <a:ext cx="0" cy="3074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2693" y="993139"/>
            <a:ext cx="7376350" cy="15083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ts val="3800"/>
              </a:lnSpc>
              <a:defRPr/>
            </a:pP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Người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uốn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một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sợi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dây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thép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thành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tam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giác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độ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dài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cạnh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lần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lượt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là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8,7dm ; 6,25dm; 10dm.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chu vi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tam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giác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3700C0"/>
                </a:solidFill>
                <a:cs typeface="Arial" panose="020B0604020202020204" pitchFamily="34" charset="0"/>
              </a:rPr>
              <a:t>đó</a:t>
            </a:r>
            <a:r>
              <a:rPr lang="en-US" altLang="en-US" sz="2600" dirty="0">
                <a:solidFill>
                  <a:srgbClr val="3700C0"/>
                </a:solidFill>
                <a:cs typeface="Arial" panose="020B0604020202020204" pitchFamily="34" charset="0"/>
              </a:rPr>
              <a:t>.  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4931394" y="2651488"/>
            <a:ext cx="1372492" cy="55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ts val="4000"/>
              </a:lnSpc>
            </a:pP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cs typeface="Arial" panose="020B0604020202020204" pitchFamily="34" charset="0"/>
              </a:rPr>
              <a:t>giải</a:t>
            </a:r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77596" y="3219656"/>
            <a:ext cx="4371447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 vi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">
            <a:extLst>
              <a:ext uri="{FF2B5EF4-FFF2-40B4-BE49-F238E27FC236}">
                <a16:creationId xmlns:a16="http://schemas.microsoft.com/office/drawing/2014/main" id="{33115BC3-D855-4B70-91B7-33D3F99CE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2708920" cy="563563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68777A54-45A1-46B4-8E41-498012178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91" y="3779028"/>
            <a:ext cx="2741117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8,7 + 6,25 + 10 = 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95F577E0-75AF-4268-85E0-65D2A54C1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075" y="4255079"/>
            <a:ext cx="2741117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24,95dm</a:t>
            </a:r>
            <a:endParaRPr lang="en-US" altLang="en-US" sz="2600" b="0" dirty="0">
              <a:solidFill>
                <a:srgbClr val="37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FA96D10F-7E4F-4DD6-A410-5CCAE2B9D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024" y="3779028"/>
            <a:ext cx="1833633" cy="55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24,95 (dm)</a:t>
            </a:r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3BB67311-213C-44CA-BE38-9BC523384F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3201" y="1916832"/>
            <a:ext cx="84514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12">
            <a:extLst>
              <a:ext uri="{FF2B5EF4-FFF2-40B4-BE49-F238E27FC236}">
                <a16:creationId xmlns:a16="http://schemas.microsoft.com/office/drawing/2014/main" id="{CE667FB9-19BB-4BB0-B94D-B9F12CF953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68" y="2423041"/>
            <a:ext cx="10832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2">
            <a:extLst>
              <a:ext uri="{FF2B5EF4-FFF2-40B4-BE49-F238E27FC236}">
                <a16:creationId xmlns:a16="http://schemas.microsoft.com/office/drawing/2014/main" id="{F876A662-14FC-430B-BB05-93E0FCFE6C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6944" y="2420888"/>
            <a:ext cx="76514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D8792BCF-1C51-481E-BB06-22F4AA324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9348" y="2420888"/>
            <a:ext cx="3550924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12">
            <a:extLst>
              <a:ext uri="{FF2B5EF4-FFF2-40B4-BE49-F238E27FC236}">
                <a16:creationId xmlns:a16="http://schemas.microsoft.com/office/drawing/2014/main" id="{050BE6F0-EA3A-417C-BFEB-0D31E67B4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3886" y="1484784"/>
            <a:ext cx="133330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12">
            <a:extLst>
              <a:ext uri="{FF2B5EF4-FFF2-40B4-BE49-F238E27FC236}">
                <a16:creationId xmlns:a16="http://schemas.microsoft.com/office/drawing/2014/main" id="{6B79B4BF-9A37-435B-BB4F-355231543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76" y="1914640"/>
            <a:ext cx="5750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9">
            <a:extLst>
              <a:ext uri="{FF2B5EF4-FFF2-40B4-BE49-F238E27FC236}">
                <a16:creationId xmlns:a16="http://schemas.microsoft.com/office/drawing/2014/main" id="{93A429C9-A48D-4C96-A1B3-AC101E126904}"/>
              </a:ext>
            </a:extLst>
          </p:cNvPr>
          <p:cNvCxnSpPr>
            <a:cxnSpLocks/>
          </p:cNvCxnSpPr>
          <p:nvPr/>
        </p:nvCxnSpPr>
        <p:spPr>
          <a:xfrm>
            <a:off x="3275856" y="2872329"/>
            <a:ext cx="0" cy="3074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TextBox 7">
            <a:extLst>
              <a:ext uri="{FF2B5EF4-FFF2-40B4-BE49-F238E27FC236}">
                <a16:creationId xmlns:a16="http://schemas.microsoft.com/office/drawing/2014/main" id="{5DFDE38D-AA5E-4A45-A1B8-D466AF654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812" y="3057845"/>
            <a:ext cx="1141275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8,7  </a:t>
            </a:r>
          </a:p>
        </p:txBody>
      </p:sp>
      <p:sp>
        <p:nvSpPr>
          <p:cNvPr id="30" name="TextBox 7">
            <a:extLst>
              <a:ext uri="{FF2B5EF4-FFF2-40B4-BE49-F238E27FC236}">
                <a16:creationId xmlns:a16="http://schemas.microsoft.com/office/drawing/2014/main" id="{20089CCF-264C-46CD-A5F8-13F29E664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24" y="3572935"/>
            <a:ext cx="1451297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6,25 </a:t>
            </a:r>
          </a:p>
        </p:txBody>
      </p:sp>
      <p:sp>
        <p:nvSpPr>
          <p:cNvPr id="31" name="TextBox 7">
            <a:extLst>
              <a:ext uri="{FF2B5EF4-FFF2-40B4-BE49-F238E27FC236}">
                <a16:creationId xmlns:a16="http://schemas.microsoft.com/office/drawing/2014/main" id="{94F49659-0A58-4C85-99EA-78FE2C2C8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499" y="4131719"/>
            <a:ext cx="917867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</a:p>
        </p:txBody>
      </p:sp>
      <p:sp>
        <p:nvSpPr>
          <p:cNvPr id="32" name="TextBox 7">
            <a:extLst>
              <a:ext uri="{FF2B5EF4-FFF2-40B4-BE49-F238E27FC236}">
                <a16:creationId xmlns:a16="http://schemas.microsoft.com/office/drawing/2014/main" id="{3298096C-3879-43C9-98A7-B234E6448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065" y="3585604"/>
            <a:ext cx="642724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</a:p>
        </p:txBody>
      </p:sp>
      <p:sp>
        <p:nvSpPr>
          <p:cNvPr id="33" name="Line 12">
            <a:extLst>
              <a:ext uri="{FF2B5EF4-FFF2-40B4-BE49-F238E27FC236}">
                <a16:creationId xmlns:a16="http://schemas.microsoft.com/office/drawing/2014/main" id="{B7CD3E3E-93F4-49FF-8FDC-3A84885288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6221" y="4644369"/>
            <a:ext cx="1391239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45CBB837-4059-4A31-9A96-A0476FD72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28" y="4666828"/>
            <a:ext cx="416624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</p:txBody>
      </p:sp>
      <p:sp>
        <p:nvSpPr>
          <p:cNvPr id="35" name="TextBox 7">
            <a:extLst>
              <a:ext uri="{FF2B5EF4-FFF2-40B4-BE49-F238E27FC236}">
                <a16:creationId xmlns:a16="http://schemas.microsoft.com/office/drawing/2014/main" id="{7CF8AA8D-D515-448B-9CA0-B54BDD2A3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178" y="4644369"/>
            <a:ext cx="346180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40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3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TextBox 7">
            <a:extLst>
              <a:ext uri="{FF2B5EF4-FFF2-40B4-BE49-F238E27FC236}">
                <a16:creationId xmlns:a16="http://schemas.microsoft.com/office/drawing/2014/main" id="{ED55FA15-4469-4696-8E26-EE3CDCBE7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852" y="4682710"/>
            <a:ext cx="416624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</a:p>
        </p:txBody>
      </p:sp>
      <p:sp>
        <p:nvSpPr>
          <p:cNvPr id="37" name="TextBox 7">
            <a:extLst>
              <a:ext uri="{FF2B5EF4-FFF2-40B4-BE49-F238E27FC236}">
                <a16:creationId xmlns:a16="http://schemas.microsoft.com/office/drawing/2014/main" id="{E8FB0934-CC0B-44C1-B066-EC5EC2A13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046" y="4690691"/>
            <a:ext cx="416624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</a:p>
        </p:txBody>
      </p:sp>
      <p:sp>
        <p:nvSpPr>
          <p:cNvPr id="38" name="TextBox 7">
            <a:extLst>
              <a:ext uri="{FF2B5EF4-FFF2-40B4-BE49-F238E27FC236}">
                <a16:creationId xmlns:a16="http://schemas.microsoft.com/office/drawing/2014/main" id="{DE97DD91-7585-45A8-BF63-0B303E152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366" y="4682710"/>
            <a:ext cx="416624" cy="60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en-US" altLang="en-US" sz="3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</a:p>
        </p:txBody>
      </p:sp>
    </p:spTree>
    <p:extLst>
      <p:ext uri="{BB962C8B-B14F-4D97-AF65-F5344CB8AC3E}">
        <p14:creationId xmlns:p14="http://schemas.microsoft.com/office/powerpoint/2010/main" val="2423529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  <p:bldP spid="30" grpId="0"/>
      <p:bldP spid="31" grpId="0"/>
      <p:bldP spid="32" grpId="0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87438" y="381000"/>
            <a:ext cx="2620466" cy="563563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alt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alt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323528" y="1940329"/>
            <a:ext cx="3472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a) </a:t>
            </a:r>
            <a:r>
              <a:rPr lang="en-US" altLang="en-US" sz="2600" dirty="0">
                <a:solidFill>
                  <a:srgbClr val="003366"/>
                </a:solidFill>
                <a:cs typeface="Arial" panose="020B0604020202020204" pitchFamily="34" charset="0"/>
              </a:rPr>
              <a:t>5,27 + 14,35 + 9,25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4558129" y="1940328"/>
            <a:ext cx="300755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b) </a:t>
            </a:r>
            <a:r>
              <a:rPr lang="en-US" altLang="en-US" sz="2600" dirty="0">
                <a:solidFill>
                  <a:srgbClr val="003366"/>
                </a:solidFill>
                <a:cs typeface="Arial" panose="020B0604020202020204" pitchFamily="34" charset="0"/>
              </a:rPr>
              <a:t>6,4 + 18,36 + 52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77141" y="2553866"/>
            <a:ext cx="227101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5,2 7</a:t>
            </a:r>
          </a:p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+ 1 4,3 5</a:t>
            </a:r>
          </a:p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9,2 5    </a:t>
            </a:r>
          </a:p>
        </p:txBody>
      </p:sp>
      <p:cxnSp>
        <p:nvCxnSpPr>
          <p:cNvPr id="10" name="Straight Connector 23"/>
          <p:cNvCxnSpPr>
            <a:cxnSpLocks noChangeShapeType="1"/>
          </p:cNvCxnSpPr>
          <p:nvPr/>
        </p:nvCxnSpPr>
        <p:spPr bwMode="auto">
          <a:xfrm>
            <a:off x="1258728" y="4263050"/>
            <a:ext cx="144103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572000" y="2477399"/>
            <a:ext cx="2553946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6,4</a:t>
            </a:r>
          </a:p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+ 1 8,3 6</a:t>
            </a:r>
          </a:p>
          <a:p>
            <a:pPr algn="ctr">
              <a:spcBef>
                <a:spcPts val="6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5 2    </a:t>
            </a:r>
          </a:p>
        </p:txBody>
      </p:sp>
      <p:cxnSp>
        <p:nvCxnSpPr>
          <p:cNvPr id="13" name="Straight Connector 19"/>
          <p:cNvCxnSpPr>
            <a:cxnSpLocks noChangeShapeType="1"/>
          </p:cNvCxnSpPr>
          <p:nvPr/>
        </p:nvCxnSpPr>
        <p:spPr bwMode="auto">
          <a:xfrm>
            <a:off x="5518274" y="4200948"/>
            <a:ext cx="1430306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2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71ACA109-4F07-44BA-B461-80F5DD65CD56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313759" y="1242218"/>
            <a:ext cx="1745981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C824E463-16C5-4FD5-9135-7BE963C23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257" y="4160201"/>
            <a:ext cx="2349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534B3B95-1486-413E-B306-25442CFB8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258" y="4228636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  <a:endParaRPr lang="en-US" altLang="en-US" sz="3200" b="0" dirty="0">
              <a:solidFill>
                <a:srgbClr val="37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808DBFED-7B13-436E-821A-D83C876C7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2604" y="4227871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1DABB134-AC07-411D-BE33-A46356EE3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4228636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EC0063A2-4685-4EBB-82E0-91D14018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4228636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217D698B-D200-4925-B4D8-8924DAF9F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39" y="4332027"/>
            <a:ext cx="3602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CE35752B-C9A5-4716-A580-F9AB65248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7385" y="4328681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51BD528-DB09-4301-8817-84F360EFCC2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209981" y="4317422"/>
            <a:ext cx="3753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8891CBD8-0330-494F-A7FC-A7DDF6394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698" y="4317422"/>
            <a:ext cx="4363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BF6D18E7-8CB0-4C3B-8761-E0D09F35C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4255866"/>
            <a:ext cx="2349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32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2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0"/>
            <a:ext cx="11128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Group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939784"/>
              </p:ext>
            </p:extLst>
          </p:nvPr>
        </p:nvGraphicFramePr>
        <p:xfrm>
          <a:off x="269566" y="1946061"/>
          <a:ext cx="8694922" cy="216347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774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 + b) + 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+ (b + c)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1,34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>
                          <a:ln>
                            <a:noFill/>
                          </a:ln>
                          <a:solidFill>
                            <a:srgbClr val="370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70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61"/>
          <p:cNvSpPr txBox="1">
            <a:spLocks noChangeArrowheads="1"/>
          </p:cNvSpPr>
          <p:nvPr/>
        </p:nvSpPr>
        <p:spPr bwMode="auto">
          <a:xfrm>
            <a:off x="2569726" y="2754338"/>
            <a:ext cx="2456596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(2,5 + 6,8) + 1,2 =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30394" y="1132337"/>
            <a:ext cx="88068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 + b) + c </a:t>
            </a:r>
            <a:r>
              <a:rPr lang="en-US" altLang="en-US" sz="2600" b="0" dirty="0" err="1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600" b="0" dirty="0">
                <a:solidFill>
                  <a:srgbClr val="37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+ (b + c)</a:t>
            </a:r>
          </a:p>
        </p:txBody>
      </p:sp>
      <p:sp>
        <p:nvSpPr>
          <p:cNvPr id="25" name="Text Box 77"/>
          <p:cNvSpPr txBox="1">
            <a:spLocks noChangeArrowheads="1"/>
          </p:cNvSpPr>
          <p:nvPr/>
        </p:nvSpPr>
        <p:spPr bwMode="auto">
          <a:xfrm>
            <a:off x="245231" y="4285535"/>
            <a:ext cx="2030174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600" b="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altLang="en-US" sz="2600" b="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="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altLang="en-US" sz="26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1271" y="4272506"/>
            <a:ext cx="8527497" cy="138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                 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Phép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cộng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các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thập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phân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có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chất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kết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hợp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: Khi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cộng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tổng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hai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với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thứ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ba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, ta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có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thể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cộng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thứ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nhất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với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tổng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hai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còn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solidFill>
                  <a:srgbClr val="003366"/>
                </a:solidFill>
                <a:cs typeface="Arial" panose="020B0604020202020204" pitchFamily="34" charset="0"/>
              </a:rPr>
              <a:t>lại</a:t>
            </a:r>
            <a:r>
              <a:rPr lang="en-US" altLang="en-US" sz="2400" i="1" dirty="0">
                <a:solidFill>
                  <a:srgbClr val="003366"/>
                </a:solidFill>
                <a:cs typeface="Arial" panose="020B0604020202020204" pitchFamily="34" charset="0"/>
              </a:rPr>
              <a:t>. </a:t>
            </a:r>
          </a:p>
        </p:txBody>
      </p:sp>
      <p:sp>
        <p:nvSpPr>
          <p:cNvPr id="28" name="Text Box 70"/>
          <p:cNvSpPr txBox="1">
            <a:spLocks noChangeArrowheads="1"/>
          </p:cNvSpPr>
          <p:nvPr/>
        </p:nvSpPr>
        <p:spPr bwMode="auto">
          <a:xfrm>
            <a:off x="2648530" y="5816621"/>
            <a:ext cx="3943820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 + b) + c = a + (b + c)</a:t>
            </a:r>
          </a:p>
        </p:txBody>
      </p:sp>
      <p:sp>
        <p:nvSpPr>
          <p:cNvPr id="24" name="Text Box 61">
            <a:extLst>
              <a:ext uri="{FF2B5EF4-FFF2-40B4-BE49-F238E27FC236}">
                <a16:creationId xmlns:a16="http://schemas.microsoft.com/office/drawing/2014/main" id="{56E2D0F6-5BB7-4D8B-BE38-7774C50ED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107" y="2722571"/>
            <a:ext cx="2456596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2,5 + (6,8 + 1,2) =</a:t>
            </a:r>
          </a:p>
        </p:txBody>
      </p:sp>
      <p:sp>
        <p:nvSpPr>
          <p:cNvPr id="26" name="Text Box 61">
            <a:extLst>
              <a:ext uri="{FF2B5EF4-FFF2-40B4-BE49-F238E27FC236}">
                <a16:creationId xmlns:a16="http://schemas.microsoft.com/office/drawing/2014/main" id="{E20506BC-F005-4A32-89FF-1E787E535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89" y="3521486"/>
            <a:ext cx="2507053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(1,34 + 0,52) + 4 =</a:t>
            </a:r>
          </a:p>
        </p:txBody>
      </p:sp>
      <p:sp>
        <p:nvSpPr>
          <p:cNvPr id="27" name="Text Box 61">
            <a:extLst>
              <a:ext uri="{FF2B5EF4-FFF2-40B4-BE49-F238E27FC236}">
                <a16:creationId xmlns:a16="http://schemas.microsoft.com/office/drawing/2014/main" id="{26139CF8-3D54-4EAF-B99B-097536886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459" y="3499081"/>
            <a:ext cx="2507053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1,34 + (0,52 + 4) =</a:t>
            </a:r>
          </a:p>
        </p:txBody>
      </p:sp>
      <p:sp>
        <p:nvSpPr>
          <p:cNvPr id="29" name="Text Box 61">
            <a:extLst>
              <a:ext uri="{FF2B5EF4-FFF2-40B4-BE49-F238E27FC236}">
                <a16:creationId xmlns:a16="http://schemas.microsoft.com/office/drawing/2014/main" id="{02F1022D-E580-4334-85E0-F43FE96FB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558" y="2726815"/>
            <a:ext cx="731819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10,5</a:t>
            </a:r>
            <a:endParaRPr lang="en-US" altLang="en-US" sz="2200" b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61">
            <a:extLst>
              <a:ext uri="{FF2B5EF4-FFF2-40B4-BE49-F238E27FC236}">
                <a16:creationId xmlns:a16="http://schemas.microsoft.com/office/drawing/2014/main" id="{93696CF3-8370-45FE-955B-20FBD5C82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206" y="2770466"/>
            <a:ext cx="731819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10,5</a:t>
            </a:r>
            <a:endParaRPr lang="en-US" altLang="en-US" sz="2200" b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61">
            <a:extLst>
              <a:ext uri="{FF2B5EF4-FFF2-40B4-BE49-F238E27FC236}">
                <a16:creationId xmlns:a16="http://schemas.microsoft.com/office/drawing/2014/main" id="{722B0B17-45B7-42FA-9D54-683F4CD7F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640" y="3514226"/>
            <a:ext cx="731819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5,86</a:t>
            </a:r>
          </a:p>
        </p:txBody>
      </p:sp>
      <p:sp>
        <p:nvSpPr>
          <p:cNvPr id="32" name="Text Box 61">
            <a:extLst>
              <a:ext uri="{FF2B5EF4-FFF2-40B4-BE49-F238E27FC236}">
                <a16:creationId xmlns:a16="http://schemas.microsoft.com/office/drawing/2014/main" id="{2B88A577-29C9-442C-9BA0-97D9B041A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568" y="3477090"/>
            <a:ext cx="731819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b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5,86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25" grpId="0"/>
      <p:bldP spid="3" grpId="0"/>
      <p:bldP spid="28" grpId="0" animBg="1"/>
      <p:bldP spid="24" grpId="0"/>
      <p:bldP spid="26" grpId="0"/>
      <p:bldP spid="27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003366"/>
      </a:dk1>
      <a:lt1>
        <a:srgbClr val="FFFFFF"/>
      </a:lt1>
      <a:dk2>
        <a:srgbClr val="5086C2"/>
      </a:dk2>
      <a:lt2>
        <a:srgbClr val="C0C0C0"/>
      </a:lt2>
      <a:accent1>
        <a:srgbClr val="DE8848"/>
      </a:accent1>
      <a:accent2>
        <a:srgbClr val="85BA54"/>
      </a:accent2>
      <a:accent3>
        <a:srgbClr val="FFFFFF"/>
      </a:accent3>
      <a:accent4>
        <a:srgbClr val="002A56"/>
      </a:accent4>
      <a:accent5>
        <a:srgbClr val="ECC3B1"/>
      </a:accent5>
      <a:accent6>
        <a:srgbClr val="78A84B"/>
      </a:accent6>
      <a:hlink>
        <a:srgbClr val="4C59D2"/>
      </a:hlink>
      <a:folHlink>
        <a:srgbClr val="A0B5C4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48806B"/>
        </a:dk1>
        <a:lt1>
          <a:srgbClr val="FFFFFF"/>
        </a:lt1>
        <a:dk2>
          <a:srgbClr val="77956D"/>
        </a:dk2>
        <a:lt2>
          <a:srgbClr val="C0C0C0"/>
        </a:lt2>
        <a:accent1>
          <a:srgbClr val="6BB9C3"/>
        </a:accent1>
        <a:accent2>
          <a:srgbClr val="E7BA15"/>
        </a:accent2>
        <a:accent3>
          <a:srgbClr val="FFFFFF"/>
        </a:accent3>
        <a:accent4>
          <a:srgbClr val="3C6C5A"/>
        </a:accent4>
        <a:accent5>
          <a:srgbClr val="BAD9DE"/>
        </a:accent5>
        <a:accent6>
          <a:srgbClr val="D1A812"/>
        </a:accent6>
        <a:hlink>
          <a:srgbClr val="76C14D"/>
        </a:hlink>
        <a:folHlink>
          <a:srgbClr val="B0C2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5F5F5F"/>
        </a:dk1>
        <a:lt1>
          <a:srgbClr val="FFFFFF"/>
        </a:lt1>
        <a:dk2>
          <a:srgbClr val="8D8D8D"/>
        </a:dk2>
        <a:lt2>
          <a:srgbClr val="C0C0C0"/>
        </a:lt2>
        <a:accent1>
          <a:srgbClr val="8EC072"/>
        </a:accent1>
        <a:accent2>
          <a:srgbClr val="5DB8CD"/>
        </a:accent2>
        <a:accent3>
          <a:srgbClr val="FFFFFF"/>
        </a:accent3>
        <a:accent4>
          <a:srgbClr val="505050"/>
        </a:accent4>
        <a:accent5>
          <a:srgbClr val="C6DCBC"/>
        </a:accent5>
        <a:accent6>
          <a:srgbClr val="53A6BA"/>
        </a:accent6>
        <a:hlink>
          <a:srgbClr val="D68B40"/>
        </a:hlink>
        <a:folHlink>
          <a:srgbClr val="D5D1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FFFFFF"/>
        </a:lt1>
        <a:dk2>
          <a:srgbClr val="5086C2"/>
        </a:dk2>
        <a:lt2>
          <a:srgbClr val="C0C0C0"/>
        </a:lt2>
        <a:accent1>
          <a:srgbClr val="DE884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ECC3B1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cdb2004146l</Template>
  <TotalTime>1792</TotalTime>
  <Words>708</Words>
  <Application>Microsoft Office PowerPoint</Application>
  <PresentationFormat>On-screen Show (4:3)</PresentationFormat>
  <Paragraphs>159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Gulim</vt:lpstr>
      <vt:lpstr>Arial</vt:lpstr>
      <vt:lpstr>Calibri</vt:lpstr>
      <vt:lpstr>Times New Roman</vt:lpstr>
      <vt:lpstr>Verdana</vt:lpstr>
      <vt:lpstr>Wingdings</vt:lpstr>
      <vt:lpstr>sample</vt:lpstr>
      <vt:lpstr>PowerPoint Presentation</vt:lpstr>
      <vt:lpstr>PowerPoint Presentation</vt:lpstr>
      <vt:lpstr>Hệ trục tọa độ</vt:lpstr>
      <vt:lpstr>TIẾN TRÌNH BÀI HỌC</vt:lpstr>
      <vt:lpstr>a) Ví dụ :</vt:lpstr>
      <vt:lpstr>b) Bài toán:</vt:lpstr>
      <vt:lpstr>b) Bài toán: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Admin</dc:creator>
  <cp:lastModifiedBy>Administrator</cp:lastModifiedBy>
  <cp:revision>315</cp:revision>
  <dcterms:created xsi:type="dcterms:W3CDTF">2015-11-29T04:26:22Z</dcterms:created>
  <dcterms:modified xsi:type="dcterms:W3CDTF">2021-12-01T02:15:26Z</dcterms:modified>
</cp:coreProperties>
</file>