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sldIdLst>
    <p:sldId id="349" r:id="rId3"/>
    <p:sldId id="258" r:id="rId4"/>
    <p:sldId id="303" r:id="rId5"/>
    <p:sldId id="326" r:id="rId6"/>
    <p:sldId id="336" r:id="rId7"/>
    <p:sldId id="337" r:id="rId8"/>
    <p:sldId id="338" r:id="rId9"/>
    <p:sldId id="339" r:id="rId10"/>
    <p:sldId id="354" r:id="rId11"/>
    <p:sldId id="340" r:id="rId12"/>
    <p:sldId id="309" r:id="rId13"/>
    <p:sldId id="262" r:id="rId14"/>
    <p:sldId id="271" r:id="rId15"/>
    <p:sldId id="293" r:id="rId16"/>
    <p:sldId id="263" r:id="rId17"/>
    <p:sldId id="350" r:id="rId18"/>
    <p:sldId id="352" r:id="rId19"/>
    <p:sldId id="312" r:id="rId20"/>
    <p:sldId id="295" r:id="rId21"/>
    <p:sldId id="35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5033" autoAdjust="0"/>
  </p:normalViewPr>
  <p:slideViewPr>
    <p:cSldViewPr snapToGrid="0">
      <p:cViewPr>
        <p:scale>
          <a:sx n="80" d="100"/>
          <a:sy n="80"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16578-7379-49FA-9F8A-C253BD7678CE}" type="datetimeFigureOut">
              <a:rPr lang="zh-CN" altLang="en-US" smtClean="0"/>
              <a:t>2021/10/21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0E0C2-0D4A-4881-ADBA-8A3F58F5279E}" type="slidenum">
              <a:rPr lang="zh-CN" altLang="en-US" smtClean="0"/>
              <a:t>‹#›</a:t>
            </a:fld>
            <a:endParaRPr lang="zh-CN" altLang="en-US"/>
          </a:p>
        </p:txBody>
      </p:sp>
    </p:spTree>
    <p:extLst>
      <p:ext uri="{BB962C8B-B14F-4D97-AF65-F5344CB8AC3E}">
        <p14:creationId xmlns:p14="http://schemas.microsoft.com/office/powerpoint/2010/main" val="131140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0E0C2-0D4A-4881-ADBA-8A3F58F5279E}"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0E0C2-0D4A-4881-ADBA-8A3F58F5279E}" type="slidenum">
              <a:rPr lang="zh-CN" altLang="en-US" smtClean="0"/>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7"/>
            <a:ext cx="10515600" cy="1325563"/>
          </a:xfrm>
          <a:prstGeom prst="rect">
            <a:avLst/>
          </a:prstGeom>
        </p:spPr>
        <p:txBody>
          <a:bodyPr lIns="68548" tIns="34274" rIns="68548" bIns="34274"/>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332DFF-139B-4A56-89CE-268933A5BF12}" type="datetimeFigureOut">
              <a:rPr lang="zh-CN" altLang="en-US" smtClean="0"/>
              <a:t>2021/10/21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158A4B-13F8-4102-82ED-E8F1684198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32DFF-139B-4A56-89CE-268933A5BF12}" type="datetimeFigureOut">
              <a:rPr lang="zh-CN" altLang="en-US" smtClean="0"/>
              <a:t>2021/10/21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58A4B-13F8-4102-82ED-E8F1684198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65"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6765"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2695"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69895"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7095"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4295" indent="-228600" algn="l" defTabSz="913765"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3765" rtl="0" eaLnBrk="1" latinLnBrk="0" hangingPunct="1">
        <a:defRPr sz="1865" kern="1200">
          <a:solidFill>
            <a:schemeClr val="tx1"/>
          </a:solidFill>
          <a:latin typeface="+mn-lt"/>
          <a:ea typeface="+mn-ea"/>
          <a:cs typeface="+mn-cs"/>
        </a:defRPr>
      </a:lvl1pPr>
      <a:lvl2pPr marL="457200" algn="l" defTabSz="913765" rtl="0" eaLnBrk="1" latinLnBrk="0" hangingPunct="1">
        <a:defRPr sz="1865" kern="1200">
          <a:solidFill>
            <a:schemeClr val="tx1"/>
          </a:solidFill>
          <a:latin typeface="+mn-lt"/>
          <a:ea typeface="+mn-ea"/>
          <a:cs typeface="+mn-cs"/>
        </a:defRPr>
      </a:lvl2pPr>
      <a:lvl3pPr marL="913765" algn="l" defTabSz="913765" rtl="0" eaLnBrk="1" latinLnBrk="0" hangingPunct="1">
        <a:defRPr sz="1865" kern="1200">
          <a:solidFill>
            <a:schemeClr val="tx1"/>
          </a:solidFill>
          <a:latin typeface="+mn-lt"/>
          <a:ea typeface="+mn-ea"/>
          <a:cs typeface="+mn-cs"/>
        </a:defRPr>
      </a:lvl3pPr>
      <a:lvl4pPr marL="1370965" algn="l" defTabSz="913765" rtl="0" eaLnBrk="1" latinLnBrk="0" hangingPunct="1">
        <a:defRPr sz="1865" kern="1200">
          <a:solidFill>
            <a:schemeClr val="tx1"/>
          </a:solidFill>
          <a:latin typeface="+mn-lt"/>
          <a:ea typeface="+mn-ea"/>
          <a:cs typeface="+mn-cs"/>
        </a:defRPr>
      </a:lvl4pPr>
      <a:lvl5pPr marL="1828165" algn="l" defTabSz="913765" rtl="0" eaLnBrk="1" latinLnBrk="0" hangingPunct="1">
        <a:defRPr sz="1865" kern="1200">
          <a:solidFill>
            <a:schemeClr val="tx1"/>
          </a:solidFill>
          <a:latin typeface="+mn-lt"/>
          <a:ea typeface="+mn-ea"/>
          <a:cs typeface="+mn-cs"/>
        </a:defRPr>
      </a:lvl5pPr>
      <a:lvl6pPr marL="2285365" algn="l" defTabSz="913765" rtl="0" eaLnBrk="1" latinLnBrk="0" hangingPunct="1">
        <a:defRPr sz="1865" kern="1200">
          <a:solidFill>
            <a:schemeClr val="tx1"/>
          </a:solidFill>
          <a:latin typeface="+mn-lt"/>
          <a:ea typeface="+mn-ea"/>
          <a:cs typeface="+mn-cs"/>
        </a:defRPr>
      </a:lvl6pPr>
      <a:lvl7pPr marL="2741295" algn="l" defTabSz="913765" rtl="0" eaLnBrk="1" latinLnBrk="0" hangingPunct="1">
        <a:defRPr sz="1865" kern="1200">
          <a:solidFill>
            <a:schemeClr val="tx1"/>
          </a:solidFill>
          <a:latin typeface="+mn-lt"/>
          <a:ea typeface="+mn-ea"/>
          <a:cs typeface="+mn-cs"/>
        </a:defRPr>
      </a:lvl7pPr>
      <a:lvl8pPr marL="3198495" algn="l" defTabSz="913765" rtl="0" eaLnBrk="1" latinLnBrk="0" hangingPunct="1">
        <a:defRPr sz="1865" kern="1200">
          <a:solidFill>
            <a:schemeClr val="tx1"/>
          </a:solidFill>
          <a:latin typeface="+mn-lt"/>
          <a:ea typeface="+mn-ea"/>
          <a:cs typeface="+mn-cs"/>
        </a:defRPr>
      </a:lvl8pPr>
      <a:lvl9pPr marL="3655695" algn="l" defTabSz="913765" rtl="0" eaLnBrk="1" latinLnBrk="0" hangingPunct="1">
        <a:defRPr sz="18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image" Target="../media/image7.emf"/><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花束, 鲜花, 室内&#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6365" y="-2666365"/>
            <a:ext cx="6858000" cy="12190730"/>
          </a:xfrm>
          <a:prstGeom prst="rect">
            <a:avLst/>
          </a:prstGeom>
        </p:spPr>
      </p:pic>
      <p:sp>
        <p:nvSpPr>
          <p:cNvPr id="6" name="文本框 5"/>
          <p:cNvSpPr txBox="1"/>
          <p:nvPr/>
        </p:nvSpPr>
        <p:spPr>
          <a:xfrm>
            <a:off x="2949262" y="1610360"/>
            <a:ext cx="7285033" cy="584729"/>
          </a:xfrm>
          <a:prstGeom prst="rect">
            <a:avLst/>
          </a:prstGeom>
          <a:noFill/>
        </p:spPr>
        <p:txBody>
          <a:bodyPr wrap="square" lIns="91396" tIns="45697" rIns="91396" bIns="45697" rtlCol="0">
            <a:spAutoFit/>
          </a:bodyPr>
          <a:lstStyle/>
          <a:p>
            <a:pPr algn="ctr" defTabSz="342900"/>
            <a:r>
              <a:rPr lang="en-US" altLang="zh-CN" sz="3200" b="1" dirty="0" err="1">
                <a:solidFill>
                  <a:schemeClr val="tx1"/>
                </a:solidFill>
                <a:latin typeface="Cambria" panose="02040503050406030204" pitchFamily="18" charset="0"/>
                <a:cs typeface="Cambria" panose="02040503050406030204" pitchFamily="18" charset="0"/>
              </a:rPr>
              <a:t>Thứ</a:t>
            </a:r>
            <a:r>
              <a:rPr lang="vi-VN" altLang="en-US" sz="3200" b="1" dirty="0">
                <a:solidFill>
                  <a:schemeClr val="tx1"/>
                </a:solidFill>
                <a:latin typeface="Cambria" panose="02040503050406030204" pitchFamily="18" charset="0"/>
                <a:cs typeface="Cambria" panose="02040503050406030204" pitchFamily="18" charset="0"/>
              </a:rPr>
              <a:t> </a:t>
            </a:r>
            <a:r>
              <a:rPr lang="en-US" altLang="en-US" sz="3200" b="1" dirty="0" err="1" smtClean="0">
                <a:solidFill>
                  <a:schemeClr val="tx1"/>
                </a:solidFill>
                <a:latin typeface="Cambria" panose="02040503050406030204" pitchFamily="18" charset="0"/>
                <a:cs typeface="Cambria" panose="02040503050406030204" pitchFamily="18" charset="0"/>
              </a:rPr>
              <a:t>sáu</a:t>
            </a:r>
            <a:r>
              <a:rPr lang="vi-VN" altLang="en-US" sz="3200" b="1" dirty="0" smtClean="0">
                <a:solidFill>
                  <a:schemeClr val="tx1"/>
                </a:solidFill>
                <a:latin typeface="Cambria" panose="02040503050406030204" pitchFamily="18" charset="0"/>
                <a:cs typeface="Cambria" panose="02040503050406030204" pitchFamily="18" charset="0"/>
              </a:rPr>
              <a:t>, </a:t>
            </a:r>
            <a:r>
              <a:rPr lang="en-US" altLang="zh-CN" sz="3200" b="1" dirty="0" err="1">
                <a:solidFill>
                  <a:schemeClr val="tx1"/>
                </a:solidFill>
                <a:latin typeface="Cambria" panose="02040503050406030204" pitchFamily="18" charset="0"/>
                <a:cs typeface="Cambria" panose="02040503050406030204" pitchFamily="18" charset="0"/>
              </a:rPr>
              <a:t>ngày</a:t>
            </a:r>
            <a:r>
              <a:rPr lang="vi-VN" altLang="en-US" sz="3200" b="1" dirty="0">
                <a:solidFill>
                  <a:schemeClr val="tx1"/>
                </a:solidFill>
                <a:latin typeface="Cambria" panose="02040503050406030204" pitchFamily="18" charset="0"/>
                <a:cs typeface="Cambria" panose="02040503050406030204" pitchFamily="18" charset="0"/>
              </a:rPr>
              <a:t> </a:t>
            </a:r>
            <a:r>
              <a:rPr lang="en-US" altLang="en-US" sz="3200" b="1" dirty="0" smtClean="0">
                <a:solidFill>
                  <a:schemeClr val="tx1"/>
                </a:solidFill>
                <a:latin typeface="Cambria" panose="02040503050406030204" pitchFamily="18" charset="0"/>
                <a:cs typeface="Cambria" panose="02040503050406030204" pitchFamily="18" charset="0"/>
              </a:rPr>
              <a:t>22</a:t>
            </a:r>
            <a:r>
              <a:rPr lang="en-US" altLang="zh-CN" sz="3200" b="1" dirty="0" smtClean="0">
                <a:solidFill>
                  <a:schemeClr val="tx1"/>
                </a:solidFill>
                <a:latin typeface="Cambria" panose="02040503050406030204" pitchFamily="18" charset="0"/>
                <a:cs typeface="Cambria" panose="02040503050406030204" pitchFamily="18" charset="0"/>
              </a:rPr>
              <a:t> </a:t>
            </a:r>
            <a:r>
              <a:rPr lang="en-US" altLang="zh-CN" sz="3200" b="1" dirty="0" err="1">
                <a:solidFill>
                  <a:schemeClr val="tx1"/>
                </a:solidFill>
                <a:latin typeface="Cambria" panose="02040503050406030204" pitchFamily="18" charset="0"/>
                <a:cs typeface="Cambria" panose="02040503050406030204" pitchFamily="18" charset="0"/>
              </a:rPr>
              <a:t>tháng</a:t>
            </a:r>
            <a:r>
              <a:rPr lang="vi-VN" altLang="en-US" sz="3200" b="1" dirty="0" err="1">
                <a:solidFill>
                  <a:schemeClr val="tx1"/>
                </a:solidFill>
                <a:latin typeface="Cambria" panose="02040503050406030204" pitchFamily="18" charset="0"/>
                <a:cs typeface="Cambria" panose="02040503050406030204" pitchFamily="18" charset="0"/>
              </a:rPr>
              <a:t> 10 </a:t>
            </a:r>
            <a:r>
              <a:rPr lang="en-US" altLang="zh-CN" sz="3200" b="1" dirty="0">
                <a:solidFill>
                  <a:schemeClr val="tx1"/>
                </a:solidFill>
                <a:latin typeface="Cambria" panose="02040503050406030204" pitchFamily="18" charset="0"/>
                <a:cs typeface="Cambria" panose="02040503050406030204" pitchFamily="18" charset="0"/>
              </a:rPr>
              <a:t> </a:t>
            </a:r>
            <a:r>
              <a:rPr lang="en-US" altLang="zh-CN" sz="3200" b="1" dirty="0" err="1">
                <a:solidFill>
                  <a:schemeClr val="tx1"/>
                </a:solidFill>
                <a:latin typeface="Cambria" panose="02040503050406030204" pitchFamily="18" charset="0"/>
                <a:cs typeface="Cambria" panose="02040503050406030204" pitchFamily="18" charset="0"/>
              </a:rPr>
              <a:t>năm</a:t>
            </a:r>
            <a:r>
              <a:rPr lang="en-US" altLang="zh-CN" sz="3200" b="1" dirty="0">
                <a:solidFill>
                  <a:schemeClr val="tx1"/>
                </a:solidFill>
                <a:latin typeface="Cambria" panose="02040503050406030204" pitchFamily="18" charset="0"/>
                <a:cs typeface="Cambria" panose="02040503050406030204" pitchFamily="18" charset="0"/>
              </a:rPr>
              <a:t> 2</a:t>
            </a:r>
            <a:r>
              <a:rPr lang="vi-VN" altLang="en-US" sz="3200" b="1" dirty="0">
                <a:solidFill>
                  <a:schemeClr val="tx1"/>
                </a:solidFill>
                <a:latin typeface="Cambria" panose="02040503050406030204" pitchFamily="18" charset="0"/>
                <a:cs typeface="Cambria" panose="02040503050406030204" pitchFamily="18" charset="0"/>
              </a:rPr>
              <a:t>021</a:t>
            </a:r>
          </a:p>
        </p:txBody>
      </p:sp>
      <p:sp>
        <p:nvSpPr>
          <p:cNvPr id="18" name="文本框 12"/>
          <p:cNvSpPr txBox="1"/>
          <p:nvPr/>
        </p:nvSpPr>
        <p:spPr>
          <a:xfrm>
            <a:off x="3136019" y="2259606"/>
            <a:ext cx="6240865" cy="583565"/>
          </a:xfrm>
          <a:prstGeom prst="rect">
            <a:avLst/>
          </a:prstGeom>
          <a:noFill/>
        </p:spPr>
        <p:txBody>
          <a:bodyPr wrap="square" rtlCol="0">
            <a:spAutoFit/>
          </a:bodyPr>
          <a:lstStyle/>
          <a:p>
            <a:pPr algn="ctr"/>
            <a:r>
              <a:rPr lang="en-US" altLang="zh-CN" sz="3200" b="1" u="sng" dirty="0">
                <a:solidFill>
                  <a:srgbClr val="0070C0"/>
                </a:solidFill>
                <a:latin typeface="Cambria" panose="02040503050406030204" pitchFamily="18" charset="0"/>
                <a:ea typeface="迷你简启体" panose="03000509000000000000" charset="-122"/>
                <a:cs typeface="Cambria" panose="02040503050406030204" pitchFamily="18" charset="0"/>
              </a:rPr>
              <a:t>T</a:t>
            </a:r>
            <a:r>
              <a:rPr lang="vi-VN" altLang="en-US" sz="3200" b="1" u="sng" dirty="0">
                <a:solidFill>
                  <a:srgbClr val="0070C0"/>
                </a:solidFill>
                <a:latin typeface="Cambria" panose="02040503050406030204" pitchFamily="18" charset="0"/>
                <a:ea typeface="迷你简启体" panose="03000509000000000000" charset="-122"/>
                <a:cs typeface="Cambria" panose="02040503050406030204" pitchFamily="18" charset="0"/>
              </a:rPr>
              <a:t>ập làm văn</a:t>
            </a:r>
          </a:p>
        </p:txBody>
      </p:sp>
      <p:sp>
        <p:nvSpPr>
          <p:cNvPr id="19" name="文本框 21"/>
          <p:cNvSpPr txBox="1"/>
          <p:nvPr/>
        </p:nvSpPr>
        <p:spPr>
          <a:xfrm>
            <a:off x="1830705" y="2909570"/>
            <a:ext cx="8851900" cy="811530"/>
          </a:xfrm>
          <a:prstGeom prst="rect">
            <a:avLst/>
          </a:prstGeom>
          <a:noFill/>
        </p:spPr>
        <p:txBody>
          <a:bodyPr wrap="square" rtlCol="0">
            <a:spAutoFit/>
          </a:bodyPr>
          <a:lstStyle/>
          <a:p>
            <a:pPr algn="ctr">
              <a:lnSpc>
                <a:spcPct val="130000"/>
              </a:lnSpc>
            </a:pPr>
            <a:r>
              <a:rPr lang="en-US" altLang="zh-CN" sz="3600" b="1" dirty="0">
                <a:solidFill>
                  <a:srgbClr val="FF0000"/>
                </a:solidFill>
                <a:latin typeface="Cambria" panose="02040503050406030204" pitchFamily="18" charset="0"/>
                <a:ea typeface="Microsoft YaHei" panose="020B0503020204020204" pitchFamily="34" charset="-122"/>
                <a:cs typeface="Cambria" panose="02040503050406030204" pitchFamily="18" charset="0"/>
              </a:rPr>
              <a:t>ĐOẠN VĂN TRONG BÀI VĂN KỂ CHUYỆN</a:t>
            </a:r>
          </a:p>
        </p:txBody>
      </p:sp>
      <p:sp>
        <p:nvSpPr>
          <p:cNvPr id="8" name="TextBox 7"/>
          <p:cNvSpPr txBox="1"/>
          <p:nvPr/>
        </p:nvSpPr>
        <p:spPr>
          <a:xfrm>
            <a:off x="3467735" y="125095"/>
            <a:ext cx="5909310" cy="768350"/>
          </a:xfrm>
          <a:prstGeom prst="rect">
            <a:avLst/>
          </a:prstGeom>
          <a:noFill/>
        </p:spPr>
        <p:txBody>
          <a:bodyPr wrap="square" rtlCol="0">
            <a:spAutoFit/>
          </a:bodyPr>
          <a:lstStyle/>
          <a:p>
            <a:pPr algn="ctr"/>
            <a:r>
              <a:rPr lang="vi-VN" altLang="en-US" sz="2200" b="1" dirty="0">
                <a:solidFill>
                  <a:schemeClr val="tx2"/>
                </a:solidFill>
                <a:latin typeface="Cambria" panose="02040503050406030204" pitchFamily="18" charset="0"/>
                <a:cs typeface="Cambria" panose="02040503050406030204" pitchFamily="18" charset="0"/>
              </a:rPr>
              <a:t>ỦY BAN NHÂN DÂN HUYỆN HÓC MÔN</a:t>
            </a:r>
          </a:p>
          <a:p>
            <a:pPr algn="ctr"/>
            <a:r>
              <a:rPr lang="vi-VN" altLang="en-US" sz="2200" b="1" dirty="0">
                <a:solidFill>
                  <a:schemeClr val="tx2"/>
                </a:solidFill>
                <a:latin typeface="Cambria" panose="02040503050406030204" pitchFamily="18" charset="0"/>
                <a:cs typeface="Cambria" panose="02040503050406030204" pitchFamily="18" charset="0"/>
              </a:rPr>
              <a:t>TRƯỜNG TIỂU HỌC TÂN XUÂN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64335" y="473710"/>
            <a:ext cx="8535035" cy="55308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000" b="1" i="0" dirty="0">
                <a:solidFill>
                  <a:srgbClr val="FF0000"/>
                </a:solidFill>
                <a:effectLst/>
                <a:latin typeface="Cambria" panose="02040503050406030204" pitchFamily="18" charset="0"/>
                <a:cs typeface="Cambria" panose="02040503050406030204" pitchFamily="18" charset="0"/>
              </a:rPr>
              <a:t>b) Mỗi sự việc được kể trong đoạn văn nào ?</a:t>
            </a:r>
            <a:endParaRPr lang="en-US" sz="3000" b="1" i="0" dirty="0">
              <a:solidFill>
                <a:srgbClr val="FF0000"/>
              </a:solidFill>
              <a:effectLst/>
              <a:latin typeface="Cambria" panose="02040503050406030204" pitchFamily="18" charset="0"/>
              <a:cs typeface="Cambria" panose="02040503050406030204" pitchFamily="18" charset="0"/>
            </a:endParaRPr>
          </a:p>
        </p:txBody>
      </p:sp>
      <p:sp>
        <p:nvSpPr>
          <p:cNvPr id="15" name="TextBox 7"/>
          <p:cNvSpPr txBox="1"/>
          <p:nvPr/>
        </p:nvSpPr>
        <p:spPr>
          <a:xfrm>
            <a:off x="379095" y="1477645"/>
            <a:ext cx="9820275" cy="583565"/>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200" dirty="0">
                <a:solidFill>
                  <a:srgbClr val="0070C0"/>
                </a:solidFill>
                <a:effectLst/>
                <a:latin typeface="Cambria" panose="02040503050406030204" pitchFamily="18" charset="0"/>
                <a:cs typeface="Cambria" panose="02040503050406030204" pitchFamily="18" charset="0"/>
                <a:sym typeface="+mn-ea"/>
              </a:rPr>
              <a:t>Sự việc 1:</a:t>
            </a:r>
            <a:r>
              <a:rPr lang="vi-VN" sz="3200" dirty="0">
                <a:solidFill>
                  <a:schemeClr val="accent1"/>
                </a:solidFill>
                <a:effectLst/>
                <a:latin typeface="Cambria" panose="02040503050406030204" pitchFamily="18" charset="0"/>
                <a:cs typeface="Cambria" panose="02040503050406030204" pitchFamily="18" charset="0"/>
                <a:sym typeface="+mn-ea"/>
              </a:rPr>
              <a:t> </a:t>
            </a:r>
            <a:r>
              <a:rPr lang="vi-VN" sz="3200" dirty="0">
                <a:solidFill>
                  <a:schemeClr val="tx1"/>
                </a:solidFill>
                <a:effectLst/>
                <a:latin typeface="Cambria" panose="02040503050406030204" pitchFamily="18" charset="0"/>
                <a:cs typeface="Cambria" panose="02040503050406030204" pitchFamily="18" charset="0"/>
                <a:sym typeface="+mn-ea"/>
              </a:rPr>
              <a:t>được kể trong </a:t>
            </a:r>
            <a:r>
              <a:rPr lang="vi-VN" sz="3200" dirty="0">
                <a:solidFill>
                  <a:srgbClr val="00B050"/>
                </a:solidFill>
                <a:effectLst/>
                <a:latin typeface="Cambria" panose="02040503050406030204" pitchFamily="18" charset="0"/>
                <a:cs typeface="Cambria" panose="02040503050406030204" pitchFamily="18" charset="0"/>
                <a:sym typeface="+mn-ea"/>
              </a:rPr>
              <a:t>đoạn 1 </a:t>
            </a:r>
            <a:r>
              <a:rPr lang="vi-VN" sz="3200" i="1" dirty="0">
                <a:solidFill>
                  <a:schemeClr val="tx1"/>
                </a:solidFill>
                <a:effectLst/>
                <a:latin typeface="Cambria" panose="02040503050406030204" pitchFamily="18" charset="0"/>
                <a:cs typeface="Cambria" panose="02040503050406030204" pitchFamily="18" charset="0"/>
                <a:sym typeface="+mn-ea"/>
              </a:rPr>
              <a:t>(</a:t>
            </a:r>
            <a:r>
              <a:rPr lang="vi-VN" sz="3200" i="1" dirty="0">
                <a:solidFill>
                  <a:srgbClr val="00B050"/>
                </a:solidFill>
                <a:effectLst/>
                <a:latin typeface="Cambria" panose="02040503050406030204" pitchFamily="18" charset="0"/>
                <a:cs typeface="Cambria" panose="02040503050406030204" pitchFamily="18" charset="0"/>
                <a:sym typeface="+mn-ea"/>
              </a:rPr>
              <a:t>3 dòng đầu</a:t>
            </a:r>
            <a:r>
              <a:rPr lang="vi-VN" sz="3200" i="1" dirty="0">
                <a:solidFill>
                  <a:schemeClr val="tx1"/>
                </a:solidFill>
                <a:effectLst/>
                <a:latin typeface="Cambria" panose="02040503050406030204" pitchFamily="18" charset="0"/>
                <a:cs typeface="Cambria" panose="02040503050406030204" pitchFamily="18" charset="0"/>
                <a:sym typeface="+mn-ea"/>
              </a:rPr>
              <a:t>)</a:t>
            </a:r>
          </a:p>
        </p:txBody>
      </p:sp>
      <p:sp>
        <p:nvSpPr>
          <p:cNvPr id="2" name="TextBox 7"/>
          <p:cNvSpPr txBox="1"/>
          <p:nvPr/>
        </p:nvSpPr>
        <p:spPr>
          <a:xfrm>
            <a:off x="379095" y="2511425"/>
            <a:ext cx="9820275" cy="583565"/>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200" dirty="0">
                <a:solidFill>
                  <a:srgbClr val="0070C0"/>
                </a:solidFill>
                <a:effectLst/>
                <a:latin typeface="Cambria" panose="02040503050406030204" pitchFamily="18" charset="0"/>
                <a:cs typeface="Cambria" panose="02040503050406030204" pitchFamily="18" charset="0"/>
                <a:sym typeface="+mn-ea"/>
              </a:rPr>
              <a:t>Sự việc 2:</a:t>
            </a:r>
            <a:r>
              <a:rPr lang="vi-VN" sz="3200" dirty="0">
                <a:solidFill>
                  <a:schemeClr val="accent1"/>
                </a:solidFill>
                <a:effectLst/>
                <a:latin typeface="Cambria" panose="02040503050406030204" pitchFamily="18" charset="0"/>
                <a:cs typeface="Cambria" panose="02040503050406030204" pitchFamily="18" charset="0"/>
                <a:sym typeface="+mn-ea"/>
              </a:rPr>
              <a:t> </a:t>
            </a:r>
            <a:r>
              <a:rPr lang="vi-VN" sz="3200" dirty="0">
                <a:solidFill>
                  <a:srgbClr val="00B050"/>
                </a:solidFill>
                <a:effectLst/>
                <a:latin typeface="Cambria" panose="02040503050406030204" pitchFamily="18" charset="0"/>
                <a:cs typeface="Cambria" panose="02040503050406030204" pitchFamily="18" charset="0"/>
                <a:sym typeface="+mn-ea"/>
              </a:rPr>
              <a:t>đoạn 2</a:t>
            </a:r>
            <a:r>
              <a:rPr lang="vi-VN" sz="3200" dirty="0">
                <a:solidFill>
                  <a:schemeClr val="tx1"/>
                </a:solidFill>
                <a:effectLst/>
                <a:latin typeface="Cambria" panose="02040503050406030204" pitchFamily="18" charset="0"/>
                <a:cs typeface="Cambria" panose="02040503050406030204" pitchFamily="18" charset="0"/>
                <a:sym typeface="+mn-ea"/>
              </a:rPr>
              <a:t> </a:t>
            </a:r>
            <a:r>
              <a:rPr lang="vi-VN" sz="3200" i="1" dirty="0">
                <a:solidFill>
                  <a:schemeClr val="tx1"/>
                </a:solidFill>
                <a:effectLst/>
                <a:latin typeface="Cambria" panose="02040503050406030204" pitchFamily="18" charset="0"/>
                <a:cs typeface="Cambria" panose="02040503050406030204" pitchFamily="18" charset="0"/>
                <a:sym typeface="+mn-ea"/>
              </a:rPr>
              <a:t>( từ </a:t>
            </a:r>
            <a:r>
              <a:rPr lang="vi-VN" sz="3200" i="1" dirty="0">
                <a:solidFill>
                  <a:srgbClr val="00B050"/>
                </a:solidFill>
                <a:effectLst/>
                <a:latin typeface="Cambria" panose="02040503050406030204" pitchFamily="18" charset="0"/>
                <a:cs typeface="Cambria" panose="02040503050406030204" pitchFamily="18" charset="0"/>
                <a:sym typeface="+mn-ea"/>
              </a:rPr>
              <a:t>Có chú bé</a:t>
            </a:r>
            <a:r>
              <a:rPr lang="vi-VN" sz="3200" i="1" dirty="0">
                <a:solidFill>
                  <a:schemeClr val="tx1"/>
                </a:solidFill>
                <a:effectLst/>
                <a:latin typeface="Cambria" panose="02040503050406030204" pitchFamily="18" charset="0"/>
                <a:cs typeface="Cambria" panose="02040503050406030204" pitchFamily="18" charset="0"/>
                <a:sym typeface="+mn-ea"/>
              </a:rPr>
              <a:t> đến</a:t>
            </a:r>
            <a:r>
              <a:rPr lang="vi-VN" sz="3200" i="1" dirty="0">
                <a:solidFill>
                  <a:srgbClr val="00B050"/>
                </a:solidFill>
                <a:effectLst/>
                <a:latin typeface="Cambria" panose="02040503050406030204" pitchFamily="18" charset="0"/>
                <a:cs typeface="Cambria" panose="02040503050406030204" pitchFamily="18" charset="0"/>
                <a:sym typeface="+mn-ea"/>
              </a:rPr>
              <a:t> chẳng nảy mầm.</a:t>
            </a:r>
            <a:r>
              <a:rPr lang="vi-VN" sz="3200" i="1" dirty="0">
                <a:solidFill>
                  <a:schemeClr val="tx1"/>
                </a:solidFill>
                <a:effectLst/>
                <a:latin typeface="Cambria" panose="02040503050406030204" pitchFamily="18" charset="0"/>
                <a:cs typeface="Cambria" panose="02040503050406030204" pitchFamily="18" charset="0"/>
                <a:sym typeface="+mn-ea"/>
              </a:rPr>
              <a:t>)</a:t>
            </a:r>
          </a:p>
        </p:txBody>
      </p:sp>
      <p:sp>
        <p:nvSpPr>
          <p:cNvPr id="3" name="TextBox 7"/>
          <p:cNvSpPr txBox="1"/>
          <p:nvPr/>
        </p:nvSpPr>
        <p:spPr>
          <a:xfrm>
            <a:off x="379095" y="3545205"/>
            <a:ext cx="11372215" cy="583565"/>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200" dirty="0">
                <a:solidFill>
                  <a:srgbClr val="0070C0"/>
                </a:solidFill>
                <a:effectLst/>
                <a:latin typeface="Cambria" panose="02040503050406030204" pitchFamily="18" charset="0"/>
                <a:cs typeface="Cambria" panose="02040503050406030204" pitchFamily="18" charset="0"/>
                <a:sym typeface="+mn-ea"/>
              </a:rPr>
              <a:t>Sự việc 3:</a:t>
            </a:r>
            <a:r>
              <a:rPr lang="vi-VN" sz="3200" dirty="0">
                <a:solidFill>
                  <a:schemeClr val="accent1"/>
                </a:solidFill>
                <a:effectLst/>
                <a:latin typeface="Cambria" panose="02040503050406030204" pitchFamily="18" charset="0"/>
                <a:cs typeface="Cambria" panose="02040503050406030204" pitchFamily="18" charset="0"/>
                <a:sym typeface="+mn-ea"/>
              </a:rPr>
              <a:t> </a:t>
            </a:r>
            <a:r>
              <a:rPr lang="vi-VN" sz="3200" dirty="0">
                <a:solidFill>
                  <a:srgbClr val="00B050"/>
                </a:solidFill>
                <a:effectLst/>
                <a:latin typeface="Cambria" panose="02040503050406030204" pitchFamily="18" charset="0"/>
                <a:cs typeface="Cambria" panose="02040503050406030204" pitchFamily="18" charset="0"/>
                <a:sym typeface="+mn-ea"/>
              </a:rPr>
              <a:t>đoạn 3</a:t>
            </a:r>
            <a:r>
              <a:rPr lang="vi-VN" sz="3200" dirty="0">
                <a:solidFill>
                  <a:schemeClr val="tx1"/>
                </a:solidFill>
                <a:effectLst/>
                <a:latin typeface="Cambria" panose="02040503050406030204" pitchFamily="18" charset="0"/>
                <a:cs typeface="Cambria" panose="02040503050406030204" pitchFamily="18" charset="0"/>
                <a:sym typeface="+mn-ea"/>
              </a:rPr>
              <a:t> </a:t>
            </a:r>
            <a:r>
              <a:rPr lang="vi-VN" sz="3200" i="1" dirty="0">
                <a:solidFill>
                  <a:schemeClr val="tx1"/>
                </a:solidFill>
                <a:effectLst/>
                <a:latin typeface="Cambria" panose="02040503050406030204" pitchFamily="18" charset="0"/>
                <a:cs typeface="Cambria" panose="02040503050406030204" pitchFamily="18" charset="0"/>
                <a:sym typeface="+mn-ea"/>
              </a:rPr>
              <a:t>( từ </a:t>
            </a:r>
            <a:r>
              <a:rPr lang="vi-VN" sz="3200" i="1" dirty="0">
                <a:solidFill>
                  <a:srgbClr val="00B050"/>
                </a:solidFill>
                <a:effectLst/>
                <a:latin typeface="Cambria" panose="02040503050406030204" pitchFamily="18" charset="0"/>
                <a:cs typeface="Cambria" panose="02040503050406030204" pitchFamily="18" charset="0"/>
                <a:sym typeface="+mn-ea"/>
              </a:rPr>
              <a:t>Đến vụ thu hoạch</a:t>
            </a:r>
            <a:r>
              <a:rPr lang="vi-VN" sz="3200" i="1" dirty="0">
                <a:solidFill>
                  <a:schemeClr val="tx1"/>
                </a:solidFill>
                <a:effectLst/>
                <a:latin typeface="Cambria" panose="02040503050406030204" pitchFamily="18" charset="0"/>
                <a:cs typeface="Cambria" panose="02040503050406030204" pitchFamily="18" charset="0"/>
                <a:sym typeface="+mn-ea"/>
              </a:rPr>
              <a:t> đến</a:t>
            </a:r>
            <a:r>
              <a:rPr lang="vi-VN" sz="3200" i="1" dirty="0">
                <a:solidFill>
                  <a:srgbClr val="00B050"/>
                </a:solidFill>
                <a:effectLst/>
                <a:latin typeface="Cambria" panose="02040503050406030204" pitchFamily="18" charset="0"/>
                <a:cs typeface="Cambria" panose="02040503050406030204" pitchFamily="18" charset="0"/>
                <a:sym typeface="+mn-ea"/>
              </a:rPr>
              <a:t> thóc giống của ta!</a:t>
            </a:r>
            <a:r>
              <a:rPr lang="vi-VN" sz="3200" i="1" dirty="0">
                <a:solidFill>
                  <a:schemeClr val="tx1"/>
                </a:solidFill>
                <a:effectLst/>
                <a:latin typeface="Cambria" panose="02040503050406030204" pitchFamily="18" charset="0"/>
                <a:cs typeface="Cambria" panose="02040503050406030204" pitchFamily="18" charset="0"/>
                <a:sym typeface="+mn-ea"/>
              </a:rPr>
              <a:t>)</a:t>
            </a:r>
          </a:p>
        </p:txBody>
      </p:sp>
      <p:sp>
        <p:nvSpPr>
          <p:cNvPr id="4" name="TextBox 7"/>
          <p:cNvSpPr txBox="1"/>
          <p:nvPr/>
        </p:nvSpPr>
        <p:spPr>
          <a:xfrm>
            <a:off x="379095" y="4578985"/>
            <a:ext cx="9717405" cy="583565"/>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200" dirty="0">
                <a:solidFill>
                  <a:srgbClr val="0070C0"/>
                </a:solidFill>
                <a:effectLst/>
                <a:latin typeface="Cambria" panose="02040503050406030204" pitchFamily="18" charset="0"/>
                <a:cs typeface="Cambria" panose="02040503050406030204" pitchFamily="18" charset="0"/>
                <a:sym typeface="+mn-ea"/>
              </a:rPr>
              <a:t>Sự việc 4:</a:t>
            </a:r>
            <a:r>
              <a:rPr lang="vi-VN" sz="3200" dirty="0">
                <a:solidFill>
                  <a:schemeClr val="accent1"/>
                </a:solidFill>
                <a:effectLst/>
                <a:latin typeface="Cambria" panose="02040503050406030204" pitchFamily="18" charset="0"/>
                <a:cs typeface="Cambria" panose="02040503050406030204" pitchFamily="18" charset="0"/>
                <a:sym typeface="+mn-ea"/>
              </a:rPr>
              <a:t> </a:t>
            </a:r>
            <a:r>
              <a:rPr lang="vi-VN" sz="3200" dirty="0">
                <a:solidFill>
                  <a:srgbClr val="00B050"/>
                </a:solidFill>
                <a:effectLst/>
                <a:latin typeface="Cambria" panose="02040503050406030204" pitchFamily="18" charset="0"/>
                <a:cs typeface="Cambria" panose="02040503050406030204" pitchFamily="18" charset="0"/>
                <a:sym typeface="+mn-ea"/>
              </a:rPr>
              <a:t>đoạn 4</a:t>
            </a:r>
            <a:r>
              <a:rPr lang="vi-VN" sz="3200" dirty="0">
                <a:solidFill>
                  <a:schemeClr val="tx1"/>
                </a:solidFill>
                <a:effectLst/>
                <a:latin typeface="Cambria" panose="02040503050406030204" pitchFamily="18" charset="0"/>
                <a:cs typeface="Cambria" panose="02040503050406030204" pitchFamily="18" charset="0"/>
                <a:sym typeface="+mn-ea"/>
              </a:rPr>
              <a:t> </a:t>
            </a:r>
            <a:r>
              <a:rPr lang="vi-VN" sz="3200" i="1" dirty="0">
                <a:solidFill>
                  <a:schemeClr val="tx1"/>
                </a:solidFill>
                <a:effectLst/>
                <a:latin typeface="Cambria" panose="02040503050406030204" pitchFamily="18" charset="0"/>
                <a:cs typeface="Cambria" panose="02040503050406030204" pitchFamily="18" charset="0"/>
                <a:sym typeface="+mn-ea"/>
              </a:rPr>
              <a:t>(từ </a:t>
            </a:r>
            <a:r>
              <a:rPr lang="vi-VN" sz="3200" i="1" dirty="0">
                <a:solidFill>
                  <a:srgbClr val="00B050"/>
                </a:solidFill>
                <a:effectLst/>
                <a:latin typeface="Cambria" panose="02040503050406030204" pitchFamily="18" charset="0"/>
                <a:cs typeface="Cambria" panose="02040503050406030204" pitchFamily="18" charset="0"/>
                <a:sym typeface="+mn-ea"/>
              </a:rPr>
              <a:t>Rồi vua</a:t>
            </a:r>
            <a:r>
              <a:rPr lang="vi-VN" sz="3200" i="1" dirty="0">
                <a:solidFill>
                  <a:schemeClr val="tx1"/>
                </a:solidFill>
                <a:effectLst/>
                <a:latin typeface="Cambria" panose="02040503050406030204" pitchFamily="18" charset="0"/>
                <a:cs typeface="Cambria" panose="02040503050406030204" pitchFamily="18" charset="0"/>
                <a:sym typeface="+mn-ea"/>
              </a:rPr>
              <a:t> đến </a:t>
            </a:r>
            <a:r>
              <a:rPr lang="vi-VN" sz="3200" i="1" dirty="0">
                <a:solidFill>
                  <a:srgbClr val="00B050"/>
                </a:solidFill>
                <a:effectLst/>
                <a:latin typeface="Cambria" panose="02040503050406030204" pitchFamily="18" charset="0"/>
                <a:cs typeface="Cambria" panose="02040503050406030204" pitchFamily="18" charset="0"/>
                <a:sym typeface="+mn-ea"/>
              </a:rPr>
              <a:t>ông vua hiền minh.</a:t>
            </a:r>
            <a:r>
              <a:rPr lang="vi-VN" sz="3200" i="1" dirty="0">
                <a:solidFill>
                  <a:schemeClr val="tx1"/>
                </a:solidFill>
                <a:effectLst/>
                <a:latin typeface="Cambria" panose="02040503050406030204" pitchFamily="18" charset="0"/>
                <a:cs typeface="Cambria" panose="02040503050406030204" pitchFamily="18" charset="0"/>
                <a:sym typeface="+mn-ea"/>
              </a:rPr>
              <a:t>)</a:t>
            </a:r>
          </a:p>
        </p:txBody>
      </p:sp>
      <p:grpSp>
        <p:nvGrpSpPr>
          <p:cNvPr id="35" name="Group 34"/>
          <p:cNvGrpSpPr/>
          <p:nvPr/>
        </p:nvGrpSpPr>
        <p:grpSpPr>
          <a:xfrm rot="1080000">
            <a:off x="9853930" y="1202690"/>
            <a:ext cx="2470150" cy="2022475"/>
            <a:chOff x="4664378" y="1258953"/>
            <a:chExt cx="2849294" cy="3108320"/>
          </a:xfrm>
        </p:grpSpPr>
        <p:pic>
          <p:nvPicPr>
            <p:cNvPr id="36" name="图片 7"/>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67273" t="56000" b="32718"/>
            <a:stretch>
              <a:fillRect/>
            </a:stretch>
          </p:blipFill>
          <p:spPr>
            <a:xfrm rot="18133090">
              <a:off x="4534865" y="1388466"/>
              <a:ext cx="3108320" cy="2849294"/>
            </a:xfrm>
            <a:prstGeom prst="rect">
              <a:avLst/>
            </a:prstGeom>
          </p:spPr>
        </p:pic>
        <p:pic>
          <p:nvPicPr>
            <p:cNvPr id="37"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051" y="2065268"/>
              <a:ext cx="1695948" cy="1695948"/>
            </a:xfrm>
            <a:prstGeom prst="rect">
              <a:avLst/>
            </a:prstGeom>
          </p:spPr>
        </p:pic>
      </p:grpSp>
      <p:pic>
        <p:nvPicPr>
          <p:cNvPr id="38" name="图片 15"/>
          <p:cNvPicPr>
            <a:picLocks noChangeAspect="1"/>
          </p:cNvPicPr>
          <p:nvPr/>
        </p:nvPicPr>
        <p:blipFill>
          <a:blip r:embed="rId4"/>
          <a:stretch>
            <a:fillRect/>
          </a:stretch>
        </p:blipFill>
        <p:spPr>
          <a:xfrm>
            <a:off x="38100" y="41275"/>
            <a:ext cx="12054205" cy="1436370"/>
          </a:xfrm>
          <a:prstGeom prst="rect">
            <a:avLst/>
          </a:prstGeom>
        </p:spPr>
      </p:pic>
      <p:pic>
        <p:nvPicPr>
          <p:cNvPr id="40" name="图片 13"/>
          <p:cNvPicPr>
            <a:picLocks noChangeAspect="1"/>
          </p:cNvPicPr>
          <p:nvPr/>
        </p:nvPicPr>
        <p:blipFill rotWithShape="1">
          <a:blip r:embed="rId5"/>
          <a:srcRect l="62896" r="1250" b="5842"/>
          <a:stretch>
            <a:fillRect/>
          </a:stretch>
        </p:blipFill>
        <p:spPr>
          <a:xfrm>
            <a:off x="7652251" y="4939625"/>
            <a:ext cx="4371473" cy="1741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2" grpId="1" animBg="1"/>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400" y="3750310"/>
            <a:ext cx="1886585" cy="2668270"/>
          </a:xfrm>
          <a:prstGeom prst="rect">
            <a:avLst/>
          </a:prstGeom>
        </p:spPr>
      </p:pic>
      <p:sp>
        <p:nvSpPr>
          <p:cNvPr id="4" name="TextBox 3"/>
          <p:cNvSpPr txBox="1"/>
          <p:nvPr/>
        </p:nvSpPr>
        <p:spPr>
          <a:xfrm>
            <a:off x="1303655" y="445770"/>
            <a:ext cx="8825230" cy="11988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i="0" dirty="0">
                <a:solidFill>
                  <a:srgbClr val="FF0000"/>
                </a:solidFill>
                <a:effectLst/>
                <a:latin typeface="Cambria" panose="02040503050406030204" pitchFamily="18" charset="0"/>
                <a:cs typeface="Cambria" panose="02040503050406030204" pitchFamily="18" charset="0"/>
              </a:rPr>
              <a:t>2.</a:t>
            </a:r>
            <a:r>
              <a:rPr lang="en-US" sz="3600" b="1" dirty="0">
                <a:solidFill>
                  <a:srgbClr val="FF0000"/>
                </a:solidFill>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Dấu</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hiệu</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giúp</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em</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nhận</a:t>
            </a:r>
            <a:r>
              <a:rPr lang="en-US" sz="3600" b="1" i="0" dirty="0">
                <a:solidFill>
                  <a:srgbClr val="FF0000"/>
                </a:solidFill>
                <a:effectLst/>
                <a:latin typeface="Cambria" panose="02040503050406030204" pitchFamily="18" charset="0"/>
                <a:cs typeface="Cambria" panose="02040503050406030204" pitchFamily="18" charset="0"/>
              </a:rPr>
              <a:t> ra </a:t>
            </a:r>
            <a:r>
              <a:rPr lang="en-US" sz="3600" b="1" i="0" dirty="0" err="1">
                <a:solidFill>
                  <a:srgbClr val="FF0000"/>
                </a:solidFill>
                <a:effectLst/>
                <a:latin typeface="Cambria" panose="02040503050406030204" pitchFamily="18" charset="0"/>
                <a:cs typeface="Cambria" panose="02040503050406030204" pitchFamily="18" charset="0"/>
              </a:rPr>
              <a:t>chỗ</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mở</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đầu</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và</a:t>
            </a:r>
            <a:r>
              <a:rPr lang="en-US" sz="3600" b="1" i="0" dirty="0">
                <a:solidFill>
                  <a:srgbClr val="FF0000"/>
                </a:solidFill>
                <a:effectLst/>
                <a:latin typeface="Cambria" panose="02040503050406030204" pitchFamily="18" charset="0"/>
                <a:cs typeface="Cambria" panose="02040503050406030204" pitchFamily="18" charset="0"/>
              </a:rPr>
              <a:t> </a:t>
            </a:r>
            <a:r>
              <a:rPr lang="vi-VN" altLang="en-US" sz="3600" b="1" i="0" dirty="0">
                <a:solidFill>
                  <a:srgbClr val="FF0000"/>
                </a:solidFill>
                <a:effectLst/>
                <a:latin typeface="Cambria" panose="02040503050406030204" pitchFamily="18" charset="0"/>
                <a:cs typeface="Cambria" panose="02040503050406030204" pitchFamily="18" charset="0"/>
              </a:rPr>
              <a:t>chỗ </a:t>
            </a:r>
            <a:r>
              <a:rPr lang="en-US" sz="3600" b="1" i="0" dirty="0" err="1">
                <a:solidFill>
                  <a:srgbClr val="FF0000"/>
                </a:solidFill>
                <a:effectLst/>
                <a:latin typeface="Cambria" panose="02040503050406030204" pitchFamily="18" charset="0"/>
                <a:cs typeface="Cambria" panose="02040503050406030204" pitchFamily="18" charset="0"/>
              </a:rPr>
              <a:t>kết</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thúc</a:t>
            </a:r>
            <a:r>
              <a:rPr lang="en-US" sz="3600" b="1" i="0" dirty="0">
                <a:solidFill>
                  <a:srgbClr val="FF0000"/>
                </a:solidFill>
                <a:effectLst/>
                <a:latin typeface="Cambria" panose="02040503050406030204" pitchFamily="18" charset="0"/>
                <a:cs typeface="Cambria" panose="02040503050406030204" pitchFamily="18" charset="0"/>
              </a:rPr>
              <a:t> </a:t>
            </a:r>
            <a:r>
              <a:rPr lang="vi-VN" altLang="en-US" sz="3600" b="1" i="0" dirty="0">
                <a:solidFill>
                  <a:srgbClr val="FF0000"/>
                </a:solidFill>
                <a:effectLst/>
                <a:latin typeface="Cambria" panose="02040503050406030204" pitchFamily="18" charset="0"/>
                <a:cs typeface="Cambria" panose="02040503050406030204" pitchFamily="18" charset="0"/>
              </a:rPr>
              <a:t>của </a:t>
            </a:r>
            <a:r>
              <a:rPr lang="en-US" sz="3600" b="1" i="0" dirty="0" err="1">
                <a:solidFill>
                  <a:srgbClr val="FF0000"/>
                </a:solidFill>
                <a:effectLst/>
                <a:latin typeface="Cambria" panose="02040503050406030204" pitchFamily="18" charset="0"/>
                <a:cs typeface="Cambria" panose="02040503050406030204" pitchFamily="18" charset="0"/>
              </a:rPr>
              <a:t>đoạn</a:t>
            </a:r>
            <a:r>
              <a:rPr lang="en-US" sz="3600" b="1" i="0" dirty="0">
                <a:solidFill>
                  <a:srgbClr val="FF0000"/>
                </a:solidFill>
                <a:effectLst/>
                <a:latin typeface="Cambria" panose="02040503050406030204" pitchFamily="18" charset="0"/>
                <a:cs typeface="Cambria" panose="02040503050406030204" pitchFamily="18" charset="0"/>
              </a:rPr>
              <a:t> </a:t>
            </a:r>
            <a:r>
              <a:rPr lang="en-US" sz="3600" b="1" i="0" dirty="0" err="1">
                <a:solidFill>
                  <a:srgbClr val="FF0000"/>
                </a:solidFill>
                <a:effectLst/>
                <a:latin typeface="Cambria" panose="02040503050406030204" pitchFamily="18" charset="0"/>
                <a:cs typeface="Cambria" panose="02040503050406030204" pitchFamily="18" charset="0"/>
              </a:rPr>
              <a:t>văn</a:t>
            </a:r>
            <a:r>
              <a:rPr lang="vi-VN" altLang="en-US" sz="3600" b="1" i="0" dirty="0" err="1">
                <a:solidFill>
                  <a:srgbClr val="FF0000"/>
                </a:solidFill>
                <a:effectLst/>
                <a:latin typeface="Cambria" panose="02040503050406030204" pitchFamily="18" charset="0"/>
                <a:cs typeface="Cambria" panose="02040503050406030204" pitchFamily="18" charset="0"/>
              </a:rPr>
              <a:t> là gì ?</a:t>
            </a:r>
            <a:endParaRPr lang="en-US" sz="3600" b="0" i="0" dirty="0">
              <a:solidFill>
                <a:schemeClr val="tx1"/>
              </a:solidFill>
              <a:effectLst/>
              <a:latin typeface="Cambria" panose="02040503050406030204" pitchFamily="18" charset="0"/>
              <a:cs typeface="Cambria" panose="02040503050406030204" pitchFamily="18" charset="0"/>
            </a:endParaRPr>
          </a:p>
        </p:txBody>
      </p:sp>
      <p:sp>
        <p:nvSpPr>
          <p:cNvPr id="3" name="TextBox 3"/>
          <p:cNvSpPr txBox="1"/>
          <p:nvPr/>
        </p:nvSpPr>
        <p:spPr>
          <a:xfrm>
            <a:off x="205740" y="2153285"/>
            <a:ext cx="11779885" cy="14763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Chỗ</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mở</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đầu</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đoạn</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văn</a:t>
            </a:r>
            <a:r>
              <a:rPr lang="en-US" sz="3600" b="0" i="0" dirty="0">
                <a:solidFill>
                  <a:schemeClr val="tx1"/>
                </a:solidFill>
                <a:effectLst/>
                <a:latin typeface="Cambria" panose="02040503050406030204" pitchFamily="18" charset="0"/>
                <a:cs typeface="Cambria" panose="02040503050406030204" pitchFamily="18" charset="0"/>
              </a:rPr>
              <a:t> </a:t>
            </a:r>
            <a:r>
              <a:rPr lang="vi-VN" altLang="en-US" sz="3600" b="0" i="0" dirty="0">
                <a:solidFill>
                  <a:schemeClr val="tx1"/>
                </a:solidFill>
                <a:effectLst/>
                <a:latin typeface="Cambria" panose="02040503050406030204" pitchFamily="18" charset="0"/>
                <a:cs typeface="Cambria" panose="02040503050406030204" pitchFamily="18" charset="0"/>
              </a:rPr>
              <a:t> : </a:t>
            </a:r>
            <a:endParaRPr lang="en-US" sz="3600" b="0" i="0" dirty="0">
              <a:solidFill>
                <a:schemeClr val="tx1"/>
              </a:solidFill>
              <a:effectLst/>
              <a:latin typeface="Cambria" panose="02040503050406030204" pitchFamily="18" charset="0"/>
              <a:cs typeface="Cambria" panose="02040503050406030204" pitchFamily="18" charset="0"/>
            </a:endParaRPr>
          </a:p>
          <a:p>
            <a:pPr algn="just">
              <a:lnSpc>
                <a:spcPct val="150000"/>
              </a:lnSpc>
            </a:pP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Chỗ</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kết</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thúc</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đoạn</a:t>
            </a:r>
            <a:r>
              <a:rPr lang="en-US" sz="3600" b="0" i="0" dirty="0">
                <a:solidFill>
                  <a:schemeClr val="tx1"/>
                </a:solidFill>
                <a:effectLst/>
                <a:latin typeface="Cambria" panose="02040503050406030204" pitchFamily="18" charset="0"/>
                <a:cs typeface="Cambria" panose="02040503050406030204" pitchFamily="18" charset="0"/>
              </a:rPr>
              <a:t> </a:t>
            </a:r>
            <a:r>
              <a:rPr lang="en-US" sz="3600" b="0" i="0" dirty="0" err="1">
                <a:solidFill>
                  <a:schemeClr val="tx1"/>
                </a:solidFill>
                <a:effectLst/>
                <a:latin typeface="Cambria" panose="02040503050406030204" pitchFamily="18" charset="0"/>
                <a:cs typeface="Cambria" panose="02040503050406030204" pitchFamily="18" charset="0"/>
              </a:rPr>
              <a:t>văn</a:t>
            </a:r>
            <a:r>
              <a:rPr lang="en-US" sz="3600" b="0" i="0" dirty="0">
                <a:solidFill>
                  <a:schemeClr val="tx1"/>
                </a:solidFill>
                <a:effectLst/>
                <a:latin typeface="Cambria" panose="02040503050406030204" pitchFamily="18" charset="0"/>
                <a:cs typeface="Cambria" panose="02040503050406030204" pitchFamily="18" charset="0"/>
              </a:rPr>
              <a:t> </a:t>
            </a:r>
            <a:r>
              <a:rPr lang="vi-VN" altLang="en-US" sz="3600" b="0" i="0" dirty="0">
                <a:solidFill>
                  <a:schemeClr val="tx1"/>
                </a:solidFill>
                <a:effectLst/>
                <a:latin typeface="Cambria" panose="02040503050406030204" pitchFamily="18" charset="0"/>
                <a:cs typeface="Cambria" panose="02040503050406030204" pitchFamily="18" charset="0"/>
              </a:rPr>
              <a:t>: </a:t>
            </a:r>
            <a:endParaRPr lang="en-US" sz="3600" b="0" i="0" dirty="0">
              <a:solidFill>
                <a:srgbClr val="0070C0"/>
              </a:solidFill>
              <a:effectLst/>
              <a:latin typeface="Cambria" panose="02040503050406030204" pitchFamily="18" charset="0"/>
              <a:cs typeface="Cambria" panose="02040503050406030204" pitchFamily="18" charset="0"/>
            </a:endParaRPr>
          </a:p>
        </p:txBody>
      </p:sp>
      <p:pic>
        <p:nvPicPr>
          <p:cNvPr id="13" name="图片 12"/>
          <p:cNvPicPr>
            <a:picLocks noChangeAspect="1"/>
          </p:cNvPicPr>
          <p:nvPr/>
        </p:nvPicPr>
        <p:blipFill rotWithShape="1">
          <a:blip r:embed="rId3"/>
          <a:srcRect r="62599" b="5842"/>
          <a:stretch>
            <a:fillRect/>
          </a:stretch>
        </p:blipFill>
        <p:spPr>
          <a:xfrm>
            <a:off x="205740" y="4138295"/>
            <a:ext cx="5857875" cy="2237740"/>
          </a:xfrm>
          <a:prstGeom prst="rect">
            <a:avLst/>
          </a:prstGeom>
        </p:spPr>
      </p:pic>
      <p:sp>
        <p:nvSpPr>
          <p:cNvPr id="6" name="TextBox 3"/>
          <p:cNvSpPr txBox="1"/>
          <p:nvPr/>
        </p:nvSpPr>
        <p:spPr>
          <a:xfrm>
            <a:off x="5093335" y="2153285"/>
            <a:ext cx="7098665" cy="64516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0" i="0" dirty="0" err="1">
                <a:solidFill>
                  <a:srgbClr val="0070C0"/>
                </a:solidFill>
                <a:effectLst/>
                <a:latin typeface="Cambria" panose="02040503050406030204" pitchFamily="18" charset="0"/>
                <a:cs typeface="Cambria" panose="02040503050406030204" pitchFamily="18" charset="0"/>
              </a:rPr>
              <a:t>là</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chỗ</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đầu</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dòng</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viết</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lùi</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vào</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một</a:t>
            </a:r>
            <a:r>
              <a:rPr lang="en-US" sz="3600" b="0" i="0" dirty="0">
                <a:solidFill>
                  <a:srgbClr val="0070C0"/>
                </a:solidFill>
                <a:effectLst/>
                <a:latin typeface="Cambria" panose="02040503050406030204" pitchFamily="18" charset="0"/>
                <a:cs typeface="Cambria" panose="02040503050406030204" pitchFamily="18" charset="0"/>
              </a:rPr>
              <a:t> ô.</a:t>
            </a:r>
          </a:p>
        </p:txBody>
      </p:sp>
      <p:sp>
        <p:nvSpPr>
          <p:cNvPr id="7" name="TextBox 3"/>
          <p:cNvSpPr txBox="1"/>
          <p:nvPr/>
        </p:nvSpPr>
        <p:spPr>
          <a:xfrm>
            <a:off x="5093335" y="2891790"/>
            <a:ext cx="4953000" cy="64516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0" i="0" dirty="0" err="1">
                <a:solidFill>
                  <a:srgbClr val="0070C0"/>
                </a:solidFill>
                <a:effectLst/>
                <a:latin typeface="Cambria" panose="02040503050406030204" pitchFamily="18" charset="0"/>
                <a:cs typeface="Cambria" panose="02040503050406030204" pitchFamily="18" charset="0"/>
              </a:rPr>
              <a:t>là</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chỗ</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chấm</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xuống</a:t>
            </a:r>
            <a:r>
              <a:rPr lang="en-US" sz="3600" b="0" i="0" dirty="0">
                <a:solidFill>
                  <a:srgbClr val="0070C0"/>
                </a:solidFill>
                <a:effectLst/>
                <a:latin typeface="Cambria" panose="02040503050406030204" pitchFamily="18" charset="0"/>
                <a:cs typeface="Cambria" panose="02040503050406030204" pitchFamily="18" charset="0"/>
              </a:rPr>
              <a:t> </a:t>
            </a:r>
            <a:r>
              <a:rPr lang="en-US" sz="3600" b="0" i="0" dirty="0" err="1">
                <a:solidFill>
                  <a:srgbClr val="0070C0"/>
                </a:solidFill>
                <a:effectLst/>
                <a:latin typeface="Cambria" panose="02040503050406030204" pitchFamily="18" charset="0"/>
                <a:cs typeface="Cambria" panose="02040503050406030204" pitchFamily="18" charset="0"/>
              </a:rPr>
              <a:t>dòng</a:t>
            </a:r>
            <a:r>
              <a:rPr lang="en-US" sz="3600" b="0" i="0" dirty="0">
                <a:solidFill>
                  <a:srgbClr val="0070C0"/>
                </a:solidFill>
                <a:effectLst/>
                <a:latin typeface="Cambria" panose="02040503050406030204" pitchFamily="18" charset="0"/>
                <a:cs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558381" y="3101975"/>
            <a:ext cx="7603558" cy="3492500"/>
          </a:xfrm>
          <a:prstGeom prst="rect">
            <a:avLst/>
          </a:prstGeom>
        </p:spPr>
      </p:pic>
      <p:pic>
        <p:nvPicPr>
          <p:cNvPr id="5" name="图片 4"/>
          <p:cNvPicPr>
            <a:picLocks noChangeAspect="1"/>
          </p:cNvPicPr>
          <p:nvPr/>
        </p:nvPicPr>
        <p:blipFill>
          <a:blip r:embed="rId4"/>
          <a:stretch>
            <a:fillRect/>
          </a:stretch>
        </p:blipFill>
        <p:spPr>
          <a:xfrm>
            <a:off x="6235700" y="5413375"/>
            <a:ext cx="1256681" cy="1181100"/>
          </a:xfrm>
          <a:prstGeom prst="rect">
            <a:avLst/>
          </a:prstGeom>
        </p:spPr>
      </p:pic>
      <p:sp>
        <p:nvSpPr>
          <p:cNvPr id="11" name="TextBox 10"/>
          <p:cNvSpPr txBox="1"/>
          <p:nvPr/>
        </p:nvSpPr>
        <p:spPr>
          <a:xfrm>
            <a:off x="521335" y="901065"/>
            <a:ext cx="10454005" cy="1137285"/>
          </a:xfrm>
          <a:prstGeom prst="rect">
            <a:avLst/>
          </a:prstGeom>
          <a:solidFill>
            <a:schemeClr val="bg1"/>
          </a:solidFill>
        </p:spPr>
        <p:txBody>
          <a:bodyPr wrap="square">
            <a:spAutoFit/>
          </a:bodyPr>
          <a:lstStyle/>
          <a:p>
            <a:pPr algn="just"/>
            <a:r>
              <a:rPr lang="en-US" sz="3400" b="1" i="0" dirty="0">
                <a:solidFill>
                  <a:srgbClr val="FF0000"/>
                </a:solidFill>
                <a:effectLst/>
                <a:latin typeface="Cambria" panose="02040503050406030204" pitchFamily="18" charset="0"/>
                <a:cs typeface="Cambria" panose="02040503050406030204" pitchFamily="18" charset="0"/>
              </a:rPr>
              <a:t>3. </a:t>
            </a:r>
            <a:r>
              <a:rPr lang="en-US" sz="3400" b="1" i="0" dirty="0" err="1">
                <a:solidFill>
                  <a:srgbClr val="FF0000"/>
                </a:solidFill>
                <a:effectLst/>
                <a:latin typeface="Cambria" panose="02040503050406030204" pitchFamily="18" charset="0"/>
                <a:cs typeface="Cambria" panose="02040503050406030204" pitchFamily="18" charset="0"/>
              </a:rPr>
              <a:t>Từ</a:t>
            </a:r>
            <a:r>
              <a:rPr lang="en-US" sz="3400" b="1" i="0" dirty="0">
                <a:solidFill>
                  <a:srgbClr val="FF0000"/>
                </a:solidFill>
                <a:effectLst/>
                <a:latin typeface="Cambria" panose="02040503050406030204" pitchFamily="18" charset="0"/>
                <a:cs typeface="Cambria" panose="02040503050406030204" pitchFamily="18" charset="0"/>
              </a:rPr>
              <a:t> </a:t>
            </a:r>
            <a:r>
              <a:rPr lang="en-US" sz="3400" b="1" i="0" dirty="0" err="1">
                <a:solidFill>
                  <a:srgbClr val="FF0000"/>
                </a:solidFill>
                <a:effectLst/>
                <a:latin typeface="Cambria" panose="02040503050406030204" pitchFamily="18" charset="0"/>
                <a:cs typeface="Cambria" panose="02040503050406030204" pitchFamily="18" charset="0"/>
              </a:rPr>
              <a:t>hai</a:t>
            </a:r>
            <a:r>
              <a:rPr lang="en-US" sz="3400" b="1" i="0" dirty="0">
                <a:solidFill>
                  <a:srgbClr val="FF0000"/>
                </a:solidFill>
                <a:effectLst/>
                <a:latin typeface="Cambria" panose="02040503050406030204" pitchFamily="18" charset="0"/>
                <a:cs typeface="Cambria" panose="02040503050406030204" pitchFamily="18" charset="0"/>
              </a:rPr>
              <a:t> </a:t>
            </a:r>
            <a:r>
              <a:rPr lang="en-US" sz="3400" b="1" dirty="0" err="1">
                <a:solidFill>
                  <a:srgbClr val="FF0000"/>
                </a:solidFill>
                <a:latin typeface="Cambria" panose="02040503050406030204" pitchFamily="18" charset="0"/>
                <a:cs typeface="Cambria" panose="02040503050406030204" pitchFamily="18" charset="0"/>
              </a:rPr>
              <a:t>câu</a:t>
            </a:r>
            <a:r>
              <a:rPr lang="en-US" sz="3400" b="1" dirty="0">
                <a:solidFill>
                  <a:srgbClr val="FF0000"/>
                </a:solidFill>
                <a:latin typeface="Cambria" panose="02040503050406030204" pitchFamily="18" charset="0"/>
                <a:cs typeface="Cambria" panose="02040503050406030204" pitchFamily="18" charset="0"/>
              </a:rPr>
              <a:t> </a:t>
            </a:r>
            <a:r>
              <a:rPr lang="en-US" sz="3400" b="1" dirty="0" err="1">
                <a:solidFill>
                  <a:srgbClr val="FF0000"/>
                </a:solidFill>
                <a:latin typeface="Cambria" panose="02040503050406030204" pitchFamily="18" charset="0"/>
                <a:cs typeface="Cambria" panose="02040503050406030204" pitchFamily="18" charset="0"/>
              </a:rPr>
              <a:t>hỏi</a:t>
            </a:r>
            <a:r>
              <a:rPr lang="en-US" sz="3400" b="1" i="0" dirty="0">
                <a:solidFill>
                  <a:srgbClr val="FF0000"/>
                </a:solidFill>
                <a:effectLst/>
                <a:latin typeface="Cambria" panose="02040503050406030204" pitchFamily="18" charset="0"/>
                <a:cs typeface="Cambria" panose="02040503050406030204" pitchFamily="18" charset="0"/>
              </a:rPr>
              <a:t> </a:t>
            </a:r>
            <a:r>
              <a:rPr lang="en-US" sz="3400" b="1" i="0" dirty="0" err="1">
                <a:solidFill>
                  <a:srgbClr val="FF0000"/>
                </a:solidFill>
                <a:effectLst/>
                <a:latin typeface="Cambria" panose="02040503050406030204" pitchFamily="18" charset="0"/>
                <a:cs typeface="Cambria" panose="02040503050406030204" pitchFamily="18" charset="0"/>
              </a:rPr>
              <a:t>trên</a:t>
            </a:r>
            <a:r>
              <a:rPr lang="en-US" sz="3400" b="1" i="0" dirty="0">
                <a:solidFill>
                  <a:srgbClr val="FF0000"/>
                </a:solidFill>
                <a:effectLst/>
                <a:latin typeface="Cambria" panose="02040503050406030204" pitchFamily="18" charset="0"/>
                <a:cs typeface="Cambria" panose="02040503050406030204" pitchFamily="18" charset="0"/>
              </a:rPr>
              <a:t>, </a:t>
            </a:r>
            <a:r>
              <a:rPr lang="en-US" sz="3400" b="1" i="0" dirty="0" err="1">
                <a:solidFill>
                  <a:srgbClr val="FF0000"/>
                </a:solidFill>
                <a:effectLst/>
                <a:latin typeface="Cambria" panose="02040503050406030204" pitchFamily="18" charset="0"/>
                <a:cs typeface="Cambria" panose="02040503050406030204" pitchFamily="18" charset="0"/>
              </a:rPr>
              <a:t>hãy</a:t>
            </a:r>
            <a:r>
              <a:rPr lang="en-US" sz="3400" b="1" i="0" dirty="0">
                <a:solidFill>
                  <a:srgbClr val="FF0000"/>
                </a:solidFill>
                <a:effectLst/>
                <a:latin typeface="Cambria" panose="02040503050406030204" pitchFamily="18" charset="0"/>
                <a:cs typeface="Cambria" panose="02040503050406030204" pitchFamily="18" charset="0"/>
              </a:rPr>
              <a:t> </a:t>
            </a:r>
            <a:r>
              <a:rPr lang="en-US" sz="3400" b="1" i="0" dirty="0" err="1">
                <a:solidFill>
                  <a:srgbClr val="FF0000"/>
                </a:solidFill>
                <a:effectLst/>
                <a:latin typeface="Cambria" panose="02040503050406030204" pitchFamily="18" charset="0"/>
                <a:cs typeface="Cambria" panose="02040503050406030204" pitchFamily="18" charset="0"/>
              </a:rPr>
              <a:t>rút</a:t>
            </a:r>
            <a:r>
              <a:rPr lang="en-US" sz="3400" b="1" i="0" dirty="0">
                <a:solidFill>
                  <a:srgbClr val="FF0000"/>
                </a:solidFill>
                <a:effectLst/>
                <a:latin typeface="Cambria" panose="02040503050406030204" pitchFamily="18" charset="0"/>
                <a:cs typeface="Cambria" panose="02040503050406030204" pitchFamily="18" charset="0"/>
              </a:rPr>
              <a:t> ra </a:t>
            </a:r>
            <a:r>
              <a:rPr lang="en-US" sz="3400" b="1" i="0" dirty="0" err="1">
                <a:solidFill>
                  <a:srgbClr val="FF0000"/>
                </a:solidFill>
                <a:effectLst/>
                <a:latin typeface="Cambria" panose="02040503050406030204" pitchFamily="18" charset="0"/>
                <a:cs typeface="Cambria" panose="02040503050406030204" pitchFamily="18" charset="0"/>
              </a:rPr>
              <a:t>nhận</a:t>
            </a:r>
            <a:r>
              <a:rPr lang="en-US" sz="3400" b="1" i="0" dirty="0">
                <a:solidFill>
                  <a:srgbClr val="FF0000"/>
                </a:solidFill>
                <a:effectLst/>
                <a:latin typeface="Cambria" panose="02040503050406030204" pitchFamily="18" charset="0"/>
                <a:cs typeface="Cambria" panose="02040503050406030204" pitchFamily="18" charset="0"/>
              </a:rPr>
              <a:t> </a:t>
            </a:r>
            <a:r>
              <a:rPr lang="en-US" sz="3400" b="1" i="0" dirty="0" err="1">
                <a:solidFill>
                  <a:srgbClr val="FF0000"/>
                </a:solidFill>
                <a:effectLst/>
                <a:latin typeface="Cambria" panose="02040503050406030204" pitchFamily="18" charset="0"/>
                <a:cs typeface="Cambria" panose="02040503050406030204" pitchFamily="18" charset="0"/>
              </a:rPr>
              <a:t>xét</a:t>
            </a:r>
            <a:r>
              <a:rPr lang="en-US" sz="3400" b="1" i="0" dirty="0">
                <a:solidFill>
                  <a:srgbClr val="FF0000"/>
                </a:solidFill>
                <a:effectLst/>
                <a:latin typeface="Cambria" panose="02040503050406030204" pitchFamily="18" charset="0"/>
                <a:cs typeface="Cambria" panose="02040503050406030204" pitchFamily="18" charset="0"/>
              </a:rPr>
              <a:t>:</a:t>
            </a:r>
            <a:endParaRPr lang="en-US" sz="3400" b="0" i="0" dirty="0">
              <a:solidFill>
                <a:srgbClr val="FF0000"/>
              </a:solidFill>
              <a:effectLst/>
              <a:latin typeface="Cambria" panose="02040503050406030204" pitchFamily="18" charset="0"/>
              <a:cs typeface="Cambria" panose="02040503050406030204" pitchFamily="18" charset="0"/>
            </a:endParaRPr>
          </a:p>
          <a:p>
            <a:pPr algn="just"/>
            <a:r>
              <a:rPr lang="en-US" sz="3400" b="1" i="0" dirty="0">
                <a:solidFill>
                  <a:srgbClr val="0070C0"/>
                </a:solidFill>
                <a:effectLst/>
                <a:latin typeface="Cambria" panose="02040503050406030204" pitchFamily="18" charset="0"/>
                <a:cs typeface="Cambria" panose="02040503050406030204" pitchFamily="18" charset="0"/>
              </a:rPr>
              <a:t>a) </a:t>
            </a:r>
            <a:r>
              <a:rPr lang="en-US" sz="3400" b="1" i="0" dirty="0" err="1">
                <a:solidFill>
                  <a:srgbClr val="0070C0"/>
                </a:solidFill>
                <a:effectLst/>
                <a:latin typeface="Cambria" panose="02040503050406030204" pitchFamily="18" charset="0"/>
                <a:cs typeface="Cambria" panose="02040503050406030204" pitchFamily="18" charset="0"/>
              </a:rPr>
              <a:t>Mỗi</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đoạn</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văn</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trong</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bài</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văn</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kể</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chuyện</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kể</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điều</a:t>
            </a:r>
            <a:r>
              <a:rPr lang="en-US" sz="3400" b="1" i="0" dirty="0">
                <a:solidFill>
                  <a:srgbClr val="0070C0"/>
                </a:solidFill>
                <a:effectLst/>
                <a:latin typeface="Cambria" panose="02040503050406030204" pitchFamily="18" charset="0"/>
                <a:cs typeface="Cambria" panose="02040503050406030204" pitchFamily="18" charset="0"/>
              </a:rPr>
              <a:t> </a:t>
            </a:r>
            <a:r>
              <a:rPr lang="en-US" sz="3400" b="1" i="0" dirty="0" err="1">
                <a:solidFill>
                  <a:srgbClr val="0070C0"/>
                </a:solidFill>
                <a:effectLst/>
                <a:latin typeface="Cambria" panose="02040503050406030204" pitchFamily="18" charset="0"/>
                <a:cs typeface="Cambria" panose="02040503050406030204" pitchFamily="18" charset="0"/>
              </a:rPr>
              <a:t>gì</a:t>
            </a:r>
            <a:r>
              <a:rPr lang="en-US" sz="3400" b="1" i="0" dirty="0">
                <a:solidFill>
                  <a:srgbClr val="0070C0"/>
                </a:solidFill>
                <a:effectLst/>
                <a:latin typeface="Cambria" panose="02040503050406030204" pitchFamily="18" charset="0"/>
                <a:cs typeface="Cambria" panose="02040503050406030204" pitchFamily="18" charset="0"/>
              </a:rPr>
              <a:t> ?</a:t>
            </a:r>
          </a:p>
        </p:txBody>
      </p:sp>
      <p:sp>
        <p:nvSpPr>
          <p:cNvPr id="6" name="TextBox 5"/>
          <p:cNvSpPr txBox="1"/>
          <p:nvPr/>
        </p:nvSpPr>
        <p:spPr>
          <a:xfrm>
            <a:off x="521970" y="2318385"/>
            <a:ext cx="11325225" cy="6451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600" dirty="0">
                <a:solidFill>
                  <a:schemeClr val="tx1"/>
                </a:solidFill>
                <a:latin typeface="Cambria" panose="02040503050406030204" pitchFamily="18" charset="0"/>
                <a:cs typeface="Cambria" panose="02040503050406030204" pitchFamily="18" charset="0"/>
                <a:sym typeface="Wingdings" panose="05000000000000000000" pitchFamily="2" charset="2"/>
              </a:rPr>
              <a:t></a:t>
            </a:r>
            <a:r>
              <a:rPr lang="vi-VN" altLang="en-US" sz="3600" dirty="0">
                <a:solidFill>
                  <a:schemeClr val="tx1"/>
                </a:solidFill>
                <a:latin typeface="Cambria" panose="02040503050406030204" pitchFamily="18" charset="0"/>
                <a:cs typeface="Cambria" panose="02040503050406030204" pitchFamily="18" charset="0"/>
                <a:sym typeface="Wingdings" panose="05000000000000000000" pitchFamily="2" charset="2"/>
              </a:rPr>
              <a:t>Mỗi đoạn văn trong bài văn kể chuyện nêu một sự việc.</a:t>
            </a:r>
            <a:endParaRPr lang="en-US" sz="3600" b="1" dirty="0">
              <a:latin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b="16747"/>
          <a:stretch>
            <a:fillRect/>
          </a:stretch>
        </p:blipFill>
        <p:spPr>
          <a:xfrm>
            <a:off x="205170" y="1"/>
            <a:ext cx="11834429" cy="6858000"/>
          </a:xfrm>
          <a:prstGeom prst="rect">
            <a:avLst/>
          </a:prstGeom>
        </p:spPr>
      </p:pic>
      <p:pic>
        <p:nvPicPr>
          <p:cNvPr id="6" name="图片 5"/>
          <p:cNvPicPr>
            <a:picLocks noChangeAspect="1"/>
          </p:cNvPicPr>
          <p:nvPr/>
        </p:nvPicPr>
        <p:blipFill>
          <a:blip r:embed="rId4"/>
          <a:stretch>
            <a:fillRect/>
          </a:stretch>
        </p:blipFill>
        <p:spPr>
          <a:xfrm>
            <a:off x="617755" y="552449"/>
            <a:ext cx="11097995" cy="5219701"/>
          </a:xfrm>
          <a:prstGeom prst="rect">
            <a:avLst/>
          </a:prstGeom>
        </p:spPr>
      </p:pic>
      <p:pic>
        <p:nvPicPr>
          <p:cNvPr id="7" name="图片 6"/>
          <p:cNvPicPr>
            <a:picLocks noChangeAspect="1"/>
          </p:cNvPicPr>
          <p:nvPr/>
        </p:nvPicPr>
        <p:blipFill rotWithShape="1">
          <a:blip r:embed="rId5"/>
          <a:srcRect t="8861"/>
          <a:stretch>
            <a:fillRect/>
          </a:stretch>
        </p:blipFill>
        <p:spPr>
          <a:xfrm>
            <a:off x="-360045" y="-1"/>
            <a:ext cx="12192000" cy="6858001"/>
          </a:xfrm>
          <a:prstGeom prst="rect">
            <a:avLst/>
          </a:prstGeom>
        </p:spPr>
      </p:pic>
      <p:pic>
        <p:nvPicPr>
          <p:cNvPr id="13" name="图片 12"/>
          <p:cNvPicPr>
            <a:picLocks noChangeAspect="1"/>
          </p:cNvPicPr>
          <p:nvPr/>
        </p:nvPicPr>
        <p:blipFill>
          <a:blip r:embed="rId6"/>
          <a:stretch>
            <a:fillRect/>
          </a:stretch>
        </p:blipFill>
        <p:spPr>
          <a:xfrm>
            <a:off x="5652135" y="3797935"/>
            <a:ext cx="6558915" cy="3136265"/>
          </a:xfrm>
          <a:prstGeom prst="rect">
            <a:avLst/>
          </a:prstGeom>
        </p:spPr>
      </p:pic>
      <p:pic>
        <p:nvPicPr>
          <p:cNvPr id="15" name="图片 14"/>
          <p:cNvPicPr>
            <a:picLocks noChangeAspect="1"/>
          </p:cNvPicPr>
          <p:nvPr/>
        </p:nvPicPr>
        <p:blipFill>
          <a:blip r:embed="rId7"/>
          <a:stretch>
            <a:fillRect/>
          </a:stretch>
        </p:blipFill>
        <p:spPr>
          <a:xfrm>
            <a:off x="10505440" y="99060"/>
            <a:ext cx="1210310" cy="1263015"/>
          </a:xfrm>
          <a:prstGeom prst="rect">
            <a:avLst/>
          </a:prstGeom>
        </p:spPr>
      </p:pic>
      <p:pic>
        <p:nvPicPr>
          <p:cNvPr id="16" name="图片 15"/>
          <p:cNvPicPr>
            <a:picLocks noChangeAspect="1"/>
          </p:cNvPicPr>
          <p:nvPr/>
        </p:nvPicPr>
        <p:blipFill>
          <a:blip r:embed="rId8"/>
          <a:stretch>
            <a:fillRect/>
          </a:stretch>
        </p:blipFill>
        <p:spPr>
          <a:xfrm>
            <a:off x="2844165" y="93980"/>
            <a:ext cx="834390" cy="1113790"/>
          </a:xfrm>
          <a:prstGeom prst="rect">
            <a:avLst/>
          </a:prstGeom>
        </p:spPr>
      </p:pic>
      <p:sp>
        <p:nvSpPr>
          <p:cNvPr id="17" name="TextBox 16"/>
          <p:cNvSpPr txBox="1"/>
          <p:nvPr/>
        </p:nvSpPr>
        <p:spPr>
          <a:xfrm>
            <a:off x="2320290" y="1439545"/>
            <a:ext cx="9249410" cy="614045"/>
          </a:xfrm>
          <a:prstGeom prst="rect">
            <a:avLst/>
          </a:prstGeom>
          <a:noFill/>
        </p:spPr>
        <p:txBody>
          <a:bodyPr wrap="square">
            <a:spAutoFit/>
          </a:bodyPr>
          <a:lstStyle/>
          <a:p>
            <a:pPr algn="just"/>
            <a:r>
              <a:rPr lang="vi-VN" sz="3400" b="1" i="0" dirty="0">
                <a:solidFill>
                  <a:srgbClr val="0070C0"/>
                </a:solidFill>
                <a:effectLst/>
                <a:latin typeface="Cambria" panose="02040503050406030204" pitchFamily="18" charset="0"/>
                <a:cs typeface="Cambria" panose="02040503050406030204" pitchFamily="18" charset="0"/>
              </a:rPr>
              <a:t>b) Đoạn văn được nhận ra nhờ dấu hiệu nào ?</a:t>
            </a:r>
          </a:p>
        </p:txBody>
      </p:sp>
      <p:sp>
        <p:nvSpPr>
          <p:cNvPr id="9" name="TextBox 8"/>
          <p:cNvSpPr txBox="1"/>
          <p:nvPr/>
        </p:nvSpPr>
        <p:spPr>
          <a:xfrm>
            <a:off x="2383155" y="2130425"/>
            <a:ext cx="9186545" cy="11372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en-US" sz="3200" dirty="0">
                <a:solidFill>
                  <a:schemeClr val="tx1"/>
                </a:solidFill>
                <a:latin typeface="Cambria" panose="02040503050406030204" pitchFamily="18" charset="0"/>
                <a:cs typeface="Cambria" panose="02040503050406030204" pitchFamily="18" charset="0"/>
                <a:sym typeface="Wingdings" panose="05000000000000000000" pitchFamily="2" charset="2"/>
              </a:rPr>
              <a:t></a:t>
            </a:r>
            <a:r>
              <a:rPr lang="vi-VN" altLang="en-US" sz="3200" dirty="0">
                <a:solidFill>
                  <a:schemeClr val="tx1"/>
                </a:solidFill>
                <a:latin typeface="Cambria" panose="02040503050406030204" pitchFamily="18" charset="0"/>
                <a:cs typeface="Cambria" panose="02040503050406030204" pitchFamily="18" charset="0"/>
                <a:sym typeface="Wingdings" panose="05000000000000000000" pitchFamily="2" charset="2"/>
              </a:rPr>
              <a:t> </a:t>
            </a:r>
            <a:r>
              <a:rPr lang="vi-VN" altLang="en-US" sz="3400" dirty="0">
                <a:solidFill>
                  <a:schemeClr val="tx1"/>
                </a:solidFill>
                <a:latin typeface="Cambria" panose="02040503050406030204" pitchFamily="18" charset="0"/>
                <a:cs typeface="Cambria" panose="02040503050406030204" pitchFamily="18" charset="0"/>
                <a:sym typeface="Wingdings" panose="05000000000000000000" pitchFamily="2" charset="2"/>
              </a:rPr>
              <a:t>Đoạn văn được nhận ra nhờ dấu chấm. </a:t>
            </a:r>
          </a:p>
          <a:p>
            <a:r>
              <a:rPr lang="vi-VN" altLang="en-US" sz="3400" dirty="0">
                <a:solidFill>
                  <a:schemeClr val="tx1"/>
                </a:solidFill>
                <a:latin typeface="Cambria" panose="02040503050406030204" pitchFamily="18" charset="0"/>
                <a:cs typeface="Cambria" panose="02040503050406030204" pitchFamily="18" charset="0"/>
                <a:sym typeface="Wingdings" panose="05000000000000000000" pitchFamily="2" charset="2"/>
              </a:rPr>
              <a:t>     K</a:t>
            </a:r>
            <a:r>
              <a:rPr lang="en-US" sz="3400" dirty="0">
                <a:solidFill>
                  <a:schemeClr val="tx1"/>
                </a:solidFill>
                <a:latin typeface="Cambria" panose="02040503050406030204" pitchFamily="18" charset="0"/>
                <a:cs typeface="Cambria" panose="02040503050406030204" pitchFamily="18" charset="0"/>
              </a:rPr>
              <a:t>hi </a:t>
            </a:r>
            <a:r>
              <a:rPr lang="en-US" sz="3400" dirty="0" err="1">
                <a:solidFill>
                  <a:schemeClr val="tx1"/>
                </a:solidFill>
                <a:latin typeface="Cambria" panose="02040503050406030204" pitchFamily="18" charset="0"/>
                <a:cs typeface="Cambria" panose="02040503050406030204" pitchFamily="18" charset="0"/>
              </a:rPr>
              <a:t>h</a:t>
            </a:r>
            <a:r>
              <a:rPr lang="en-US" sz="3400" i="0" dirty="0" err="1">
                <a:solidFill>
                  <a:schemeClr val="tx1"/>
                </a:solidFill>
                <a:effectLst/>
                <a:latin typeface="Cambria" panose="02040503050406030204" pitchFamily="18" charset="0"/>
                <a:cs typeface="Cambria" panose="02040503050406030204" pitchFamily="18" charset="0"/>
              </a:rPr>
              <a:t>ết</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một</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đoạn</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văn</a:t>
            </a:r>
            <a:r>
              <a:rPr lang="vi-VN" altLang="en-US" sz="3400" i="0" dirty="0" err="1">
                <a:solidFill>
                  <a:schemeClr val="tx1"/>
                </a:solidFill>
                <a:effectLst/>
                <a:latin typeface="Cambria" panose="02040503050406030204" pitchFamily="18" charset="0"/>
                <a:cs typeface="Cambria" panose="02040503050406030204" pitchFamily="18" charset="0"/>
              </a:rPr>
              <a:t>,</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cần</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chấm</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xuống</a:t>
            </a:r>
            <a:r>
              <a:rPr lang="en-US" sz="3400" i="0" dirty="0">
                <a:solidFill>
                  <a:schemeClr val="tx1"/>
                </a:solidFill>
                <a:effectLst/>
                <a:latin typeface="Cambria" panose="02040503050406030204" pitchFamily="18" charset="0"/>
                <a:cs typeface="Cambria" panose="02040503050406030204" pitchFamily="18" charset="0"/>
              </a:rPr>
              <a:t> </a:t>
            </a:r>
            <a:r>
              <a:rPr lang="en-US" sz="3400" i="0" dirty="0" err="1">
                <a:solidFill>
                  <a:schemeClr val="tx1"/>
                </a:solidFill>
                <a:effectLst/>
                <a:latin typeface="Cambria" panose="02040503050406030204" pitchFamily="18" charset="0"/>
                <a:cs typeface="Cambria" panose="02040503050406030204" pitchFamily="18" charset="0"/>
              </a:rPr>
              <a:t>dòng</a:t>
            </a:r>
            <a:r>
              <a:rPr lang="en-US" sz="3400" i="0" dirty="0">
                <a:solidFill>
                  <a:schemeClr val="tx1"/>
                </a:solidFill>
                <a:effectLst/>
                <a:latin typeface="Cambria" panose="02040503050406030204" pitchFamily="18" charset="0"/>
                <a:cs typeface="Cambria" panose="02040503050406030204" pitchFamily="18" charset="0"/>
              </a:rPr>
              <a:t>.</a:t>
            </a:r>
            <a:endParaRPr lang="en-US" sz="3400" dirty="0">
              <a:solidFill>
                <a:schemeClr val="tx1"/>
              </a:solidFill>
              <a:latin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168275" y="140335"/>
            <a:ext cx="1652905" cy="1155065"/>
          </a:xfrm>
          <a:prstGeom prst="rect">
            <a:avLst/>
          </a:prstGeom>
        </p:spPr>
      </p:pic>
      <p:pic>
        <p:nvPicPr>
          <p:cNvPr id="12" name="图片 11"/>
          <p:cNvPicPr>
            <a:picLocks noChangeAspect="1"/>
          </p:cNvPicPr>
          <p:nvPr/>
        </p:nvPicPr>
        <p:blipFill rotWithShape="1">
          <a:blip r:embed="rId4"/>
          <a:srcRect l="66309" t="17606" r="1991"/>
          <a:stretch>
            <a:fillRect/>
          </a:stretch>
        </p:blipFill>
        <p:spPr>
          <a:xfrm>
            <a:off x="8248650" y="-635"/>
            <a:ext cx="3943350" cy="4270474"/>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5790" y="-635"/>
            <a:ext cx="6209030" cy="2651125"/>
          </a:xfrm>
          <a:prstGeom prst="rect">
            <a:avLst/>
          </a:prstGeom>
        </p:spPr>
      </p:pic>
      <p:grpSp>
        <p:nvGrpSpPr>
          <p:cNvPr id="20" name="组合 19"/>
          <p:cNvGrpSpPr/>
          <p:nvPr/>
        </p:nvGrpSpPr>
        <p:grpSpPr>
          <a:xfrm>
            <a:off x="635" y="2259330"/>
            <a:ext cx="12191365" cy="3452495"/>
            <a:chOff x="1936535" y="3935752"/>
            <a:chExt cx="8318930" cy="2056864"/>
          </a:xfrm>
        </p:grpSpPr>
        <p:sp>
          <p:nvSpPr>
            <p:cNvPr id="21" name="任意多边形 3"/>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sp>
          <p:nvSpPr>
            <p:cNvPr id="22" name="任意多边形 4"/>
            <p:cNvSpPr/>
            <p:nvPr/>
          </p:nvSpPr>
          <p:spPr>
            <a:xfrm flipH="1">
              <a:off x="2206170" y="4093028"/>
              <a:ext cx="7822723"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1" fmla="*/ 59709 w 9349772"/>
                <a:gd name="connsiteY0-2" fmla="*/ 1397815 h 2298297"/>
                <a:gd name="connsiteX1-3" fmla="*/ 45195 w 9349772"/>
                <a:gd name="connsiteY1-4" fmla="*/ 410843 h 2298297"/>
                <a:gd name="connsiteX2-5" fmla="*/ 683823 w 9349772"/>
                <a:gd name="connsiteY2-6" fmla="*/ 178615 h 2298297"/>
                <a:gd name="connsiteX3-7" fmla="*/ 1365995 w 9349772"/>
                <a:gd name="connsiteY3-8" fmla="*/ 4443 h 2298297"/>
                <a:gd name="connsiteX4-9" fmla="*/ 3165766 w 9349772"/>
                <a:gd name="connsiteY4-10" fmla="*/ 47986 h 2298297"/>
                <a:gd name="connsiteX5-11" fmla="*/ 5517081 w 9349772"/>
                <a:gd name="connsiteY5-12" fmla="*/ 91529 h 2298297"/>
                <a:gd name="connsiteX6-13" fmla="*/ 7157195 w 9349772"/>
                <a:gd name="connsiteY6-14" fmla="*/ 77015 h 2298297"/>
                <a:gd name="connsiteX7-15" fmla="*/ 8390909 w 9349772"/>
                <a:gd name="connsiteY7-16" fmla="*/ 135072 h 2298297"/>
                <a:gd name="connsiteX8-17" fmla="*/ 9203709 w 9349772"/>
                <a:gd name="connsiteY8-18" fmla="*/ 178615 h 2298297"/>
                <a:gd name="connsiteX9-19" fmla="*/ 9334338 w 9349772"/>
                <a:gd name="connsiteY9-20" fmla="*/ 643072 h 2298297"/>
                <a:gd name="connsiteX10-21" fmla="*/ 9334338 w 9349772"/>
                <a:gd name="connsiteY10-22" fmla="*/ 1484901 h 2298297"/>
                <a:gd name="connsiteX11-23" fmla="*/ 9218223 w 9349772"/>
                <a:gd name="connsiteY11-24" fmla="*/ 1934843 h 2298297"/>
                <a:gd name="connsiteX12-25" fmla="*/ 8855366 w 9349772"/>
                <a:gd name="connsiteY12-26" fmla="*/ 2196101 h 2298297"/>
                <a:gd name="connsiteX13-27" fmla="*/ 7360395 w 9349772"/>
                <a:gd name="connsiteY13-28" fmla="*/ 2297701 h 2298297"/>
                <a:gd name="connsiteX14-29" fmla="*/ 6097652 w 9349772"/>
                <a:gd name="connsiteY14-30" fmla="*/ 2196101 h 2298297"/>
                <a:gd name="connsiteX15-31" fmla="*/ 4820395 w 9349772"/>
                <a:gd name="connsiteY15-32" fmla="*/ 2297701 h 2298297"/>
                <a:gd name="connsiteX16-33" fmla="*/ 2889995 w 9349772"/>
                <a:gd name="connsiteY16-34" fmla="*/ 2138043 h 2298297"/>
                <a:gd name="connsiteX17-35" fmla="*/ 1119252 w 9349772"/>
                <a:gd name="connsiteY17-36" fmla="*/ 2210615 h 2298297"/>
                <a:gd name="connsiteX18-37" fmla="*/ 204852 w 9349772"/>
                <a:gd name="connsiteY18-38" fmla="*/ 2196101 h 2298297"/>
                <a:gd name="connsiteX19-39" fmla="*/ 117766 w 9349772"/>
                <a:gd name="connsiteY19-40" fmla="*/ 1833243 h 2298297"/>
                <a:gd name="connsiteX20-41" fmla="*/ 59709 w 9349772"/>
                <a:gd name="connsiteY20-42" fmla="*/ 1397815 h 2298297"/>
                <a:gd name="connsiteX0-43" fmla="*/ 24725 w 9314788"/>
                <a:gd name="connsiteY0-44" fmla="*/ 1405232 h 2305714"/>
                <a:gd name="connsiteX1-45" fmla="*/ 10211 w 9314788"/>
                <a:gd name="connsiteY1-46" fmla="*/ 418260 h 2305714"/>
                <a:gd name="connsiteX2-47" fmla="*/ 140839 w 9314788"/>
                <a:gd name="connsiteY2-48" fmla="*/ 40889 h 2305714"/>
                <a:gd name="connsiteX3-49" fmla="*/ 1331011 w 9314788"/>
                <a:gd name="connsiteY3-50" fmla="*/ 11860 h 2305714"/>
                <a:gd name="connsiteX4-51" fmla="*/ 3130782 w 9314788"/>
                <a:gd name="connsiteY4-52" fmla="*/ 55403 h 2305714"/>
                <a:gd name="connsiteX5-53" fmla="*/ 5482097 w 9314788"/>
                <a:gd name="connsiteY5-54" fmla="*/ 98946 h 2305714"/>
                <a:gd name="connsiteX6-55" fmla="*/ 7122211 w 9314788"/>
                <a:gd name="connsiteY6-56" fmla="*/ 84432 h 2305714"/>
                <a:gd name="connsiteX7-57" fmla="*/ 8355925 w 9314788"/>
                <a:gd name="connsiteY7-58" fmla="*/ 142489 h 2305714"/>
                <a:gd name="connsiteX8-59" fmla="*/ 9168725 w 9314788"/>
                <a:gd name="connsiteY8-60" fmla="*/ 186032 h 2305714"/>
                <a:gd name="connsiteX9-61" fmla="*/ 9299354 w 9314788"/>
                <a:gd name="connsiteY9-62" fmla="*/ 650489 h 2305714"/>
                <a:gd name="connsiteX10-63" fmla="*/ 9299354 w 9314788"/>
                <a:gd name="connsiteY10-64" fmla="*/ 1492318 h 2305714"/>
                <a:gd name="connsiteX11-65" fmla="*/ 9183239 w 9314788"/>
                <a:gd name="connsiteY11-66" fmla="*/ 1942260 h 2305714"/>
                <a:gd name="connsiteX12-67" fmla="*/ 8820382 w 9314788"/>
                <a:gd name="connsiteY12-68" fmla="*/ 2203518 h 2305714"/>
                <a:gd name="connsiteX13-69" fmla="*/ 7325411 w 9314788"/>
                <a:gd name="connsiteY13-70" fmla="*/ 2305118 h 2305714"/>
                <a:gd name="connsiteX14-71" fmla="*/ 6062668 w 9314788"/>
                <a:gd name="connsiteY14-72" fmla="*/ 2203518 h 2305714"/>
                <a:gd name="connsiteX15-73" fmla="*/ 4785411 w 9314788"/>
                <a:gd name="connsiteY15-74" fmla="*/ 2305118 h 2305714"/>
                <a:gd name="connsiteX16-75" fmla="*/ 2855011 w 9314788"/>
                <a:gd name="connsiteY16-76" fmla="*/ 2145460 h 2305714"/>
                <a:gd name="connsiteX17-77" fmla="*/ 1084268 w 9314788"/>
                <a:gd name="connsiteY17-78" fmla="*/ 2218032 h 2305714"/>
                <a:gd name="connsiteX18-79" fmla="*/ 169868 w 9314788"/>
                <a:gd name="connsiteY18-80" fmla="*/ 2203518 h 2305714"/>
                <a:gd name="connsiteX19-81" fmla="*/ 82782 w 9314788"/>
                <a:gd name="connsiteY19-82" fmla="*/ 1840660 h 2305714"/>
                <a:gd name="connsiteX20-83" fmla="*/ 24725 w 9314788"/>
                <a:gd name="connsiteY20-84" fmla="*/ 1405232 h 2305714"/>
                <a:gd name="connsiteX0-85" fmla="*/ 118449 w 9408512"/>
                <a:gd name="connsiteY0-86" fmla="*/ 1410096 h 2310578"/>
                <a:gd name="connsiteX1-87" fmla="*/ 2335 w 9408512"/>
                <a:gd name="connsiteY1-88" fmla="*/ 495695 h 2310578"/>
                <a:gd name="connsiteX2-89" fmla="*/ 234563 w 9408512"/>
                <a:gd name="connsiteY2-90" fmla="*/ 45753 h 2310578"/>
                <a:gd name="connsiteX3-91" fmla="*/ 1424735 w 9408512"/>
                <a:gd name="connsiteY3-92" fmla="*/ 16724 h 2310578"/>
                <a:gd name="connsiteX4-93" fmla="*/ 3224506 w 9408512"/>
                <a:gd name="connsiteY4-94" fmla="*/ 60267 h 2310578"/>
                <a:gd name="connsiteX5-95" fmla="*/ 5575821 w 9408512"/>
                <a:gd name="connsiteY5-96" fmla="*/ 103810 h 2310578"/>
                <a:gd name="connsiteX6-97" fmla="*/ 7215935 w 9408512"/>
                <a:gd name="connsiteY6-98" fmla="*/ 89296 h 2310578"/>
                <a:gd name="connsiteX7-99" fmla="*/ 8449649 w 9408512"/>
                <a:gd name="connsiteY7-100" fmla="*/ 147353 h 2310578"/>
                <a:gd name="connsiteX8-101" fmla="*/ 9262449 w 9408512"/>
                <a:gd name="connsiteY8-102" fmla="*/ 190896 h 2310578"/>
                <a:gd name="connsiteX9-103" fmla="*/ 9393078 w 9408512"/>
                <a:gd name="connsiteY9-104" fmla="*/ 655353 h 2310578"/>
                <a:gd name="connsiteX10-105" fmla="*/ 9393078 w 9408512"/>
                <a:gd name="connsiteY10-106" fmla="*/ 1497182 h 2310578"/>
                <a:gd name="connsiteX11-107" fmla="*/ 9276963 w 9408512"/>
                <a:gd name="connsiteY11-108" fmla="*/ 1947124 h 2310578"/>
                <a:gd name="connsiteX12-109" fmla="*/ 8914106 w 9408512"/>
                <a:gd name="connsiteY12-110" fmla="*/ 2208382 h 2310578"/>
                <a:gd name="connsiteX13-111" fmla="*/ 7419135 w 9408512"/>
                <a:gd name="connsiteY13-112" fmla="*/ 2309982 h 2310578"/>
                <a:gd name="connsiteX14-113" fmla="*/ 6156392 w 9408512"/>
                <a:gd name="connsiteY14-114" fmla="*/ 2208382 h 2310578"/>
                <a:gd name="connsiteX15-115" fmla="*/ 4879135 w 9408512"/>
                <a:gd name="connsiteY15-116" fmla="*/ 2309982 h 2310578"/>
                <a:gd name="connsiteX16-117" fmla="*/ 2948735 w 9408512"/>
                <a:gd name="connsiteY16-118" fmla="*/ 2150324 h 2310578"/>
                <a:gd name="connsiteX17-119" fmla="*/ 1177992 w 9408512"/>
                <a:gd name="connsiteY17-120" fmla="*/ 2222896 h 2310578"/>
                <a:gd name="connsiteX18-121" fmla="*/ 263592 w 9408512"/>
                <a:gd name="connsiteY18-122" fmla="*/ 2208382 h 2310578"/>
                <a:gd name="connsiteX19-123" fmla="*/ 176506 w 9408512"/>
                <a:gd name="connsiteY19-124" fmla="*/ 1845524 h 2310578"/>
                <a:gd name="connsiteX20-125" fmla="*/ 118449 w 9408512"/>
                <a:gd name="connsiteY20-126" fmla="*/ 1410096 h 2310578"/>
                <a:gd name="connsiteX0-127" fmla="*/ 118971 w 9409034"/>
                <a:gd name="connsiteY0-128" fmla="*/ 1393372 h 2293854"/>
                <a:gd name="connsiteX1-129" fmla="*/ 2857 w 9409034"/>
                <a:gd name="connsiteY1-130" fmla="*/ 478971 h 2293854"/>
                <a:gd name="connsiteX2-131" fmla="*/ 249600 w 9409034"/>
                <a:gd name="connsiteY2-132" fmla="*/ 130629 h 2293854"/>
                <a:gd name="connsiteX3-133" fmla="*/ 1425257 w 9409034"/>
                <a:gd name="connsiteY3-134" fmla="*/ 0 h 2293854"/>
                <a:gd name="connsiteX4-135" fmla="*/ 3225028 w 9409034"/>
                <a:gd name="connsiteY4-136" fmla="*/ 43543 h 2293854"/>
                <a:gd name="connsiteX5-137" fmla="*/ 5576343 w 9409034"/>
                <a:gd name="connsiteY5-138" fmla="*/ 87086 h 2293854"/>
                <a:gd name="connsiteX6-139" fmla="*/ 7216457 w 9409034"/>
                <a:gd name="connsiteY6-140" fmla="*/ 72572 h 2293854"/>
                <a:gd name="connsiteX7-141" fmla="*/ 8450171 w 9409034"/>
                <a:gd name="connsiteY7-142" fmla="*/ 130629 h 2293854"/>
                <a:gd name="connsiteX8-143" fmla="*/ 9262971 w 9409034"/>
                <a:gd name="connsiteY8-144" fmla="*/ 174172 h 2293854"/>
                <a:gd name="connsiteX9-145" fmla="*/ 9393600 w 9409034"/>
                <a:gd name="connsiteY9-146" fmla="*/ 638629 h 2293854"/>
                <a:gd name="connsiteX10-147" fmla="*/ 9393600 w 9409034"/>
                <a:gd name="connsiteY10-148" fmla="*/ 1480458 h 2293854"/>
                <a:gd name="connsiteX11-149" fmla="*/ 9277485 w 9409034"/>
                <a:gd name="connsiteY11-150" fmla="*/ 1930400 h 2293854"/>
                <a:gd name="connsiteX12-151" fmla="*/ 8914628 w 9409034"/>
                <a:gd name="connsiteY12-152" fmla="*/ 2191658 h 2293854"/>
                <a:gd name="connsiteX13-153" fmla="*/ 7419657 w 9409034"/>
                <a:gd name="connsiteY13-154" fmla="*/ 2293258 h 2293854"/>
                <a:gd name="connsiteX14-155" fmla="*/ 6156914 w 9409034"/>
                <a:gd name="connsiteY14-156" fmla="*/ 2191658 h 2293854"/>
                <a:gd name="connsiteX15-157" fmla="*/ 4879657 w 9409034"/>
                <a:gd name="connsiteY15-158" fmla="*/ 2293258 h 2293854"/>
                <a:gd name="connsiteX16-159" fmla="*/ 2949257 w 9409034"/>
                <a:gd name="connsiteY16-160" fmla="*/ 2133600 h 2293854"/>
                <a:gd name="connsiteX17-161" fmla="*/ 1178514 w 9409034"/>
                <a:gd name="connsiteY17-162" fmla="*/ 2206172 h 2293854"/>
                <a:gd name="connsiteX18-163" fmla="*/ 264114 w 9409034"/>
                <a:gd name="connsiteY18-164" fmla="*/ 2191658 h 2293854"/>
                <a:gd name="connsiteX19-165" fmla="*/ 177028 w 9409034"/>
                <a:gd name="connsiteY19-166" fmla="*/ 1828800 h 2293854"/>
                <a:gd name="connsiteX20-167" fmla="*/ 118971 w 9409034"/>
                <a:gd name="connsiteY20-168" fmla="*/ 1393372 h 2293854"/>
                <a:gd name="connsiteX0-169" fmla="*/ 104764 w 9394827"/>
                <a:gd name="connsiteY0-170" fmla="*/ 1393372 h 2293854"/>
                <a:gd name="connsiteX1-171" fmla="*/ 3165 w 9394827"/>
                <a:gd name="connsiteY1-172" fmla="*/ 624114 h 2293854"/>
                <a:gd name="connsiteX2-173" fmla="*/ 235393 w 9394827"/>
                <a:gd name="connsiteY2-174" fmla="*/ 130629 h 2293854"/>
                <a:gd name="connsiteX3-175" fmla="*/ 1411050 w 9394827"/>
                <a:gd name="connsiteY3-176" fmla="*/ 0 h 2293854"/>
                <a:gd name="connsiteX4-177" fmla="*/ 3210821 w 9394827"/>
                <a:gd name="connsiteY4-178" fmla="*/ 43543 h 2293854"/>
                <a:gd name="connsiteX5-179" fmla="*/ 5562136 w 9394827"/>
                <a:gd name="connsiteY5-180" fmla="*/ 87086 h 2293854"/>
                <a:gd name="connsiteX6-181" fmla="*/ 7202250 w 9394827"/>
                <a:gd name="connsiteY6-182" fmla="*/ 72572 h 2293854"/>
                <a:gd name="connsiteX7-183" fmla="*/ 8435964 w 9394827"/>
                <a:gd name="connsiteY7-184" fmla="*/ 130629 h 2293854"/>
                <a:gd name="connsiteX8-185" fmla="*/ 9248764 w 9394827"/>
                <a:gd name="connsiteY8-186" fmla="*/ 174172 h 2293854"/>
                <a:gd name="connsiteX9-187" fmla="*/ 9379393 w 9394827"/>
                <a:gd name="connsiteY9-188" fmla="*/ 638629 h 2293854"/>
                <a:gd name="connsiteX10-189" fmla="*/ 9379393 w 9394827"/>
                <a:gd name="connsiteY10-190" fmla="*/ 1480458 h 2293854"/>
                <a:gd name="connsiteX11-191" fmla="*/ 9263278 w 9394827"/>
                <a:gd name="connsiteY11-192" fmla="*/ 1930400 h 2293854"/>
                <a:gd name="connsiteX12-193" fmla="*/ 8900421 w 9394827"/>
                <a:gd name="connsiteY12-194" fmla="*/ 2191658 h 2293854"/>
                <a:gd name="connsiteX13-195" fmla="*/ 7405450 w 9394827"/>
                <a:gd name="connsiteY13-196" fmla="*/ 2293258 h 2293854"/>
                <a:gd name="connsiteX14-197" fmla="*/ 6142707 w 9394827"/>
                <a:gd name="connsiteY14-198" fmla="*/ 2191658 h 2293854"/>
                <a:gd name="connsiteX15-199" fmla="*/ 4865450 w 9394827"/>
                <a:gd name="connsiteY15-200" fmla="*/ 2293258 h 2293854"/>
                <a:gd name="connsiteX16-201" fmla="*/ 2935050 w 9394827"/>
                <a:gd name="connsiteY16-202" fmla="*/ 2133600 h 2293854"/>
                <a:gd name="connsiteX17-203" fmla="*/ 1164307 w 9394827"/>
                <a:gd name="connsiteY17-204" fmla="*/ 2206172 h 2293854"/>
                <a:gd name="connsiteX18-205" fmla="*/ 249907 w 9394827"/>
                <a:gd name="connsiteY18-206" fmla="*/ 2191658 h 2293854"/>
                <a:gd name="connsiteX19-207" fmla="*/ 162821 w 9394827"/>
                <a:gd name="connsiteY19-208" fmla="*/ 1828800 h 2293854"/>
                <a:gd name="connsiteX20-209" fmla="*/ 104764 w 9394827"/>
                <a:gd name="connsiteY20-210" fmla="*/ 1393372 h 2293854"/>
                <a:gd name="connsiteX0-211" fmla="*/ 104764 w 9394827"/>
                <a:gd name="connsiteY0-212" fmla="*/ 1407886 h 2308368"/>
                <a:gd name="connsiteX1-213" fmla="*/ 3165 w 9394827"/>
                <a:gd name="connsiteY1-214" fmla="*/ 638628 h 2308368"/>
                <a:gd name="connsiteX2-215" fmla="*/ 235393 w 9394827"/>
                <a:gd name="connsiteY2-216" fmla="*/ 145143 h 2308368"/>
                <a:gd name="connsiteX3-217" fmla="*/ 1411050 w 9394827"/>
                <a:gd name="connsiteY3-218" fmla="*/ 14514 h 2308368"/>
                <a:gd name="connsiteX4-219" fmla="*/ 3210821 w 9394827"/>
                <a:gd name="connsiteY4-220" fmla="*/ 58057 h 2308368"/>
                <a:gd name="connsiteX5-221" fmla="*/ 5591164 w 9394827"/>
                <a:gd name="connsiteY5-222" fmla="*/ 0 h 2308368"/>
                <a:gd name="connsiteX6-223" fmla="*/ 7202250 w 9394827"/>
                <a:gd name="connsiteY6-224" fmla="*/ 87086 h 2308368"/>
                <a:gd name="connsiteX7-225" fmla="*/ 8435964 w 9394827"/>
                <a:gd name="connsiteY7-226" fmla="*/ 145143 h 2308368"/>
                <a:gd name="connsiteX8-227" fmla="*/ 9248764 w 9394827"/>
                <a:gd name="connsiteY8-228" fmla="*/ 188686 h 2308368"/>
                <a:gd name="connsiteX9-229" fmla="*/ 9379393 w 9394827"/>
                <a:gd name="connsiteY9-230" fmla="*/ 653143 h 2308368"/>
                <a:gd name="connsiteX10-231" fmla="*/ 9379393 w 9394827"/>
                <a:gd name="connsiteY10-232" fmla="*/ 1494972 h 2308368"/>
                <a:gd name="connsiteX11-233" fmla="*/ 9263278 w 9394827"/>
                <a:gd name="connsiteY11-234" fmla="*/ 1944914 h 2308368"/>
                <a:gd name="connsiteX12-235" fmla="*/ 8900421 w 9394827"/>
                <a:gd name="connsiteY12-236" fmla="*/ 2206172 h 2308368"/>
                <a:gd name="connsiteX13-237" fmla="*/ 7405450 w 9394827"/>
                <a:gd name="connsiteY13-238" fmla="*/ 2307772 h 2308368"/>
                <a:gd name="connsiteX14-239" fmla="*/ 6142707 w 9394827"/>
                <a:gd name="connsiteY14-240" fmla="*/ 2206172 h 2308368"/>
                <a:gd name="connsiteX15-241" fmla="*/ 4865450 w 9394827"/>
                <a:gd name="connsiteY15-242" fmla="*/ 2307772 h 2308368"/>
                <a:gd name="connsiteX16-243" fmla="*/ 2935050 w 9394827"/>
                <a:gd name="connsiteY16-244" fmla="*/ 2148114 h 2308368"/>
                <a:gd name="connsiteX17-245" fmla="*/ 1164307 w 9394827"/>
                <a:gd name="connsiteY17-246" fmla="*/ 2220686 h 2308368"/>
                <a:gd name="connsiteX18-247" fmla="*/ 249907 w 9394827"/>
                <a:gd name="connsiteY18-248" fmla="*/ 2206172 h 2308368"/>
                <a:gd name="connsiteX19-249" fmla="*/ 162821 w 9394827"/>
                <a:gd name="connsiteY19-250" fmla="*/ 1843314 h 2308368"/>
                <a:gd name="connsiteX20-251" fmla="*/ 104764 w 9394827"/>
                <a:gd name="connsiteY20-252" fmla="*/ 1407886 h 2308368"/>
                <a:gd name="connsiteX0-253" fmla="*/ 104764 w 9394827"/>
                <a:gd name="connsiteY0-254" fmla="*/ 1422400 h 2322882"/>
                <a:gd name="connsiteX1-255" fmla="*/ 3165 w 9394827"/>
                <a:gd name="connsiteY1-256" fmla="*/ 653142 h 2322882"/>
                <a:gd name="connsiteX2-257" fmla="*/ 235393 w 9394827"/>
                <a:gd name="connsiteY2-258" fmla="*/ 159657 h 2322882"/>
                <a:gd name="connsiteX3-259" fmla="*/ 1411050 w 9394827"/>
                <a:gd name="connsiteY3-260" fmla="*/ 29028 h 2322882"/>
                <a:gd name="connsiteX4-261" fmla="*/ 3210821 w 9394827"/>
                <a:gd name="connsiteY4-262" fmla="*/ 72571 h 2322882"/>
                <a:gd name="connsiteX5-263" fmla="*/ 5591164 w 9394827"/>
                <a:gd name="connsiteY5-264" fmla="*/ 14514 h 2322882"/>
                <a:gd name="connsiteX6-265" fmla="*/ 7202250 w 9394827"/>
                <a:gd name="connsiteY6-266" fmla="*/ 101600 h 2322882"/>
                <a:gd name="connsiteX7-267" fmla="*/ 8508536 w 9394827"/>
                <a:gd name="connsiteY7-268" fmla="*/ 0 h 2322882"/>
                <a:gd name="connsiteX8-269" fmla="*/ 9248764 w 9394827"/>
                <a:gd name="connsiteY8-270" fmla="*/ 203200 h 2322882"/>
                <a:gd name="connsiteX9-271" fmla="*/ 9379393 w 9394827"/>
                <a:gd name="connsiteY9-272" fmla="*/ 667657 h 2322882"/>
                <a:gd name="connsiteX10-273" fmla="*/ 9379393 w 9394827"/>
                <a:gd name="connsiteY10-274" fmla="*/ 1509486 h 2322882"/>
                <a:gd name="connsiteX11-275" fmla="*/ 9263278 w 9394827"/>
                <a:gd name="connsiteY11-276" fmla="*/ 1959428 h 2322882"/>
                <a:gd name="connsiteX12-277" fmla="*/ 8900421 w 9394827"/>
                <a:gd name="connsiteY12-278" fmla="*/ 2220686 h 2322882"/>
                <a:gd name="connsiteX13-279" fmla="*/ 7405450 w 9394827"/>
                <a:gd name="connsiteY13-280" fmla="*/ 2322286 h 2322882"/>
                <a:gd name="connsiteX14-281" fmla="*/ 6142707 w 9394827"/>
                <a:gd name="connsiteY14-282" fmla="*/ 2220686 h 2322882"/>
                <a:gd name="connsiteX15-283" fmla="*/ 4865450 w 9394827"/>
                <a:gd name="connsiteY15-284" fmla="*/ 2322286 h 2322882"/>
                <a:gd name="connsiteX16-285" fmla="*/ 2935050 w 9394827"/>
                <a:gd name="connsiteY16-286" fmla="*/ 2162628 h 2322882"/>
                <a:gd name="connsiteX17-287" fmla="*/ 1164307 w 9394827"/>
                <a:gd name="connsiteY17-288" fmla="*/ 2235200 h 2322882"/>
                <a:gd name="connsiteX18-289" fmla="*/ 249907 w 9394827"/>
                <a:gd name="connsiteY18-290" fmla="*/ 2220686 h 2322882"/>
                <a:gd name="connsiteX19-291" fmla="*/ 162821 w 9394827"/>
                <a:gd name="connsiteY19-292" fmla="*/ 1857828 h 2322882"/>
                <a:gd name="connsiteX20-293" fmla="*/ 104764 w 9394827"/>
                <a:gd name="connsiteY20-294" fmla="*/ 1422400 h 23228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grpSp>
      <p:pic>
        <p:nvPicPr>
          <p:cNvPr id="25" name="图片 24"/>
          <p:cNvPicPr>
            <a:picLocks noChangeAspect="1"/>
          </p:cNvPicPr>
          <p:nvPr/>
        </p:nvPicPr>
        <p:blipFill>
          <a:blip r:embed="rId6"/>
          <a:stretch>
            <a:fillRect/>
          </a:stretch>
        </p:blipFill>
        <p:spPr>
          <a:xfrm>
            <a:off x="1720850" y="5512435"/>
            <a:ext cx="8092440" cy="1386205"/>
          </a:xfrm>
          <a:prstGeom prst="rect">
            <a:avLst/>
          </a:prstGeom>
        </p:spPr>
      </p:pic>
      <p:pic>
        <p:nvPicPr>
          <p:cNvPr id="26" name="图片 25"/>
          <p:cNvPicPr>
            <a:picLocks noChangeAspect="1"/>
          </p:cNvPicPr>
          <p:nvPr/>
        </p:nvPicPr>
        <p:blipFill>
          <a:blip r:embed="rId7"/>
          <a:stretch>
            <a:fillRect/>
          </a:stretch>
        </p:blipFill>
        <p:spPr>
          <a:xfrm>
            <a:off x="9703435" y="4918710"/>
            <a:ext cx="1514475" cy="1939925"/>
          </a:xfrm>
          <a:prstGeom prst="rect">
            <a:avLst/>
          </a:prstGeom>
        </p:spPr>
      </p:pic>
      <p:sp>
        <p:nvSpPr>
          <p:cNvPr id="2" name="TextBox 1"/>
          <p:cNvSpPr txBox="1"/>
          <p:nvPr/>
        </p:nvSpPr>
        <p:spPr>
          <a:xfrm>
            <a:off x="5063490" y="1555750"/>
            <a:ext cx="2445385" cy="829945"/>
          </a:xfrm>
          <a:prstGeom prst="rect">
            <a:avLst/>
          </a:prstGeom>
          <a:noFill/>
        </p:spPr>
        <p:txBody>
          <a:bodyPr wrap="square" rtlCol="0">
            <a:spAutoFit/>
          </a:bodyPr>
          <a:lstStyle/>
          <a:p>
            <a:r>
              <a:rPr lang="vi-VN" altLang="en-US" sz="4800" b="1" dirty="0">
                <a:solidFill>
                  <a:srgbClr val="FFFF00"/>
                </a:solidFill>
                <a:latin typeface="Cambria" panose="02040503050406030204" pitchFamily="18" charset="0"/>
                <a:cs typeface="Cambria" panose="02040503050406030204" pitchFamily="18" charset="0"/>
              </a:rPr>
              <a:t>Ghi</a:t>
            </a:r>
            <a:r>
              <a:rPr lang="en-US" sz="4800" b="1" dirty="0">
                <a:solidFill>
                  <a:srgbClr val="FFFF00"/>
                </a:solidFill>
                <a:latin typeface="Cambria" panose="02040503050406030204" pitchFamily="18" charset="0"/>
                <a:cs typeface="Cambria" panose="02040503050406030204" pitchFamily="18" charset="0"/>
              </a:rPr>
              <a:t> </a:t>
            </a:r>
            <a:r>
              <a:rPr lang="en-US" sz="4800" b="1" dirty="0" err="1">
                <a:solidFill>
                  <a:srgbClr val="FFFF00"/>
                </a:solidFill>
                <a:latin typeface="Cambria" panose="02040503050406030204" pitchFamily="18" charset="0"/>
                <a:cs typeface="Cambria" panose="02040503050406030204" pitchFamily="18" charset="0"/>
              </a:rPr>
              <a:t>nhớ</a:t>
            </a:r>
            <a:endParaRPr lang="en-US" sz="4800" b="1" dirty="0">
              <a:solidFill>
                <a:srgbClr val="FFFF00"/>
              </a:solidFill>
              <a:latin typeface="Cambria" panose="02040503050406030204" pitchFamily="18" charset="0"/>
              <a:cs typeface="Cambria" panose="02040503050406030204" pitchFamily="18" charset="0"/>
            </a:endParaRPr>
          </a:p>
        </p:txBody>
      </p:sp>
      <p:sp>
        <p:nvSpPr>
          <p:cNvPr id="3" name="TextBox 2"/>
          <p:cNvSpPr txBox="1"/>
          <p:nvPr/>
        </p:nvSpPr>
        <p:spPr>
          <a:xfrm>
            <a:off x="389890" y="2815590"/>
            <a:ext cx="11269345" cy="1938020"/>
          </a:xfrm>
          <a:prstGeom prst="rect">
            <a:avLst/>
          </a:prstGeom>
          <a:noFill/>
        </p:spPr>
        <p:txBody>
          <a:bodyPr wrap="square" rtlCol="0">
            <a:spAutoFit/>
          </a:bodyPr>
          <a:lstStyle/>
          <a:p>
            <a:pPr marL="342900" indent="-342900">
              <a:buAutoNum type="arabicPeriod"/>
            </a:pP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Một</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câu</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chuyện</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có</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thể</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gồm</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nhiều</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sự</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việc</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Mỗi</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sự</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việc</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được</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kể</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thành</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một</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đoạn</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văn</a:t>
            </a:r>
            <a:r>
              <a:rPr lang="en-US" sz="4000" dirty="0">
                <a:latin typeface="Cambria" panose="02040503050406030204" pitchFamily="18" charset="0"/>
                <a:cs typeface="Cambria" panose="02040503050406030204" pitchFamily="18" charset="0"/>
              </a:rPr>
              <a:t>.</a:t>
            </a:r>
          </a:p>
          <a:p>
            <a:pPr marL="342900" indent="-342900">
              <a:buAutoNum type="arabicPeriod"/>
            </a:pPr>
            <a:r>
              <a:rPr lang="en-US" sz="4000" dirty="0">
                <a:latin typeface="Cambria" panose="02040503050406030204" pitchFamily="18" charset="0"/>
                <a:cs typeface="Cambria" panose="02040503050406030204" pitchFamily="18" charset="0"/>
              </a:rPr>
              <a:t> Khi </a:t>
            </a:r>
            <a:r>
              <a:rPr lang="en-US" sz="4000" dirty="0" err="1">
                <a:latin typeface="Cambria" panose="02040503050406030204" pitchFamily="18" charset="0"/>
                <a:cs typeface="Cambria" panose="02040503050406030204" pitchFamily="18" charset="0"/>
              </a:rPr>
              <a:t>viết</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hết</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một</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đoạn</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văn</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cần</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chấm</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xuống</a:t>
            </a:r>
            <a:r>
              <a:rPr lang="en-US" sz="4000" dirty="0">
                <a:latin typeface="Cambria" panose="02040503050406030204" pitchFamily="18" charset="0"/>
                <a:cs typeface="Cambria" panose="02040503050406030204" pitchFamily="18" charset="0"/>
              </a:rPr>
              <a:t> </a:t>
            </a:r>
            <a:r>
              <a:rPr lang="en-US" sz="4000" dirty="0" err="1">
                <a:latin typeface="Cambria" panose="02040503050406030204" pitchFamily="18" charset="0"/>
                <a:cs typeface="Cambria" panose="02040503050406030204" pitchFamily="18" charset="0"/>
              </a:rPr>
              <a:t>dòng</a:t>
            </a:r>
            <a:r>
              <a:rPr lang="en-US" sz="4000" dirty="0">
                <a:latin typeface="Cambria" panose="02040503050406030204" pitchFamily="18" charset="0"/>
                <a:cs typeface="Cambria" panose="020405030504060302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t="17606" r="1991"/>
          <a:stretch>
            <a:fillRect/>
          </a:stretch>
        </p:blipFill>
        <p:spPr>
          <a:xfrm>
            <a:off x="0" y="0"/>
            <a:ext cx="12192000" cy="427047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 y="155643"/>
            <a:ext cx="7853363" cy="5252936"/>
          </a:xfrm>
          <a:prstGeom prst="rect">
            <a:avLst/>
          </a:prstGeom>
        </p:spPr>
      </p:pic>
      <p:pic>
        <p:nvPicPr>
          <p:cNvPr id="4" name="图片 3"/>
          <p:cNvPicPr>
            <a:picLocks noChangeAspect="1"/>
          </p:cNvPicPr>
          <p:nvPr/>
        </p:nvPicPr>
        <p:blipFill>
          <a:blip r:embed="rId5"/>
          <a:stretch>
            <a:fillRect/>
          </a:stretch>
        </p:blipFill>
        <p:spPr>
          <a:xfrm>
            <a:off x="1315546" y="3655530"/>
            <a:ext cx="8850169" cy="2860938"/>
          </a:xfrm>
          <a:prstGeom prst="rect">
            <a:avLst/>
          </a:prstGeom>
        </p:spPr>
      </p:pic>
      <p:pic>
        <p:nvPicPr>
          <p:cNvPr id="6" name="图片 5"/>
          <p:cNvPicPr>
            <a:picLocks noChangeAspect="1"/>
          </p:cNvPicPr>
          <p:nvPr/>
        </p:nvPicPr>
        <p:blipFill>
          <a:blip r:embed="rId6"/>
          <a:stretch>
            <a:fillRect/>
          </a:stretch>
        </p:blipFill>
        <p:spPr>
          <a:xfrm>
            <a:off x="9715500" y="264290"/>
            <a:ext cx="2212761" cy="2732722"/>
          </a:xfrm>
          <a:prstGeom prst="rect">
            <a:avLst/>
          </a:prstGeom>
        </p:spPr>
      </p:pic>
      <p:sp>
        <p:nvSpPr>
          <p:cNvPr id="2" name="TextBox 1"/>
          <p:cNvSpPr txBox="1"/>
          <p:nvPr/>
        </p:nvSpPr>
        <p:spPr>
          <a:xfrm>
            <a:off x="1771650" y="1847850"/>
            <a:ext cx="5614670" cy="1014730"/>
          </a:xfrm>
          <a:prstGeom prst="rect">
            <a:avLst/>
          </a:prstGeom>
          <a:noFill/>
        </p:spPr>
        <p:txBody>
          <a:bodyPr wrap="square" rtlCol="0">
            <a:spAutoFit/>
          </a:bodyPr>
          <a:lstStyle/>
          <a:p>
            <a:r>
              <a:rPr lang="en-US" sz="6000" b="1" dirty="0">
                <a:solidFill>
                  <a:srgbClr val="FF0000"/>
                </a:solidFill>
                <a:latin typeface="Cambria" panose="02040503050406030204" pitchFamily="18" charset="0"/>
                <a:cs typeface="Cambria" panose="02040503050406030204" pitchFamily="18" charset="0"/>
              </a:rPr>
              <a:t>II. L</a:t>
            </a:r>
            <a:r>
              <a:rPr lang="vi-VN" altLang="en-US" sz="6000" b="1" dirty="0">
                <a:solidFill>
                  <a:srgbClr val="FF0000"/>
                </a:solidFill>
                <a:latin typeface="Cambria" panose="02040503050406030204" pitchFamily="18" charset="0"/>
                <a:cs typeface="Cambria" panose="02040503050406030204" pitchFamily="18" charset="0"/>
              </a:rPr>
              <a:t>uyện tập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b="16747"/>
          <a:stretch>
            <a:fillRect/>
          </a:stretch>
        </p:blipFill>
        <p:spPr>
          <a:xfrm>
            <a:off x="205170" y="1"/>
            <a:ext cx="11834429" cy="6858000"/>
          </a:xfrm>
          <a:prstGeom prst="rect">
            <a:avLst/>
          </a:prstGeom>
        </p:spPr>
      </p:pic>
      <p:pic>
        <p:nvPicPr>
          <p:cNvPr id="6" name="图片 5"/>
          <p:cNvPicPr>
            <a:picLocks noChangeAspect="1"/>
          </p:cNvPicPr>
          <p:nvPr/>
        </p:nvPicPr>
        <p:blipFill>
          <a:blip r:embed="rId4"/>
          <a:stretch>
            <a:fillRect/>
          </a:stretch>
        </p:blipFill>
        <p:spPr>
          <a:xfrm>
            <a:off x="617755" y="552449"/>
            <a:ext cx="11097995" cy="5219701"/>
          </a:xfrm>
          <a:prstGeom prst="rect">
            <a:avLst/>
          </a:prstGeom>
        </p:spPr>
      </p:pic>
      <p:pic>
        <p:nvPicPr>
          <p:cNvPr id="7" name="图片 6"/>
          <p:cNvPicPr>
            <a:picLocks noChangeAspect="1"/>
          </p:cNvPicPr>
          <p:nvPr/>
        </p:nvPicPr>
        <p:blipFill rotWithShape="1">
          <a:blip r:embed="rId5"/>
          <a:srcRect t="8861"/>
          <a:stretch>
            <a:fillRect/>
          </a:stretch>
        </p:blipFill>
        <p:spPr>
          <a:xfrm>
            <a:off x="635" y="99060"/>
            <a:ext cx="11819255" cy="6758305"/>
          </a:xfrm>
          <a:prstGeom prst="rect">
            <a:avLst/>
          </a:prstGeom>
        </p:spPr>
      </p:pic>
      <p:pic>
        <p:nvPicPr>
          <p:cNvPr id="13" name="图片 12"/>
          <p:cNvPicPr>
            <a:picLocks noChangeAspect="1"/>
          </p:cNvPicPr>
          <p:nvPr/>
        </p:nvPicPr>
        <p:blipFill>
          <a:blip r:embed="rId6"/>
          <a:stretch>
            <a:fillRect/>
          </a:stretch>
        </p:blipFill>
        <p:spPr>
          <a:xfrm>
            <a:off x="6283960" y="4377690"/>
            <a:ext cx="5908040" cy="2480310"/>
          </a:xfrm>
          <a:prstGeom prst="rect">
            <a:avLst/>
          </a:prstGeom>
        </p:spPr>
      </p:pic>
      <p:pic>
        <p:nvPicPr>
          <p:cNvPr id="15" name="图片 14"/>
          <p:cNvPicPr>
            <a:picLocks noChangeAspect="1"/>
          </p:cNvPicPr>
          <p:nvPr/>
        </p:nvPicPr>
        <p:blipFill>
          <a:blip r:embed="rId7"/>
          <a:stretch>
            <a:fillRect/>
          </a:stretch>
        </p:blipFill>
        <p:spPr>
          <a:xfrm>
            <a:off x="10505440" y="99060"/>
            <a:ext cx="1210310" cy="1263015"/>
          </a:xfrm>
          <a:prstGeom prst="rect">
            <a:avLst/>
          </a:prstGeom>
        </p:spPr>
      </p:pic>
      <p:pic>
        <p:nvPicPr>
          <p:cNvPr id="16" name="图片 15"/>
          <p:cNvPicPr>
            <a:picLocks noChangeAspect="1"/>
          </p:cNvPicPr>
          <p:nvPr/>
        </p:nvPicPr>
        <p:blipFill>
          <a:blip r:embed="rId8"/>
          <a:stretch>
            <a:fillRect/>
          </a:stretch>
        </p:blipFill>
        <p:spPr>
          <a:xfrm>
            <a:off x="2844165" y="93980"/>
            <a:ext cx="834390" cy="1113790"/>
          </a:xfrm>
          <a:prstGeom prst="rect">
            <a:avLst/>
          </a:prstGeom>
        </p:spPr>
      </p:pic>
      <p:sp>
        <p:nvSpPr>
          <p:cNvPr id="3" name="TextBox 2"/>
          <p:cNvSpPr txBox="1"/>
          <p:nvPr/>
        </p:nvSpPr>
        <p:spPr>
          <a:xfrm>
            <a:off x="2999105" y="1362075"/>
            <a:ext cx="8519795" cy="2861310"/>
          </a:xfrm>
          <a:prstGeom prst="rect">
            <a:avLst/>
          </a:prstGeom>
          <a:noFill/>
        </p:spPr>
        <p:txBody>
          <a:bodyPr wrap="square" rtlCol="0">
            <a:spAutoFit/>
          </a:bodyPr>
          <a:lstStyle/>
          <a:p>
            <a:pPr indent="0" algn="just">
              <a:buNone/>
            </a:pPr>
            <a:r>
              <a:rPr lang="vi-VN" altLang="en-US" sz="3600" dirty="0">
                <a:latin typeface="Times New Roman" panose="02020603050405020304" pitchFamily="18" charset="0"/>
                <a:cs typeface="Times New Roman" panose="02020603050405020304" pitchFamily="18" charset="0"/>
              </a:rPr>
              <a:t>   </a:t>
            </a:r>
            <a:r>
              <a:rPr lang="vi-VN" altLang="en-US" sz="3600" dirty="0">
                <a:latin typeface="Cambria" panose="02040503050406030204" pitchFamily="18" charset="0"/>
                <a:cs typeface="Cambria" panose="02040503050406030204" pitchFamily="18" charset="0"/>
              </a:rPr>
              <a:t>   </a:t>
            </a:r>
            <a:r>
              <a:rPr lang="vi-VN" altLang="en-US" sz="3600" dirty="0">
                <a:solidFill>
                  <a:srgbClr val="0070C0"/>
                </a:solidFill>
                <a:latin typeface="Cambria" panose="02040503050406030204" pitchFamily="18" charset="0"/>
                <a:cs typeface="Cambria" panose="02040503050406030204" pitchFamily="18" charset="0"/>
              </a:rPr>
              <a:t>Dưới đây là ba đoạn văn được viết theo cốt truyện </a:t>
            </a:r>
            <a:r>
              <a:rPr lang="vi-VN" altLang="en-US" sz="3600" i="1" dirty="0">
                <a:solidFill>
                  <a:srgbClr val="FF0000"/>
                </a:solidFill>
                <a:latin typeface="Cambria" panose="02040503050406030204" pitchFamily="18" charset="0"/>
                <a:cs typeface="Cambria" panose="02040503050406030204" pitchFamily="18" charset="0"/>
              </a:rPr>
              <a:t>Hai mẹ con và bà tiên</a:t>
            </a:r>
            <a:r>
              <a:rPr lang="vi-VN" altLang="en-US" sz="3600" dirty="0">
                <a:solidFill>
                  <a:srgbClr val="0070C0"/>
                </a:solidFill>
                <a:latin typeface="Cambria" panose="02040503050406030204" pitchFamily="18" charset="0"/>
                <a:cs typeface="Cambria" panose="02040503050406030204" pitchFamily="18" charset="0"/>
              </a:rPr>
              <a:t>, trong đó có hai đoạn đã hoàn chỉnh, còn một đoạn mới chỉ có phần mở đầu và phần kết thúc. Hãy viết tiếp phần còn thiếu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4"/>
          <p:cNvSpPr/>
          <p:nvPr/>
        </p:nvSpPr>
        <p:spPr>
          <a:xfrm>
            <a:off x="0" y="0"/>
            <a:ext cx="9351010" cy="3181350"/>
          </a:xfrm>
          <a:prstGeom prst="rect">
            <a:avLst/>
          </a:prstGeom>
          <a:solidFill>
            <a:schemeClr val="bg1"/>
          </a:solidFill>
          <a:ln w="9525">
            <a:noFill/>
          </a:ln>
        </p:spPr>
        <p:txBody>
          <a:bodyPr anchor="t" anchorCtr="0"/>
          <a:lstStyle/>
          <a:p>
            <a:pPr algn="just">
              <a:spcBef>
                <a:spcPct val="20000"/>
              </a:spcBef>
              <a:buFontTx/>
            </a:pPr>
            <a:r>
              <a:rPr lang="en-US" altLang="en-US" sz="2400" b="1" dirty="0">
                <a:solidFill>
                  <a:srgbClr val="00004D"/>
                </a:solidFill>
                <a:latin typeface="Arial" panose="020B0604020202020204" pitchFamily="34" charset="0"/>
              </a:rPr>
              <a:t>   </a:t>
            </a:r>
            <a:r>
              <a:rPr lang="en-US" altLang="en-US" sz="2400" dirty="0">
                <a:solidFill>
                  <a:srgbClr val="00004D"/>
                </a:solidFill>
                <a:latin typeface="Cambria" panose="02040503050406030204" pitchFamily="18" charset="0"/>
                <a:cs typeface="Cambria" panose="02040503050406030204" pitchFamily="18" charset="0"/>
              </a:rPr>
              <a:t> </a:t>
            </a:r>
            <a:r>
              <a:rPr lang="en-US" altLang="en-US" sz="2400" dirty="0">
                <a:solidFill>
                  <a:srgbClr val="FF0000"/>
                </a:solidFill>
                <a:latin typeface="Cambria" panose="02040503050406030204" pitchFamily="18" charset="0"/>
                <a:cs typeface="Cambria" panose="02040503050406030204" pitchFamily="18" charset="0"/>
              </a:rPr>
              <a:t>a) Ngày xưa, ở làng kia, có hai mẹ con cô bé sống trong một túp lều. Họ phải làm lụng vất vả quanh năm mới đủ ăn.</a:t>
            </a:r>
          </a:p>
          <a:p>
            <a:pPr algn="just">
              <a:spcBef>
                <a:spcPct val="20000"/>
              </a:spcBef>
              <a:buFontTx/>
            </a:pPr>
            <a:r>
              <a:rPr lang="en-US" altLang="en-US" sz="2400" dirty="0">
                <a:latin typeface="Cambria" panose="02040503050406030204" pitchFamily="18" charset="0"/>
                <a:cs typeface="Cambria" panose="02040503050406030204" pitchFamily="18" charset="0"/>
              </a:rPr>
              <a:t>    </a:t>
            </a:r>
            <a:r>
              <a:rPr lang="en-US" altLang="en-US" sz="2400" dirty="0">
                <a:solidFill>
                  <a:srgbClr val="3333FF"/>
                </a:solidFill>
                <a:latin typeface="Cambria" panose="02040503050406030204" pitchFamily="18" charset="0"/>
                <a:cs typeface="Cambria" panose="02040503050406030204" pitchFamily="18" charset="0"/>
              </a:rPr>
              <a:t>b) Một hôm, người mẹ không may bị bệnh nặng. Cô bé ngày đêm chăm sóc mẹ, nhưng bệnh mẹ mỗi ngày một nặng thêm. Có người mách:</a:t>
            </a:r>
          </a:p>
          <a:p>
            <a:pPr algn="just">
              <a:spcBef>
                <a:spcPct val="20000"/>
              </a:spcBef>
              <a:buFontTx/>
            </a:pPr>
            <a:r>
              <a:rPr lang="en-US" altLang="en-US" sz="2400" dirty="0">
                <a:solidFill>
                  <a:srgbClr val="3333FF"/>
                </a:solidFill>
                <a:latin typeface="Cambria" panose="02040503050406030204" pitchFamily="18" charset="0"/>
                <a:cs typeface="Cambria" panose="02040503050406030204" pitchFamily="18" charset="0"/>
              </a:rPr>
              <a:t>   -</a:t>
            </a:r>
            <a:r>
              <a:rPr lang="vi-VN" altLang="en-US" sz="2400" dirty="0">
                <a:solidFill>
                  <a:srgbClr val="3333FF"/>
                </a:solidFill>
                <a:latin typeface="Cambria" panose="02040503050406030204" pitchFamily="18" charset="0"/>
                <a:cs typeface="Cambria" panose="02040503050406030204" pitchFamily="18" charset="0"/>
              </a:rPr>
              <a:t> </a:t>
            </a:r>
            <a:r>
              <a:rPr lang="en-US" altLang="en-US" sz="2400" dirty="0">
                <a:solidFill>
                  <a:srgbClr val="3333FF"/>
                </a:solidFill>
                <a:latin typeface="Cambria" panose="02040503050406030204" pitchFamily="18" charset="0"/>
                <a:cs typeface="Cambria" panose="02040503050406030204" pitchFamily="18" charset="0"/>
              </a:rPr>
              <a:t>Ở vùng bên có ông thầy thuốc giỏi chữa được bệnh này.</a:t>
            </a:r>
          </a:p>
          <a:p>
            <a:pPr algn="just">
              <a:spcBef>
                <a:spcPct val="20000"/>
              </a:spcBef>
              <a:buFontTx/>
            </a:pPr>
            <a:r>
              <a:rPr lang="en-US" altLang="en-US" sz="2400" dirty="0">
                <a:solidFill>
                  <a:srgbClr val="3333FF"/>
                </a:solidFill>
                <a:latin typeface="Cambria" panose="02040503050406030204" pitchFamily="18" charset="0"/>
                <a:cs typeface="Cambria" panose="02040503050406030204" pitchFamily="18" charset="0"/>
              </a:rPr>
              <a:t>   Cô bé nhờ bà con hàng xóm trông nom mẹ, ngay hôm ấy lên đường.</a:t>
            </a:r>
          </a:p>
        </p:txBody>
      </p:sp>
      <p:sp>
        <p:nvSpPr>
          <p:cNvPr id="5" name="Text Placeholder 4"/>
          <p:cNvSpPr/>
          <p:nvPr/>
        </p:nvSpPr>
        <p:spPr bwMode="auto">
          <a:xfrm>
            <a:off x="0" y="3180715"/>
            <a:ext cx="9351645" cy="3298825"/>
          </a:xfrm>
          <a:prstGeom prst="rect">
            <a:avLst/>
          </a:prstGeom>
          <a:solidFill>
            <a:schemeClr val="bg1"/>
          </a:solidFill>
          <a:ln w="9525">
            <a:noFill/>
            <a:miter lim="800000"/>
          </a:ln>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r>
              <a:rPr kumimoji="0" lang="en-US" sz="2400" b="1" i="0" u="none" strike="noStrike" kern="1200" cap="none" spc="0" normalizeH="0" baseline="0" noProof="0" dirty="0">
                <a:ln>
                  <a:noFill/>
                </a:ln>
                <a:solidFill>
                  <a:srgbClr val="D60093"/>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Times New Roman" panose="02020603050405020304" pitchFamily="18" charset="0"/>
              </a:rPr>
              <a:t> </a:t>
            </a:r>
            <a:r>
              <a:rPr kumimoji="0" lang="en-US" sz="2400" i="0" u="none" strike="noStrike" kern="1200" cap="none" spc="0" normalizeH="0" baseline="0" noProof="0" dirty="0">
                <a:ln>
                  <a:noFill/>
                </a:ln>
                <a:solidFill>
                  <a:srgbClr val="D60093"/>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c)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Vừa</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đi</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cô</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bé</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hiếu</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thảo</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vừa</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lo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mấy</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đồng</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bạc</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không</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đủ</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trả</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tiền</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thuốc</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cho</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mẹ</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Bỗng</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cô</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thấy</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bên</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đường</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có</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vật</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gì</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như</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chiếc</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ta</a:t>
            </a:r>
            <a:r>
              <a:rPr kumimoji="0" lang="vi-VN" alt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y</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nải</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ai</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bỏ</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quên</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defRPr/>
            </a:pPr>
            <a:r>
              <a:rPr kumimoji="0" lang="vi-VN"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a:t>
            </a:r>
            <a:r>
              <a:rPr kumimoji="0" lang="vi-VN"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defRPr/>
            </a:pP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Bà</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lão</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cười</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hiền</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hậu</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a:t>
            </a:r>
          </a:p>
          <a:p>
            <a:pPr marL="0" marR="0" lvl="0" indent="0" algn="just" defTabSz="914400" rtl="0" eaLnBrk="1" fontAlgn="base" latinLnBrk="0" hangingPunct="1">
              <a:lnSpc>
                <a:spcPct val="100000"/>
              </a:lnSpc>
              <a:spcBef>
                <a:spcPct val="20000"/>
              </a:spcBef>
              <a:spcAft>
                <a:spcPct val="0"/>
              </a:spcAft>
              <a:buClrTx/>
              <a:buSzTx/>
              <a:buFontTx/>
              <a:buNone/>
              <a:defRPr/>
            </a:pP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Khen</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cho</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con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đã</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hiếu</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thảo</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lại</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thật</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thà</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Ta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chính</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là</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tiên</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thử</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lòng</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con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đấy</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thôi</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Con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thật</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đáng</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được</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giúp</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đỡ</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Hãy</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đưa</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ta</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về</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nhà</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chữa</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bệnh</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cho</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a:t>
            </a:r>
            <a:r>
              <a:rPr kumimoji="0" lang="en-US" sz="2400" i="0" u="none" strike="noStrike" kern="1200" cap="none" spc="0" normalizeH="0" baseline="0" noProof="0" dirty="0" err="1">
                <a:ln>
                  <a:noFill/>
                </a:ln>
                <a:solidFill>
                  <a:schemeClr val="tx1"/>
                </a:solidFill>
                <a:effectLst/>
                <a:uLnTx/>
                <a:uFillTx/>
                <a:latin typeface="Cambria" panose="02040503050406030204" pitchFamily="18" charset="0"/>
                <a:ea typeface="+mn-ea"/>
                <a:cs typeface="Cambria" panose="02040503050406030204" pitchFamily="18" charset="0"/>
              </a:rPr>
              <a:t>mẹ</a:t>
            </a:r>
            <a:r>
              <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mn-ea"/>
                <a:cs typeface="Cambria" panose="02040503050406030204" pitchFamily="18" charset="0"/>
              </a:rPr>
              <a:t> con. </a:t>
            </a:r>
          </a:p>
        </p:txBody>
      </p:sp>
      <p:pic>
        <p:nvPicPr>
          <p:cNvPr id="17410" name="Content Placeholder 8"/>
          <p:cNvPicPr>
            <a:picLocks noChangeAspect="1"/>
          </p:cNvPicPr>
          <p:nvPr/>
        </p:nvPicPr>
        <p:blipFill>
          <a:blip r:embed="rId2"/>
          <a:stretch>
            <a:fillRect/>
          </a:stretch>
        </p:blipFill>
        <p:spPr>
          <a:xfrm>
            <a:off x="9351010" y="635"/>
            <a:ext cx="2840990" cy="3180715"/>
          </a:xfrm>
          <a:prstGeom prst="rect">
            <a:avLst/>
          </a:prstGeom>
          <a:noFill/>
          <a:ln w="9525" cap="flat" cmpd="sng">
            <a:noFill/>
            <a:prstDash val="solid"/>
            <a:miter/>
            <a:headEnd type="none" w="med" len="med"/>
            <a:tailEnd type="none" w="med" len="med"/>
          </a:ln>
        </p:spPr>
      </p:pic>
      <p:pic>
        <p:nvPicPr>
          <p:cNvPr id="17412" name="Picture 2"/>
          <p:cNvPicPr>
            <a:picLocks noChangeAspect="1"/>
          </p:cNvPicPr>
          <p:nvPr/>
        </p:nvPicPr>
        <p:blipFill>
          <a:blip r:embed="rId3"/>
          <a:stretch>
            <a:fillRect/>
          </a:stretch>
        </p:blipFill>
        <p:spPr>
          <a:xfrm>
            <a:off x="9351645" y="3180715"/>
            <a:ext cx="2840990" cy="3298825"/>
          </a:xfrm>
          <a:prstGeom prst="rect">
            <a:avLst/>
          </a:prstGeom>
          <a:noFill/>
          <a:ln w="9525" cap="flat" cmpd="sng">
            <a:no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p:cTn id="13" dur="500" fill="hold"/>
                                        <p:tgtEl>
                                          <p:spTgt spid="17410"/>
                                        </p:tgtEl>
                                        <p:attrNameLst>
                                          <p:attrName>ppt_w</p:attrName>
                                        </p:attrNameLst>
                                      </p:cBhvr>
                                      <p:tavLst>
                                        <p:tav tm="0">
                                          <p:val>
                                            <p:fltVal val="0"/>
                                          </p:val>
                                        </p:tav>
                                        <p:tav tm="100000">
                                          <p:val>
                                            <p:strVal val="#ppt_w"/>
                                          </p:val>
                                        </p:tav>
                                      </p:tavLst>
                                    </p:anim>
                                    <p:anim calcmode="lin" valueType="num">
                                      <p:cBhvr>
                                        <p:cTn id="14"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412"/>
                                        </p:tgtEl>
                                        <p:attrNameLst>
                                          <p:attrName>style.visibility</p:attrName>
                                        </p:attrNameLst>
                                      </p:cBhvr>
                                      <p:to>
                                        <p:strVal val="visible"/>
                                      </p:to>
                                    </p:set>
                                    <p:anim calcmode="lin" valueType="num">
                                      <p:cBhvr>
                                        <p:cTn id="25" dur="500" fill="hold"/>
                                        <p:tgtEl>
                                          <p:spTgt spid="17412"/>
                                        </p:tgtEl>
                                        <p:attrNameLst>
                                          <p:attrName>ppt_w</p:attrName>
                                        </p:attrNameLst>
                                      </p:cBhvr>
                                      <p:tavLst>
                                        <p:tav tm="0">
                                          <p:val>
                                            <p:fltVal val="0"/>
                                          </p:val>
                                        </p:tav>
                                        <p:tav tm="100000">
                                          <p:val>
                                            <p:strVal val="#ppt_w"/>
                                          </p:val>
                                        </p:tav>
                                      </p:tavLst>
                                    </p:anim>
                                    <p:anim calcmode="lin" valueType="num">
                                      <p:cBhvr>
                                        <p:cTn id="26"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09"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5" y="0"/>
            <a:ext cx="12191365" cy="6831965"/>
          </a:xfrm>
          <a:prstGeom prst="rect">
            <a:avLst/>
          </a:prstGeom>
          <a:solidFill>
            <a:schemeClr val="bg1"/>
          </a:solidFill>
        </p:spPr>
        <p:txBody>
          <a:bodyPr wrap="square">
            <a:spAutoFit/>
          </a:bodyPr>
          <a:lstStyle/>
          <a:p>
            <a:pPr indent="457200" algn="just">
              <a:spcAft>
                <a:spcPts val="900"/>
              </a:spcAft>
              <a:tabLst>
                <a:tab pos="8572500" algn="l"/>
              </a:tabLst>
            </a:pPr>
            <a:r>
              <a:rPr lang="en-US" sz="3100" dirty="0">
                <a:effectLst/>
                <a:latin typeface="Cambria" panose="02040503050406030204" pitchFamily="18" charset="0"/>
                <a:ea typeface="Times New Roman" panose="02020603050405020304" pitchFamily="18" charset="0"/>
                <a:cs typeface="Cambria" panose="02040503050406030204" pitchFamily="18" charset="0"/>
              </a:rPr>
              <a:t>c)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Vừa</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đi</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cô</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bé</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hiếu</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thảo</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vừa</a:t>
            </a:r>
            <a:r>
              <a:rPr lang="en-US" sz="3100" dirty="0">
                <a:effectLst/>
                <a:latin typeface="Cambria" panose="02040503050406030204" pitchFamily="18" charset="0"/>
                <a:ea typeface="Times New Roman" panose="02020603050405020304" pitchFamily="18" charset="0"/>
                <a:cs typeface="Cambria" panose="02040503050406030204" pitchFamily="18" charset="0"/>
              </a:rPr>
              <a:t> lo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mấy</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đồng</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bạc</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mang</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theo</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không</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đủ</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trả</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tiền</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thuốc</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cho</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mẹ</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Bỗng</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cô</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thấy</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bên</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đường</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có</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vật</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gì</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như</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chiếc</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tay</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nải</a:t>
            </a:r>
            <a:r>
              <a:rPr lang="en-US" sz="3100" dirty="0">
                <a:effectLst/>
                <a:latin typeface="Cambria" panose="02040503050406030204" pitchFamily="18" charset="0"/>
                <a:ea typeface="Times New Roman" panose="02020603050405020304" pitchFamily="18" charset="0"/>
                <a:cs typeface="Cambria" panose="02040503050406030204" pitchFamily="18" charset="0"/>
              </a:rPr>
              <a:t> ai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bỏ</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quên</a:t>
            </a:r>
            <a:r>
              <a:rPr lang="en-US" sz="3100" dirty="0">
                <a:effectLst/>
                <a:latin typeface="Cambria" panose="02040503050406030204" pitchFamily="18" charset="0"/>
                <a:ea typeface="Times New Roman" panose="02020603050405020304" pitchFamily="18" charset="0"/>
                <a:cs typeface="Cambria" panose="02040503050406030204" pitchFamily="18" charset="0"/>
              </a:rPr>
              <a:t>.</a:t>
            </a:r>
            <a:endParaRPr lang="en-US" sz="3100" dirty="0">
              <a:effectLst/>
              <a:latin typeface="Cambria" panose="02040503050406030204" pitchFamily="18" charset="0"/>
              <a:ea typeface="Calibri" panose="020F0502020204030204" pitchFamily="34" charset="0"/>
              <a:cs typeface="Cambria" panose="02040503050406030204" pitchFamily="18" charset="0"/>
            </a:endParaRPr>
          </a:p>
          <a:p>
            <a:pPr indent="457200" algn="just">
              <a:spcAft>
                <a:spcPts val="900"/>
              </a:spcAft>
            </a:pPr>
            <a:r>
              <a:rPr lang="vi-VN" altLang="en-US" sz="3200" i="1" dirty="0">
                <a:solidFill>
                  <a:schemeClr val="tx1"/>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i="1" dirty="0">
                <a:solidFill>
                  <a:schemeClr val="tx1"/>
                </a:solidFill>
                <a:effectLst/>
                <a:latin typeface="Cambria" panose="02040503050406030204" pitchFamily="18" charset="0"/>
                <a:ea typeface="Times New Roman" panose="02020603050405020304" pitchFamily="18" charset="0"/>
                <a:cs typeface="Cambria" panose="02040503050406030204" pitchFamily="18" charset="0"/>
              </a:rPr>
              <a:t>……………………………………………………………………………………………………………………………………………………………………………………………………………………………………………………………………………………………………………………………………………………………………………………………………………</a:t>
            </a:r>
            <a:r>
              <a:rPr lang="en-US" sz="3200" i="1" dirty="0">
                <a:effectLst/>
                <a:latin typeface="Cambria" panose="02040503050406030204" pitchFamily="18" charset="0"/>
                <a:ea typeface="Times New Roman" panose="02020603050405020304" pitchFamily="18" charset="0"/>
                <a:cs typeface="Cambria" panose="02040503050406030204" pitchFamily="18" charset="0"/>
                <a:sym typeface="+mn-ea"/>
              </a:rPr>
              <a:t>………………………………………………………………………………………………………………………………………………</a:t>
            </a:r>
            <a:endParaRPr lang="en-US" sz="3100" dirty="0" err="1">
              <a:effectLst/>
              <a:latin typeface="Cambria" panose="02040503050406030204" pitchFamily="18" charset="0"/>
              <a:ea typeface="Times New Roman" panose="02020603050405020304" pitchFamily="18" charset="0"/>
              <a:cs typeface="Cambria" panose="02040503050406030204" pitchFamily="18" charset="0"/>
            </a:endParaRPr>
          </a:p>
          <a:p>
            <a:pPr indent="457200" algn="just">
              <a:spcAft>
                <a:spcPts val="900"/>
              </a:spcAft>
              <a:tabLst>
                <a:tab pos="8572500" algn="l"/>
              </a:tabLst>
            </a:pPr>
            <a:r>
              <a:rPr lang="vi-VN" altLang="en-US" sz="3100" dirty="0" err="1">
                <a:effectLst/>
                <a:latin typeface="Cambria" panose="02040503050406030204" pitchFamily="18" charset="0"/>
                <a:ea typeface="Times New Roman" panose="02020603050405020304" pitchFamily="18" charset="0"/>
                <a:cs typeface="Cambria" panose="02040503050406030204" pitchFamily="18" charset="0"/>
              </a:rPr>
              <a:t>    </a:t>
            </a:r>
          </a:p>
          <a:p>
            <a:pPr indent="457200" algn="just">
              <a:spcAft>
                <a:spcPts val="900"/>
              </a:spcAft>
              <a:tabLst>
                <a:tab pos="8572500" algn="l"/>
              </a:tabLst>
            </a:pPr>
            <a:r>
              <a:rPr lang="en-US" sz="3100" dirty="0" err="1">
                <a:effectLst/>
                <a:latin typeface="Cambria" panose="02040503050406030204" pitchFamily="18" charset="0"/>
                <a:ea typeface="Times New Roman" panose="02020603050405020304" pitchFamily="18" charset="0"/>
                <a:cs typeface="Cambria" panose="02040503050406030204" pitchFamily="18" charset="0"/>
              </a:rPr>
              <a:t>Bà</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lão</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cười</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hiền</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hậu</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endParaRPr lang="en-US" sz="3100" dirty="0">
              <a:effectLst/>
              <a:latin typeface="Cambria" panose="02040503050406030204" pitchFamily="18" charset="0"/>
              <a:ea typeface="Calibri" panose="020F0502020204030204" pitchFamily="34" charset="0"/>
              <a:cs typeface="Cambria" panose="02040503050406030204" pitchFamily="18" charset="0"/>
            </a:endParaRPr>
          </a:p>
          <a:p>
            <a:pPr indent="457200" algn="just">
              <a:spcAft>
                <a:spcPts val="900"/>
              </a:spcAft>
              <a:tabLst>
                <a:tab pos="8572500" algn="l"/>
              </a:tabLst>
            </a:pPr>
            <a:r>
              <a:rPr lang="vi-VN" alt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Khen</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cho</a:t>
            </a:r>
            <a:r>
              <a:rPr lang="en-US" sz="3100" dirty="0">
                <a:effectLst/>
                <a:latin typeface="Cambria" panose="02040503050406030204" pitchFamily="18" charset="0"/>
                <a:ea typeface="Times New Roman" panose="02020603050405020304" pitchFamily="18" charset="0"/>
                <a:cs typeface="Cambria" panose="02040503050406030204" pitchFamily="18" charset="0"/>
              </a:rPr>
              <a:t> con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đã</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hiếu</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thảo</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lại</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thật</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thà</a:t>
            </a:r>
            <a:r>
              <a:rPr lang="en-US" sz="3100" dirty="0">
                <a:effectLst/>
                <a:latin typeface="Cambria" panose="02040503050406030204" pitchFamily="18" charset="0"/>
                <a:ea typeface="Times New Roman" panose="02020603050405020304" pitchFamily="18" charset="0"/>
                <a:cs typeface="Cambria" panose="02040503050406030204" pitchFamily="18" charset="0"/>
              </a:rPr>
              <a:t>. Ta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chính</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là</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tiên</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thử</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lòng</a:t>
            </a:r>
            <a:r>
              <a:rPr lang="en-US" sz="3100" dirty="0">
                <a:effectLst/>
                <a:latin typeface="Cambria" panose="02040503050406030204" pitchFamily="18" charset="0"/>
                <a:ea typeface="Times New Roman" panose="02020603050405020304" pitchFamily="18" charset="0"/>
                <a:cs typeface="Cambria" panose="02040503050406030204" pitchFamily="18" charset="0"/>
              </a:rPr>
              <a:t> con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đấy</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thôi</a:t>
            </a:r>
            <a:r>
              <a:rPr lang="en-US" sz="3100" dirty="0">
                <a:effectLst/>
                <a:latin typeface="Cambria" panose="02040503050406030204" pitchFamily="18" charset="0"/>
                <a:ea typeface="Times New Roman" panose="02020603050405020304" pitchFamily="18" charset="0"/>
                <a:cs typeface="Cambria" panose="02040503050406030204" pitchFamily="18" charset="0"/>
              </a:rPr>
              <a:t>. Con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thật</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đáng</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được</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giúp</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đỡ</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Hãy</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đưa</a:t>
            </a:r>
            <a:r>
              <a:rPr lang="en-US" sz="3100" dirty="0">
                <a:effectLst/>
                <a:latin typeface="Cambria" panose="02040503050406030204" pitchFamily="18" charset="0"/>
                <a:ea typeface="Times New Roman" panose="02020603050405020304" pitchFamily="18" charset="0"/>
                <a:cs typeface="Cambria" panose="02040503050406030204" pitchFamily="18" charset="0"/>
              </a:rPr>
              <a:t> ta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về</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nhà</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chữa</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bệnh</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cho</a:t>
            </a:r>
            <a:r>
              <a:rPr lang="en-US" sz="3100" dirty="0">
                <a:effectLst/>
                <a:latin typeface="Cambria" panose="02040503050406030204" pitchFamily="18" charset="0"/>
                <a:ea typeface="Times New Roman" panose="02020603050405020304" pitchFamily="18" charset="0"/>
                <a:cs typeface="Cambria" panose="02040503050406030204" pitchFamily="18" charset="0"/>
              </a:rPr>
              <a:t> </a:t>
            </a:r>
            <a:r>
              <a:rPr lang="en-US" sz="3100" dirty="0" err="1">
                <a:effectLst/>
                <a:latin typeface="Cambria" panose="02040503050406030204" pitchFamily="18" charset="0"/>
                <a:ea typeface="Times New Roman" panose="02020603050405020304" pitchFamily="18" charset="0"/>
                <a:cs typeface="Cambria" panose="02040503050406030204" pitchFamily="18" charset="0"/>
              </a:rPr>
              <a:t>mẹ</a:t>
            </a:r>
            <a:r>
              <a:rPr lang="en-US" sz="3100" dirty="0">
                <a:effectLst/>
                <a:latin typeface="Cambria" panose="02040503050406030204" pitchFamily="18" charset="0"/>
                <a:ea typeface="Times New Roman" panose="02020603050405020304" pitchFamily="18" charset="0"/>
                <a:cs typeface="Cambria" panose="02040503050406030204" pitchFamily="18" charset="0"/>
              </a:rPr>
              <a:t> con.</a:t>
            </a:r>
            <a:endParaRPr lang="en-US" sz="3100" dirty="0">
              <a:effectLst/>
              <a:latin typeface="Cambria" panose="02040503050406030204" pitchFamily="18" charset="0"/>
              <a:ea typeface="Calibri" panose="020F0502020204030204" pitchFamily="34" charset="0"/>
              <a:cs typeface="Cambria" panose="02040503050406030204" pitchFamily="18" charset="0"/>
            </a:endParaRPr>
          </a:p>
        </p:txBody>
      </p:sp>
      <p:sp>
        <p:nvSpPr>
          <p:cNvPr id="5" name="TextBox 4"/>
          <p:cNvSpPr txBox="1"/>
          <p:nvPr/>
        </p:nvSpPr>
        <p:spPr>
          <a:xfrm>
            <a:off x="0" y="1510737"/>
            <a:ext cx="12192000" cy="3161030"/>
          </a:xfrm>
          <a:prstGeom prst="rect">
            <a:avLst/>
          </a:prstGeom>
          <a:solidFill>
            <a:schemeClr val="bg1"/>
          </a:solidFill>
        </p:spPr>
        <p:txBody>
          <a:bodyPr wrap="square">
            <a:spAutoFit/>
          </a:bodyPr>
          <a:lstStyle/>
          <a:p>
            <a:pPr indent="457200" algn="just">
              <a:spcAft>
                <a:spcPts val="900"/>
              </a:spcAft>
            </a:pPr>
            <a:r>
              <a:rPr lang="vi-VN" alt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C</a:t>
            </a:r>
            <a:r>
              <a:rPr lang="vi-VN" alt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ô bé nhặt tay</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nải</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vi-VN" alt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lên. Miệng túi để lộ ra nhiều vàng bạc</a:t>
            </a:r>
            <a:r>
              <a:rPr lang="vi-VN" alt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Nhìn lên, cô chợt thấy phía trước có bóng một bà cụ lưng còng đang đi chầm chậm.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Cô</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bé</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đoán</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vi-VN" alt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chiếc tay nải là của bà cụ đánh rơi, bèn chạy đuổi theo bà cụ, vừa đi vừa gọi :</a:t>
            </a:r>
            <a:endParaRPr lang="en-US" sz="3200" dirty="0">
              <a:solidFill>
                <a:srgbClr val="FF0000"/>
              </a:solidFill>
              <a:effectLst/>
              <a:latin typeface="Cambria" panose="02040503050406030204" pitchFamily="18" charset="0"/>
              <a:ea typeface="Calibri" panose="020F0502020204030204" pitchFamily="34" charset="0"/>
              <a:cs typeface="Cambria" panose="02040503050406030204" pitchFamily="18" charset="0"/>
            </a:endParaRPr>
          </a:p>
          <a:p>
            <a:pPr indent="457200" algn="just">
              <a:spcAft>
                <a:spcPts val="900"/>
              </a:spcAft>
            </a:pPr>
            <a:r>
              <a:rPr lang="vi-VN" alt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Bà</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ơi</a:t>
            </a:r>
            <a:r>
              <a:rPr lang="vi-VN" alt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Bà</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đánh</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rơi</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chiếc</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tay</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nải</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này</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Nó</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rơi</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xuống</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đường</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mà</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bà</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không</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hay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phải</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a:t>
            </a:r>
            <a:r>
              <a:rPr 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không</a:t>
            </a:r>
            <a:r>
              <a:rPr lang="vi-VN" altLang="en-US" sz="3200" dirty="0" err="1">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 ạ </a:t>
            </a:r>
            <a:r>
              <a:rPr lang="en-US" sz="3200" dirty="0">
                <a:solidFill>
                  <a:srgbClr val="FF0000"/>
                </a:solidFill>
                <a:effectLst/>
                <a:latin typeface="Cambria" panose="02040503050406030204" pitchFamily="18" charset="0"/>
                <a:ea typeface="Times New Roman" panose="02020603050405020304" pitchFamily="18" charset="0"/>
                <a:cs typeface="Cambria" panose="02040503050406030204" pitchFamily="18" charset="0"/>
              </a:rPr>
              <a:t>?</a:t>
            </a:r>
            <a:endParaRPr lang="en-US" sz="3200" dirty="0">
              <a:solidFill>
                <a:srgbClr val="FF0000"/>
              </a:solidFill>
              <a:effectLst/>
              <a:latin typeface="Cambria" panose="02040503050406030204" pitchFamily="18" charset="0"/>
              <a:ea typeface="Calibri" panose="020F0502020204030204" pitchFamily="34"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6510" y="1337"/>
            <a:ext cx="12192000" cy="6856595"/>
          </a:xfrm>
          <a:prstGeom prst="rect">
            <a:avLst/>
          </a:prstGeom>
        </p:spPr>
      </p:pic>
      <p:grpSp>
        <p:nvGrpSpPr>
          <p:cNvPr id="12" name="组合 11"/>
          <p:cNvGrpSpPr/>
          <p:nvPr/>
        </p:nvGrpSpPr>
        <p:grpSpPr>
          <a:xfrm>
            <a:off x="276726" y="216568"/>
            <a:ext cx="11670632" cy="4475748"/>
            <a:chOff x="276726" y="216568"/>
            <a:chExt cx="11562348" cy="4475748"/>
          </a:xfrm>
        </p:grpSpPr>
        <p:cxnSp>
          <p:nvCxnSpPr>
            <p:cNvPr id="8" name="直接连接符 7"/>
            <p:cNvCxnSpPr/>
            <p:nvPr/>
          </p:nvCxnSpPr>
          <p:spPr>
            <a:xfrm>
              <a:off x="276726" y="216568"/>
              <a:ext cx="11562348" cy="0"/>
            </a:xfrm>
            <a:prstGeom prst="line">
              <a:avLst/>
            </a:prstGeom>
            <a:ln>
              <a:solidFill>
                <a:schemeClr val="bg1"/>
              </a:solidFill>
              <a:prstDash val="lgDashDot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76726" y="216568"/>
              <a:ext cx="0" cy="4475748"/>
            </a:xfrm>
            <a:prstGeom prst="line">
              <a:avLst/>
            </a:prstGeom>
            <a:ln>
              <a:solidFill>
                <a:schemeClr val="bg1"/>
              </a:solidFill>
              <a:prstDash val="lgDashDot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823032" y="216568"/>
              <a:ext cx="0" cy="4475748"/>
            </a:xfrm>
            <a:prstGeom prst="line">
              <a:avLst/>
            </a:prstGeom>
            <a:ln>
              <a:solidFill>
                <a:schemeClr val="bg1"/>
              </a:solidFill>
              <a:prstDash val="lgDashDotDot"/>
            </a:ln>
          </p:spPr>
          <p:style>
            <a:lnRef idx="1">
              <a:schemeClr val="accent1"/>
            </a:lnRef>
            <a:fillRef idx="0">
              <a:schemeClr val="accent1"/>
            </a:fillRef>
            <a:effectRef idx="0">
              <a:schemeClr val="accent1"/>
            </a:effectRef>
            <a:fontRef idx="minor">
              <a:schemeClr val="tx1"/>
            </a:fontRef>
          </p:style>
        </p:cxnSp>
      </p:grpSp>
      <p:pic>
        <p:nvPicPr>
          <p:cNvPr id="13" name="图片 12"/>
          <p:cNvPicPr>
            <a:picLocks noChangeAspect="1"/>
          </p:cNvPicPr>
          <p:nvPr/>
        </p:nvPicPr>
        <p:blipFill rotWithShape="1">
          <a:blip r:embed="rId4"/>
          <a:srcRect r="62599" b="5842"/>
          <a:stretch>
            <a:fillRect/>
          </a:stretch>
        </p:blipFill>
        <p:spPr>
          <a:xfrm>
            <a:off x="0" y="5116155"/>
            <a:ext cx="4559966" cy="1741845"/>
          </a:xfrm>
          <a:prstGeom prst="rect">
            <a:avLst/>
          </a:prstGeom>
        </p:spPr>
      </p:pic>
      <p:pic>
        <p:nvPicPr>
          <p:cNvPr id="14" name="图片 13"/>
          <p:cNvPicPr>
            <a:picLocks noChangeAspect="1"/>
          </p:cNvPicPr>
          <p:nvPr/>
        </p:nvPicPr>
        <p:blipFill rotWithShape="1">
          <a:blip r:embed="rId4"/>
          <a:srcRect l="62896" r="1250" b="5842"/>
          <a:stretch>
            <a:fillRect/>
          </a:stretch>
        </p:blipFill>
        <p:spPr>
          <a:xfrm>
            <a:off x="7820526" y="5268555"/>
            <a:ext cx="4371473" cy="1741845"/>
          </a:xfrm>
          <a:prstGeom prst="rect">
            <a:avLst/>
          </a:prstGeom>
        </p:spPr>
      </p:pic>
      <p:sp>
        <p:nvSpPr>
          <p:cNvPr id="15" name="文本框 14"/>
          <p:cNvSpPr txBox="1"/>
          <p:nvPr/>
        </p:nvSpPr>
        <p:spPr>
          <a:xfrm>
            <a:off x="276725" y="222444"/>
            <a:ext cx="11670632" cy="297053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zh-CN" sz="4800" b="1" u="sng" dirty="0" err="1">
                <a:solidFill>
                  <a:srgbClr val="FFFF00"/>
                </a:solidFill>
                <a:latin typeface="Cambria" panose="02040503050406030204" pitchFamily="18" charset="0"/>
                <a:ea typeface="Microsoft YaHei" panose="020B0503020204020204" pitchFamily="34" charset="-122"/>
                <a:cs typeface="Cambria" panose="02040503050406030204" pitchFamily="18" charset="0"/>
              </a:rPr>
              <a:t>Dặn</a:t>
            </a:r>
            <a:r>
              <a:rPr lang="en-US" altLang="zh-CN" sz="4800" b="1" u="sng" dirty="0">
                <a:solidFill>
                  <a:srgbClr val="FFFF00"/>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4800" b="1" u="sng" dirty="0" err="1">
                <a:solidFill>
                  <a:srgbClr val="FFFF00"/>
                </a:solidFill>
                <a:latin typeface="Cambria" panose="02040503050406030204" pitchFamily="18" charset="0"/>
                <a:ea typeface="Microsoft YaHei" panose="020B0503020204020204" pitchFamily="34" charset="-122"/>
                <a:cs typeface="Cambria" panose="02040503050406030204" pitchFamily="18" charset="0"/>
              </a:rPr>
              <a:t>dò</a:t>
            </a:r>
            <a:r>
              <a:rPr lang="en-US" altLang="zh-CN" sz="4800" b="1" u="sng" dirty="0">
                <a:solidFill>
                  <a:srgbClr val="FFFF00"/>
                </a:solidFill>
                <a:latin typeface="Cambria" panose="02040503050406030204" pitchFamily="18" charset="0"/>
                <a:ea typeface="Microsoft YaHei" panose="020B0503020204020204" pitchFamily="34" charset="-122"/>
                <a:cs typeface="Cambria" panose="02040503050406030204" pitchFamily="18" charset="0"/>
              </a:rPr>
              <a:t>:</a:t>
            </a:r>
          </a:p>
          <a:p>
            <a:pPr marR="0" lvl="0" indent="0" algn="just" defTabSz="914400" rtl="0" eaLnBrk="1" fontAlgn="auto" latinLnBrk="0" hangingPunct="1">
              <a:lnSpc>
                <a:spcPct val="120000"/>
              </a:lnSpc>
              <a:spcBef>
                <a:spcPts val="0"/>
              </a:spcBef>
              <a:spcAft>
                <a:spcPts val="0"/>
              </a:spcAft>
              <a:buClrTx/>
              <a:buSzTx/>
              <a:buFontTx/>
              <a:buNone/>
              <a:defRPr/>
            </a:pPr>
            <a:r>
              <a:rPr lang="vi-VN" altLang="en-US"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Em</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hãy</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vi-VN" altLang="en-US"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viết tiếp</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phần</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còn</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thiếu</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của</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đoạn</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smtClean="0">
                <a:solidFill>
                  <a:schemeClr val="bg1"/>
                </a:solidFill>
                <a:latin typeface="Cambria" panose="02040503050406030204" pitchFamily="18" charset="0"/>
                <a:ea typeface="Microsoft YaHei" panose="020B0503020204020204" pitchFamily="34" charset="-122"/>
                <a:cs typeface="Cambria" panose="02040503050406030204" pitchFamily="18" charset="0"/>
              </a:rPr>
              <a:t>văn</a:t>
            </a:r>
            <a:r>
              <a:rPr lang="en-US" altLang="zh-CN" sz="3600" dirty="0" smtClean="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vào</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a:t>
            </a:r>
            <a:r>
              <a:rPr lang="en-US" altLang="zh-CN" sz="3600" dirty="0" err="1">
                <a:solidFill>
                  <a:schemeClr val="bg1"/>
                </a:solidFill>
                <a:latin typeface="Cambria" panose="02040503050406030204" pitchFamily="18" charset="0"/>
                <a:ea typeface="Microsoft YaHei" panose="020B0503020204020204" pitchFamily="34" charset="-122"/>
                <a:cs typeface="Cambria" panose="02040503050406030204" pitchFamily="18" charset="0"/>
              </a:rPr>
              <a:t>vở</a:t>
            </a:r>
            <a:r>
              <a:rPr lang="en-US" altLang="zh-CN"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a:t>
            </a:r>
          </a:p>
          <a:p>
            <a:pPr marR="0" lvl="0" indent="0" algn="just" defTabSz="914400" rtl="0" eaLnBrk="1" fontAlgn="auto" latinLnBrk="0" hangingPunct="1">
              <a:lnSpc>
                <a:spcPct val="120000"/>
              </a:lnSpc>
              <a:spcBef>
                <a:spcPts val="0"/>
              </a:spcBef>
              <a:spcAft>
                <a:spcPts val="0"/>
              </a:spcAft>
              <a:buClrTx/>
              <a:buSzTx/>
              <a:buFontTx/>
              <a:buNone/>
              <a:defRPr/>
            </a:pPr>
            <a:r>
              <a:rPr lang="vi-VN" altLang="en-US"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Xem lại bài học ngày hôm nay.</a:t>
            </a:r>
          </a:p>
          <a:p>
            <a:pPr marR="0" lvl="0" indent="0" algn="just" defTabSz="914400" rtl="0" eaLnBrk="1" fontAlgn="auto" latinLnBrk="0" hangingPunct="1">
              <a:lnSpc>
                <a:spcPct val="120000"/>
              </a:lnSpc>
              <a:spcBef>
                <a:spcPts val="0"/>
              </a:spcBef>
              <a:spcAft>
                <a:spcPts val="0"/>
              </a:spcAft>
              <a:buClrTx/>
              <a:buSzTx/>
              <a:buFontTx/>
              <a:buNone/>
              <a:defRPr/>
            </a:pPr>
            <a:r>
              <a:rPr lang="vi-VN" altLang="en-US"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 Chuẩn bị bài </a:t>
            </a:r>
            <a:r>
              <a:rPr lang="vi-VN" altLang="en-US" sz="3600" i="1" dirty="0">
                <a:solidFill>
                  <a:schemeClr val="bg1"/>
                </a:solidFill>
                <a:latin typeface="Cambria" panose="02040503050406030204" pitchFamily="18" charset="0"/>
                <a:ea typeface="Microsoft YaHei" panose="020B0503020204020204" pitchFamily="34" charset="-122"/>
                <a:cs typeface="Cambria" panose="02040503050406030204" pitchFamily="18" charset="0"/>
              </a:rPr>
              <a:t>Trả bài văn viết thư</a:t>
            </a:r>
            <a:r>
              <a:rPr lang="vi-VN" altLang="en-US" sz="3600" dirty="0">
                <a:solidFill>
                  <a:schemeClr val="bg1"/>
                </a:solidFill>
                <a:latin typeface="Cambria" panose="02040503050406030204" pitchFamily="18" charset="0"/>
                <a:ea typeface="Microsoft YaHei" panose="020B0503020204020204" pitchFamily="34" charset="-122"/>
                <a:cs typeface="Cambria" panose="020405030504060302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23851"/>
            <a:ext cx="12192000" cy="9534283"/>
          </a:xfrm>
          <a:prstGeom prst="rect">
            <a:avLst/>
          </a:prstGeom>
        </p:spPr>
      </p:pic>
      <p:pic>
        <p:nvPicPr>
          <p:cNvPr id="3" name="图片 2"/>
          <p:cNvPicPr>
            <a:picLocks noChangeAspect="1"/>
          </p:cNvPicPr>
          <p:nvPr/>
        </p:nvPicPr>
        <p:blipFill>
          <a:blip r:embed="rId4"/>
          <a:stretch>
            <a:fillRect/>
          </a:stretch>
        </p:blipFill>
        <p:spPr>
          <a:xfrm>
            <a:off x="763799" y="869949"/>
            <a:ext cx="10590001" cy="5308601"/>
          </a:xfrm>
          <a:prstGeom prst="rect">
            <a:avLst/>
          </a:prstGeom>
        </p:spPr>
      </p:pic>
      <p:pic>
        <p:nvPicPr>
          <p:cNvPr id="4" name="图片 3"/>
          <p:cNvPicPr>
            <a:picLocks noChangeAspect="1"/>
          </p:cNvPicPr>
          <p:nvPr/>
        </p:nvPicPr>
        <p:blipFill>
          <a:blip r:embed="rId5"/>
          <a:stretch>
            <a:fillRect/>
          </a:stretch>
        </p:blipFill>
        <p:spPr>
          <a:xfrm>
            <a:off x="346841" y="184150"/>
            <a:ext cx="2548038" cy="2750145"/>
          </a:xfrm>
          <a:prstGeom prst="rect">
            <a:avLst/>
          </a:prstGeom>
        </p:spPr>
      </p:pic>
      <p:pic>
        <p:nvPicPr>
          <p:cNvPr id="5" name="图片 4"/>
          <p:cNvPicPr>
            <a:picLocks noChangeAspect="1"/>
          </p:cNvPicPr>
          <p:nvPr/>
        </p:nvPicPr>
        <p:blipFill>
          <a:blip r:embed="rId6"/>
          <a:stretch>
            <a:fillRect/>
          </a:stretch>
        </p:blipFill>
        <p:spPr>
          <a:xfrm>
            <a:off x="9669404" y="64868"/>
            <a:ext cx="1976659" cy="2441140"/>
          </a:xfrm>
          <a:prstGeom prst="rect">
            <a:avLst/>
          </a:prstGeom>
        </p:spPr>
      </p:pic>
      <p:pic>
        <p:nvPicPr>
          <p:cNvPr id="6" name="图片 5"/>
          <p:cNvPicPr>
            <a:picLocks noChangeAspect="1"/>
          </p:cNvPicPr>
          <p:nvPr/>
        </p:nvPicPr>
        <p:blipFill>
          <a:blip r:embed="rId7"/>
          <a:stretch>
            <a:fillRect/>
          </a:stretch>
        </p:blipFill>
        <p:spPr>
          <a:xfrm>
            <a:off x="1753494" y="3933293"/>
            <a:ext cx="8202470" cy="2651561"/>
          </a:xfrm>
          <a:prstGeom prst="rect">
            <a:avLst/>
          </a:prstGeom>
        </p:spPr>
      </p:pic>
      <p:pic>
        <p:nvPicPr>
          <p:cNvPr id="7" name="图片 6"/>
          <p:cNvPicPr>
            <a:picLocks noChangeAspect="1"/>
          </p:cNvPicPr>
          <p:nvPr/>
        </p:nvPicPr>
        <p:blipFill>
          <a:blip r:embed="rId8"/>
          <a:stretch>
            <a:fillRect/>
          </a:stretch>
        </p:blipFill>
        <p:spPr>
          <a:xfrm>
            <a:off x="1185041" y="2752289"/>
            <a:ext cx="9821917" cy="1181100"/>
          </a:xfrm>
          <a:prstGeom prst="rect">
            <a:avLst/>
          </a:prstGeom>
        </p:spPr>
      </p:pic>
      <p:grpSp>
        <p:nvGrpSpPr>
          <p:cNvPr id="11" name="组合 10"/>
          <p:cNvGrpSpPr/>
          <p:nvPr/>
        </p:nvGrpSpPr>
        <p:grpSpPr>
          <a:xfrm rot="6329695" flipH="1">
            <a:off x="7727016" y="1705132"/>
            <a:ext cx="1689788" cy="1154143"/>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5FA080"/>
                </a:solidFill>
                <a:effectLst/>
                <a:uLnTx/>
                <a:uFillTx/>
                <a:latin typeface="等线" panose="020F0502020204030204"/>
                <a:ea typeface="等线" panose="02010600030101010101" pitchFamily="2" charset="-122"/>
                <a:cs typeface="+mn-cs"/>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grpSp>
        <p:nvGrpSpPr>
          <p:cNvPr id="12" name="组合 11"/>
          <p:cNvGrpSpPr/>
          <p:nvPr/>
        </p:nvGrpSpPr>
        <p:grpSpPr>
          <a:xfrm>
            <a:off x="3848792" y="2993033"/>
            <a:ext cx="3941237" cy="338354"/>
            <a:chOff x="4531763" y="904319"/>
            <a:chExt cx="3274666" cy="206375"/>
          </a:xfrm>
          <a:solidFill>
            <a:srgbClr val="5FA080"/>
          </a:solidFill>
        </p:grpSpPr>
        <p:sp>
          <p:nvSpPr>
            <p:cNvPr id="13" name="Freeform 139"/>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4" name="Freeform 139"/>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5" name="Freeform 139"/>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6" name="Freeform 139"/>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7" name="Freeform 139"/>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8" name="Freeform 139"/>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9" name="Freeform 139"/>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0" name="Freeform 139"/>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1" name="Freeform 139"/>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2" name="Freeform 139"/>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sp>
        <p:nvSpPr>
          <p:cNvPr id="8" name="TextBox 7"/>
          <p:cNvSpPr txBox="1"/>
          <p:nvPr/>
        </p:nvSpPr>
        <p:spPr>
          <a:xfrm>
            <a:off x="3729163" y="1953059"/>
            <a:ext cx="4017251" cy="1014730"/>
          </a:xfrm>
          <a:prstGeom prst="rect">
            <a:avLst/>
          </a:prstGeom>
          <a:noFill/>
        </p:spPr>
        <p:txBody>
          <a:bodyPr wrap="square" rtlCol="0">
            <a:spAutoFit/>
          </a:bodyPr>
          <a:lstStyle/>
          <a:p>
            <a:r>
              <a:rPr lang="en-US" sz="6000" b="1" dirty="0">
                <a:solidFill>
                  <a:srgbClr val="FF0000"/>
                </a:solidFill>
                <a:latin typeface="Cambria" panose="02040503050406030204" pitchFamily="18" charset="0"/>
                <a:cs typeface="Cambria" panose="02040503050406030204" pitchFamily="18" charset="0"/>
              </a:rPr>
              <a:t>I. </a:t>
            </a:r>
            <a:r>
              <a:rPr lang="en-US" sz="6000" b="1" dirty="0" err="1">
                <a:solidFill>
                  <a:srgbClr val="FF0000"/>
                </a:solidFill>
                <a:latin typeface="Cambria" panose="02040503050406030204" pitchFamily="18" charset="0"/>
                <a:cs typeface="Cambria" panose="02040503050406030204" pitchFamily="18" charset="0"/>
              </a:rPr>
              <a:t>Nhận</a:t>
            </a:r>
            <a:r>
              <a:rPr lang="en-US" sz="6000" b="1" dirty="0">
                <a:solidFill>
                  <a:srgbClr val="FF0000"/>
                </a:solidFill>
                <a:latin typeface="Cambria" panose="02040503050406030204" pitchFamily="18" charset="0"/>
                <a:cs typeface="Cambria" panose="02040503050406030204" pitchFamily="18" charset="0"/>
              </a:rPr>
              <a:t> </a:t>
            </a:r>
            <a:r>
              <a:rPr lang="en-US" sz="6000" b="1" dirty="0" err="1">
                <a:solidFill>
                  <a:srgbClr val="FF0000"/>
                </a:solidFill>
                <a:latin typeface="Cambria" panose="02040503050406030204" pitchFamily="18" charset="0"/>
                <a:cs typeface="Cambria" panose="02040503050406030204" pitchFamily="18" charset="0"/>
              </a:rPr>
              <a:t>xét</a:t>
            </a:r>
            <a:endParaRPr lang="en-US" sz="6000" b="1" dirty="0">
              <a:solidFill>
                <a:srgbClr val="FF0000"/>
              </a:solidFill>
              <a:latin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9" name="图片 8"/>
          <p:cNvPicPr>
            <a:picLocks noChangeAspect="1"/>
          </p:cNvPicPr>
          <p:nvPr/>
        </p:nvPicPr>
        <p:blipFill>
          <a:blip r:embed="rId3"/>
          <a:stretch>
            <a:fillRect/>
          </a:stretch>
        </p:blipFill>
        <p:spPr>
          <a:xfrm>
            <a:off x="168275" y="140335"/>
            <a:ext cx="1652905" cy="1155065"/>
          </a:xfrm>
          <a:prstGeom prst="rect">
            <a:avLst/>
          </a:prstGeom>
        </p:spPr>
      </p:pic>
      <p:pic>
        <p:nvPicPr>
          <p:cNvPr id="12" name="图片 11"/>
          <p:cNvPicPr>
            <a:picLocks noChangeAspect="1"/>
          </p:cNvPicPr>
          <p:nvPr/>
        </p:nvPicPr>
        <p:blipFill rotWithShape="1">
          <a:blip r:embed="rId4"/>
          <a:srcRect l="66309" t="17606" r="1991"/>
          <a:stretch>
            <a:fillRect/>
          </a:stretch>
        </p:blipFill>
        <p:spPr>
          <a:xfrm>
            <a:off x="8914765" y="-635"/>
            <a:ext cx="3277235" cy="2936875"/>
          </a:xfrm>
          <a:prstGeom prst="rect">
            <a:avLst/>
          </a:prstGeom>
        </p:spPr>
      </p:pic>
      <p:pic>
        <p:nvPicPr>
          <p:cNvPr id="25" name="图片 24"/>
          <p:cNvPicPr>
            <a:picLocks noChangeAspect="1"/>
          </p:cNvPicPr>
          <p:nvPr/>
        </p:nvPicPr>
        <p:blipFill>
          <a:blip r:embed="rId5"/>
          <a:stretch>
            <a:fillRect/>
          </a:stretch>
        </p:blipFill>
        <p:spPr>
          <a:xfrm>
            <a:off x="513080" y="4779645"/>
            <a:ext cx="8092440" cy="1816735"/>
          </a:xfrm>
          <a:prstGeom prst="rect">
            <a:avLst/>
          </a:prstGeom>
        </p:spPr>
      </p:pic>
      <p:pic>
        <p:nvPicPr>
          <p:cNvPr id="26" name="图片 25"/>
          <p:cNvPicPr>
            <a:picLocks noChangeAspect="1"/>
          </p:cNvPicPr>
          <p:nvPr/>
        </p:nvPicPr>
        <p:blipFill>
          <a:blip r:embed="rId6"/>
          <a:stretch>
            <a:fillRect/>
          </a:stretch>
        </p:blipFill>
        <p:spPr>
          <a:xfrm>
            <a:off x="8403590" y="3537585"/>
            <a:ext cx="2367280" cy="3071495"/>
          </a:xfrm>
          <a:prstGeom prst="rect">
            <a:avLst/>
          </a:prstGeom>
        </p:spPr>
      </p:pic>
      <p:pic>
        <p:nvPicPr>
          <p:cNvPr id="13"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080" y="1781810"/>
            <a:ext cx="2449195" cy="2332990"/>
          </a:xfrm>
          <a:prstGeom prst="rect">
            <a:avLst/>
          </a:prstGeom>
        </p:spPr>
      </p:pic>
      <p:sp>
        <p:nvSpPr>
          <p:cNvPr id="6" name="TextBox 1"/>
          <p:cNvSpPr txBox="1"/>
          <p:nvPr/>
        </p:nvSpPr>
        <p:spPr>
          <a:xfrm>
            <a:off x="3161665" y="2014220"/>
            <a:ext cx="8710295" cy="1014730"/>
          </a:xfrm>
          <a:prstGeom prst="rect">
            <a:avLst/>
          </a:prstGeom>
          <a:noFill/>
        </p:spPr>
        <p:txBody>
          <a:bodyPr wrap="square" rtlCol="0">
            <a:spAutoFit/>
          </a:bodyPr>
          <a:lstStyle/>
          <a:p>
            <a:r>
              <a:rPr lang="vi-VN" altLang="en-US" sz="6000" b="1" dirty="0">
                <a:solidFill>
                  <a:srgbClr val="FFFF00"/>
                </a:solidFill>
                <a:latin typeface="Cambria" panose="02040503050406030204" pitchFamily="18" charset="0"/>
                <a:cs typeface="Cambria" panose="02040503050406030204" pitchFamily="18" charset="0"/>
              </a:rPr>
              <a:t>Tiết học đã kết thúc rồi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10" y="3930015"/>
            <a:ext cx="2661285" cy="2645410"/>
          </a:xfrm>
          <a:prstGeom prst="rect">
            <a:avLst/>
          </a:prstGeom>
        </p:spPr>
      </p:pic>
      <p:pic>
        <p:nvPicPr>
          <p:cNvPr id="3" name="图片 15"/>
          <p:cNvPicPr>
            <a:picLocks noChangeAspect="1"/>
          </p:cNvPicPr>
          <p:nvPr/>
        </p:nvPicPr>
        <p:blipFill>
          <a:blip r:embed="rId3"/>
          <a:stretch>
            <a:fillRect/>
          </a:stretch>
        </p:blipFill>
        <p:spPr>
          <a:xfrm>
            <a:off x="246148" y="0"/>
            <a:ext cx="11945852" cy="1436506"/>
          </a:xfrm>
          <a:prstGeom prst="rect">
            <a:avLst/>
          </a:prstGeom>
        </p:spPr>
      </p:pic>
      <p:grpSp>
        <p:nvGrpSpPr>
          <p:cNvPr id="4" name="Group 3"/>
          <p:cNvGrpSpPr/>
          <p:nvPr/>
        </p:nvGrpSpPr>
        <p:grpSpPr>
          <a:xfrm>
            <a:off x="178436" y="1107050"/>
            <a:ext cx="11810812" cy="2823210"/>
            <a:chOff x="3246636" y="2762933"/>
            <a:chExt cx="9588125" cy="2150108"/>
          </a:xfrm>
        </p:grpSpPr>
        <p:sp>
          <p:nvSpPr>
            <p:cNvPr id="8" name="矩形: 圆角 6"/>
            <p:cNvSpPr/>
            <p:nvPr/>
          </p:nvSpPr>
          <p:spPr>
            <a:xfrm>
              <a:off x="4043755" y="2762933"/>
              <a:ext cx="8013944" cy="2150108"/>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i="0" dirty="0">
                  <a:solidFill>
                    <a:srgbClr val="FF0000"/>
                  </a:solidFill>
                  <a:effectLst/>
                  <a:latin typeface="Cambria" panose="02040503050406030204" pitchFamily="18" charset="0"/>
                  <a:cs typeface="Cambria" panose="02040503050406030204" pitchFamily="18" charset="0"/>
                </a:rPr>
                <a:t>1. Hãy nêu những sự việc tạo thành cốt truyện </a:t>
              </a:r>
              <a:r>
                <a:rPr lang="vi-VN" sz="4000" b="1" i="1" dirty="0">
                  <a:solidFill>
                    <a:srgbClr val="FF0000"/>
                  </a:solidFill>
                  <a:effectLst/>
                  <a:latin typeface="Cambria" panose="02040503050406030204" pitchFamily="18" charset="0"/>
                  <a:cs typeface="Cambria" panose="02040503050406030204" pitchFamily="18" charset="0"/>
                </a:rPr>
                <a:t>Những hạt thóc giống</a:t>
              </a:r>
              <a:r>
                <a:rPr lang="vi-VN" sz="4000" b="1" i="0" dirty="0">
                  <a:solidFill>
                    <a:srgbClr val="FF0000"/>
                  </a:solidFill>
                  <a:effectLst/>
                  <a:latin typeface="Cambria" panose="02040503050406030204" pitchFamily="18" charset="0"/>
                  <a:cs typeface="Cambria" panose="02040503050406030204" pitchFamily="18" charset="0"/>
                </a:rPr>
                <a:t>. Cho biết mỗi sự việc được kể trong đoạn văn nào.</a:t>
              </a:r>
              <a:endParaRPr lang="zh-CN" altLang="en-US" sz="4000" b="1" dirty="0">
                <a:solidFill>
                  <a:srgbClr val="FF0000"/>
                </a:solidFill>
                <a:latin typeface="Cambria" panose="02040503050406030204" pitchFamily="18" charset="0"/>
                <a:ea typeface="Microsoft YaHei" panose="020B0503020204020204" pitchFamily="34" charset="-122"/>
                <a:cs typeface="Cambria" panose="02040503050406030204" pitchFamily="18" charset="0"/>
              </a:endParaRPr>
            </a:p>
          </p:txBody>
        </p:sp>
        <p:pic>
          <p:nvPicPr>
            <p:cNvPr id="6"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7237">
              <a:off x="3246636" y="3135561"/>
              <a:ext cx="882023" cy="891259"/>
            </a:xfrm>
            <a:prstGeom prst="rect">
              <a:avLst/>
            </a:prstGeom>
          </p:spPr>
        </p:pic>
        <p:pic>
          <p:nvPicPr>
            <p:cNvPr id="7"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11942" flipH="1">
              <a:off x="11992148" y="3154950"/>
              <a:ext cx="842613" cy="832982"/>
            </a:xfrm>
            <a:prstGeom prst="rect">
              <a:avLst/>
            </a:prstGeom>
          </p:spPr>
        </p:pic>
      </p:grpSp>
      <p:pic>
        <p:nvPicPr>
          <p:cNvPr id="30" name="Picture 4" descr="Cove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523605" y="4276725"/>
            <a:ext cx="3466465" cy="19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6"/>
          <p:cNvSpPr/>
          <p:nvPr/>
        </p:nvSpPr>
        <p:spPr>
          <a:xfrm>
            <a:off x="575945" y="133985"/>
            <a:ext cx="11230610" cy="6174740"/>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40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Rectangle 2"/>
          <p:cNvSpPr/>
          <p:nvPr/>
        </p:nvSpPr>
        <p:spPr>
          <a:xfrm>
            <a:off x="1042670" y="720725"/>
            <a:ext cx="10393680" cy="5631180"/>
          </a:xfrm>
          <a:prstGeom prst="rect">
            <a:avLst/>
          </a:prstGeom>
        </p:spPr>
        <p:txBody>
          <a:bodyPr wrap="square">
            <a:spAutoFit/>
          </a:bodyPr>
          <a:lstStyle/>
          <a:p>
            <a:pPr indent="457200" algn="just"/>
            <a:r>
              <a:rPr lang="vi-VN" sz="2000">
                <a:solidFill>
                  <a:schemeClr val="tx1"/>
                </a:solidFill>
                <a:latin typeface="Arial" panose="020B0604020202020204" pitchFamily="34" charset="0"/>
                <a:cs typeface="Arial" panose="020B0604020202020204" pitchFamily="34" charset="0"/>
              </a:rPr>
              <a:t>Ngày </a:t>
            </a:r>
            <a:r>
              <a:rPr lang="vi-VN" sz="2000" dirty="0">
                <a:solidFill>
                  <a:schemeClr val="tx1"/>
                </a:solidFill>
                <a:latin typeface="Arial" panose="020B0604020202020204" pitchFamily="34" charset="0"/>
                <a:cs typeface="Arial" panose="020B0604020202020204" pitchFamily="34" charset="0"/>
              </a:rPr>
              <a:t>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p>
          <a:p>
            <a:pPr indent="457200" algn="just"/>
            <a:r>
              <a:rPr lang="vi-VN" sz="2000">
                <a:solidFill>
                  <a:srgbClr val="FF0000"/>
                </a:solidFill>
                <a:latin typeface="Arial" panose="020B0604020202020204" pitchFamily="34" charset="0"/>
                <a:cs typeface="Arial" panose="020B0604020202020204" pitchFamily="34" charset="0"/>
              </a:rPr>
              <a:t>Có </a:t>
            </a:r>
            <a:r>
              <a:rPr lang="vi-VN" sz="2000" dirty="0">
                <a:solidFill>
                  <a:srgbClr val="FF0000"/>
                </a:solidFill>
                <a:latin typeface="Arial" panose="020B0604020202020204" pitchFamily="34" charset="0"/>
                <a:cs typeface="Arial" panose="020B0604020202020204" pitchFamily="34" charset="0"/>
              </a:rPr>
              <a:t>chú bé mồ côi tên là Chôm nhận thóc về, dốc công chăm sóc mà thóc vẫn chẳng nảy mầm. </a:t>
            </a:r>
          </a:p>
          <a:p>
            <a:pPr indent="457200" algn="just"/>
            <a:r>
              <a:rPr lang="vi-VN" sz="2000">
                <a:solidFill>
                  <a:srgbClr val="00B050"/>
                </a:solidFill>
                <a:latin typeface="Arial" panose="020B0604020202020204" pitchFamily="34" charset="0"/>
                <a:cs typeface="Arial" panose="020B0604020202020204" pitchFamily="34" charset="0"/>
              </a:rPr>
              <a:t>Đến </a:t>
            </a:r>
            <a:r>
              <a:rPr lang="vi-VN" sz="2000" dirty="0">
                <a:solidFill>
                  <a:srgbClr val="00B050"/>
                </a:solidFill>
                <a:latin typeface="Arial" panose="020B0604020202020204" pitchFamily="34" charset="0"/>
                <a:cs typeface="Arial" panose="020B0604020202020204" pitchFamily="34" charset="0"/>
              </a:rPr>
              <a:t>vụ thu hoạch, mọi người nô nức chở thóc về kinh thành nộp cho nhà vua. Chôm lo lắng đến trước nhà vua, quỳ tâu :</a:t>
            </a:r>
          </a:p>
          <a:p>
            <a:pPr algn="just"/>
            <a:r>
              <a:rPr lang="vi-VN" sz="2000" dirty="0">
                <a:solidFill>
                  <a:srgbClr val="00B050"/>
                </a:solidFill>
                <a:latin typeface="Arial" panose="020B0604020202020204" pitchFamily="34" charset="0"/>
                <a:cs typeface="Arial" panose="020B0604020202020204" pitchFamily="34" charset="0"/>
              </a:rPr>
              <a:t>       - Tâu Bệ hạ! Con không làm sao cho thóc nảy mầm được.</a:t>
            </a:r>
          </a:p>
          <a:p>
            <a:pPr indent="457200" algn="just"/>
            <a:r>
              <a:rPr lang="vi-VN" sz="2000">
                <a:solidFill>
                  <a:srgbClr val="00B050"/>
                </a:solidFill>
                <a:latin typeface="Arial" panose="020B0604020202020204" pitchFamily="34" charset="0"/>
                <a:cs typeface="Arial" panose="020B0604020202020204" pitchFamily="34" charset="0"/>
              </a:rPr>
              <a:t>Mọi </a:t>
            </a:r>
            <a:r>
              <a:rPr lang="vi-VN" sz="2000" dirty="0">
                <a:solidFill>
                  <a:srgbClr val="00B050"/>
                </a:solidFill>
                <a:latin typeface="Arial" panose="020B0604020202020204" pitchFamily="34" charset="0"/>
                <a:cs typeface="Arial" panose="020B0604020202020204" pitchFamily="34" charset="0"/>
              </a:rPr>
              <a:t>người đều sững sờ vì lời thú tội của Chôm. Nhưng nhà vua đã đỡ chú bé đứng dậy. Ngài hỏi còn ai để chết thóc giống không. Không ai trả lời. Lúc bấy giờ nhà vua mới ôn tồn nói :</a:t>
            </a:r>
          </a:p>
          <a:p>
            <a:pPr algn="just"/>
            <a:r>
              <a:rPr lang="vi-VN" sz="2000" dirty="0">
                <a:solidFill>
                  <a:srgbClr val="00B050"/>
                </a:solidFill>
                <a:latin typeface="Arial" panose="020B0604020202020204" pitchFamily="34" charset="0"/>
                <a:cs typeface="Arial" panose="020B0604020202020204" pitchFamily="34" charset="0"/>
              </a:rPr>
              <a:t>       - Trước khi phát thóc giống, ta đã cho luộc kĩ rồi. Lẽ nào thóc ấy còn mọc được? Những xe thóc đầy ắp kia đâu phải thu được từ thóc giống của ta !</a:t>
            </a:r>
          </a:p>
          <a:p>
            <a:pPr indent="457200" algn="just"/>
            <a:r>
              <a:rPr lang="vi-VN" sz="2000">
                <a:solidFill>
                  <a:srgbClr val="0070C0"/>
                </a:solidFill>
                <a:latin typeface="Arial" panose="020B0604020202020204" pitchFamily="34" charset="0"/>
                <a:cs typeface="Arial" panose="020B0604020202020204" pitchFamily="34" charset="0"/>
              </a:rPr>
              <a:t>Rồi </a:t>
            </a:r>
            <a:r>
              <a:rPr lang="vi-VN" sz="2000" dirty="0">
                <a:solidFill>
                  <a:srgbClr val="0070C0"/>
                </a:solidFill>
                <a:latin typeface="Arial" panose="020B0604020202020204" pitchFamily="34" charset="0"/>
                <a:cs typeface="Arial" panose="020B0604020202020204" pitchFamily="34" charset="0"/>
              </a:rPr>
              <a:t>vua dõng dạc nói tiếp:</a:t>
            </a:r>
          </a:p>
          <a:p>
            <a:pPr algn="just"/>
            <a:r>
              <a:rPr lang="vi-VN" sz="2000" dirty="0">
                <a:solidFill>
                  <a:srgbClr val="0070C0"/>
                </a:solidFill>
                <a:latin typeface="Arial" panose="020B0604020202020204" pitchFamily="34" charset="0"/>
                <a:cs typeface="Arial" panose="020B0604020202020204" pitchFamily="34" charset="0"/>
              </a:rPr>
              <a:t>       - Trung thực là đức tính quý nhất của con người. Ta sẽ truyền ngôi cho chú bé trung thực và dũng cảm này.</a:t>
            </a:r>
          </a:p>
          <a:p>
            <a:pPr algn="just"/>
            <a:r>
              <a:rPr lang="vi-VN" sz="2000" dirty="0">
                <a:solidFill>
                  <a:srgbClr val="0070C0"/>
                </a:solidFill>
                <a:latin typeface="Arial" panose="020B0604020202020204" pitchFamily="34" charset="0"/>
                <a:cs typeface="Arial" panose="020B0604020202020204" pitchFamily="34" charset="0"/>
              </a:rPr>
              <a:t>      Chôm được truyền ngôi và trở thành ông vua hiền minh.</a:t>
            </a:r>
            <a:endParaRPr lang="en-US" sz="2000" dirty="0">
              <a:solidFill>
                <a:srgbClr val="0070C0"/>
              </a:solidFill>
              <a:latin typeface="Arial" panose="020B0604020202020204" pitchFamily="34" charset="0"/>
              <a:cs typeface="Arial" panose="020B0604020202020204" pitchFamily="34" charset="0"/>
            </a:endParaRPr>
          </a:p>
          <a:p>
            <a:pPr algn="ctr"/>
            <a:r>
              <a:rPr lang="en-US" sz="2000" b="1" i="1" dirty="0">
                <a:solidFill>
                  <a:srgbClr val="002060"/>
                </a:solidFill>
                <a:latin typeface="Arial" panose="020B0604020202020204" pitchFamily="34" charset="0"/>
                <a:cs typeface="Arial" panose="020B0604020202020204" pitchFamily="34" charset="0"/>
              </a:rPr>
              <a:t>		</a:t>
            </a:r>
            <a:r>
              <a:rPr lang="vi-VN" alt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Truyện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dân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gian</a:t>
            </a:r>
            <a:r>
              <a:rPr lang="en-US" sz="2000" b="1" i="1" dirty="0">
                <a:solidFill>
                  <a:srgbClr val="002060"/>
                </a:solidFill>
                <a:latin typeface="Arial" panose="020B0604020202020204" pitchFamily="34" charset="0"/>
                <a:cs typeface="Arial" panose="020B0604020202020204" pitchFamily="34" charset="0"/>
              </a:rPr>
              <a:t> Khmer</a:t>
            </a:r>
            <a:r>
              <a:rPr lang="en-US" sz="2000" i="1" dirty="0">
                <a:solidFill>
                  <a:srgbClr val="002060"/>
                </a:solidFill>
                <a:latin typeface="Arial" panose="020B0604020202020204" pitchFamily="34" charset="0"/>
                <a:cs typeface="Arial" panose="020B0604020202020204" pitchFamily="34" charset="0"/>
              </a:rPr>
              <a:t>      </a:t>
            </a:r>
            <a:endParaRPr lang="vi-VN" sz="2400" b="0" i="1" dirty="0">
              <a:solidFill>
                <a:srgbClr val="002060"/>
              </a:solidFill>
              <a:effectLst/>
              <a:latin typeface="Arial" panose="020B0604020202020204" pitchFamily="34" charset="0"/>
              <a:cs typeface="Arial" panose="020B0604020202020204" pitchFamily="34" charset="0"/>
            </a:endParaRPr>
          </a:p>
        </p:txBody>
      </p:sp>
      <p:sp>
        <p:nvSpPr>
          <p:cNvPr id="50" name="18"/>
          <p:cNvSpPr>
            <a:spLocks noChangeArrowheads="1"/>
          </p:cNvSpPr>
          <p:nvPr>
            <p:custDataLst>
              <p:tags r:id="rId1"/>
            </p:custDataLst>
          </p:nvPr>
        </p:nvSpPr>
        <p:spPr bwMode="auto">
          <a:xfrm>
            <a:off x="1750268" y="133875"/>
            <a:ext cx="8505589" cy="67691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dirty="0">
                <a:solidFill>
                  <a:srgbClr val="C00000"/>
                </a:solidFill>
                <a:latin typeface="Calibri" panose="020F0502020204030204" pitchFamily="34" charset="0"/>
                <a:ea typeface="华康海报体W12(P)" panose="040B0C00000000000000" pitchFamily="82" charset="-122"/>
                <a:cs typeface="Calibri" panose="020F0502020204030204" pitchFamily="34" charset="0"/>
              </a:rPr>
              <a:t>NHỮNG HẠT THÓC GIỐNG</a:t>
            </a:r>
            <a:r>
              <a:rPr lang="en-US" altLang="zh-CN" sz="4400" dirty="0">
                <a:solidFill>
                  <a:srgbClr val="FFC000"/>
                </a:solidFill>
                <a:latin typeface="UTM Arruba KT" panose="02040603050506020204" pitchFamily="18" charset="0"/>
                <a:ea typeface="华康海报体W12(P)" panose="040B0C00000000000000" pitchFamily="82" charset="-122"/>
                <a:cs typeface="SimSun" panose="02010600030101010101" pitchFamily="2" charset="-122"/>
              </a:rPr>
              <a:t> </a:t>
            </a:r>
          </a:p>
        </p:txBody>
      </p:sp>
      <p:grpSp>
        <p:nvGrpSpPr>
          <p:cNvPr id="11" name="Group 10"/>
          <p:cNvGrpSpPr/>
          <p:nvPr/>
        </p:nvGrpSpPr>
        <p:grpSpPr>
          <a:xfrm>
            <a:off x="9324340" y="5426075"/>
            <a:ext cx="2851785" cy="1198880"/>
            <a:chOff x="4892574" y="4242110"/>
            <a:chExt cx="6311053" cy="2673799"/>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706" y="4281248"/>
              <a:ext cx="1445776" cy="206481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6385" y="4242110"/>
              <a:ext cx="1445776" cy="206481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648" y="4264373"/>
              <a:ext cx="1445776" cy="206481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394" y="4303511"/>
              <a:ext cx="1445776" cy="206481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299" y="4298586"/>
              <a:ext cx="1445776" cy="206481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336" y="4268615"/>
              <a:ext cx="1445776" cy="20648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851" y="4794770"/>
              <a:ext cx="1445776" cy="206481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9530" y="4833908"/>
              <a:ext cx="1445776" cy="206481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208" y="4821120"/>
              <a:ext cx="1445776" cy="206481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539" y="4833908"/>
              <a:ext cx="1445776" cy="206481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441" y="4794770"/>
              <a:ext cx="1445776" cy="206481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896" y="4821120"/>
              <a:ext cx="1445776" cy="206481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574" y="4851091"/>
              <a:ext cx="1445776" cy="2064818"/>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3445" y="156845"/>
            <a:ext cx="10768965" cy="55308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000" b="1" i="0" dirty="0">
                <a:solidFill>
                  <a:srgbClr val="FF0000"/>
                </a:solidFill>
                <a:effectLst/>
                <a:latin typeface="Cambria" panose="02040503050406030204" pitchFamily="18" charset="0"/>
                <a:cs typeface="Cambria" panose="02040503050406030204" pitchFamily="18" charset="0"/>
              </a:rPr>
              <a:t>a) Những sự việc tạo thành cốt truyện </a:t>
            </a:r>
            <a:r>
              <a:rPr lang="vi-VN" sz="3000" b="1" i="1" dirty="0">
                <a:solidFill>
                  <a:srgbClr val="FF0000"/>
                </a:solidFill>
                <a:effectLst/>
                <a:latin typeface="Cambria" panose="02040503050406030204" pitchFamily="18" charset="0"/>
                <a:cs typeface="Cambria" panose="02040503050406030204" pitchFamily="18" charset="0"/>
              </a:rPr>
              <a:t>Những hạt thóc giống</a:t>
            </a:r>
            <a:r>
              <a:rPr lang="vi-VN" sz="3000" b="1" i="0" dirty="0">
                <a:solidFill>
                  <a:srgbClr val="FF0000"/>
                </a:solidFill>
                <a:effectLst/>
                <a:latin typeface="Cambria" panose="02040503050406030204" pitchFamily="18" charset="0"/>
                <a:cs typeface="Cambria" panose="02040503050406030204" pitchFamily="18" charset="0"/>
              </a:rPr>
              <a:t> </a:t>
            </a:r>
            <a:r>
              <a:rPr lang="en-US" sz="3000" b="1" i="0" dirty="0">
                <a:solidFill>
                  <a:srgbClr val="FF0000"/>
                </a:solidFill>
                <a:effectLst/>
                <a:latin typeface="Cambria" panose="02040503050406030204" pitchFamily="18" charset="0"/>
                <a:cs typeface="Cambria" panose="02040503050406030204" pitchFamily="18" charset="0"/>
              </a:rPr>
              <a:t>:</a:t>
            </a:r>
          </a:p>
        </p:txBody>
      </p:sp>
      <p:sp>
        <p:nvSpPr>
          <p:cNvPr id="5" name="TextBox 7"/>
          <p:cNvSpPr txBox="1"/>
          <p:nvPr/>
        </p:nvSpPr>
        <p:spPr>
          <a:xfrm>
            <a:off x="877570" y="882650"/>
            <a:ext cx="10768965" cy="40614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vi-VN" sz="3000">
              <a:solidFill>
                <a:schemeClr val="tx1"/>
              </a:solidFill>
              <a:latin typeface="Times New Roman" panose="02020603050405020304" pitchFamily="18" charset="0"/>
              <a:cs typeface="Times New Roman" panose="02020603050405020304" pitchFamily="18" charset="0"/>
              <a:sym typeface="+mn-ea"/>
            </a:endParaRPr>
          </a:p>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091565" y="996950"/>
            <a:ext cx="10180955" cy="3836936"/>
            <a:chOff x="62030" y="193547"/>
            <a:chExt cx="13973342" cy="5790705"/>
          </a:xfrm>
        </p:grpSpPr>
        <p:grpSp>
          <p:nvGrpSpPr>
            <p:cNvPr id="24" name="Group 8"/>
            <p:cNvGrpSpPr/>
            <p:nvPr/>
          </p:nvGrpSpPr>
          <p:grpSpPr bwMode="auto">
            <a:xfrm>
              <a:off x="62030" y="193547"/>
              <a:ext cx="9879921" cy="5790304"/>
              <a:chOff x="1854379" y="-204381"/>
              <a:chExt cx="10816418" cy="6858000"/>
            </a:xfrm>
          </p:grpSpPr>
          <p:pic>
            <p:nvPicPr>
              <p:cNvPr id="25" name="Picture 4" descr="Cover"/>
              <p:cNvPicPr>
                <a:picLocks noChangeAspect="1" noChangeArrowheads="1"/>
              </p:cNvPicPr>
              <p:nvPr/>
            </p:nvPicPr>
            <p:blipFill rotWithShape="1">
              <a:blip r:embed="rId2">
                <a:extLst>
                  <a:ext uri="{28A0092B-C50C-407E-A947-70E740481C1C}">
                    <a14:useLocalDpi xmlns:a14="http://schemas.microsoft.com/office/drawing/2010/main" val="0"/>
                  </a:ext>
                </a:extLst>
              </a:blip>
              <a:srcRect l="15845"/>
              <a:stretch>
                <a:fillRect/>
              </a:stretch>
            </p:blipFill>
            <p:spPr bwMode="auto">
              <a:xfrm>
                <a:off x="1854379" y="-204381"/>
                <a:ext cx="108164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p:nvPr/>
            </p:nvCxnSpPr>
            <p:spPr>
              <a:xfrm flipH="1">
                <a:off x="8384213" y="1358589"/>
                <a:ext cx="1979395" cy="10215"/>
              </a:xfrm>
              <a:prstGeom prst="straightConnector1">
                <a:avLst/>
              </a:prstGeom>
              <a:ln w="76200">
                <a:tailEnd type="triangle"/>
              </a:ln>
            </p:spPr>
            <p:style>
              <a:lnRef idx="1">
                <a:srgbClr val="5B9BD5"/>
              </a:lnRef>
              <a:fillRef idx="0">
                <a:srgbClr val="5B9BD5"/>
              </a:fillRef>
              <a:effectRef idx="0">
                <a:srgbClr val="5B9BD5"/>
              </a:effectRef>
              <a:fontRef idx="minor">
                <a:sysClr val="windowText" lastClr="000000"/>
              </a:fontRef>
            </p:style>
          </p:cxnSp>
          <p:cxnSp>
            <p:nvCxnSpPr>
              <p:cNvPr id="27" name="Straight Arrow Connector 26"/>
              <p:cNvCxnSpPr/>
              <p:nvPr/>
            </p:nvCxnSpPr>
            <p:spPr>
              <a:xfrm>
                <a:off x="4406424" y="5777357"/>
                <a:ext cx="4816408" cy="47672"/>
              </a:xfrm>
              <a:prstGeom prst="straightConnector1">
                <a:avLst/>
              </a:prstGeom>
              <a:ln w="76200">
                <a:tailEnd type="triangle"/>
              </a:ln>
            </p:spPr>
            <p:style>
              <a:lnRef idx="1">
                <a:srgbClr val="5B9BD5"/>
              </a:lnRef>
              <a:fillRef idx="0">
                <a:srgbClr val="5B9BD5"/>
              </a:fillRef>
              <a:effectRef idx="0">
                <a:srgbClr val="5B9BD5"/>
              </a:effectRef>
              <a:fontRef idx="minor">
                <a:sysClr val="windowText" lastClr="000000"/>
              </a:fontRef>
            </p:style>
          </p:cxnSp>
        </p:grpSp>
        <p:sp>
          <p:nvSpPr>
            <p:cNvPr id="28" name="TextBox 1"/>
            <p:cNvSpPr txBox="1"/>
            <p:nvPr/>
          </p:nvSpPr>
          <p:spPr>
            <a:xfrm>
              <a:off x="10953149" y="4337419"/>
              <a:ext cx="3082223" cy="1646833"/>
            </a:xfrm>
            <a:prstGeom prst="roundRect">
              <a:avLst/>
            </a:prstGeom>
            <a:solidFill>
              <a:srgbClr val="5B9BD5">
                <a:lumMod val="20000"/>
                <a:lumOff val="80000"/>
              </a:srgbClr>
            </a:solidFill>
            <a:ln w="38100">
              <a:solidFill>
                <a:srgbClr val="0070C0"/>
              </a:solidFill>
            </a:ln>
          </p:spPr>
          <p:txBody>
            <a:bodyPr wrap="square" rtlCol="0">
              <a:spAutoFit/>
            </a:bodyPr>
            <a:lstStyle/>
            <a:p>
              <a:r>
                <a:rPr lang="en-US" sz="2000" b="1" smtClean="0">
                  <a:solidFill>
                    <a:schemeClr val="accent1"/>
                  </a:solidFill>
                  <a:cs typeface="Calibri" panose="020F0502020204030204" pitchFamily="34" charset="0"/>
                </a:rPr>
                <a:t>Ai thu hoạch nhiều sẽ truyền ngôi</a:t>
              </a:r>
            </a:p>
          </p:txBody>
        </p:sp>
        <p:cxnSp>
          <p:nvCxnSpPr>
            <p:cNvPr id="29" name="Elbow Connector 28"/>
            <p:cNvCxnSpPr/>
            <p:nvPr/>
          </p:nvCxnSpPr>
          <p:spPr>
            <a:xfrm>
              <a:off x="9772277" y="5290012"/>
              <a:ext cx="1180215" cy="11500"/>
            </a:xfrm>
            <a:prstGeom prst="bentConnector3">
              <a:avLst>
                <a:gd name="adj1" fmla="val 50071"/>
              </a:avLst>
            </a:prstGeom>
            <a:ln w="57150">
              <a:tailEnd type="arrow"/>
            </a:ln>
          </p:spPr>
          <p:style>
            <a:lnRef idx="1">
              <a:srgbClr val="5B9BD5"/>
            </a:lnRef>
            <a:fillRef idx="0">
              <a:srgbClr val="5B9BD5"/>
            </a:fillRef>
            <a:effectRef idx="0">
              <a:srgbClr val="5B9BD5"/>
            </a:effectRef>
            <a:fontRef idx="minor">
              <a:sysClr val="windowText" lastClr="000000"/>
            </a:fontRef>
          </p:style>
        </p:cxnSp>
      </p:grpSp>
      <p:pic>
        <p:nvPicPr>
          <p:cNvPr id="30" name="Picture 4" descr="Cove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09640" y="996950"/>
            <a:ext cx="264096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7"/>
          <p:cNvSpPr txBox="1"/>
          <p:nvPr/>
        </p:nvSpPr>
        <p:spPr>
          <a:xfrm>
            <a:off x="894080" y="5116830"/>
            <a:ext cx="10767695" cy="1383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dirty="0">
                <a:solidFill>
                  <a:srgbClr val="FF0000"/>
                </a:solidFill>
                <a:latin typeface="Cambria" panose="02040503050406030204" pitchFamily="18" charset="0"/>
                <a:cs typeface="Cambria" panose="02040503050406030204" pitchFamily="18" charset="0"/>
                <a:sym typeface="Wingdings" panose="05000000000000000000" pitchFamily="2" charset="2"/>
              </a:rPr>
              <a:t> </a:t>
            </a:r>
            <a:r>
              <a:rPr lang="vi-VN" sz="2800" b="1" dirty="0">
                <a:solidFill>
                  <a:srgbClr val="FF0000"/>
                </a:solidFill>
                <a:effectLst/>
                <a:latin typeface="Cambria" panose="02040503050406030204" pitchFamily="18" charset="0"/>
                <a:cs typeface="Cambria" panose="02040503050406030204" pitchFamily="18" charset="0"/>
                <a:sym typeface="+mn-ea"/>
              </a:rPr>
              <a:t>Sự việc 1: </a:t>
            </a:r>
            <a:r>
              <a:rPr lang="vi-VN" sz="2800" b="0" i="0" dirty="0">
                <a:solidFill>
                  <a:schemeClr val="tx1"/>
                </a:solidFill>
                <a:effectLst/>
                <a:latin typeface="Cambria" panose="02040503050406030204" pitchFamily="18" charset="0"/>
                <a:cs typeface="Cambria" panose="02040503050406030204" pitchFamily="18" charset="0"/>
              </a:rPr>
              <a:t>Nhà vua muốn tìm người trung thực để truyền ngôi</a:t>
            </a:r>
            <a:r>
              <a:rPr lang="en-US" sz="2800" b="0" i="0" dirty="0">
                <a:solidFill>
                  <a:schemeClr val="tx1"/>
                </a:solidFill>
                <a:effectLst/>
                <a:latin typeface="Cambria" panose="02040503050406030204" pitchFamily="18" charset="0"/>
                <a:cs typeface="Cambria" panose="02040503050406030204" pitchFamily="18" charset="0"/>
              </a:rPr>
              <a:t>, </a:t>
            </a:r>
            <a:r>
              <a:rPr lang="vi-VN" sz="2800" b="0" i="0" dirty="0">
                <a:solidFill>
                  <a:schemeClr val="tx1"/>
                </a:solidFill>
                <a:effectLst/>
                <a:latin typeface="Cambria" panose="02040503050406030204" pitchFamily="18" charset="0"/>
                <a:cs typeface="Cambria" panose="02040503050406030204" pitchFamily="18" charset="0"/>
              </a:rPr>
              <a:t>nghĩ ra kế: luộc kĩ thóc giống rồi phát cho dân</a:t>
            </a:r>
            <a:r>
              <a:rPr lang="en-US" sz="2800" b="0" i="0" dirty="0">
                <a:solidFill>
                  <a:schemeClr val="tx1"/>
                </a:solidFill>
                <a:effectLst/>
                <a:latin typeface="Cambria" panose="02040503050406030204" pitchFamily="18" charset="0"/>
                <a:cs typeface="Cambria" panose="02040503050406030204" pitchFamily="18" charset="0"/>
              </a:rPr>
              <a:t>.</a:t>
            </a:r>
            <a:r>
              <a:rPr lang="vi-VN" sz="2800" b="0" i="0" dirty="0">
                <a:solidFill>
                  <a:schemeClr val="tx1"/>
                </a:solidFill>
                <a:effectLst/>
                <a:latin typeface="Cambria" panose="02040503050406030204" pitchFamily="18" charset="0"/>
                <a:cs typeface="Cambria" panose="02040503050406030204" pitchFamily="18" charset="0"/>
              </a:rPr>
              <a:t> </a:t>
            </a:r>
            <a:r>
              <a:rPr lang="en-US" sz="2800" dirty="0" err="1">
                <a:solidFill>
                  <a:schemeClr val="tx1"/>
                </a:solidFill>
                <a:latin typeface="Cambria" panose="02040503050406030204" pitchFamily="18" charset="0"/>
                <a:cs typeface="Cambria" panose="02040503050406030204" pitchFamily="18" charset="0"/>
              </a:rPr>
              <a:t>Nhà</a:t>
            </a:r>
            <a:r>
              <a:rPr lang="en-US" sz="2800" dirty="0">
                <a:solidFill>
                  <a:schemeClr val="tx1"/>
                </a:solidFill>
                <a:latin typeface="Cambria" panose="02040503050406030204" pitchFamily="18" charset="0"/>
                <a:cs typeface="Cambria" panose="02040503050406030204" pitchFamily="18" charset="0"/>
              </a:rPr>
              <a:t> </a:t>
            </a:r>
            <a:r>
              <a:rPr lang="en-US" sz="2800" dirty="0" err="1">
                <a:solidFill>
                  <a:schemeClr val="tx1"/>
                </a:solidFill>
                <a:latin typeface="Cambria" panose="02040503050406030204" pitchFamily="18" charset="0"/>
                <a:cs typeface="Cambria" panose="02040503050406030204" pitchFamily="18" charset="0"/>
              </a:rPr>
              <a:t>vua</a:t>
            </a:r>
            <a:r>
              <a:rPr lang="en-US" sz="2800" dirty="0">
                <a:solidFill>
                  <a:schemeClr val="tx1"/>
                </a:solidFill>
                <a:latin typeface="Cambria" panose="02040503050406030204" pitchFamily="18" charset="0"/>
                <a:cs typeface="Cambria" panose="02040503050406030204" pitchFamily="18" charset="0"/>
              </a:rPr>
              <a:t> </a:t>
            </a:r>
            <a:r>
              <a:rPr lang="vi-VN" sz="2800" b="0" i="0" dirty="0">
                <a:solidFill>
                  <a:schemeClr val="tx1"/>
                </a:solidFill>
                <a:effectLst/>
                <a:latin typeface="Cambria" panose="02040503050406030204" pitchFamily="18" charset="0"/>
                <a:cs typeface="Cambria" panose="02040503050406030204" pitchFamily="18" charset="0"/>
              </a:rPr>
              <a:t>giao hẹn: ai thu hoạch được nhiều thóc thì sẽ truyền ngôi</a:t>
            </a:r>
            <a:r>
              <a:rPr lang="en-US" sz="2800" b="0" i="0" dirty="0">
                <a:solidFill>
                  <a:schemeClr val="tx1"/>
                </a:solidFill>
                <a:effectLst/>
                <a:latin typeface="Cambria" panose="02040503050406030204" pitchFamily="18" charset="0"/>
                <a:cs typeface="Cambria" panose="02040503050406030204" pitchFamily="18" charset="0"/>
              </a:rPr>
              <a:t>.</a:t>
            </a:r>
            <a:endParaRPr lang="en-US" sz="2800" b="1" dirty="0">
              <a:solidFill>
                <a:srgbClr val="FF0000"/>
              </a:solidFill>
              <a:latin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4075" y="172720"/>
            <a:ext cx="10799445" cy="55308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000" b="1" i="0" dirty="0">
                <a:solidFill>
                  <a:srgbClr val="FF0000"/>
                </a:solidFill>
                <a:effectLst/>
                <a:latin typeface="Cambria" panose="02040503050406030204" pitchFamily="18" charset="0"/>
                <a:cs typeface="Cambria" panose="02040503050406030204" pitchFamily="18" charset="0"/>
              </a:rPr>
              <a:t>a) Những sự việc tạo thành cốt truyện </a:t>
            </a:r>
            <a:r>
              <a:rPr lang="vi-VN" sz="3000" b="1" i="1" dirty="0">
                <a:solidFill>
                  <a:srgbClr val="FF0000"/>
                </a:solidFill>
                <a:effectLst/>
                <a:latin typeface="Cambria" panose="02040503050406030204" pitchFamily="18" charset="0"/>
                <a:cs typeface="Cambria" panose="02040503050406030204" pitchFamily="18" charset="0"/>
              </a:rPr>
              <a:t>Những hạt thóc giống </a:t>
            </a:r>
            <a:r>
              <a:rPr lang="en-US" sz="3000" b="1" i="0" dirty="0">
                <a:solidFill>
                  <a:srgbClr val="FF0000"/>
                </a:solidFill>
                <a:effectLst/>
                <a:latin typeface="Cambria" panose="02040503050406030204" pitchFamily="18" charset="0"/>
                <a:cs typeface="Cambria" panose="02040503050406030204" pitchFamily="18" charset="0"/>
              </a:rPr>
              <a:t>:</a:t>
            </a:r>
          </a:p>
        </p:txBody>
      </p:sp>
      <p:sp>
        <p:nvSpPr>
          <p:cNvPr id="5" name="TextBox 7"/>
          <p:cNvSpPr txBox="1"/>
          <p:nvPr/>
        </p:nvSpPr>
        <p:spPr>
          <a:xfrm>
            <a:off x="2544445" y="1055370"/>
            <a:ext cx="6766560" cy="40614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vi-VN" sz="3000">
              <a:solidFill>
                <a:schemeClr val="tx1"/>
              </a:solidFill>
              <a:latin typeface="Times New Roman" panose="02020603050405020304" pitchFamily="18" charset="0"/>
              <a:cs typeface="Times New Roman" panose="02020603050405020304" pitchFamily="18" charset="0"/>
              <a:sym typeface="+mn-ea"/>
            </a:endParaRPr>
          </a:p>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7"/>
          <p:cNvSpPr txBox="1"/>
          <p:nvPr/>
        </p:nvSpPr>
        <p:spPr>
          <a:xfrm>
            <a:off x="201295" y="5559425"/>
            <a:ext cx="11866880" cy="52197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800" dirty="0">
                <a:solidFill>
                  <a:srgbClr val="FF0000"/>
                </a:solidFill>
                <a:latin typeface="Cambria" panose="02040503050406030204" pitchFamily="18" charset="0"/>
                <a:cs typeface="Cambria" panose="02040503050406030204" pitchFamily="18" charset="0"/>
                <a:sym typeface="Wingdings" panose="05000000000000000000" pitchFamily="2" charset="2"/>
              </a:rPr>
              <a:t> </a:t>
            </a:r>
            <a:r>
              <a:rPr lang="vi-VN" sz="2800" b="1" dirty="0">
                <a:solidFill>
                  <a:srgbClr val="FF0000"/>
                </a:solidFill>
                <a:effectLst/>
                <a:latin typeface="Cambria" panose="02040503050406030204" pitchFamily="18" charset="0"/>
                <a:cs typeface="Cambria" panose="02040503050406030204" pitchFamily="18" charset="0"/>
                <a:sym typeface="+mn-ea"/>
              </a:rPr>
              <a:t>Sự việc 2: </a:t>
            </a:r>
            <a:r>
              <a:rPr lang="vi-VN" sz="2800" b="0" i="0" dirty="0">
                <a:solidFill>
                  <a:schemeClr val="tx1"/>
                </a:solidFill>
                <a:effectLst/>
                <a:latin typeface="Cambria" panose="02040503050406030204" pitchFamily="18" charset="0"/>
                <a:cs typeface="Cambria" panose="02040503050406030204" pitchFamily="18" charset="0"/>
              </a:rPr>
              <a:t>Chú bé Chôm cố công chăm sóc nhưng hạt vẫn không nảy mầm.</a:t>
            </a:r>
            <a:endParaRPr lang="en-US" sz="2800" b="1" dirty="0">
              <a:solidFill>
                <a:srgbClr val="FF0000"/>
              </a:solidFill>
              <a:latin typeface="Cambria" panose="02040503050406030204" pitchFamily="18" charset="0"/>
              <a:cs typeface="Cambria" panose="02040503050406030204" pitchFamily="18" charset="0"/>
            </a:endParaRPr>
          </a:p>
        </p:txBody>
      </p:sp>
      <p:pic>
        <p:nvPicPr>
          <p:cNvPr id="8197" name="Picture 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l="6810" r="4053"/>
          <a:stretch>
            <a:fillRect/>
          </a:stretch>
        </p:blipFill>
        <p:spPr bwMode="auto">
          <a:xfrm>
            <a:off x="2845435" y="1130300"/>
            <a:ext cx="6163945" cy="391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5"/>
          <p:cNvPicPr>
            <a:picLocks noChangeAspect="1"/>
          </p:cNvPicPr>
          <p:nvPr/>
        </p:nvPicPr>
        <p:blipFill>
          <a:blip r:embed="rId3"/>
          <a:stretch>
            <a:fillRect/>
          </a:stretch>
        </p:blipFill>
        <p:spPr>
          <a:xfrm>
            <a:off x="619760" y="849630"/>
            <a:ext cx="11572875" cy="1436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190" y="156845"/>
            <a:ext cx="11177905" cy="55308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000" b="1" i="0" dirty="0">
                <a:solidFill>
                  <a:srgbClr val="FF0000"/>
                </a:solidFill>
                <a:effectLst/>
                <a:latin typeface="Cambria" panose="02040503050406030204" pitchFamily="18" charset="0"/>
                <a:cs typeface="Cambria" panose="02040503050406030204" pitchFamily="18" charset="0"/>
              </a:rPr>
              <a:t>a) Những sự việc tạo thành cốt truyện </a:t>
            </a:r>
            <a:r>
              <a:rPr lang="vi-VN" sz="3000" b="1" i="1" dirty="0">
                <a:solidFill>
                  <a:srgbClr val="FF0000"/>
                </a:solidFill>
                <a:effectLst/>
                <a:latin typeface="Cambria" panose="02040503050406030204" pitchFamily="18" charset="0"/>
                <a:cs typeface="Cambria" panose="02040503050406030204" pitchFamily="18" charset="0"/>
              </a:rPr>
              <a:t>Những hạt thóc giống</a:t>
            </a:r>
            <a:r>
              <a:rPr lang="vi-VN" sz="3000" b="1" i="0" dirty="0">
                <a:solidFill>
                  <a:srgbClr val="FF0000"/>
                </a:solidFill>
                <a:effectLst/>
                <a:latin typeface="Cambria" panose="02040503050406030204" pitchFamily="18" charset="0"/>
                <a:cs typeface="Cambria" panose="02040503050406030204" pitchFamily="18" charset="0"/>
              </a:rPr>
              <a:t> </a:t>
            </a:r>
            <a:r>
              <a:rPr lang="en-US" sz="3000" b="1" i="0" dirty="0">
                <a:solidFill>
                  <a:srgbClr val="FF0000"/>
                </a:solidFill>
                <a:effectLst/>
                <a:latin typeface="Cambria" panose="02040503050406030204" pitchFamily="18" charset="0"/>
                <a:cs typeface="Cambria" panose="02040503050406030204" pitchFamily="18" charset="0"/>
              </a:rPr>
              <a:t>:</a:t>
            </a:r>
          </a:p>
        </p:txBody>
      </p:sp>
      <p:sp>
        <p:nvSpPr>
          <p:cNvPr id="5" name="TextBox 7"/>
          <p:cNvSpPr txBox="1"/>
          <p:nvPr/>
        </p:nvSpPr>
        <p:spPr>
          <a:xfrm>
            <a:off x="2832735" y="881380"/>
            <a:ext cx="6990715" cy="44926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vi-VN" sz="3000">
              <a:solidFill>
                <a:schemeClr val="tx1"/>
              </a:solidFill>
              <a:latin typeface="Times New Roman" panose="02020603050405020304" pitchFamily="18" charset="0"/>
              <a:cs typeface="Times New Roman" panose="02020603050405020304" pitchFamily="18" charset="0"/>
              <a:sym typeface="+mn-ea"/>
            </a:endParaRPr>
          </a:p>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9218" name="Group 5"/>
          <p:cNvGrpSpPr/>
          <p:nvPr/>
        </p:nvGrpSpPr>
        <p:grpSpPr bwMode="auto">
          <a:xfrm>
            <a:off x="3265805" y="943610"/>
            <a:ext cx="6125210" cy="4203065"/>
            <a:chOff x="3573516" y="159504"/>
            <a:chExt cx="5567858" cy="6698496"/>
          </a:xfrm>
        </p:grpSpPr>
        <p:pic>
          <p:nvPicPr>
            <p:cNvPr id="9221"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l="19312" r="13017"/>
            <a:stretch>
              <a:fillRect/>
            </a:stretch>
          </p:blipFill>
          <p:spPr bwMode="auto">
            <a:xfrm rot="-5400000">
              <a:off x="3008197" y="724823"/>
              <a:ext cx="6698496" cy="556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stCxn id="9221" idx="0"/>
            </p:cNvCxnSpPr>
            <p:nvPr/>
          </p:nvCxnSpPr>
          <p:spPr>
            <a:xfrm flipV="1">
              <a:off x="3573516" y="3488365"/>
              <a:ext cx="2291560" cy="20387"/>
            </a:xfrm>
            <a:prstGeom prst="straightConnector1">
              <a:avLst/>
            </a:prstGeom>
            <a:ln w="76200">
              <a:tailEnd type="triangle"/>
            </a:ln>
          </p:spPr>
          <p:style>
            <a:lnRef idx="1">
              <a:srgbClr val="5B9BD5"/>
            </a:lnRef>
            <a:fillRef idx="0">
              <a:srgbClr val="5B9BD5"/>
            </a:fillRef>
            <a:effectRef idx="0">
              <a:srgbClr val="5B9BD5"/>
            </a:effectRef>
            <a:fontRef idx="minor">
              <a:sysClr val="windowText" lastClr="000000"/>
            </a:fontRef>
          </p:style>
        </p:cxnSp>
        <p:cxnSp>
          <p:nvCxnSpPr>
            <p:cNvPr id="2" name="Straight Arrow Connector 1"/>
            <p:cNvCxnSpPr/>
            <p:nvPr/>
          </p:nvCxnSpPr>
          <p:spPr>
            <a:xfrm flipV="1">
              <a:off x="3594161" y="6473868"/>
              <a:ext cx="1314942" cy="14286"/>
            </a:xfrm>
            <a:prstGeom prst="straightConnector1">
              <a:avLst/>
            </a:prstGeom>
            <a:ln w="76200">
              <a:tailEnd type="triangle"/>
            </a:ln>
          </p:spPr>
          <p:style>
            <a:lnRef idx="1">
              <a:srgbClr val="5B9BD5"/>
            </a:lnRef>
            <a:fillRef idx="0">
              <a:srgbClr val="5B9BD5"/>
            </a:fillRef>
            <a:effectRef idx="0">
              <a:srgbClr val="5B9BD5"/>
            </a:effectRef>
            <a:fontRef idx="minor">
              <a:sysClr val="windowText" lastClr="000000"/>
            </a:fontRef>
          </p:style>
        </p:cxnSp>
      </p:grpSp>
      <p:sp>
        <p:nvSpPr>
          <p:cNvPr id="6" name="TextBox 5"/>
          <p:cNvSpPr txBox="1"/>
          <p:nvPr/>
        </p:nvSpPr>
        <p:spPr>
          <a:xfrm>
            <a:off x="140335" y="5749290"/>
            <a:ext cx="11910695" cy="52197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0" algn="just">
              <a:buFontTx/>
              <a:buNone/>
            </a:pPr>
            <a:r>
              <a:rPr lang="en-US" sz="2800" b="1" dirty="0">
                <a:solidFill>
                  <a:srgbClr val="FF0000"/>
                </a:solidFill>
                <a:effectLst/>
                <a:latin typeface="Cambria" panose="02040503050406030204" pitchFamily="18" charset="0"/>
                <a:cs typeface="Cambria" panose="02040503050406030204" pitchFamily="18" charset="0"/>
                <a:sym typeface="Wingdings" panose="05000000000000000000" pitchFamily="2" charset="2"/>
              </a:rPr>
              <a:t> </a:t>
            </a:r>
            <a:r>
              <a:rPr lang="vi-VN" sz="2800" b="1" dirty="0">
                <a:solidFill>
                  <a:srgbClr val="FF0000"/>
                </a:solidFill>
                <a:effectLst/>
                <a:latin typeface="Cambria" panose="02040503050406030204" pitchFamily="18" charset="0"/>
                <a:cs typeface="Cambria" panose="02040503050406030204" pitchFamily="18" charset="0"/>
                <a:sym typeface="+mn-ea"/>
              </a:rPr>
              <a:t>Sự việc 3: </a:t>
            </a:r>
            <a:r>
              <a:rPr lang="vi-VN" sz="2800" b="0" i="0" dirty="0">
                <a:solidFill>
                  <a:schemeClr val="tx1"/>
                </a:solidFill>
                <a:effectLst/>
                <a:latin typeface="Cambria" panose="02040503050406030204" pitchFamily="18" charset="0"/>
                <a:cs typeface="Cambria" panose="02040503050406030204" pitchFamily="18" charset="0"/>
              </a:rPr>
              <a:t>Chú bé Chôm dám </a:t>
            </a:r>
            <a:r>
              <a:rPr lang="en-US" sz="2800" dirty="0" err="1">
                <a:solidFill>
                  <a:schemeClr val="tx1"/>
                </a:solidFill>
                <a:latin typeface="Cambria" panose="02040503050406030204" pitchFamily="18" charset="0"/>
                <a:cs typeface="Cambria" panose="02040503050406030204" pitchFamily="18" charset="0"/>
              </a:rPr>
              <a:t>nói</a:t>
            </a:r>
            <a:r>
              <a:rPr lang="en-US" sz="2800" dirty="0">
                <a:solidFill>
                  <a:schemeClr val="tx1"/>
                </a:solidFill>
                <a:latin typeface="Cambria" panose="02040503050406030204" pitchFamily="18" charset="0"/>
                <a:cs typeface="Cambria" panose="02040503050406030204" pitchFamily="18" charset="0"/>
              </a:rPr>
              <a:t> </a:t>
            </a:r>
            <a:r>
              <a:rPr lang="vi-VN" sz="2800" b="0" i="0" dirty="0">
                <a:solidFill>
                  <a:schemeClr val="tx1"/>
                </a:solidFill>
                <a:effectLst/>
                <a:latin typeface="Cambria" panose="02040503050406030204" pitchFamily="18" charset="0"/>
                <a:cs typeface="Cambria" panose="02040503050406030204" pitchFamily="18" charset="0"/>
              </a:rPr>
              <a:t>sự thật trước sự kinh ngạc của mọi người.</a:t>
            </a:r>
            <a:endParaRPr lang="en-US" sz="2800" b="1" i="0" dirty="0">
              <a:solidFill>
                <a:srgbClr val="FF0000"/>
              </a:solidFill>
              <a:effectLst/>
              <a:latin typeface="Cambria" panose="02040503050406030204" pitchFamily="18" charset="0"/>
              <a:cs typeface="Cambria" panose="02040503050406030204" pitchFamily="18" charset="0"/>
            </a:endParaRPr>
          </a:p>
        </p:txBody>
      </p:sp>
      <p:pic>
        <p:nvPicPr>
          <p:cNvPr id="38" name="图片 15"/>
          <p:cNvPicPr>
            <a:picLocks noChangeAspect="1"/>
          </p:cNvPicPr>
          <p:nvPr/>
        </p:nvPicPr>
        <p:blipFill>
          <a:blip r:embed="rId3"/>
          <a:stretch>
            <a:fillRect/>
          </a:stretch>
        </p:blipFill>
        <p:spPr>
          <a:xfrm>
            <a:off x="631190" y="881380"/>
            <a:ext cx="11572875" cy="1436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0090" y="172720"/>
            <a:ext cx="10829925" cy="55308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3000" b="1" i="0" dirty="0">
                <a:solidFill>
                  <a:srgbClr val="FF0000"/>
                </a:solidFill>
                <a:effectLst/>
                <a:latin typeface="Cambria" panose="02040503050406030204" pitchFamily="18" charset="0"/>
                <a:cs typeface="Cambria" panose="02040503050406030204" pitchFamily="18" charset="0"/>
              </a:rPr>
              <a:t>a) Những sự việc tạo thành cốt truyện </a:t>
            </a:r>
            <a:r>
              <a:rPr lang="vi-VN" sz="3000" b="1" i="1" dirty="0">
                <a:solidFill>
                  <a:srgbClr val="FF0000"/>
                </a:solidFill>
                <a:effectLst/>
                <a:latin typeface="Cambria" panose="02040503050406030204" pitchFamily="18" charset="0"/>
                <a:cs typeface="Cambria" panose="02040503050406030204" pitchFamily="18" charset="0"/>
              </a:rPr>
              <a:t>Những hạt thóc giống </a:t>
            </a:r>
            <a:r>
              <a:rPr lang="en-US" sz="3000" b="1" i="0" dirty="0">
                <a:solidFill>
                  <a:srgbClr val="FF0000"/>
                </a:solidFill>
                <a:effectLst/>
                <a:latin typeface="Cambria" panose="02040503050406030204" pitchFamily="18" charset="0"/>
                <a:cs typeface="Cambria" panose="02040503050406030204" pitchFamily="18" charset="0"/>
              </a:rPr>
              <a:t>:</a:t>
            </a:r>
          </a:p>
        </p:txBody>
      </p:sp>
      <p:sp>
        <p:nvSpPr>
          <p:cNvPr id="5" name="TextBox 7"/>
          <p:cNvSpPr txBox="1"/>
          <p:nvPr/>
        </p:nvSpPr>
        <p:spPr>
          <a:xfrm>
            <a:off x="1991360" y="881380"/>
            <a:ext cx="8039100" cy="40614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vi-VN" sz="3000">
              <a:solidFill>
                <a:schemeClr val="tx1"/>
              </a:solidFill>
              <a:latin typeface="Times New Roman" panose="02020603050405020304" pitchFamily="18" charset="0"/>
              <a:cs typeface="Times New Roman" panose="02020603050405020304" pitchFamily="18" charset="0"/>
              <a:sym typeface="+mn-ea"/>
            </a:endParaRPr>
          </a:p>
          <a:p>
            <a:r>
              <a:rPr lang="vi-VN" sz="3000">
                <a:solidFill>
                  <a:schemeClr val="tx1"/>
                </a:solidFill>
                <a:latin typeface="Times New Roman" panose="02020603050405020304" pitchFamily="18" charset="0"/>
                <a:cs typeface="Times New Roman" panose="02020603050405020304" pitchFamily="18" charset="0"/>
                <a:sym typeface="+mn-ea"/>
              </a:rPr>
              <a:t> </a:t>
            </a: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7"/>
          <p:cNvSpPr txBox="1"/>
          <p:nvPr/>
        </p:nvSpPr>
        <p:spPr>
          <a:xfrm>
            <a:off x="516255" y="5290185"/>
            <a:ext cx="11438255" cy="10147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0" algn="just">
              <a:buFontTx/>
              <a:buNone/>
            </a:pPr>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b="1" dirty="0">
                <a:solidFill>
                  <a:srgbClr val="FF0000"/>
                </a:solidFill>
                <a:effectLst/>
                <a:latin typeface="Times New Roman" panose="02020603050405020304" pitchFamily="18" charset="0"/>
                <a:cs typeface="Times New Roman" panose="02020603050405020304" pitchFamily="18" charset="0"/>
                <a:sym typeface="+mn-ea"/>
              </a:rPr>
              <a:t>Sự việc 4: </a:t>
            </a:r>
            <a:r>
              <a:rPr lang="en-US" sz="3000" dirty="0" err="1">
                <a:solidFill>
                  <a:schemeClr val="tx1"/>
                </a:solidFill>
                <a:effectLst/>
                <a:latin typeface="Times New Roman" panose="02020603050405020304" pitchFamily="18" charset="0"/>
                <a:cs typeface="Times New Roman" panose="02020603050405020304" pitchFamily="18" charset="0"/>
                <a:sym typeface="+mn-ea"/>
              </a:rPr>
              <a:t>Nhà</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vua</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khen</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ngợi</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chú</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bé</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Chôm</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trung</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thực</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và</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dũng</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cảm</a:t>
            </a:r>
            <a:r>
              <a:rPr lang="en-US" sz="3000" dirty="0">
                <a:solidFill>
                  <a:schemeClr val="tx1"/>
                </a:solidFill>
                <a:latin typeface="Times New Roman" panose="02020603050405020304" pitchFamily="18" charset="0"/>
                <a:cs typeface="Times New Roman" panose="02020603050405020304" pitchFamily="18" charset="0"/>
                <a:sym typeface="+mn-ea"/>
              </a:rPr>
              <a:t>,</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quyết</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định</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truyền</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effectLst/>
                <a:latin typeface="Times New Roman" panose="02020603050405020304" pitchFamily="18" charset="0"/>
                <a:cs typeface="Times New Roman" panose="02020603050405020304" pitchFamily="18" charset="0"/>
                <a:sym typeface="+mn-ea"/>
              </a:rPr>
              <a:t>ngôi</a:t>
            </a:r>
            <a:r>
              <a:rPr lang="en-US" sz="3000" dirty="0">
                <a:solidFill>
                  <a:schemeClr val="tx1"/>
                </a:solidFill>
                <a:effectLst/>
                <a:latin typeface="Times New Roman" panose="02020603050405020304" pitchFamily="18" charset="0"/>
                <a:cs typeface="Times New Roman" panose="02020603050405020304" pitchFamily="18" charset="0"/>
                <a:sym typeface="+mn-ea"/>
              </a:rPr>
              <a:t> </a:t>
            </a:r>
            <a:r>
              <a:rPr lang="en-US" sz="3000" dirty="0" err="1">
                <a:solidFill>
                  <a:schemeClr val="tx1"/>
                </a:solidFill>
                <a:latin typeface="Times New Roman" panose="02020603050405020304" pitchFamily="18" charset="0"/>
                <a:cs typeface="Times New Roman" panose="02020603050405020304" pitchFamily="18" charset="0"/>
                <a:sym typeface="+mn-ea"/>
              </a:rPr>
              <a:t>cho</a:t>
            </a:r>
            <a:r>
              <a:rPr lang="en-US" sz="3000" dirty="0">
                <a:solidFill>
                  <a:schemeClr val="tx1"/>
                </a:solidFill>
                <a:latin typeface="Times New Roman" panose="02020603050405020304" pitchFamily="18" charset="0"/>
                <a:cs typeface="Times New Roman" panose="02020603050405020304" pitchFamily="18" charset="0"/>
                <a:sym typeface="+mn-ea"/>
              </a:rPr>
              <a:t> </a:t>
            </a:r>
            <a:r>
              <a:rPr lang="en-US" sz="3000" dirty="0" err="1">
                <a:solidFill>
                  <a:schemeClr val="tx1"/>
                </a:solidFill>
                <a:latin typeface="Times New Roman" panose="02020603050405020304" pitchFamily="18" charset="0"/>
                <a:cs typeface="Times New Roman" panose="02020603050405020304" pitchFamily="18" charset="0"/>
                <a:sym typeface="+mn-ea"/>
              </a:rPr>
              <a:t>cậu</a:t>
            </a:r>
            <a:r>
              <a:rPr lang="en-US" sz="3000" dirty="0">
                <a:solidFill>
                  <a:schemeClr val="tx1"/>
                </a:solidFill>
                <a:latin typeface="Times New Roman" panose="02020603050405020304" pitchFamily="18" charset="0"/>
                <a:cs typeface="Times New Roman" panose="02020603050405020304" pitchFamily="18" charset="0"/>
                <a:sym typeface="+mn-ea"/>
              </a:rPr>
              <a:t> </a:t>
            </a:r>
            <a:r>
              <a:rPr lang="en-US" sz="3000" dirty="0" err="1">
                <a:solidFill>
                  <a:schemeClr val="tx1"/>
                </a:solidFill>
                <a:latin typeface="Times New Roman" panose="02020603050405020304" pitchFamily="18" charset="0"/>
                <a:cs typeface="Times New Roman" panose="02020603050405020304" pitchFamily="18" charset="0"/>
                <a:sym typeface="+mn-ea"/>
              </a:rPr>
              <a:t>bé</a:t>
            </a:r>
            <a:r>
              <a:rPr lang="en-US" sz="3000" dirty="0">
                <a:solidFill>
                  <a:schemeClr val="tx1"/>
                </a:solidFill>
                <a:effectLst/>
                <a:latin typeface="Times New Roman" panose="02020603050405020304" pitchFamily="18" charset="0"/>
                <a:cs typeface="Times New Roman" panose="02020603050405020304" pitchFamily="18" charset="0"/>
                <a:sym typeface="+mn-ea"/>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10243" name="Group 6"/>
          <p:cNvGrpSpPr/>
          <p:nvPr/>
        </p:nvGrpSpPr>
        <p:grpSpPr bwMode="auto">
          <a:xfrm>
            <a:off x="2427605" y="1202690"/>
            <a:ext cx="7198360" cy="3610610"/>
            <a:chOff x="-572240" y="1252809"/>
            <a:chExt cx="13448229" cy="6620762"/>
          </a:xfrm>
        </p:grpSpPr>
        <p:pic>
          <p:nvPicPr>
            <p:cNvPr id="10246" name="Picture 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58" y="1252809"/>
              <a:ext cx="13199547" cy="66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572240" y="6770887"/>
              <a:ext cx="825176" cy="57055"/>
            </a:xfrm>
            <a:prstGeom prst="straightConnector1">
              <a:avLst/>
            </a:prstGeom>
            <a:ln w="76200">
              <a:tailEnd type="triangle"/>
            </a:ln>
          </p:spPr>
          <p:style>
            <a:lnRef idx="1">
              <a:srgbClr val="5B9BD5"/>
            </a:lnRef>
            <a:fillRef idx="0">
              <a:srgbClr val="5B9BD5"/>
            </a:fillRef>
            <a:effectRef idx="0">
              <a:srgbClr val="5B9BD5"/>
            </a:effectRef>
            <a:fontRef idx="minor">
              <a:sysClr val="windowText" lastClr="000000"/>
            </a:fontRef>
          </p:style>
        </p:cxnSp>
        <p:cxnSp>
          <p:nvCxnSpPr>
            <p:cNvPr id="6" name="Straight Arrow Connector 5"/>
            <p:cNvCxnSpPr/>
            <p:nvPr/>
          </p:nvCxnSpPr>
          <p:spPr>
            <a:xfrm>
              <a:off x="5532711" y="6772051"/>
              <a:ext cx="1099859" cy="57055"/>
            </a:xfrm>
            <a:prstGeom prst="straightConnector1">
              <a:avLst/>
            </a:prstGeom>
            <a:ln w="76200">
              <a:tailEnd type="triangle"/>
            </a:ln>
          </p:spPr>
          <p:style>
            <a:lnRef idx="1">
              <a:srgbClr val="5B9BD5"/>
            </a:lnRef>
            <a:fillRef idx="0">
              <a:srgbClr val="5B9BD5"/>
            </a:fillRef>
            <a:effectRef idx="0">
              <a:srgbClr val="5B9BD5"/>
            </a:effectRef>
            <a:fontRef idx="minor">
              <a:sysClr val="windowText" lastClr="000000"/>
            </a:fontRef>
          </p:style>
        </p:cxnSp>
      </p:grpSp>
      <p:pic>
        <p:nvPicPr>
          <p:cNvPr id="38" name="图片 15"/>
          <p:cNvPicPr>
            <a:picLocks noChangeAspect="1"/>
          </p:cNvPicPr>
          <p:nvPr/>
        </p:nvPicPr>
        <p:blipFill>
          <a:blip r:embed="rId3"/>
          <a:stretch>
            <a:fillRect/>
          </a:stretch>
        </p:blipFill>
        <p:spPr>
          <a:xfrm>
            <a:off x="1224280" y="849630"/>
            <a:ext cx="10968355" cy="1436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6"/>
          <p:cNvSpPr/>
          <p:nvPr/>
        </p:nvSpPr>
        <p:spPr>
          <a:xfrm>
            <a:off x="575945" y="133985"/>
            <a:ext cx="11230610" cy="6174740"/>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40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Rectangle 2"/>
          <p:cNvSpPr/>
          <p:nvPr/>
        </p:nvSpPr>
        <p:spPr>
          <a:xfrm>
            <a:off x="1042670" y="720725"/>
            <a:ext cx="10393680" cy="5631180"/>
          </a:xfrm>
          <a:prstGeom prst="rect">
            <a:avLst/>
          </a:prstGeom>
        </p:spPr>
        <p:txBody>
          <a:bodyPr wrap="square">
            <a:spAutoFit/>
          </a:bodyPr>
          <a:lstStyle/>
          <a:p>
            <a:pPr indent="457200" algn="just"/>
            <a:r>
              <a:rPr lang="vi-VN" sz="2000">
                <a:solidFill>
                  <a:schemeClr val="tx1"/>
                </a:solidFill>
                <a:latin typeface="Arial" panose="020B0604020202020204" pitchFamily="34" charset="0"/>
                <a:cs typeface="Arial" panose="020B0604020202020204" pitchFamily="34" charset="0"/>
              </a:rPr>
              <a:t>Ngày </a:t>
            </a:r>
            <a:r>
              <a:rPr lang="vi-VN" sz="2000" dirty="0">
                <a:solidFill>
                  <a:schemeClr val="tx1"/>
                </a:solidFill>
                <a:latin typeface="Arial" panose="020B0604020202020204" pitchFamily="34" charset="0"/>
                <a:cs typeface="Arial" panose="020B0604020202020204" pitchFamily="34" charset="0"/>
              </a:rPr>
              <a:t>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p>
          <a:p>
            <a:pPr indent="457200" algn="just"/>
            <a:r>
              <a:rPr lang="vi-VN" sz="2000">
                <a:solidFill>
                  <a:srgbClr val="FF0000"/>
                </a:solidFill>
                <a:latin typeface="Arial" panose="020B0604020202020204" pitchFamily="34" charset="0"/>
                <a:cs typeface="Arial" panose="020B0604020202020204" pitchFamily="34" charset="0"/>
              </a:rPr>
              <a:t>Có </a:t>
            </a:r>
            <a:r>
              <a:rPr lang="vi-VN" sz="2000" dirty="0">
                <a:solidFill>
                  <a:srgbClr val="FF0000"/>
                </a:solidFill>
                <a:latin typeface="Arial" panose="020B0604020202020204" pitchFamily="34" charset="0"/>
                <a:cs typeface="Arial" panose="020B0604020202020204" pitchFamily="34" charset="0"/>
              </a:rPr>
              <a:t>chú bé mồ côi tên là Chôm nhận thóc về, dốc công chăm sóc mà thóc vẫn chẳng nảy mầm. </a:t>
            </a:r>
          </a:p>
          <a:p>
            <a:pPr indent="457200" algn="just"/>
            <a:r>
              <a:rPr lang="vi-VN" sz="2000">
                <a:solidFill>
                  <a:srgbClr val="00B050"/>
                </a:solidFill>
                <a:latin typeface="Arial" panose="020B0604020202020204" pitchFamily="34" charset="0"/>
                <a:cs typeface="Arial" panose="020B0604020202020204" pitchFamily="34" charset="0"/>
              </a:rPr>
              <a:t>Đến </a:t>
            </a:r>
            <a:r>
              <a:rPr lang="vi-VN" sz="2000" dirty="0">
                <a:solidFill>
                  <a:srgbClr val="00B050"/>
                </a:solidFill>
                <a:latin typeface="Arial" panose="020B0604020202020204" pitchFamily="34" charset="0"/>
                <a:cs typeface="Arial" panose="020B0604020202020204" pitchFamily="34" charset="0"/>
              </a:rPr>
              <a:t>vụ thu hoạch, mọi người nô nức chở thóc về kinh thành nộp cho nhà vua. Chôm lo lắng đến trước nhà vua, quỳ tâu :</a:t>
            </a:r>
          </a:p>
          <a:p>
            <a:pPr algn="just"/>
            <a:r>
              <a:rPr lang="vi-VN" sz="2000" dirty="0">
                <a:solidFill>
                  <a:srgbClr val="00B050"/>
                </a:solidFill>
                <a:latin typeface="Arial" panose="020B0604020202020204" pitchFamily="34" charset="0"/>
                <a:cs typeface="Arial" panose="020B0604020202020204" pitchFamily="34" charset="0"/>
              </a:rPr>
              <a:t>       - Tâu Bệ hạ! Con không làm sao cho thóc nảy mầm được.</a:t>
            </a:r>
          </a:p>
          <a:p>
            <a:pPr indent="457200" algn="just"/>
            <a:r>
              <a:rPr lang="vi-VN" sz="2000">
                <a:solidFill>
                  <a:srgbClr val="00B050"/>
                </a:solidFill>
                <a:latin typeface="Arial" panose="020B0604020202020204" pitchFamily="34" charset="0"/>
                <a:cs typeface="Arial" panose="020B0604020202020204" pitchFamily="34" charset="0"/>
              </a:rPr>
              <a:t>Mọi </a:t>
            </a:r>
            <a:r>
              <a:rPr lang="vi-VN" sz="2000" dirty="0">
                <a:solidFill>
                  <a:srgbClr val="00B050"/>
                </a:solidFill>
                <a:latin typeface="Arial" panose="020B0604020202020204" pitchFamily="34" charset="0"/>
                <a:cs typeface="Arial" panose="020B0604020202020204" pitchFamily="34" charset="0"/>
              </a:rPr>
              <a:t>người đều sững sờ vì lời thú tội của Chôm. Nhưng nhà vua đã đỡ chú bé đứng dậy. Ngài hỏi còn ai để chết thóc giống không. Không ai trả lời. Lúc bấy giờ nhà vua mới ôn tồn nói :</a:t>
            </a:r>
          </a:p>
          <a:p>
            <a:pPr algn="just"/>
            <a:r>
              <a:rPr lang="vi-VN" sz="2000" dirty="0">
                <a:solidFill>
                  <a:srgbClr val="00B050"/>
                </a:solidFill>
                <a:latin typeface="Arial" panose="020B0604020202020204" pitchFamily="34" charset="0"/>
                <a:cs typeface="Arial" panose="020B0604020202020204" pitchFamily="34" charset="0"/>
              </a:rPr>
              <a:t>       - Trước khi phát thóc giống, ta đã cho luộc kĩ rồi. Lẽ nào thóc ấy còn mọc được? Những xe thóc đầy ắp kia đâu phải thu được từ thóc giống của ta !</a:t>
            </a:r>
          </a:p>
          <a:p>
            <a:pPr indent="457200" algn="just"/>
            <a:r>
              <a:rPr lang="vi-VN" sz="2000">
                <a:solidFill>
                  <a:srgbClr val="0070C0"/>
                </a:solidFill>
                <a:latin typeface="Arial" panose="020B0604020202020204" pitchFamily="34" charset="0"/>
                <a:cs typeface="Arial" panose="020B0604020202020204" pitchFamily="34" charset="0"/>
              </a:rPr>
              <a:t>Rồi </a:t>
            </a:r>
            <a:r>
              <a:rPr lang="vi-VN" sz="2000" dirty="0">
                <a:solidFill>
                  <a:srgbClr val="0070C0"/>
                </a:solidFill>
                <a:latin typeface="Arial" panose="020B0604020202020204" pitchFamily="34" charset="0"/>
                <a:cs typeface="Arial" panose="020B0604020202020204" pitchFamily="34" charset="0"/>
              </a:rPr>
              <a:t>vua dõng dạc nói tiếp:</a:t>
            </a:r>
          </a:p>
          <a:p>
            <a:pPr algn="just"/>
            <a:r>
              <a:rPr lang="vi-VN" sz="2000" dirty="0">
                <a:solidFill>
                  <a:srgbClr val="0070C0"/>
                </a:solidFill>
                <a:latin typeface="Arial" panose="020B0604020202020204" pitchFamily="34" charset="0"/>
                <a:cs typeface="Arial" panose="020B0604020202020204" pitchFamily="34" charset="0"/>
              </a:rPr>
              <a:t>       - Trung thực là đức tính quý nhất của con người. Ta sẽ truyền ngôi cho chú bé trung thực và dũng cảm này.</a:t>
            </a:r>
          </a:p>
          <a:p>
            <a:pPr algn="just"/>
            <a:r>
              <a:rPr lang="vi-VN" sz="2000" dirty="0">
                <a:solidFill>
                  <a:srgbClr val="0070C0"/>
                </a:solidFill>
                <a:latin typeface="Arial" panose="020B0604020202020204" pitchFamily="34" charset="0"/>
                <a:cs typeface="Arial" panose="020B0604020202020204" pitchFamily="34" charset="0"/>
              </a:rPr>
              <a:t>      Chôm được truyền ngôi và trở thành ông vua hiền minh.</a:t>
            </a:r>
            <a:endParaRPr lang="en-US" sz="2000" dirty="0">
              <a:solidFill>
                <a:srgbClr val="0070C0"/>
              </a:solidFill>
              <a:latin typeface="Arial" panose="020B0604020202020204" pitchFamily="34" charset="0"/>
              <a:cs typeface="Arial" panose="020B0604020202020204" pitchFamily="34" charset="0"/>
            </a:endParaRPr>
          </a:p>
          <a:p>
            <a:pPr algn="ctr"/>
            <a:r>
              <a:rPr lang="en-US" sz="2000" b="1" i="1" dirty="0">
                <a:solidFill>
                  <a:srgbClr val="002060"/>
                </a:solidFill>
                <a:latin typeface="Arial" panose="020B0604020202020204" pitchFamily="34" charset="0"/>
                <a:cs typeface="Arial" panose="020B0604020202020204" pitchFamily="34" charset="0"/>
              </a:rPr>
              <a:t>		</a:t>
            </a:r>
            <a:r>
              <a:rPr lang="vi-VN" alt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Truyện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dân</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gian</a:t>
            </a:r>
            <a:r>
              <a:rPr lang="en-US" sz="2000" b="1" i="1" dirty="0">
                <a:solidFill>
                  <a:srgbClr val="002060"/>
                </a:solidFill>
                <a:latin typeface="Arial" panose="020B0604020202020204" pitchFamily="34" charset="0"/>
                <a:cs typeface="Arial" panose="020B0604020202020204" pitchFamily="34" charset="0"/>
              </a:rPr>
              <a:t> Khmer</a:t>
            </a:r>
            <a:r>
              <a:rPr lang="en-US" sz="2000" i="1" dirty="0">
                <a:solidFill>
                  <a:srgbClr val="002060"/>
                </a:solidFill>
                <a:latin typeface="Arial" panose="020B0604020202020204" pitchFamily="34" charset="0"/>
                <a:cs typeface="Arial" panose="020B0604020202020204" pitchFamily="34" charset="0"/>
              </a:rPr>
              <a:t>      </a:t>
            </a:r>
            <a:endParaRPr lang="vi-VN" sz="2400" b="0" i="1" dirty="0">
              <a:solidFill>
                <a:srgbClr val="002060"/>
              </a:solidFill>
              <a:effectLst/>
              <a:latin typeface="Arial" panose="020B0604020202020204" pitchFamily="34" charset="0"/>
              <a:cs typeface="Arial" panose="020B0604020202020204" pitchFamily="34" charset="0"/>
            </a:endParaRPr>
          </a:p>
        </p:txBody>
      </p:sp>
      <p:sp>
        <p:nvSpPr>
          <p:cNvPr id="50" name="18"/>
          <p:cNvSpPr>
            <a:spLocks noChangeArrowheads="1"/>
          </p:cNvSpPr>
          <p:nvPr>
            <p:custDataLst>
              <p:tags r:id="rId1"/>
            </p:custDataLst>
          </p:nvPr>
        </p:nvSpPr>
        <p:spPr bwMode="auto">
          <a:xfrm>
            <a:off x="1750268" y="133875"/>
            <a:ext cx="8505589" cy="67691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dirty="0">
                <a:solidFill>
                  <a:srgbClr val="C00000"/>
                </a:solidFill>
                <a:latin typeface="Calibri" panose="020F0502020204030204" pitchFamily="34" charset="0"/>
                <a:ea typeface="华康海报体W12(P)" panose="040B0C00000000000000" pitchFamily="82" charset="-122"/>
                <a:cs typeface="Calibri" panose="020F0502020204030204" pitchFamily="34" charset="0"/>
              </a:rPr>
              <a:t>NHỮNG HẠT THÓC GIỐNG</a:t>
            </a:r>
            <a:r>
              <a:rPr lang="en-US" altLang="zh-CN" sz="4400" dirty="0">
                <a:solidFill>
                  <a:srgbClr val="FFC000"/>
                </a:solidFill>
                <a:latin typeface="UTM Arruba KT" panose="02040603050506020204" pitchFamily="18" charset="0"/>
                <a:ea typeface="华康海报体W12(P)" panose="040B0C00000000000000" pitchFamily="82" charset="-122"/>
                <a:cs typeface="SimSun" panose="02010600030101010101" pitchFamily="2" charset="-122"/>
              </a:rPr>
              <a:t> </a:t>
            </a:r>
          </a:p>
        </p:txBody>
      </p:sp>
      <p:grpSp>
        <p:nvGrpSpPr>
          <p:cNvPr id="11" name="Group 10"/>
          <p:cNvGrpSpPr/>
          <p:nvPr/>
        </p:nvGrpSpPr>
        <p:grpSpPr>
          <a:xfrm>
            <a:off x="9324340" y="5426075"/>
            <a:ext cx="2851785" cy="1198880"/>
            <a:chOff x="4892574" y="4242110"/>
            <a:chExt cx="6311053" cy="2673799"/>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706" y="4281248"/>
              <a:ext cx="1445776" cy="206481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6385" y="4242110"/>
              <a:ext cx="1445776" cy="206481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648" y="4264373"/>
              <a:ext cx="1445776" cy="206481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394" y="4303511"/>
              <a:ext cx="1445776" cy="206481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299" y="4298586"/>
              <a:ext cx="1445776" cy="2064818"/>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336" y="4268615"/>
              <a:ext cx="1445776" cy="20648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7851" y="4794770"/>
              <a:ext cx="1445776" cy="206481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9530" y="4833908"/>
              <a:ext cx="1445776" cy="206481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208" y="4821120"/>
              <a:ext cx="1445776" cy="2064818"/>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7539" y="4833908"/>
              <a:ext cx="1445776" cy="206481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441" y="4794770"/>
              <a:ext cx="1445776" cy="2064818"/>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896" y="4821120"/>
              <a:ext cx="1445776" cy="206481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574" y="4851091"/>
              <a:ext cx="1445776" cy="2064818"/>
            </a:xfrm>
            <a:prstGeom prst="rect">
              <a:avLst/>
            </a:prstGeom>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欢迎新同学视频"/>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1104</Words>
  <Application>Microsoft Office PowerPoint</Application>
  <PresentationFormat>Custom</PresentationFormat>
  <Paragraphs>116</Paragraphs>
  <Slides>20</Slides>
  <Notes>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欢迎新同学视频</dc:title>
  <dc:creator>2</dc:creator>
  <cp:lastModifiedBy>WIN</cp:lastModifiedBy>
  <cp:revision>57</cp:revision>
  <dcterms:created xsi:type="dcterms:W3CDTF">2018-08-31T07:10:00Z</dcterms:created>
  <dcterms:modified xsi:type="dcterms:W3CDTF">2021-10-21T14:41:26Z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3C298D952C9741DCA810A726E54F5F2D</vt:lpwstr>
  </property>
  <property fmtid="{D5CDD505-2E9C-101B-9397-08002B2CF9AE}" pid="3" name="KSOProductBuildVer">
    <vt:lpwstr>1033-11.2.0.10323</vt:lpwstr>
  </property>
</Properties>
</file>