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81" r:id="rId2"/>
    <p:sldId id="282" r:id="rId3"/>
    <p:sldId id="258" r:id="rId4"/>
    <p:sldId id="283" r:id="rId5"/>
    <p:sldId id="278" r:id="rId6"/>
    <p:sldId id="277" r:id="rId7"/>
    <p:sldId id="260" r:id="rId8"/>
    <p:sldId id="284" r:id="rId9"/>
    <p:sldId id="285" r:id="rId10"/>
    <p:sldId id="280" r:id="rId11"/>
    <p:sldId id="286" r:id="rId12"/>
    <p:sldId id="261" r:id="rId13"/>
    <p:sldId id="288" r:id="rId14"/>
    <p:sldId id="287" r:id="rId15"/>
    <p:sldId id="39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CC00CC"/>
    <a:srgbClr val="FF0066"/>
    <a:srgbClr val="00CC00"/>
    <a:srgbClr val="9900CC"/>
    <a:srgbClr val="3333CC"/>
    <a:srgbClr val="00FF99"/>
    <a:srgbClr val="3366FF"/>
    <a:srgbClr val="FF3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>
      <p:cViewPr varScale="1">
        <p:scale>
          <a:sx n="62" d="100"/>
          <a:sy n="62" d="100"/>
        </p:scale>
        <p:origin x="138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37CD54-6C57-401B-A169-14E8B26CBB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C3CC7C-22B2-43C4-BEDA-E319AB79646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0C1797C-C3DD-4517-829B-C4C3D8DA1AD8}" type="datetimeFigureOut">
              <a:rPr lang="en-US"/>
              <a:pPr>
                <a:defRPr/>
              </a:pPr>
              <a:t>8/9/2021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6498533-534A-4D6C-A3F4-662E52E270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5B84D84-7C64-48D9-98FB-851050C34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D486A-DAA0-4423-A1D2-7C658480BE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503CB-8F30-4045-A2DA-ACEDA83970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CAE483-6A26-451A-BE86-CFF4D22C8B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C9B1C-0022-4E77-89BD-82835E972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1604FF-603E-415E-B71D-C67135D24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86936-745C-40C5-AF93-AB4A0FAD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2E2DF-C13A-4370-BD23-0E9F3AEF8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C34C4-4E57-40F4-A240-EDD6E765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A11-E173-433A-BDF2-C297C76801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190934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6744-2721-413D-A309-C94E778E0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31AD04-48EC-409C-A7B8-40DE1B961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36CE7-87E8-4199-982F-AC8B84FEF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BEC72-3A4E-43EF-94DE-EE222040E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8737A-21CA-490D-9C61-921195B1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A11-E173-433A-BDF2-C297C76801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85789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EC9B40-F005-4B4C-A1D9-BF0B360F76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9E6CAC-BAD1-4719-93B2-1E7032631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FC634-36E7-4A0E-87DD-79B0FA723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49D67-AD77-4B59-879B-79F019D6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79EDA-749E-4F73-8CE1-197F708E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A11-E173-433A-BDF2-C297C76801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79631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C39DC-EE6C-4728-8C9D-EA27467C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F94B1-709A-4CEC-A9FA-52AA125A5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0BAEF-4C23-494B-B77D-6B04D252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3E3EA-5438-458C-9BD5-5712E846C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BF48F-97DA-4170-A1E9-A1848831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A11-E173-433A-BDF2-C297C76801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83257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A4ED2-F54F-4C6E-8883-D9E0442AE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7B972-29BD-41A2-A5E2-DCE601052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FEE6A-59AC-413D-A484-1181539F7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D3AAF-DEB3-4830-906E-BA6CF0C0F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4257E-8B6F-450D-AE04-9B382B728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A11-E173-433A-BDF2-C297C76801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91063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C0B0-F3E9-455C-BE51-F7F4981E5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0610D-7F30-42BC-B6CF-09240922F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273BB-2D97-4E8F-B134-A8976E016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7B4AA-2961-4D60-B1F8-BB14817B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2F9D6-AF12-4E4A-BA1F-3A175E7A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1CC20-5B85-46B1-A431-15DC63A30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A11-E173-433A-BDF2-C297C76801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21603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E6C8A-00FC-4682-8182-7C0B5F15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4F1B2-83CE-4F1E-B19C-1F2B05DCD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33A2BF-17CF-4103-9901-15ED639D3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A051F7-93EE-42F7-9D52-7D48F9FE5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527867-A269-4C2A-BD88-54814D90B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1F3EF5-F0C2-4030-8FAE-ED2FA63E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EB28B1-E221-44D5-BBDC-C33189B3A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C6D0D3-6E9F-4A1B-B64D-E23783A85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A11-E173-433A-BDF2-C297C76801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28303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940F4-FBB6-46C2-955B-A9E2667EB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310A88-DAB7-4353-B664-9F7426BD8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403BA8-EA22-4B39-8A18-3E3B60370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7392BF-A776-42E7-92F5-C9A32B31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A11-E173-433A-BDF2-C297C76801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08999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EC1AB4-7FF8-4EC5-A106-B63734B25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894BB9-CB3D-4878-BFF1-8229CFD14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00257-3F79-4C94-8E1B-323B202B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A11-E173-433A-BDF2-C297C76801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7486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8179A-387C-4079-BCB8-84537578D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B117F-0AEA-4978-9A17-20A696860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C62ABD-E0FE-493E-8D3A-690BA30CE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239D3-EA63-4BEB-BD97-C2DAB83FE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C4537-E461-47A3-8042-83C237CF5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6AAEE-B16D-4659-B067-4E9E174D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A11-E173-433A-BDF2-C297C76801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3893410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57F5F-2429-4229-B0C5-A1DEB858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66FE45-FF90-47D0-805B-84984D267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ABA5C-5901-4554-A511-F9760BF98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DA965-A5B8-466B-A7B0-689F18BB0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F9E4B-986F-4F4B-B77E-9035DF7D4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C3AC4-A233-40E0-AD6A-3F521BD0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74A11-E173-433A-BDF2-C297C76801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90796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4CA857-66C1-4FBF-B6F4-8301B0FA5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613EF-E2D3-4202-B8DD-4DDCDB642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8738F-6BF0-44C2-B129-C2D65EFCD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0D207-BA7A-494C-97E4-B5D427A7E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DD7A4-6DDC-4732-A783-D0D38CBB3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74A11-E173-433A-BDF2-C297C768018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01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ip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ẫu Background đẹp, đơn giản, sang trọng, tinh tế cho PowerPoint, Back">
            <a:extLst>
              <a:ext uri="{FF2B5EF4-FFF2-40B4-BE49-F238E27FC236}">
                <a16:creationId xmlns:a16="http://schemas.microsoft.com/office/drawing/2014/main" id="{55BFB417-B965-4C00-A9C1-B26561163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79"/>
            <a:ext cx="9144000" cy="687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15">
            <a:extLst>
              <a:ext uri="{FF2B5EF4-FFF2-40B4-BE49-F238E27FC236}">
                <a16:creationId xmlns:a16="http://schemas.microsoft.com/office/drawing/2014/main" id="{738ECB8B-7B99-4B81-9BF1-28ED56A30FE5}"/>
              </a:ext>
            </a:extLst>
          </p:cNvPr>
          <p:cNvSpPr>
            <a:spLocks noTextEdit="1"/>
          </p:cNvSpPr>
          <p:nvPr/>
        </p:nvSpPr>
        <p:spPr>
          <a:xfrm>
            <a:off x="1676400" y="1051640"/>
            <a:ext cx="6557760" cy="12593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 noProof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noProof="1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KĨ THUẬT LỚP 4</a:t>
            </a:r>
          </a:p>
        </p:txBody>
      </p:sp>
      <p:sp>
        <p:nvSpPr>
          <p:cNvPr id="4" name="WordArt 19">
            <a:extLst>
              <a:ext uri="{FF2B5EF4-FFF2-40B4-BE49-F238E27FC236}">
                <a16:creationId xmlns:a16="http://schemas.microsoft.com/office/drawing/2014/main" id="{21E673C5-F9F2-4806-84B9-7A98113B1C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0840" y="381001"/>
            <a:ext cx="7467600" cy="4200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0"/>
                <a:gradFill flip="none" rotWithShape="1">
                  <a:gsLst>
                    <a:gs pos="0">
                      <a:srgbClr val="6600CC">
                        <a:shade val="30000"/>
                        <a:satMod val="115000"/>
                      </a:srgbClr>
                    </a:gs>
                    <a:gs pos="50000">
                      <a:srgbClr val="6600CC">
                        <a:shade val="67500"/>
                        <a:satMod val="115000"/>
                      </a:srgbClr>
                    </a:gs>
                    <a:gs pos="100000">
                      <a:srgbClr val="6600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TRẦN BÌNH TRỌNG</a:t>
            </a:r>
            <a:endParaRPr lang="en-US" b="1" kern="10" dirty="0">
              <a:ln w="0"/>
              <a:gradFill flip="none" rotWithShape="1">
                <a:gsLst>
                  <a:gs pos="0">
                    <a:srgbClr val="6600CC">
                      <a:shade val="30000"/>
                      <a:satMod val="115000"/>
                    </a:srgbClr>
                  </a:gs>
                  <a:gs pos="50000">
                    <a:srgbClr val="6600CC">
                      <a:shade val="67500"/>
                      <a:satMod val="115000"/>
                    </a:srgbClr>
                  </a:gs>
                  <a:gs pos="100000">
                    <a:srgbClr val="6600CC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17">
            <a:extLst>
              <a:ext uri="{FF2B5EF4-FFF2-40B4-BE49-F238E27FC236}">
                <a16:creationId xmlns:a16="http://schemas.microsoft.com/office/drawing/2014/main" id="{10CBCFD8-89B1-428E-AD49-916B3654B4AC}"/>
              </a:ext>
            </a:extLst>
          </p:cNvPr>
          <p:cNvSpPr>
            <a:spLocks noTextEdit="1"/>
          </p:cNvSpPr>
          <p:nvPr/>
        </p:nvSpPr>
        <p:spPr>
          <a:xfrm>
            <a:off x="400422" y="3472274"/>
            <a:ext cx="8392160" cy="1977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kern="10" dirty="0" err="1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b="1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kern="10" dirty="0" err="1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600" b="1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0" dirty="0" err="1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3600" b="1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r>
              <a:rPr lang="en-US" sz="3600" b="1" kern="10" dirty="0">
                <a:ln w="9525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2" descr="C:\Users\Admin\Downloads\logo tran binh ttrong.png">
            <a:extLst>
              <a:ext uri="{FF2B5EF4-FFF2-40B4-BE49-F238E27FC236}">
                <a16:creationId xmlns:a16="http://schemas.microsoft.com/office/drawing/2014/main" id="{39D86AD3-48F4-4179-BE5C-28CED4770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WordArt 15">
            <a:extLst>
              <a:ext uri="{FF2B5EF4-FFF2-40B4-BE49-F238E27FC236}">
                <a16:creationId xmlns:a16="http://schemas.microsoft.com/office/drawing/2014/main" id="{41E90D1B-A062-4C25-B9AF-E9D2E093E3BC}"/>
              </a:ext>
            </a:extLst>
          </p:cNvPr>
          <p:cNvSpPr>
            <a:spLocks noTextEdit="1"/>
          </p:cNvSpPr>
          <p:nvPr/>
        </p:nvSpPr>
        <p:spPr>
          <a:xfrm>
            <a:off x="3657600" y="2403190"/>
            <a:ext cx="2149549" cy="7259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 noProof="1">
                <a:ln w="222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noProof="1">
                <a:ln w="22225">
                  <a:solidFill>
                    <a:srgbClr val="0070C0"/>
                  </a:solidFill>
                  <a:prstDash val="solid"/>
                </a:ln>
                <a:solidFill>
                  <a:srgbClr val="33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Tuần 1</a:t>
            </a:r>
          </a:p>
        </p:txBody>
      </p:sp>
      <p:sp>
        <p:nvSpPr>
          <p:cNvPr id="15" name="WordArt 19">
            <a:extLst>
              <a:ext uri="{FF2B5EF4-FFF2-40B4-BE49-F238E27FC236}">
                <a16:creationId xmlns:a16="http://schemas.microsoft.com/office/drawing/2014/main" id="{47418182-C847-48AE-9EA8-AA953634D3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0840" y="5943600"/>
            <a:ext cx="6557760" cy="4251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>
                <a:ln w="0"/>
                <a:gradFill flip="none" rotWithShape="1">
                  <a:gsLst>
                    <a:gs pos="0">
                      <a:srgbClr val="6600CC">
                        <a:shade val="30000"/>
                        <a:satMod val="115000"/>
                      </a:srgbClr>
                    </a:gs>
                    <a:gs pos="50000">
                      <a:srgbClr val="6600CC">
                        <a:shade val="67500"/>
                        <a:satMod val="115000"/>
                      </a:srgbClr>
                    </a:gs>
                    <a:gs pos="100000">
                      <a:srgbClr val="6600C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LÊ TRẦN KIM HẰNG</a:t>
            </a:r>
          </a:p>
        </p:txBody>
      </p:sp>
    </p:spTree>
    <p:extLst>
      <p:ext uri="{BB962C8B-B14F-4D97-AF65-F5344CB8AC3E}">
        <p14:creationId xmlns:p14="http://schemas.microsoft.com/office/powerpoint/2010/main" val="35660276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FD3870-448D-473C-A291-680C508C5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9" y="300729"/>
            <a:ext cx="3370263" cy="2657475"/>
          </a:xfrm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B90D6722-4752-4FDD-B955-8D5EDBFC5258}"/>
              </a:ext>
            </a:extLst>
          </p:cNvPr>
          <p:cNvSpPr/>
          <p:nvPr/>
        </p:nvSpPr>
        <p:spPr>
          <a:xfrm>
            <a:off x="4572000" y="228600"/>
            <a:ext cx="4395788" cy="2743201"/>
          </a:xfrm>
          <a:prstGeom prst="cloudCallout">
            <a:avLst>
              <a:gd name="adj1" fmla="val -59376"/>
              <a:gd name="adj2" fmla="val -3562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ìm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cách để lựa chọn chỉ phù hợp với các loại vải.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4992B1-A49F-44A0-B7AA-4AEAD0A95117}"/>
              </a:ext>
            </a:extLst>
          </p:cNvPr>
          <p:cNvSpPr txBox="1"/>
          <p:nvPr/>
        </p:nvSpPr>
        <p:spPr>
          <a:xfrm>
            <a:off x="390525" y="3310741"/>
            <a:ext cx="8753475" cy="324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vi-VN" sz="2800" b="1" i="1" u="sng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chọn chỉ: 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vi-VN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có đường khâu, thêu đẹp phải chọn chỉ khâu có độ mảnh và độ dai phù hợp với độ dày và độ dai của sợi vải.</a:t>
            </a:r>
          </a:p>
          <a:p>
            <a:pPr>
              <a:lnSpc>
                <a:spcPct val="150000"/>
              </a:lnSpc>
              <a:defRPr/>
            </a:pPr>
            <a:r>
              <a:rPr lang="vi-VN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 Khâu vải mỏng thì ta dùng chỉ mảnh, nhưng nếu khâu vải dày thì ta chọn chỉ sợi to hơn.</a:t>
            </a:r>
          </a:p>
        </p:txBody>
      </p:sp>
      <p:pic>
        <p:nvPicPr>
          <p:cNvPr id="7" name="Picture 2" descr="C:\Users\Admin\Downloads\logo tran binh ttrong.png">
            <a:extLst>
              <a:ext uri="{FF2B5EF4-FFF2-40B4-BE49-F238E27FC236}">
                <a16:creationId xmlns:a16="http://schemas.microsoft.com/office/drawing/2014/main" id="{0D9143A7-BDBA-4112-B170-A513D7450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Mẫu Background đơn giản đẹp - Aloccw">
            <a:extLst>
              <a:ext uri="{FF2B5EF4-FFF2-40B4-BE49-F238E27FC236}">
                <a16:creationId xmlns:a16="http://schemas.microsoft.com/office/drawing/2014/main" id="{9E4F0E87-A5FC-42C1-8DCA-19E885C6A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4576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ED3836-0DC1-41BB-B495-8733D39FB9E4}"/>
              </a:ext>
            </a:extLst>
          </p:cNvPr>
          <p:cNvSpPr txBox="1"/>
          <p:nvPr/>
        </p:nvSpPr>
        <p:spPr>
          <a:xfrm>
            <a:off x="1060561" y="103230"/>
            <a:ext cx="66709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DỤNG CỤ CẮT, </a:t>
            </a:r>
          </a:p>
          <a:p>
            <a:pPr algn="ctr"/>
            <a:r>
              <a:rPr lang="en-US" sz="6000" b="1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 ,THÊU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3771EF-AFE1-4299-81D3-7DDBCB442A78}"/>
              </a:ext>
            </a:extLst>
          </p:cNvPr>
          <p:cNvSpPr txBox="1"/>
          <p:nvPr/>
        </p:nvSpPr>
        <p:spPr>
          <a:xfrm>
            <a:off x="609600" y="58674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rgbClr val="00B0F0"/>
                  </a:solidFill>
                </a:ln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5400" b="1" dirty="0">
                <a:ln>
                  <a:solidFill>
                    <a:srgbClr val="00B0F0"/>
                  </a:solidFill>
                </a:ln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6883BC-A875-4200-9880-E60B73E9D85C}"/>
              </a:ext>
            </a:extLst>
          </p:cNvPr>
          <p:cNvSpPr txBox="1"/>
          <p:nvPr/>
        </p:nvSpPr>
        <p:spPr>
          <a:xfrm>
            <a:off x="4495800" y="58674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>
                  <a:solidFill>
                    <a:srgbClr val="00B0F0"/>
                  </a:solidFill>
                </a:ln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</a:p>
        </p:txBody>
      </p:sp>
      <p:pic>
        <p:nvPicPr>
          <p:cNvPr id="7170" name="Picture 2" descr="Kéo cắt vải cao cấp - Thương hiệu OEM | WebSoSanh.co">
            <a:extLst>
              <a:ext uri="{FF2B5EF4-FFF2-40B4-BE49-F238E27FC236}">
                <a16:creationId xmlns:a16="http://schemas.microsoft.com/office/drawing/2014/main" id="{E44554F8-CCE8-4008-B9D4-FE0C8E1D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58" y="2371130"/>
            <a:ext cx="3962400" cy="3420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ình ảnh : sáng tạo, cây kim, tim, hàng, thời trang, Nghề thủ công, tai,  Sợi, vòng tròn, Chủ đề, Chỉ may, Thiết kế, kính, đàn organ, Hình dạng,  Người lượn lờ,">
            <a:extLst>
              <a:ext uri="{FF2B5EF4-FFF2-40B4-BE49-F238E27FC236}">
                <a16:creationId xmlns:a16="http://schemas.microsoft.com/office/drawing/2014/main" id="{8618D867-15E6-4A47-8658-DC4F2ADD8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051" y="2371130"/>
            <a:ext cx="3930291" cy="3420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ownloads\logo tran binh ttrong.png">
            <a:extLst>
              <a:ext uri="{FF2B5EF4-FFF2-40B4-BE49-F238E27FC236}">
                <a16:creationId xmlns:a16="http://schemas.microsoft.com/office/drawing/2014/main" id="{9201877B-F20E-48CA-A49F-C31C4634A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250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ÉO SẮT NHẬP KHẨU - Chuyên phân phối máy may giá rẻ, máy may gia đình, máy  may công nghiệp, phụ tùng máy may công nghiệp trên toàn quốc, liên hệ 0934  980 988">
            <a:extLst>
              <a:ext uri="{FF2B5EF4-FFF2-40B4-BE49-F238E27FC236}">
                <a16:creationId xmlns:a16="http://schemas.microsoft.com/office/drawing/2014/main" id="{A56DBFBA-EE8A-4E50-B793-B4D89EAF0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83" y="3207455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4">
            <a:extLst>
              <a:ext uri="{FF2B5EF4-FFF2-40B4-BE49-F238E27FC236}">
                <a16:creationId xmlns:a16="http://schemas.microsoft.com/office/drawing/2014/main" id="{0D41E161-88E4-4101-8ACE-A173F27C0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1703" y="97146"/>
            <a:ext cx="4953000" cy="132802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5F2491-D57F-4636-A678-C26955FF97AE}"/>
              </a:ext>
            </a:extLst>
          </p:cNvPr>
          <p:cNvSpPr txBox="1"/>
          <p:nvPr/>
        </p:nvSpPr>
        <p:spPr>
          <a:xfrm>
            <a:off x="914400" y="1551205"/>
            <a:ext cx="7467600" cy="1191816"/>
          </a:xfrm>
          <a:prstGeom prst="wedgeRoundRectCallout">
            <a:avLst>
              <a:gd name="adj1" fmla="val 53587"/>
              <a:gd name="adj2" fmla="val 87138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6" descr="Kéo gấp cắt chỉ loại 2 | Tiệm Tạp Hóa Nhà May">
            <a:extLst>
              <a:ext uri="{FF2B5EF4-FFF2-40B4-BE49-F238E27FC236}">
                <a16:creationId xmlns:a16="http://schemas.microsoft.com/office/drawing/2014/main" id="{76C747B4-AF1B-4D24-AAAD-14F12630A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83" y="3071931"/>
            <a:ext cx="3276600" cy="301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2B2DF6-0974-434E-A508-CA539A0C41AA}"/>
              </a:ext>
            </a:extLst>
          </p:cNvPr>
          <p:cNvSpPr txBox="1"/>
          <p:nvPr/>
        </p:nvSpPr>
        <p:spPr>
          <a:xfrm>
            <a:off x="1468921" y="6156525"/>
            <a:ext cx="1816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800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77B2DF-DBAD-412F-BA43-C34264C40CA3}"/>
              </a:ext>
            </a:extLst>
          </p:cNvPr>
          <p:cNvSpPr txBox="1"/>
          <p:nvPr/>
        </p:nvSpPr>
        <p:spPr>
          <a:xfrm>
            <a:off x="5992007" y="6123241"/>
            <a:ext cx="1816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2800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Admin\Downloads\logo tran binh ttrong.png">
            <a:extLst>
              <a:ext uri="{FF2B5EF4-FFF2-40B4-BE49-F238E27FC236}">
                <a16:creationId xmlns:a16="http://schemas.microsoft.com/office/drawing/2014/main" id="{3DDF4572-43A0-4B48-B0FC-DD648B24A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E73461ED-470D-4BFD-908A-591E70D0F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44" y="4147024"/>
            <a:ext cx="5257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kéo.Tay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Kéo gấp cắt chỉ loại 2 | Tiệm Tạp Hóa Nhà May">
            <a:extLst>
              <a:ext uri="{FF2B5EF4-FFF2-40B4-BE49-F238E27FC236}">
                <a16:creationId xmlns:a16="http://schemas.microsoft.com/office/drawing/2014/main" id="{8187A85F-ECEE-4E69-AD97-03C446993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49" y="344398"/>
            <a:ext cx="2895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KÉO SẮT NHẬP KHẨU - Chuyên phân phối máy may giá rẻ, máy may gia đình, máy  may công nghiệp, phụ tùng máy may công nghiệp trên toàn quốc, liên hệ 0934  980 988">
            <a:extLst>
              <a:ext uri="{FF2B5EF4-FFF2-40B4-BE49-F238E27FC236}">
                <a16:creationId xmlns:a16="http://schemas.microsoft.com/office/drawing/2014/main" id="{BF379AE3-8BCC-4E68-B934-1FB37C83A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102" y="440324"/>
            <a:ext cx="3232298" cy="214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7DD086-46E3-4348-8CE0-1BF3AED0717B}"/>
              </a:ext>
            </a:extLst>
          </p:cNvPr>
          <p:cNvSpPr txBox="1"/>
          <p:nvPr/>
        </p:nvSpPr>
        <p:spPr>
          <a:xfrm>
            <a:off x="2092687" y="2716939"/>
            <a:ext cx="1816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800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60387C-5E83-4860-A6F9-5AC64494A914}"/>
              </a:ext>
            </a:extLst>
          </p:cNvPr>
          <p:cNvSpPr txBox="1"/>
          <p:nvPr/>
        </p:nvSpPr>
        <p:spPr>
          <a:xfrm>
            <a:off x="6096000" y="2677341"/>
            <a:ext cx="1816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2800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0BC26-B8DF-46A6-A2F6-E1F7241F9CAC}"/>
              </a:ext>
            </a:extLst>
          </p:cNvPr>
          <p:cNvSpPr txBox="1"/>
          <p:nvPr/>
        </p:nvSpPr>
        <p:spPr>
          <a:xfrm>
            <a:off x="442644" y="3444824"/>
            <a:ext cx="2113079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E954F8-EFFC-411B-8089-375A0B9BA533}"/>
              </a:ext>
            </a:extLst>
          </p:cNvPr>
          <p:cNvSpPr txBox="1"/>
          <p:nvPr/>
        </p:nvSpPr>
        <p:spPr>
          <a:xfrm>
            <a:off x="6169631" y="4114675"/>
            <a:ext cx="2971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5ED12F-6F03-4B19-BBC0-25E3A262BEB7}"/>
              </a:ext>
            </a:extLst>
          </p:cNvPr>
          <p:cNvSpPr txBox="1"/>
          <p:nvPr/>
        </p:nvSpPr>
        <p:spPr>
          <a:xfrm>
            <a:off x="6767244" y="3397072"/>
            <a:ext cx="2113079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2AE33B-D882-449C-8E01-0E15CB55A340}"/>
              </a:ext>
            </a:extLst>
          </p:cNvPr>
          <p:cNvCxnSpPr/>
          <p:nvPr/>
        </p:nvCxnSpPr>
        <p:spPr>
          <a:xfrm>
            <a:off x="5471844" y="3505200"/>
            <a:ext cx="0" cy="29501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Admin\Downloads\logo tran binh ttrong.png">
            <a:extLst>
              <a:ext uri="{FF2B5EF4-FFF2-40B4-BE49-F238E27FC236}">
                <a16:creationId xmlns:a16="http://schemas.microsoft.com/office/drawing/2014/main" id="{3B8A5104-883D-4615-9ED6-25392685A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795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94A440D-CD71-4545-AADD-73AEE8AC4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68841"/>
            <a:ext cx="2533418" cy="20693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463318-29E1-47BE-8D69-D41E50641BCC}"/>
              </a:ext>
            </a:extLst>
          </p:cNvPr>
          <p:cNvSpPr txBox="1"/>
          <p:nvPr/>
        </p:nvSpPr>
        <p:spPr>
          <a:xfrm>
            <a:off x="3630760" y="381000"/>
            <a:ext cx="5486400" cy="1639788"/>
          </a:xfrm>
          <a:prstGeom prst="cloudCallout">
            <a:avLst>
              <a:gd name="adj1" fmla="val -55712"/>
              <a:gd name="adj2" fmla="val -3273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 descr="Kìm, kéo, kim,súng bắn keo">
            <a:extLst>
              <a:ext uri="{FF2B5EF4-FFF2-40B4-BE49-F238E27FC236}">
                <a16:creationId xmlns:a16="http://schemas.microsoft.com/office/drawing/2014/main" id="{224FA6F8-59AB-4095-8676-9CA231234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40410"/>
            <a:ext cx="3713284" cy="242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CFCAD9B6-8149-499F-A1E0-FDE8ABE20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38228"/>
            <a:ext cx="8915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tay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tay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 kia)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 ở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luồn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0" name="Picture 10" descr="Kéo thợ may 11 inch chuyên cắt vải | Lazada.vn">
            <a:extLst>
              <a:ext uri="{FF2B5EF4-FFF2-40B4-BE49-F238E27FC236}">
                <a16:creationId xmlns:a16="http://schemas.microsoft.com/office/drawing/2014/main" id="{E6CDE01F-53D9-4F29-92E0-32CA617D9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630115" y="4166953"/>
            <a:ext cx="3941885" cy="242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ownloads\logo tran binh ttrong.png">
            <a:extLst>
              <a:ext uri="{FF2B5EF4-FFF2-40B4-BE49-F238E27FC236}">
                <a16:creationId xmlns:a16="http://schemas.microsoft.com/office/drawing/2014/main" id="{9D07FEFC-F529-4C18-ABA8-320F05B37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308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Mùa Tốt Nghiệp Lễ Tốt Nghiệp Tốt Nghiệp Tiểu Học Nền Lễ Tốt Nghiệp, Lễ,  Tiệc Tốt Nghiệp, Poster Hình nền Vector để tải xuống miễn phí">
            <a:extLst>
              <a:ext uri="{FF2B5EF4-FFF2-40B4-BE49-F238E27FC236}">
                <a16:creationId xmlns:a16="http://schemas.microsoft.com/office/drawing/2014/main" id="{7D494C5D-81B4-426F-9CDE-7E1FD29D6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" r="39367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295919-CB03-44AA-A461-634118435D56}"/>
              </a:ext>
            </a:extLst>
          </p:cNvPr>
          <p:cNvSpPr txBox="1"/>
          <p:nvPr/>
        </p:nvSpPr>
        <p:spPr>
          <a:xfrm>
            <a:off x="1360967" y="999460"/>
            <a:ext cx="64220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TỐT!</a:t>
            </a:r>
          </a:p>
        </p:txBody>
      </p:sp>
      <p:pic>
        <p:nvPicPr>
          <p:cNvPr id="4" name="Picture 2" descr="C:\Users\Admin\Downloads\logo tran binh ttrong.png">
            <a:extLst>
              <a:ext uri="{FF2B5EF4-FFF2-40B4-BE49-F238E27FC236}">
                <a16:creationId xmlns:a16="http://schemas.microsoft.com/office/drawing/2014/main" id="{C4A0D887-ED21-4DC1-ADFB-CA59A0F52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69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Mẫu Background đơn giản đẹp - Aloccw">
            <a:extLst>
              <a:ext uri="{FF2B5EF4-FFF2-40B4-BE49-F238E27FC236}">
                <a16:creationId xmlns:a16="http://schemas.microsoft.com/office/drawing/2014/main" id="{9E4F0E87-A5FC-42C1-8DCA-19E885C6A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4576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ED3836-0DC1-41BB-B495-8733D39FB9E4}"/>
              </a:ext>
            </a:extLst>
          </p:cNvPr>
          <p:cNvSpPr txBox="1"/>
          <p:nvPr/>
        </p:nvSpPr>
        <p:spPr>
          <a:xfrm>
            <a:off x="1821459" y="28254"/>
            <a:ext cx="50438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VẬT LIỆU </a:t>
            </a:r>
          </a:p>
          <a:p>
            <a:pPr algn="ctr"/>
            <a:r>
              <a:rPr lang="en-US" sz="6000" b="1" dirty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KHÂU, THÊU</a:t>
            </a:r>
          </a:p>
        </p:txBody>
      </p:sp>
      <p:pic>
        <p:nvPicPr>
          <p:cNvPr id="2052" name="Picture 4" descr="Cách Nhận Biết Một Số Loại Vải Thông Thường">
            <a:extLst>
              <a:ext uri="{FF2B5EF4-FFF2-40B4-BE49-F238E27FC236}">
                <a16:creationId xmlns:a16="http://schemas.microsoft.com/office/drawing/2014/main" id="{3032E138-DE1F-4D64-94D4-1A8E6E2AA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r="15217"/>
          <a:stretch/>
        </p:blipFill>
        <p:spPr bwMode="auto">
          <a:xfrm>
            <a:off x="579633" y="2438400"/>
            <a:ext cx="37338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bo 5 Chỉ và kim may vá quần áo | Shopee Việt Nam">
            <a:extLst>
              <a:ext uri="{FF2B5EF4-FFF2-40B4-BE49-F238E27FC236}">
                <a16:creationId xmlns:a16="http://schemas.microsoft.com/office/drawing/2014/main" id="{C4F8E6CE-1679-4BC3-BBA4-F61010627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3429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3771EF-AFE1-4299-81D3-7DDBCB442A78}"/>
              </a:ext>
            </a:extLst>
          </p:cNvPr>
          <p:cNvSpPr txBox="1"/>
          <p:nvPr/>
        </p:nvSpPr>
        <p:spPr>
          <a:xfrm>
            <a:off x="609600" y="58674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rgbClr val="00B0F0"/>
                  </a:solidFill>
                </a:ln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5400" b="1" dirty="0">
                <a:ln>
                  <a:solidFill>
                    <a:srgbClr val="00B0F0"/>
                  </a:solidFill>
                </a:ln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6883BC-A875-4200-9880-E60B73E9D85C}"/>
              </a:ext>
            </a:extLst>
          </p:cNvPr>
          <p:cNvSpPr txBox="1"/>
          <p:nvPr/>
        </p:nvSpPr>
        <p:spPr>
          <a:xfrm>
            <a:off x="4495800" y="58674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rgbClr val="00B0F0"/>
                  </a:solidFill>
                </a:ln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5400" b="1" dirty="0">
                <a:ln>
                  <a:solidFill>
                    <a:srgbClr val="00B0F0"/>
                  </a:solidFill>
                </a:ln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2" descr="C:\Users\Admin\Downloads\logo tran binh ttrong.png">
            <a:extLst>
              <a:ext uri="{FF2B5EF4-FFF2-40B4-BE49-F238E27FC236}">
                <a16:creationId xmlns:a16="http://schemas.microsoft.com/office/drawing/2014/main" id="{F1BCF9EC-3764-42D4-8C17-69213B5C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246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A5EBFC54-5BB7-4916-81E5-89375A4D6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0" y="376719"/>
            <a:ext cx="8458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>
              <a:solidFill>
                <a:srgbClr val="FF3300"/>
              </a:solidFill>
              <a:latin typeface="VNI-Times" pitchFamily="2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4000">
              <a:solidFill>
                <a:srgbClr val="FF3300"/>
              </a:solidFill>
              <a:latin typeface="VNI-Times" pitchFamily="2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ED0F699-5C6A-410D-8926-6E59A46603B2}"/>
              </a:ext>
            </a:extLst>
          </p:cNvPr>
          <p:cNvSpPr/>
          <p:nvPr/>
        </p:nvSpPr>
        <p:spPr>
          <a:xfrm>
            <a:off x="1244885" y="838384"/>
            <a:ext cx="7467600" cy="2147482"/>
          </a:xfrm>
          <a:prstGeom prst="wedgeRoundRectCallout">
            <a:avLst>
              <a:gd name="adj1" fmla="val -40809"/>
              <a:gd name="adj2" fmla="val 65916"/>
              <a:gd name="adj3" fmla="val 16667"/>
            </a:avLst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dày</a:t>
            </a:r>
            <a:r>
              <a:rPr lang="en-US" sz="4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mỏng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9B58B-DDDD-4FDA-ADBF-99828F5B7454}"/>
              </a:ext>
            </a:extLst>
          </p:cNvPr>
          <p:cNvSpPr txBox="1"/>
          <p:nvPr/>
        </p:nvSpPr>
        <p:spPr>
          <a:xfrm>
            <a:off x="2705100" y="-84946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rgbClr val="00B0F0"/>
                  </a:solidFill>
                </a:ln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5400" b="1" dirty="0">
                <a:ln>
                  <a:solidFill>
                    <a:srgbClr val="00B0F0"/>
                  </a:solidFill>
                </a:ln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8" name="Picture 2" descr="10 loại vải được ưa chuộng trên thị trường Việt Nam - 19 Uniform">
            <a:extLst>
              <a:ext uri="{FF2B5EF4-FFF2-40B4-BE49-F238E27FC236}">
                <a16:creationId xmlns:a16="http://schemas.microsoft.com/office/drawing/2014/main" id="{216B3B54-2735-4A20-9EFE-D77818265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33" y="3442699"/>
            <a:ext cx="3999459" cy="311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ải Chiffon là gì? Chiffon và Voan có thật sự giống nhau?">
            <a:extLst>
              <a:ext uri="{FF2B5EF4-FFF2-40B4-BE49-F238E27FC236}">
                <a16:creationId xmlns:a16="http://schemas.microsoft.com/office/drawing/2014/main" id="{2F0C4336-136A-4ABC-99F6-3245CC255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3442700"/>
            <a:ext cx="3901865" cy="306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ownloads\logo tran binh ttrong.png">
            <a:extLst>
              <a:ext uri="{FF2B5EF4-FFF2-40B4-BE49-F238E27FC236}">
                <a16:creationId xmlns:a16="http://schemas.microsoft.com/office/drawing/2014/main" id="{B547146D-F9C7-40EB-BF23-C979CC0CB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ải chiffon (vải voan) là gì? Cách chọn mua vải Voan chuẩn nhất - Vua Nệm">
            <a:extLst>
              <a:ext uri="{FF2B5EF4-FFF2-40B4-BE49-F238E27FC236}">
                <a16:creationId xmlns:a16="http://schemas.microsoft.com/office/drawing/2014/main" id="{8ECD436A-5614-4B2F-828D-B771A865A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7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080"/>
                    </a14:imgEffect>
                    <a14:imgEffect>
                      <a14:saturation sat="1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80" y="0"/>
            <a:ext cx="91756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32C6C6-8AE9-4E1F-A609-1B32667E47E2}"/>
              </a:ext>
            </a:extLst>
          </p:cNvPr>
          <p:cNvSpPr txBox="1"/>
          <p:nvPr/>
        </p:nvSpPr>
        <p:spPr>
          <a:xfrm>
            <a:off x="148975" y="1051680"/>
            <a:ext cx="89915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rtl="0">
              <a:buFont typeface="Wingdings" panose="05000000000000000000" pitchFamily="2" charset="2"/>
              <a:buChar char="v"/>
            </a:pP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Vải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gồm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nhiều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loại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như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vải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sợi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bông,vải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sợi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pha, xa tanh,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vải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lanh,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lụa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tơ t</a:t>
            </a:r>
            <a:r>
              <a:rPr lang="en-US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ằ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m,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vải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sợi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tổng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hợp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với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các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màu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sắc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, hoa văn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rất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phong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phú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8875DA-AD91-4868-9FDF-9B05D4BA9D17}"/>
              </a:ext>
            </a:extLst>
          </p:cNvPr>
          <p:cNvSpPr txBox="1"/>
          <p:nvPr/>
        </p:nvSpPr>
        <p:spPr>
          <a:xfrm>
            <a:off x="148975" y="2918580"/>
            <a:ext cx="89950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rtl="0">
              <a:buFont typeface="Wingdings" panose="05000000000000000000" pitchFamily="2" charset="2"/>
              <a:buChar char="v"/>
            </a:pP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Vải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là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vật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liệu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chính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để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may, khâu, thêu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thành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quần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,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áo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và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nhiều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sản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phẩm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cần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thiết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khác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cho con </a:t>
            </a:r>
            <a:r>
              <a:rPr lang="vi-VN" sz="3200" b="1" i="0" u="none" strike="noStrike" kern="1200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người</a:t>
            </a:r>
            <a:r>
              <a:rPr lang="vi-VN" sz="3200" b="1" i="0" u="none" strike="noStrike" kern="1200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.   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D848E9E-A13D-4B61-850F-E29B9CC8D196}"/>
              </a:ext>
            </a:extLst>
          </p:cNvPr>
          <p:cNvSpPr/>
          <p:nvPr/>
        </p:nvSpPr>
        <p:spPr>
          <a:xfrm>
            <a:off x="2438400" y="4648200"/>
            <a:ext cx="6172200" cy="1417260"/>
          </a:xfrm>
          <a:prstGeom prst="wedgeEllipseCallout">
            <a:avLst>
              <a:gd name="adj1" fmla="val -43557"/>
              <a:gd name="adj2" fmla="val 62983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2" descr="C:\Users\Admin\Downloads\logo tran binh ttrong.png">
            <a:extLst>
              <a:ext uri="{FF2B5EF4-FFF2-40B4-BE49-F238E27FC236}">
                <a16:creationId xmlns:a16="http://schemas.microsoft.com/office/drawing/2014/main" id="{71776697-12BB-4C3C-9BCF-E8BFD5FDD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415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4" name="Picture 4" descr="Váy chữ A mở cúc hoa nhí DL804 (6-24M)">
            <a:extLst>
              <a:ext uri="{FF2B5EF4-FFF2-40B4-BE49-F238E27FC236}">
                <a16:creationId xmlns:a16="http://schemas.microsoft.com/office/drawing/2014/main" id="{8448129E-1DC0-4E13-A845-444832D69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9"/>
          <a:stretch/>
        </p:blipFill>
        <p:spPr bwMode="auto">
          <a:xfrm>
            <a:off x="158221" y="161397"/>
            <a:ext cx="5841046" cy="316065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30 Mẫu màn cửa đẹp mê ly cho ngôi nhà bạn">
            <a:extLst>
              <a:ext uri="{FF2B5EF4-FFF2-40B4-BE49-F238E27FC236}">
                <a16:creationId xmlns:a16="http://schemas.microsoft.com/office/drawing/2014/main" id="{7852337E-6AC7-428B-A655-2A2EA02C3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0" r="4" b="4"/>
          <a:stretch/>
        </p:blipFill>
        <p:spPr bwMode="auto">
          <a:xfrm>
            <a:off x="6137509" y="166533"/>
            <a:ext cx="2867106" cy="316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huyến Mại】 Khăn Tay - Khăn Mùi Xoa SenSilk Thêu Tay Hoa Linh Lan">
            <a:extLst>
              <a:ext uri="{FF2B5EF4-FFF2-40B4-BE49-F238E27FC236}">
                <a16:creationId xmlns:a16="http://schemas.microsoft.com/office/drawing/2014/main" id="{4590251F-6289-46E7-A917-AB4CB394C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5" r="1" b="17917"/>
          <a:stretch/>
        </p:blipFill>
        <p:spPr bwMode="auto">
          <a:xfrm>
            <a:off x="143314" y="3509670"/>
            <a:ext cx="5855954" cy="318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Text, letter&#10;&#10;Description automatically generated">
            <a:extLst>
              <a:ext uri="{FF2B5EF4-FFF2-40B4-BE49-F238E27FC236}">
                <a16:creationId xmlns:a16="http://schemas.microsoft.com/office/drawing/2014/main" id="{E5C6B638-56CD-47B0-A357-67DC9A1AD4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" r="3262" b="2"/>
          <a:stretch/>
        </p:blipFill>
        <p:spPr bwMode="auto">
          <a:xfrm>
            <a:off x="5943600" y="3416157"/>
            <a:ext cx="3505200" cy="333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CF179F3-02E6-448E-BCE7-6A0B30FBD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36" y="339797"/>
            <a:ext cx="2590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B1FE3E-E292-441A-A568-BC24CF585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822" y="2743201"/>
            <a:ext cx="8753475" cy="389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800" b="1" i="1" u="sng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vi-VN" altLang="en-US" sz="2800" b="1" i="1" u="sng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u="sng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vi-VN" altLang="en-US" sz="2800" b="1" i="1" u="sng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u="sng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altLang="en-US" sz="2800" b="1" i="1" u="sng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 u="sng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vi-VN" altLang="en-US" sz="2800" b="1" i="1" u="sng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khâu, thêu nên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thô,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bông,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pha.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nên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xa tanh,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 lông... 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nhũn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en-US" sz="2800" u="sng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vi-VN" altLang="en-US" sz="2800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khâu, thêu.</a:t>
            </a:r>
            <a:endParaRPr lang="en-US" altLang="en-US" sz="2800" dirty="0">
              <a:solidFill>
                <a:srgbClr val="99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CA0CA86C-3037-4B69-8B7D-F5DD80A45BC2}"/>
              </a:ext>
            </a:extLst>
          </p:cNvPr>
          <p:cNvSpPr/>
          <p:nvPr/>
        </p:nvSpPr>
        <p:spPr>
          <a:xfrm>
            <a:off x="3856831" y="338084"/>
            <a:ext cx="4982369" cy="2514601"/>
          </a:xfrm>
          <a:prstGeom prst="cloudCallout">
            <a:avLst>
              <a:gd name="adj1" fmla="val -64230"/>
              <a:gd name="adj2" fmla="val -29428"/>
            </a:avLst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Nên chọn loại vải như thế nào để học khâu, thêu?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Admin\Downloads\logo tran binh ttrong.png">
            <a:extLst>
              <a:ext uri="{FF2B5EF4-FFF2-40B4-BE49-F238E27FC236}">
                <a16:creationId xmlns:a16="http://schemas.microsoft.com/office/drawing/2014/main" id="{CE4885DD-1465-4F10-BAC5-E0BFB8D6F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D07AD4-4A72-4DD3-B178-99EE111B32AB}"/>
              </a:ext>
            </a:extLst>
          </p:cNvPr>
          <p:cNvSpPr txBox="1"/>
          <p:nvPr/>
        </p:nvSpPr>
        <p:spPr>
          <a:xfrm>
            <a:off x="304800" y="1720840"/>
            <a:ext cx="42671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khâu,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thêu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nguyên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bông,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lanh,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tơ,...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AB5BC7-E59B-4A27-BEC2-043F8077D1D1}"/>
              </a:ext>
            </a:extLst>
          </p:cNvPr>
          <p:cNvSpPr txBox="1"/>
          <p:nvPr/>
        </p:nvSpPr>
        <p:spPr>
          <a:xfrm>
            <a:off x="152400" y="24829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rgbClr val="00B0F0"/>
                  </a:solidFill>
                </a:ln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5400" b="1" dirty="0">
                <a:ln>
                  <a:solidFill>
                    <a:srgbClr val="00B0F0"/>
                  </a:solidFill>
                </a:ln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4" descr="Chỉ may Polyester - Tịnh Phát Co., Ltd">
            <a:extLst>
              <a:ext uri="{FF2B5EF4-FFF2-40B4-BE49-F238E27FC236}">
                <a16:creationId xmlns:a16="http://schemas.microsoft.com/office/drawing/2014/main" id="{C2E51CE4-79DC-4A9E-9D73-0A93446E2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381000"/>
            <a:ext cx="3448693" cy="292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18 màu chỉ thêu loang màu chính hãng DMC Pháp | Shopee Việt Nam">
            <a:extLst>
              <a:ext uri="{FF2B5EF4-FFF2-40B4-BE49-F238E27FC236}">
                <a16:creationId xmlns:a16="http://schemas.microsoft.com/office/drawing/2014/main" id="{C0D1F321-92B3-40E4-B304-2DCA96E93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3" b="13303"/>
          <a:stretch/>
        </p:blipFill>
        <p:spPr bwMode="auto">
          <a:xfrm>
            <a:off x="4556588" y="3555123"/>
            <a:ext cx="3982093" cy="314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ownloads\logo tran binh ttrong.png">
            <a:extLst>
              <a:ext uri="{FF2B5EF4-FFF2-40B4-BE49-F238E27FC236}">
                <a16:creationId xmlns:a16="http://schemas.microsoft.com/office/drawing/2014/main" id="{8A0D1AF3-4A66-4C87-9D01-ECA8D42B6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hỉ may Polyester - Tịnh Phát Co., Ltd">
            <a:extLst>
              <a:ext uri="{FF2B5EF4-FFF2-40B4-BE49-F238E27FC236}">
                <a16:creationId xmlns:a16="http://schemas.microsoft.com/office/drawing/2014/main" id="{28040C4B-6337-42E6-B776-B1029B0D4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8" y="1828800"/>
            <a:ext cx="3968749" cy="396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18 màu chỉ thêu loang màu chính hãng DMC Pháp | Shopee Việt Nam">
            <a:extLst>
              <a:ext uri="{FF2B5EF4-FFF2-40B4-BE49-F238E27FC236}">
                <a16:creationId xmlns:a16="http://schemas.microsoft.com/office/drawing/2014/main" id="{56A4C810-3C23-4FE8-9825-62459C39F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3" b="13303"/>
          <a:stretch/>
        </p:blipFill>
        <p:spPr bwMode="auto">
          <a:xfrm>
            <a:off x="4724398" y="1848491"/>
            <a:ext cx="3968751" cy="394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AAAB5C-41F8-49F5-8C6A-049B87B9C42D}"/>
              </a:ext>
            </a:extLst>
          </p:cNvPr>
          <p:cNvSpPr txBox="1"/>
          <p:nvPr/>
        </p:nvSpPr>
        <p:spPr>
          <a:xfrm>
            <a:off x="2093502" y="579069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A3AD10-459C-48E8-A95E-C3B6A33F85D9}"/>
              </a:ext>
            </a:extLst>
          </p:cNvPr>
          <p:cNvSpPr txBox="1"/>
          <p:nvPr/>
        </p:nvSpPr>
        <p:spPr>
          <a:xfrm>
            <a:off x="6506755" y="5771007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1b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CA99EAD5-574B-42D7-A931-16A305FE2A5B}"/>
              </a:ext>
            </a:extLst>
          </p:cNvPr>
          <p:cNvSpPr/>
          <p:nvPr/>
        </p:nvSpPr>
        <p:spPr>
          <a:xfrm>
            <a:off x="1039812" y="978902"/>
            <a:ext cx="7064375" cy="706438"/>
          </a:xfrm>
          <a:prstGeom prst="roundRec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tên loại chỉ trong hình 1a, 1b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1227D0-E3ED-4249-9F96-69BCD351C02E}"/>
              </a:ext>
            </a:extLst>
          </p:cNvPr>
          <p:cNvSpPr txBox="1"/>
          <p:nvPr/>
        </p:nvSpPr>
        <p:spPr>
          <a:xfrm>
            <a:off x="2365373" y="-66043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rgbClr val="00B0F0"/>
                  </a:solidFill>
                </a:ln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5400" b="1" dirty="0">
                <a:ln>
                  <a:solidFill>
                    <a:srgbClr val="00B0F0"/>
                  </a:solidFill>
                </a:ln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2" descr="C:\Users\Admin\Downloads\logo tran binh ttrong.png">
            <a:extLst>
              <a:ext uri="{FF2B5EF4-FFF2-40B4-BE49-F238E27FC236}">
                <a16:creationId xmlns:a16="http://schemas.microsoft.com/office/drawing/2014/main" id="{F5D5C78D-FAB7-4C2C-90B3-18725D0B9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444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B7B99A79-3BD5-4E96-B5AC-17B629C1A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722" y="4603087"/>
            <a:ext cx="397249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b="1" i="1" dirty="0" err="1">
                <a:solidFill>
                  <a:srgbClr val="FF0066"/>
                </a:solidFill>
                <a:latin typeface="+mj-lt"/>
              </a:rPr>
              <a:t>Chỉ</a:t>
            </a:r>
            <a:r>
              <a:rPr lang="vi-VN" b="1" i="1" dirty="0">
                <a:solidFill>
                  <a:srgbClr val="FF0066"/>
                </a:solidFill>
                <a:latin typeface="+mj-lt"/>
              </a:rPr>
              <a:t> thêu </a:t>
            </a:r>
            <a:r>
              <a:rPr lang="vi-VN" dirty="0" err="1">
                <a:solidFill>
                  <a:srgbClr val="FF0066"/>
                </a:solidFill>
                <a:latin typeface="+mj-lt"/>
              </a:rPr>
              <a:t>thường</a:t>
            </a:r>
            <a:r>
              <a:rPr lang="vi-VN" dirty="0">
                <a:solidFill>
                  <a:srgbClr val="FF0066"/>
                </a:solidFill>
                <a:latin typeface="+mj-lt"/>
              </a:rPr>
              <a:t> </a:t>
            </a:r>
            <a:r>
              <a:rPr lang="vi-VN" dirty="0" err="1">
                <a:solidFill>
                  <a:srgbClr val="FF0066"/>
                </a:solidFill>
                <a:latin typeface="+mj-lt"/>
              </a:rPr>
              <a:t>được</a:t>
            </a:r>
            <a:r>
              <a:rPr lang="vi-VN" dirty="0">
                <a:solidFill>
                  <a:srgbClr val="FF0066"/>
                </a:solidFill>
                <a:latin typeface="+mj-lt"/>
              </a:rPr>
              <a:t> </a:t>
            </a:r>
            <a:r>
              <a:rPr lang="vi-VN" dirty="0" err="1">
                <a:solidFill>
                  <a:srgbClr val="FF0066"/>
                </a:solidFill>
                <a:latin typeface="+mj-lt"/>
              </a:rPr>
              <a:t>đánh</a:t>
            </a:r>
            <a:r>
              <a:rPr lang="vi-VN" dirty="0">
                <a:solidFill>
                  <a:srgbClr val="FF0066"/>
                </a:solidFill>
                <a:latin typeface="+mj-lt"/>
              </a:rPr>
              <a:t> </a:t>
            </a:r>
            <a:r>
              <a:rPr lang="vi-VN" dirty="0" err="1">
                <a:solidFill>
                  <a:srgbClr val="FF0066"/>
                </a:solidFill>
                <a:latin typeface="+mj-lt"/>
              </a:rPr>
              <a:t>thành</a:t>
            </a:r>
            <a:r>
              <a:rPr lang="vi-VN" dirty="0">
                <a:solidFill>
                  <a:srgbClr val="FF0066"/>
                </a:solidFill>
                <a:latin typeface="+mj-lt"/>
              </a:rPr>
              <a:t> con </a:t>
            </a:r>
            <a:r>
              <a:rPr lang="vi-VN" dirty="0" err="1">
                <a:solidFill>
                  <a:srgbClr val="FF0066"/>
                </a:solidFill>
                <a:latin typeface="+mj-lt"/>
              </a:rPr>
              <a:t>chỉ</a:t>
            </a:r>
            <a:r>
              <a:rPr lang="vi-VN" dirty="0">
                <a:solidFill>
                  <a:srgbClr val="FF0066"/>
                </a:solidFill>
                <a:latin typeface="+mj-lt"/>
              </a:rPr>
              <a:t> cho </a:t>
            </a:r>
            <a:r>
              <a:rPr lang="vi-VN" dirty="0" err="1">
                <a:solidFill>
                  <a:srgbClr val="FF0066"/>
                </a:solidFill>
                <a:latin typeface="+mj-lt"/>
              </a:rPr>
              <a:t>tiện</a:t>
            </a:r>
            <a:r>
              <a:rPr lang="vi-VN" dirty="0">
                <a:solidFill>
                  <a:srgbClr val="FF0066"/>
                </a:solidFill>
                <a:latin typeface="+mj-lt"/>
              </a:rPr>
              <a:t> </a:t>
            </a:r>
            <a:r>
              <a:rPr lang="vi-VN" dirty="0" err="1">
                <a:solidFill>
                  <a:srgbClr val="FF0066"/>
                </a:solidFill>
                <a:latin typeface="+mj-lt"/>
              </a:rPr>
              <a:t>sử</a:t>
            </a:r>
            <a:r>
              <a:rPr lang="vi-VN" dirty="0">
                <a:solidFill>
                  <a:srgbClr val="FF0066"/>
                </a:solidFill>
                <a:latin typeface="+mj-lt"/>
              </a:rPr>
              <a:t> </a:t>
            </a:r>
            <a:r>
              <a:rPr lang="vi-VN" dirty="0" err="1">
                <a:solidFill>
                  <a:srgbClr val="FF0066"/>
                </a:solidFill>
                <a:latin typeface="+mj-lt"/>
              </a:rPr>
              <a:t>dụng</a:t>
            </a:r>
            <a:r>
              <a:rPr lang="vi-VN" dirty="0">
                <a:solidFill>
                  <a:srgbClr val="FF0066"/>
                </a:solidFill>
                <a:latin typeface="+mj-lt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97386B-67D4-4A8D-9ED0-7B5C5D1952DA}"/>
              </a:ext>
            </a:extLst>
          </p:cNvPr>
          <p:cNvSpPr txBox="1"/>
          <p:nvPr/>
        </p:nvSpPr>
        <p:spPr>
          <a:xfrm>
            <a:off x="542929" y="4603087"/>
            <a:ext cx="43434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1" dirty="0" err="1">
                <a:solidFill>
                  <a:srgbClr val="00B050"/>
                </a:solidFill>
                <a:latin typeface="+mj-lt"/>
              </a:rPr>
              <a:t>Chỉ</a:t>
            </a:r>
            <a:r>
              <a:rPr lang="vi-VN" sz="3200" b="1" i="1" dirty="0">
                <a:solidFill>
                  <a:srgbClr val="00B050"/>
                </a:solidFill>
                <a:latin typeface="+mj-lt"/>
              </a:rPr>
              <a:t> khâu </a:t>
            </a:r>
            <a:r>
              <a:rPr lang="vi-VN" sz="3200" dirty="0" err="1">
                <a:solidFill>
                  <a:srgbClr val="00B050"/>
                </a:solidFill>
                <a:latin typeface="+mj-lt"/>
              </a:rPr>
              <a:t>thường</a:t>
            </a:r>
            <a:r>
              <a:rPr lang="vi-VN" sz="3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B050"/>
                </a:solidFill>
                <a:latin typeface="+mj-lt"/>
              </a:rPr>
              <a:t>được</a:t>
            </a:r>
            <a:r>
              <a:rPr lang="vi-VN" sz="3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B050"/>
                </a:solidFill>
                <a:latin typeface="+mj-lt"/>
              </a:rPr>
              <a:t>quấn</a:t>
            </a:r>
            <a:r>
              <a:rPr lang="vi-VN" sz="3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B050"/>
                </a:solidFill>
                <a:latin typeface="+mj-lt"/>
              </a:rPr>
              <a:t>thành</a:t>
            </a:r>
            <a:r>
              <a:rPr lang="vi-VN" sz="3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B050"/>
                </a:solidFill>
                <a:latin typeface="+mj-lt"/>
              </a:rPr>
              <a:t>cuộn</a:t>
            </a:r>
            <a:r>
              <a:rPr lang="vi-VN" sz="3200" dirty="0">
                <a:solidFill>
                  <a:srgbClr val="00B050"/>
                </a:solidFill>
                <a:latin typeface="+mj-lt"/>
              </a:rPr>
              <a:t> quanh </a:t>
            </a:r>
            <a:r>
              <a:rPr lang="vi-VN" sz="3200" dirty="0" err="1">
                <a:solidFill>
                  <a:srgbClr val="00B050"/>
                </a:solidFill>
                <a:latin typeface="+mj-lt"/>
              </a:rPr>
              <a:t>lõi</a:t>
            </a:r>
            <a:r>
              <a:rPr lang="vi-VN" sz="3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B050"/>
                </a:solidFill>
                <a:latin typeface="+mj-lt"/>
              </a:rPr>
              <a:t>tròn</a:t>
            </a:r>
            <a:r>
              <a:rPr lang="vi-VN" sz="3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B050"/>
                </a:solidFill>
                <a:latin typeface="+mj-lt"/>
              </a:rPr>
              <a:t>bằng</a:t>
            </a:r>
            <a:r>
              <a:rPr lang="vi-VN" sz="3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B050"/>
                </a:solidFill>
                <a:latin typeface="+mj-lt"/>
              </a:rPr>
              <a:t>gỗ</a:t>
            </a:r>
            <a:r>
              <a:rPr lang="vi-VN" sz="3200" dirty="0">
                <a:solidFill>
                  <a:srgbClr val="00B050"/>
                </a:solidFill>
                <a:latin typeface="+mj-lt"/>
              </a:rPr>
              <a:t>, </a:t>
            </a:r>
            <a:r>
              <a:rPr lang="vi-VN" sz="3200" dirty="0" err="1">
                <a:solidFill>
                  <a:srgbClr val="00B050"/>
                </a:solidFill>
                <a:latin typeface="+mj-lt"/>
              </a:rPr>
              <a:t>nhựa</a:t>
            </a:r>
            <a:r>
              <a:rPr lang="vi-VN" sz="3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B050"/>
                </a:solidFill>
                <a:latin typeface="+mj-lt"/>
              </a:rPr>
              <a:t>hoặc</a:t>
            </a:r>
            <a:r>
              <a:rPr lang="vi-VN" sz="3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B050"/>
                </a:solidFill>
                <a:latin typeface="+mj-lt"/>
              </a:rPr>
              <a:t>bìa</a:t>
            </a:r>
            <a:r>
              <a:rPr lang="vi-VN" sz="3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B050"/>
                </a:solidFill>
                <a:latin typeface="+mj-lt"/>
              </a:rPr>
              <a:t>cứng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5" name="Picture 4" descr="Chỉ may Polyester - Tịnh Phát Co., Ltd">
            <a:extLst>
              <a:ext uri="{FF2B5EF4-FFF2-40B4-BE49-F238E27FC236}">
                <a16:creationId xmlns:a16="http://schemas.microsoft.com/office/drawing/2014/main" id="{84FBE1D9-6C59-4986-A129-A65DC5538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619102"/>
            <a:ext cx="3429003" cy="342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18 màu chỉ thêu loang màu chính hãng DMC Pháp | Shopee Việt Nam">
            <a:extLst>
              <a:ext uri="{FF2B5EF4-FFF2-40B4-BE49-F238E27FC236}">
                <a16:creationId xmlns:a16="http://schemas.microsoft.com/office/drawing/2014/main" id="{1AA1DC10-B530-4D6A-9E54-9CF7B928F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3" b="13303"/>
          <a:stretch/>
        </p:blipFill>
        <p:spPr bwMode="auto">
          <a:xfrm>
            <a:off x="4866702" y="799097"/>
            <a:ext cx="3972498" cy="311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435FD3-4CB8-43A3-9747-0BAC5BAC135F}"/>
              </a:ext>
            </a:extLst>
          </p:cNvPr>
          <p:cNvSpPr txBox="1"/>
          <p:nvPr/>
        </p:nvSpPr>
        <p:spPr>
          <a:xfrm>
            <a:off x="2052231" y="398634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0888EA-2E34-4872-9AD0-F434E79C67C0}"/>
              </a:ext>
            </a:extLst>
          </p:cNvPr>
          <p:cNvSpPr txBox="1"/>
          <p:nvPr/>
        </p:nvSpPr>
        <p:spPr>
          <a:xfrm>
            <a:off x="6570662" y="3914113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1b</a:t>
            </a:r>
          </a:p>
        </p:txBody>
      </p:sp>
      <p:pic>
        <p:nvPicPr>
          <p:cNvPr id="9" name="Picture 2" descr="C:\Users\Admin\Downloads\logo tran binh ttrong.png">
            <a:extLst>
              <a:ext uri="{FF2B5EF4-FFF2-40B4-BE49-F238E27FC236}">
                <a16:creationId xmlns:a16="http://schemas.microsoft.com/office/drawing/2014/main" id="{9C9B3B6D-E615-40B9-BCC1-30601D0FF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8255"/>
            <a:ext cx="905280" cy="90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617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581</Words>
  <Application>Microsoft Office PowerPoint</Application>
  <PresentationFormat>On-screen Show (4:3)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hoanlong</dc:creator>
  <cp:lastModifiedBy>Nguyen Ngoc Lan</cp:lastModifiedBy>
  <cp:revision>23</cp:revision>
  <dcterms:created xsi:type="dcterms:W3CDTF">2009-07-31T13:26:07Z</dcterms:created>
  <dcterms:modified xsi:type="dcterms:W3CDTF">2021-08-08T17:17:17Z</dcterms:modified>
</cp:coreProperties>
</file>