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9"/>
  </p:notesMasterIdLst>
  <p:sldIdLst>
    <p:sldId id="256" r:id="rId2"/>
    <p:sldId id="257" r:id="rId3"/>
    <p:sldId id="258" r:id="rId4"/>
    <p:sldId id="259" r:id="rId5"/>
    <p:sldId id="260" r:id="rId6"/>
    <p:sldId id="261" r:id="rId7"/>
    <p:sldId id="262" r:id="rId8"/>
    <p:sldId id="264" r:id="rId9"/>
    <p:sldId id="263" r:id="rId10"/>
    <p:sldId id="265" r:id="rId11"/>
    <p:sldId id="266" r:id="rId12"/>
    <p:sldId id="269" r:id="rId13"/>
    <p:sldId id="271" r:id="rId14"/>
    <p:sldId id="274" r:id="rId15"/>
    <p:sldId id="275" r:id="rId16"/>
    <p:sldId id="273" r:id="rId17"/>
    <p:sldId id="278" r:id="rId18"/>
    <p:sldId id="279" r:id="rId19"/>
    <p:sldId id="280" r:id="rId20"/>
    <p:sldId id="281" r:id="rId21"/>
    <p:sldId id="282" r:id="rId22"/>
    <p:sldId id="283" r:id="rId23"/>
    <p:sldId id="284" r:id="rId24"/>
    <p:sldId id="287" r:id="rId25"/>
    <p:sldId id="288" r:id="rId26"/>
    <p:sldId id="289" r:id="rId27"/>
    <p:sldId id="290" r:id="rId28"/>
    <p:sldId id="291" r:id="rId29"/>
    <p:sldId id="292" r:id="rId30"/>
    <p:sldId id="293" r:id="rId31"/>
    <p:sldId id="294" r:id="rId32"/>
    <p:sldId id="295" r:id="rId33"/>
    <p:sldId id="296" r:id="rId34"/>
    <p:sldId id="297" r:id="rId35"/>
    <p:sldId id="298" r:id="rId36"/>
    <p:sldId id="299" r:id="rId37"/>
    <p:sldId id="311" r:id="rId38"/>
    <p:sldId id="300" r:id="rId39"/>
    <p:sldId id="310" r:id="rId40"/>
    <p:sldId id="301" r:id="rId41"/>
    <p:sldId id="308" r:id="rId42"/>
    <p:sldId id="309" r:id="rId43"/>
    <p:sldId id="302" r:id="rId44"/>
    <p:sldId id="304" r:id="rId45"/>
    <p:sldId id="305" r:id="rId46"/>
    <p:sldId id="307" r:id="rId47"/>
    <p:sldId id="306"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a:srgbClr val="00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86410" autoAdjust="0"/>
  </p:normalViewPr>
  <p:slideViewPr>
    <p:cSldViewPr snapToGrid="0">
      <p:cViewPr varScale="1">
        <p:scale>
          <a:sx n="36" d="100"/>
          <a:sy n="36" d="100"/>
        </p:scale>
        <p:origin x="53" y="75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338816-B861-4C74-998A-2CA55D4F2DD7}" type="datetimeFigureOut">
              <a:rPr lang="en-US" smtClean="0"/>
              <a:t>29/06/2016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2EC5BB-DA49-4452-A968-5F6FE91AE4F2}" type="slidenum">
              <a:rPr lang="en-US" smtClean="0"/>
              <a:t>‹#›</a:t>
            </a:fld>
            <a:endParaRPr lang="en-US"/>
          </a:p>
        </p:txBody>
      </p:sp>
    </p:spTree>
    <p:extLst>
      <p:ext uri="{BB962C8B-B14F-4D97-AF65-F5344CB8AC3E}">
        <p14:creationId xmlns:p14="http://schemas.microsoft.com/office/powerpoint/2010/main" val="1746417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2EC5BB-DA49-4452-A968-5F6FE91AE4F2}" type="slidenum">
              <a:rPr lang="en-US" smtClean="0"/>
              <a:t>30</a:t>
            </a:fld>
            <a:endParaRPr lang="en-US"/>
          </a:p>
        </p:txBody>
      </p:sp>
    </p:spTree>
    <p:extLst>
      <p:ext uri="{BB962C8B-B14F-4D97-AF65-F5344CB8AC3E}">
        <p14:creationId xmlns:p14="http://schemas.microsoft.com/office/powerpoint/2010/main" val="2658392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2EC5BB-DA49-4452-A968-5F6FE91AE4F2}" type="slidenum">
              <a:rPr lang="en-US" smtClean="0"/>
              <a:t>46</a:t>
            </a:fld>
            <a:endParaRPr lang="en-US"/>
          </a:p>
        </p:txBody>
      </p:sp>
    </p:spTree>
    <p:extLst>
      <p:ext uri="{BB962C8B-B14F-4D97-AF65-F5344CB8AC3E}">
        <p14:creationId xmlns:p14="http://schemas.microsoft.com/office/powerpoint/2010/main" val="297234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DA0DAC-3C60-4820-8998-5AFE0F683862}" type="datetime1">
              <a:rPr lang="en-US" smtClean="0"/>
              <a:t>29/06/2016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98011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7EC954-F258-439A-AB9C-93E043988163}" type="datetime1">
              <a:rPr lang="en-US" smtClean="0"/>
              <a:t>29/06/2016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3323973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7ED2B9-D578-464F-89B1-A37CCD939CF9}" type="datetime1">
              <a:rPr lang="en-US" smtClean="0"/>
              <a:t>29/06/2016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11046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5C3CDE-243E-479D-819D-AC934909B95B}" type="datetime1">
              <a:rPr lang="en-US" smtClean="0"/>
              <a:t>29/06/2016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5189344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7E9A71-830A-485B-95D7-070206BAFDFF}" type="datetime1">
              <a:rPr lang="en-US" smtClean="0"/>
              <a:t>29/06/2016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150066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79C0FD-6616-4F73-97B6-CD63588A5270}" type="datetime1">
              <a:rPr lang="en-US" smtClean="0"/>
              <a:t>29/06/2016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2476882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98CB9F-5924-4021-981A-3AFEE541E858}" type="datetime1">
              <a:rPr lang="en-US" smtClean="0"/>
              <a:t>29/06/2016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354236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7BD84B-53BD-4805-B529-ADD1D21A4567}" type="datetime1">
              <a:rPr lang="en-US" smtClean="0"/>
              <a:t>29/06/2016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3581598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78EFF-A92C-4E6E-BA13-69095611C00A}" type="datetime1">
              <a:rPr lang="en-US" smtClean="0"/>
              <a:t>29/06/2016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2267972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AA59B4-B39B-4491-9D67-4327F032B18F}" type="datetime1">
              <a:rPr lang="en-US" smtClean="0"/>
              <a:t>29/06/2016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3787852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EFAD6A-55F5-4D97-A66D-65B20A7AF9C6}" type="datetime1">
              <a:rPr lang="en-US" smtClean="0"/>
              <a:t>29/06/2016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4C92E2-4D5D-4A3A-B885-87A62011B2CF}" type="slidenum">
              <a:rPr lang="en-US" smtClean="0"/>
              <a:t>‹#›</a:t>
            </a:fld>
            <a:endParaRPr lang="en-US"/>
          </a:p>
        </p:txBody>
      </p:sp>
    </p:spTree>
    <p:extLst>
      <p:ext uri="{BB962C8B-B14F-4D97-AF65-F5344CB8AC3E}">
        <p14:creationId xmlns:p14="http://schemas.microsoft.com/office/powerpoint/2010/main" val="34748014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5172F-CD3C-4909-AEBA-601DE6AB5DD6}" type="datetime1">
              <a:rPr lang="en-US" smtClean="0"/>
              <a:t>29/06/2016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4C92E2-4D5D-4A3A-B885-87A62011B2CF}" type="slidenum">
              <a:rPr lang="en-US" smtClean="0"/>
              <a:t>‹#›</a:t>
            </a:fld>
            <a:endParaRPr lang="en-US"/>
          </a:p>
        </p:txBody>
      </p:sp>
    </p:spTree>
    <p:extLst>
      <p:ext uri="{BB962C8B-B14F-4D97-AF65-F5344CB8AC3E}">
        <p14:creationId xmlns:p14="http://schemas.microsoft.com/office/powerpoint/2010/main" val="713918541"/>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hf hdr="0" ftr="0" dt="0"/>
  <p:txStyles>
    <p:titleStyle>
      <a:lvl1pPr algn="l" defTabSz="914400" rtl="0" eaLnBrk="1" latinLnBrk="0" hangingPunct="1">
        <a:lnSpc>
          <a:spcPct val="90000"/>
        </a:lnSpc>
        <a:spcBef>
          <a:spcPct val="0"/>
        </a:spcBef>
        <a:buNone/>
        <a:defRPr sz="4400" kern="1200">
          <a:solidFill>
            <a:srgbClr val="FF0066"/>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00FF"/>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00FF"/>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00FF"/>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00FF"/>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00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944" y="420624"/>
            <a:ext cx="10899648" cy="5431535"/>
          </a:xfrm>
        </p:spPr>
        <p:txBody>
          <a:bodyPr anchor="ctr">
            <a:normAutofit fontScale="90000"/>
          </a:bodyPr>
          <a:lstStyle/>
          <a:p>
            <a:pPr algn="ctr">
              <a:lnSpc>
                <a:spcPct val="150000"/>
              </a:lnSpc>
            </a:pPr>
            <a:r>
              <a:rPr lang="en-US" sz="4800" b="1" kern="1200" smtClean="0">
                <a:solidFill>
                  <a:srgbClr val="FF0000"/>
                </a:solidFill>
                <a:effectLst/>
              </a:rPr>
              <a:t>BÁO CÁO TỔNG KẾT THỰC HIỆN </a:t>
            </a:r>
            <a:br>
              <a:rPr lang="en-US" sz="4800" b="1" kern="1200" smtClean="0">
                <a:solidFill>
                  <a:srgbClr val="FF0000"/>
                </a:solidFill>
                <a:effectLst/>
              </a:rPr>
            </a:br>
            <a:r>
              <a:rPr lang="en-US" sz="4800" b="1" kern="1200" smtClean="0">
                <a:solidFill>
                  <a:srgbClr val="FF0000"/>
                </a:solidFill>
                <a:effectLst/>
              </a:rPr>
              <a:t>NGHỊ QUYẾT TRUNG</a:t>
            </a:r>
            <a:r>
              <a:rPr lang="en-US" sz="4800" b="1" kern="1200" baseline="0" smtClean="0">
                <a:solidFill>
                  <a:srgbClr val="FF0000"/>
                </a:solidFill>
                <a:effectLst/>
              </a:rPr>
              <a:t> ƯƠNG 4</a:t>
            </a:r>
            <a:r>
              <a:rPr lang="en-US" sz="4800" b="1" kern="1200" smtClean="0">
                <a:solidFill>
                  <a:srgbClr val="FF0000"/>
                </a:solidFill>
                <a:effectLst/>
              </a:rPr>
              <a:t> (KHÓA XI) </a:t>
            </a:r>
            <a:br>
              <a:rPr lang="en-US" sz="4800" b="1" kern="1200" smtClean="0">
                <a:solidFill>
                  <a:srgbClr val="FF0000"/>
                </a:solidFill>
                <a:effectLst/>
              </a:rPr>
            </a:br>
            <a:r>
              <a:rPr lang="en-US" sz="4800" b="1" kern="1200" smtClean="0">
                <a:solidFill>
                  <a:srgbClr val="FF0000"/>
                </a:solidFill>
                <a:effectLst/>
              </a:rPr>
              <a:t>“MỘT SỐ VẤN ĐỀ CẤP BÁCH </a:t>
            </a:r>
            <a:br>
              <a:rPr lang="en-US" sz="4800" b="1" kern="1200" smtClean="0">
                <a:solidFill>
                  <a:srgbClr val="FF0000"/>
                </a:solidFill>
                <a:effectLst/>
              </a:rPr>
            </a:br>
            <a:r>
              <a:rPr lang="en-US" sz="4800" b="1" kern="1200" smtClean="0">
                <a:solidFill>
                  <a:srgbClr val="FF0000"/>
                </a:solidFill>
                <a:effectLst/>
              </a:rPr>
              <a:t>VỀ XÂY DỰNG ĐẢNG HIỆN NAY”</a:t>
            </a:r>
            <a:endParaRPr lang="en-US" sz="4800" b="1">
              <a:solidFill>
                <a:srgbClr val="FF0000"/>
              </a:solidFill>
            </a:endParaRPr>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1</a:t>
            </a:fld>
            <a:endParaRPr lang="en-US"/>
          </a:p>
        </p:txBody>
      </p:sp>
    </p:spTree>
    <p:extLst>
      <p:ext uri="{BB962C8B-B14F-4D97-AF65-F5344CB8AC3E}">
        <p14:creationId xmlns:p14="http://schemas.microsoft.com/office/powerpoint/2010/main" val="2062263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742950" indent="-742950">
              <a:buAutoNum type="arabicPeriod"/>
            </a:pPr>
            <a:r>
              <a:rPr lang="en-US" sz="4000" b="1" smtClean="0"/>
              <a:t>Về tổ chức triển khai học tập, quán triệt Nghị quyết</a:t>
            </a:r>
            <a:endParaRPr lang="en-US" sz="4000" b="1"/>
          </a:p>
        </p:txBody>
      </p:sp>
      <p:sp>
        <p:nvSpPr>
          <p:cNvPr id="3" name="Content Placeholder 2"/>
          <p:cNvSpPr>
            <a:spLocks noGrp="1"/>
          </p:cNvSpPr>
          <p:nvPr>
            <p:ph idx="1"/>
          </p:nvPr>
        </p:nvSpPr>
        <p:spPr/>
        <p:txBody>
          <a:bodyPr>
            <a:normAutofit/>
          </a:bodyPr>
          <a:lstStyle/>
          <a:p>
            <a:pPr algn="just"/>
            <a:r>
              <a:rPr lang="en-US" sz="3600" kern="1200" smtClean="0">
                <a:effectLst/>
                <a:latin typeface="+mn-lt"/>
                <a:ea typeface="+mn-ea"/>
                <a:cs typeface="+mn-cs"/>
              </a:rPr>
              <a:t>Tiến hành nghiêm túc, bài bản và trở thành đợt sinh hoạt chính trị sâu rộng trong toàn Đảng. </a:t>
            </a:r>
          </a:p>
          <a:p>
            <a:pPr algn="just"/>
            <a:r>
              <a:rPr lang="en-US" sz="3600" kern="1200" smtClean="0">
                <a:effectLst/>
                <a:latin typeface="+mn-lt"/>
                <a:ea typeface="+mn-ea"/>
                <a:cs typeface="+mn-cs"/>
              </a:rPr>
              <a:t>Thông qua đó, Nghị quyết Trung ương 4 đã có sức lan tỏa mạnh mẽ, tạo sự thống nhất nhận thức trong toàn Đảng; được cán bộ, đảng viên, nhân dân tin tưởng vào thực hiện Nghị quyết.</a:t>
            </a:r>
          </a:p>
        </p:txBody>
      </p:sp>
      <p:sp>
        <p:nvSpPr>
          <p:cNvPr id="4" name="Slide Number Placeholder 3"/>
          <p:cNvSpPr>
            <a:spLocks noGrp="1"/>
          </p:cNvSpPr>
          <p:nvPr>
            <p:ph type="sldNum" sz="quarter" idx="12"/>
          </p:nvPr>
        </p:nvSpPr>
        <p:spPr/>
        <p:txBody>
          <a:bodyPr/>
          <a:lstStyle/>
          <a:p>
            <a:fld id="{4F4C92E2-4D5D-4A3A-B885-87A62011B2CF}" type="slidenum">
              <a:rPr lang="en-US" smtClean="0"/>
              <a:t>10</a:t>
            </a:fld>
            <a:endParaRPr lang="en-US"/>
          </a:p>
        </p:txBody>
      </p:sp>
    </p:spTree>
    <p:extLst>
      <p:ext uri="{BB962C8B-B14F-4D97-AF65-F5344CB8AC3E}">
        <p14:creationId xmlns:p14="http://schemas.microsoft.com/office/powerpoint/2010/main" val="9180357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17771"/>
          </a:xfrm>
        </p:spPr>
        <p:txBody>
          <a:bodyPr/>
          <a:lstStyle/>
          <a:p>
            <a:r>
              <a:rPr lang="en-US" b="1" smtClean="0"/>
              <a:t>2. Tình hình và kết quả thực hiện Nghị quyết</a:t>
            </a:r>
            <a:endParaRPr lang="en-US" b="1"/>
          </a:p>
        </p:txBody>
      </p:sp>
      <p:sp>
        <p:nvSpPr>
          <p:cNvPr id="3" name="Content Placeholder 2"/>
          <p:cNvSpPr>
            <a:spLocks noGrp="1"/>
          </p:cNvSpPr>
          <p:nvPr>
            <p:ph idx="1"/>
          </p:nvPr>
        </p:nvSpPr>
        <p:spPr/>
        <p:txBody>
          <a:bodyPr/>
          <a:lstStyle/>
          <a:p>
            <a:pPr lvl="0"/>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11</a:t>
            </a:fld>
            <a:endParaRPr lang="en-US"/>
          </a:p>
        </p:txBody>
      </p:sp>
    </p:spTree>
    <p:extLst>
      <p:ext uri="{BB962C8B-B14F-4D97-AF65-F5344CB8AC3E}">
        <p14:creationId xmlns:p14="http://schemas.microsoft.com/office/powerpoint/2010/main" val="2943317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700651"/>
          </a:xfrm>
        </p:spPr>
        <p:txBody>
          <a:bodyPr>
            <a:normAutofit/>
          </a:bodyPr>
          <a:lstStyle/>
          <a:p>
            <a:pPr lvl="0" algn="just">
              <a:lnSpc>
                <a:spcPct val="150000"/>
              </a:lnSpc>
            </a:pPr>
            <a:r>
              <a:rPr lang="vi-VN" sz="3600" b="1" smtClean="0">
                <a:solidFill>
                  <a:srgbClr val="0000FF"/>
                </a:solidFill>
              </a:rPr>
              <a:t>2.1. Đấu tranh, ngăn chặn, đẩy lùi tình trạng suy thoái về tư tưởng chính trị, đạo đức lối sống trong đội ngũ cán bộ, đảng viên, trước hết là cán bộ lãnh đạo, quản lý các cấp</a:t>
            </a:r>
            <a:endParaRPr lang="en-US" sz="3600" b="1">
              <a:solidFill>
                <a:srgbClr val="0000FF"/>
              </a:solidFill>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12</a:t>
            </a:fld>
            <a:endParaRPr lang="en-US"/>
          </a:p>
        </p:txBody>
      </p:sp>
    </p:spTree>
    <p:extLst>
      <p:ext uri="{BB962C8B-B14F-4D97-AF65-F5344CB8AC3E}">
        <p14:creationId xmlns:p14="http://schemas.microsoft.com/office/powerpoint/2010/main" val="22937240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Autofit/>
          </a:bodyPr>
          <a:lstStyle/>
          <a:p>
            <a:pPr lvl="0" algn="just"/>
            <a:r>
              <a:rPr lang="vi-VN" sz="3200" smtClean="0"/>
              <a:t>Trong 3 năm thực hiện Nghị quyết Trung ương 4 (từ năm 2012 đến 2014), toàn Đảng đã xử lý kỷ luật hơn 54.000 đảng viên và xóa tên, cho ra khỏi Đảng hàng nghìn trường hợp khác</a:t>
            </a:r>
            <a:r>
              <a:rPr lang="en-US" sz="3200" smtClean="0"/>
              <a:t>.</a:t>
            </a:r>
          </a:p>
          <a:p>
            <a:pPr lvl="0" algn="just"/>
            <a:r>
              <a:rPr lang="en-US" sz="3200" smtClean="0"/>
              <a:t>T</a:t>
            </a:r>
            <a:r>
              <a:rPr lang="vi-VN" sz="3200" smtClean="0"/>
              <a:t>rong đó có một số cán bộ, đảng viên phải xử lý bằng pháp luật; đã góp phần cảnh báo, cảnh tỉnh, răn đe, ngăn chặn và đẩy lùi một số biểu hiện suy thoái về tư tưởng chính trị, đạo đức, lối sống trong Đảng và trong xã hội.</a:t>
            </a:r>
          </a:p>
        </p:txBody>
      </p:sp>
      <p:sp>
        <p:nvSpPr>
          <p:cNvPr id="4" name="Slide Number Placeholder 3"/>
          <p:cNvSpPr>
            <a:spLocks noGrp="1"/>
          </p:cNvSpPr>
          <p:nvPr>
            <p:ph type="sldNum" sz="quarter" idx="12"/>
          </p:nvPr>
        </p:nvSpPr>
        <p:spPr/>
        <p:txBody>
          <a:bodyPr/>
          <a:lstStyle/>
          <a:p>
            <a:fld id="{4F4C92E2-4D5D-4A3A-B885-87A62011B2CF}" type="slidenum">
              <a:rPr lang="en-US" smtClean="0"/>
              <a:t>13</a:t>
            </a:fld>
            <a:endParaRPr lang="en-US"/>
          </a:p>
        </p:txBody>
      </p:sp>
    </p:spTree>
    <p:extLst>
      <p:ext uri="{BB962C8B-B14F-4D97-AF65-F5344CB8AC3E}">
        <p14:creationId xmlns:p14="http://schemas.microsoft.com/office/powerpoint/2010/main" val="1146678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kern="1200" smtClean="0">
                <a:effectLst/>
                <a:latin typeface="+mn-lt"/>
                <a:ea typeface="+mn-ea"/>
                <a:cs typeface="+mn-cs"/>
              </a:rPr>
              <a:t>Hạn chế, khuyết điểm</a:t>
            </a:r>
            <a:endParaRPr lang="en-US" sz="5400" b="1"/>
          </a:p>
        </p:txBody>
      </p:sp>
      <p:sp>
        <p:nvSpPr>
          <p:cNvPr id="3" name="Content Placeholder 2"/>
          <p:cNvSpPr>
            <a:spLocks noGrp="1"/>
          </p:cNvSpPr>
          <p:nvPr>
            <p:ph idx="1"/>
          </p:nvPr>
        </p:nvSpPr>
        <p:spPr/>
        <p:txBody>
          <a:bodyPr>
            <a:normAutofit/>
          </a:bodyPr>
          <a:lstStyle/>
          <a:p>
            <a:pPr marL="228600" marR="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3200" kern="1200" smtClean="0">
                <a:effectLst/>
                <a:latin typeface="+mn-lt"/>
                <a:ea typeface="+mn-ea"/>
                <a:cs typeface="+mn-cs"/>
              </a:rPr>
              <a:t>Một bộ phận cán bộ, đảng viên chưa nhận thức đầy đủ, toàn diện, sâu sắc và chưa gương mẫu, tự giác thực hiện; tình trạng nể nang, né tránh, xuôi chiều, ngại va chạm còn xảy ra khá phổ biến ở các cấp.</a:t>
            </a:r>
          </a:p>
          <a:p>
            <a:pPr marL="228600" marR="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3200" kern="1200" smtClean="0">
                <a:effectLst/>
                <a:latin typeface="+mn-lt"/>
                <a:ea typeface="+mn-ea"/>
                <a:cs typeface="+mn-cs"/>
              </a:rPr>
              <a:t>Không ít cán bộ, đảng viên, trong đó có cả cán bộ lãnh đạo, quản lý ở các cấp chưa chỉ rõ được tình hình suy thoái về tư tưởng chính trị, đạo đức, lối sống của cán bộ, đảng viên ở địa phương, cơ quan, đơn vị mình. </a:t>
            </a:r>
          </a:p>
        </p:txBody>
      </p:sp>
      <p:sp>
        <p:nvSpPr>
          <p:cNvPr id="4" name="Slide Number Placeholder 3"/>
          <p:cNvSpPr>
            <a:spLocks noGrp="1"/>
          </p:cNvSpPr>
          <p:nvPr>
            <p:ph type="sldNum" sz="quarter" idx="12"/>
          </p:nvPr>
        </p:nvSpPr>
        <p:spPr/>
        <p:txBody>
          <a:bodyPr/>
          <a:lstStyle/>
          <a:p>
            <a:fld id="{4F4C92E2-4D5D-4A3A-B885-87A62011B2CF}" type="slidenum">
              <a:rPr lang="en-US" smtClean="0"/>
              <a:t>14</a:t>
            </a:fld>
            <a:endParaRPr lang="en-US"/>
          </a:p>
        </p:txBody>
      </p:sp>
    </p:spTree>
    <p:extLst>
      <p:ext uri="{BB962C8B-B14F-4D97-AF65-F5344CB8AC3E}">
        <p14:creationId xmlns:p14="http://schemas.microsoft.com/office/powerpoint/2010/main" val="3685351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marL="228600" marR="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3200" kern="1200" smtClean="0">
                <a:effectLst/>
              </a:rPr>
              <a:t>Một số nơi nhận thấy có các biểu hiện tiêu cực như chạy chức, chạy quyền, chạy tội, cục bộ, lợi ích nhóm…, nhưng chưa làm rõ được thực chất, nguyên nhân và mức độ nghiêm trọng của tình hình; chưa chỉ ra được địa chỉ cụ thể và trách nhiệm của các cá nhân. </a:t>
            </a:r>
          </a:p>
          <a:p>
            <a:pPr marL="228600" marR="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3200" kern="1200" smtClean="0">
                <a:effectLst/>
              </a:rPr>
              <a:t>Một số cấp ủy, tổ chức đảng, nhất là người đứng đầu chưa tập trung lãnh đạo, chỉ đạo mạnh mẽ, quyết liệt; còn biểu hiện chủ quan, làm lướt, nhất là khi đưa việc kiểm điểm đi vào thường xuyên, gắn với kiểm điểm đánh giá chất lượng tổ chức đảng và cán bộ, đảng viên cuối năm.  </a:t>
            </a:r>
            <a:endParaRPr lang="en-US" sz="3200"/>
          </a:p>
        </p:txBody>
      </p:sp>
      <p:sp>
        <p:nvSpPr>
          <p:cNvPr id="4" name="Slide Number Placeholder 3"/>
          <p:cNvSpPr>
            <a:spLocks noGrp="1"/>
          </p:cNvSpPr>
          <p:nvPr>
            <p:ph type="sldNum" sz="quarter" idx="12"/>
          </p:nvPr>
        </p:nvSpPr>
        <p:spPr/>
        <p:txBody>
          <a:bodyPr/>
          <a:lstStyle/>
          <a:p>
            <a:fld id="{4F4C92E2-4D5D-4A3A-B885-87A62011B2CF}" type="slidenum">
              <a:rPr lang="en-US" smtClean="0"/>
              <a:t>15</a:t>
            </a:fld>
            <a:endParaRPr lang="en-US"/>
          </a:p>
        </p:txBody>
      </p:sp>
    </p:spTree>
    <p:extLst>
      <p:ext uri="{BB962C8B-B14F-4D97-AF65-F5344CB8AC3E}">
        <p14:creationId xmlns:p14="http://schemas.microsoft.com/office/powerpoint/2010/main" val="36491644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smtClean="0"/>
              <a:t>Việc sửa chữa, khắc phục khuyết điểm sau kiểm điểm</a:t>
            </a:r>
            <a:endParaRPr lang="en-US" sz="3600" b="1"/>
          </a:p>
        </p:txBody>
      </p:sp>
      <p:sp>
        <p:nvSpPr>
          <p:cNvPr id="3" name="Content Placeholder 2"/>
          <p:cNvSpPr>
            <a:spLocks noGrp="1"/>
          </p:cNvSpPr>
          <p:nvPr>
            <p:ph idx="1"/>
          </p:nvPr>
        </p:nvSpPr>
        <p:spPr/>
        <p:txBody>
          <a:bodyPr>
            <a:normAutofit/>
          </a:bodyPr>
          <a:lstStyle/>
          <a:p>
            <a:pPr marL="228600" marR="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800" kern="1200" smtClean="0">
                <a:effectLst/>
                <a:latin typeface="+mn-lt"/>
                <a:ea typeface="+mn-ea"/>
                <a:cs typeface="+mn-cs"/>
              </a:rPr>
              <a:t>Sau kiểm điểm, từ Bộ Chính trị, Ban Bí thư đến các cấp ủy, tổ chức đảng và cán bộ, đảng viên đều xây dựng kế hoạch sửa chữa, khắc phục hạn chế, khuyết điểm với phương châm: Những khuyết điểm nào cần khắc phục và có thể khắc phục được ngay thì chỉ đạo khắc phục ngay; những khuyết điểm nào phải khắc phục, nhưng cần có thời gian để chuẩn bị thì xây dựng kế hoạch, xác định thời gian, lộ trình và bước đi cụ thể để sửa chữa, khắc phục khuyết điểm.</a:t>
            </a:r>
          </a:p>
        </p:txBody>
      </p:sp>
      <p:sp>
        <p:nvSpPr>
          <p:cNvPr id="4" name="Slide Number Placeholder 3"/>
          <p:cNvSpPr>
            <a:spLocks noGrp="1"/>
          </p:cNvSpPr>
          <p:nvPr>
            <p:ph type="sldNum" sz="quarter" idx="12"/>
          </p:nvPr>
        </p:nvSpPr>
        <p:spPr/>
        <p:txBody>
          <a:bodyPr/>
          <a:lstStyle/>
          <a:p>
            <a:fld id="{4F4C92E2-4D5D-4A3A-B885-87A62011B2CF}" type="slidenum">
              <a:rPr lang="en-US" smtClean="0"/>
              <a:t>16</a:t>
            </a:fld>
            <a:endParaRPr lang="en-US"/>
          </a:p>
        </p:txBody>
      </p:sp>
    </p:spTree>
    <p:extLst>
      <p:ext uri="{BB962C8B-B14F-4D97-AF65-F5344CB8AC3E}">
        <p14:creationId xmlns:p14="http://schemas.microsoft.com/office/powerpoint/2010/main" val="13541553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3600" b="1" kern="1200" smtClean="0">
                <a:effectLst/>
                <a:latin typeface="+mn-lt"/>
                <a:ea typeface="+mn-ea"/>
                <a:cs typeface="+mn-cs"/>
              </a:rPr>
              <a:t>Hạn chế, khuyết điểm</a:t>
            </a:r>
            <a:endParaRPr lang="en-US" sz="5400" b="1"/>
          </a:p>
        </p:txBody>
      </p:sp>
      <p:sp>
        <p:nvSpPr>
          <p:cNvPr id="3" name="Content Placeholder 2"/>
          <p:cNvSpPr>
            <a:spLocks noGrp="1"/>
          </p:cNvSpPr>
          <p:nvPr>
            <p:ph idx="1"/>
          </p:nvPr>
        </p:nvSpPr>
        <p:spPr/>
        <p:txBody>
          <a:bodyPr>
            <a:normAutofit/>
          </a:bodyPr>
          <a:lstStyle/>
          <a:p>
            <a:pPr marL="228600" marR="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800" kern="1200" smtClean="0">
                <a:effectLst/>
                <a:latin typeface="+mn-lt"/>
                <a:ea typeface="+mn-ea"/>
                <a:cs typeface="+mn-cs"/>
              </a:rPr>
              <a:t>Một số cấp ủy, tổ chức đảng chậm đề ra kế hoạch sửa chữa, khắc phục khuyết điểm hoặc xây dựng kế hoạch còn chung chung, chưa gắn việc khắc phục khuyết điểm của tập thể với các cá nhân. </a:t>
            </a:r>
          </a:p>
          <a:p>
            <a:pPr marL="228600" marR="0" indent="-228600" algn="just"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sz="2800" kern="1200" smtClean="0">
                <a:effectLst/>
                <a:latin typeface="+mn-lt"/>
                <a:ea typeface="+mn-ea"/>
                <a:cs typeface="+mn-cs"/>
              </a:rPr>
              <a:t>Việc chỉ đạo sửa chữa, khắc phục khuyết điểm ở một số nơi chưa đồng bộ, thiếu kiên quyết; việc xem xét, xử lý đối với một số trường hợp vi phạm chưa kịp thời, nghiêm minh. </a:t>
            </a:r>
          </a:p>
          <a:p>
            <a:pPr lvl="0" algn="just"/>
            <a:r>
              <a:rPr lang="en-US" sz="2800" kern="1200" smtClean="0">
                <a:effectLst/>
                <a:latin typeface="+mn-lt"/>
                <a:ea typeface="+mn-ea"/>
                <a:cs typeface="+mn-cs"/>
              </a:rPr>
              <a:t>Một số vụ việc nổi cộm, phức tạp, gây bức xúc trong Đảng, trong xã hội giải quyết còn chậm so với yêu cầu.</a:t>
            </a:r>
          </a:p>
        </p:txBody>
      </p:sp>
      <p:sp>
        <p:nvSpPr>
          <p:cNvPr id="4" name="Slide Number Placeholder 3"/>
          <p:cNvSpPr>
            <a:spLocks noGrp="1"/>
          </p:cNvSpPr>
          <p:nvPr>
            <p:ph type="sldNum" sz="quarter" idx="12"/>
          </p:nvPr>
        </p:nvSpPr>
        <p:spPr/>
        <p:txBody>
          <a:bodyPr/>
          <a:lstStyle/>
          <a:p>
            <a:fld id="{4F4C92E2-4D5D-4A3A-B885-87A62011B2CF}" type="slidenum">
              <a:rPr lang="en-US" smtClean="0"/>
              <a:t>17</a:t>
            </a:fld>
            <a:endParaRPr lang="en-US"/>
          </a:p>
        </p:txBody>
      </p:sp>
    </p:spTree>
    <p:extLst>
      <p:ext uri="{BB962C8B-B14F-4D97-AF65-F5344CB8AC3E}">
        <p14:creationId xmlns:p14="http://schemas.microsoft.com/office/powerpoint/2010/main" val="29064318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Về lãnh đạo, chỉ đạo công tác đấu tranh phòng, chống tham nhũng, lãng phí</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Ban Chấp hành Trung ương quyết định tái lập lại Ban Nội chính Trung ương. </a:t>
            </a:r>
          </a:p>
          <a:p>
            <a:pPr algn="just"/>
            <a:r>
              <a:rPr lang="en-US" sz="3200" kern="1200" smtClean="0">
                <a:effectLst/>
                <a:latin typeface="+mn-lt"/>
                <a:ea typeface="+mn-ea"/>
                <a:cs typeface="+mn-cs"/>
              </a:rPr>
              <a:t>Bộ Chính trị quyết định thành lập Ban chỉ đạo Trung ương về phòng, chống tham nhũng.</a:t>
            </a:r>
          </a:p>
          <a:p>
            <a:pPr algn="just"/>
            <a:r>
              <a:rPr lang="en-US" sz="3200" kern="1200" smtClean="0">
                <a:effectLst/>
                <a:latin typeface="+mn-lt"/>
                <a:ea typeface="+mn-ea"/>
                <a:cs typeface="+mn-cs"/>
              </a:rPr>
              <a:t>Quốc hội đã bổ sung, sửa đổi Luật phòng, chống tham nhũng và ban hành nhiều dự án luật quan trọng khác. </a:t>
            </a:r>
          </a:p>
        </p:txBody>
      </p:sp>
      <p:sp>
        <p:nvSpPr>
          <p:cNvPr id="4" name="Slide Number Placeholder 3"/>
          <p:cNvSpPr>
            <a:spLocks noGrp="1"/>
          </p:cNvSpPr>
          <p:nvPr>
            <p:ph type="sldNum" sz="quarter" idx="12"/>
          </p:nvPr>
        </p:nvSpPr>
        <p:spPr/>
        <p:txBody>
          <a:bodyPr/>
          <a:lstStyle/>
          <a:p>
            <a:fld id="{4F4C92E2-4D5D-4A3A-B885-87A62011B2CF}" type="slidenum">
              <a:rPr lang="en-US" smtClean="0"/>
              <a:t>18</a:t>
            </a:fld>
            <a:endParaRPr lang="en-US"/>
          </a:p>
        </p:txBody>
      </p:sp>
    </p:spTree>
    <p:extLst>
      <p:ext uri="{BB962C8B-B14F-4D97-AF65-F5344CB8AC3E}">
        <p14:creationId xmlns:p14="http://schemas.microsoft.com/office/powerpoint/2010/main" val="738467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algn="just"/>
            <a:r>
              <a:rPr lang="en-US" sz="3200" kern="1200" smtClean="0">
                <a:effectLst/>
                <a:latin typeface="+mn-lt"/>
                <a:ea typeface="+mn-ea"/>
                <a:cs typeface="+mn-cs"/>
              </a:rPr>
              <a:t>Ban Cán sự đảng Chính phủ xây dựng Đề án “Tăng cường thực hiện và kiểm soát việc kê khai tài sản”; Chính phủ ban hành Nghị định quy định chi tiết một số điều của Luật phòng, chống tham nhũng và minh bạch tài sản, thu nhập của cán bộ, công chức; Nghị định về trách nhiệm người đứng đầu cơ quan, đơn vị, tổ chức khi để xảy ra tham nhũng…</a:t>
            </a:r>
          </a:p>
          <a:p>
            <a:pPr algn="just"/>
            <a:r>
              <a:rPr lang="en-US" sz="3200" kern="1200" smtClean="0">
                <a:effectLst/>
                <a:latin typeface="+mn-lt"/>
                <a:ea typeface="+mn-ea"/>
                <a:cs typeface="+mn-cs"/>
              </a:rPr>
              <a:t>Các ban, bộ, ngành Trung ương và địa phương đã bổ sung, sửa đổi, ban hành mới một số quy định, quy chế, cơ chế, chính sách.</a:t>
            </a:r>
          </a:p>
        </p:txBody>
      </p:sp>
      <p:sp>
        <p:nvSpPr>
          <p:cNvPr id="4" name="Slide Number Placeholder 3"/>
          <p:cNvSpPr>
            <a:spLocks noGrp="1"/>
          </p:cNvSpPr>
          <p:nvPr>
            <p:ph type="sldNum" sz="quarter" idx="12"/>
          </p:nvPr>
        </p:nvSpPr>
        <p:spPr/>
        <p:txBody>
          <a:bodyPr/>
          <a:lstStyle/>
          <a:p>
            <a:fld id="{4F4C92E2-4D5D-4A3A-B885-87A62011B2CF}" type="slidenum">
              <a:rPr lang="en-US" smtClean="0"/>
              <a:t>19</a:t>
            </a:fld>
            <a:endParaRPr lang="en-US"/>
          </a:p>
        </p:txBody>
      </p:sp>
    </p:spTree>
    <p:extLst>
      <p:ext uri="{BB962C8B-B14F-4D97-AF65-F5344CB8AC3E}">
        <p14:creationId xmlns:p14="http://schemas.microsoft.com/office/powerpoint/2010/main" val="26606018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1701"/>
            <a:ext cx="10515600" cy="1325563"/>
          </a:xfrm>
        </p:spPr>
        <p:txBody>
          <a:bodyPr/>
          <a:lstStyle/>
          <a:p>
            <a:pPr algn="ctr"/>
            <a:r>
              <a:rPr lang="en-US" b="1" smtClean="0"/>
              <a:t>NỘI</a:t>
            </a:r>
            <a:r>
              <a:rPr lang="en-US" b="1" baseline="0" smtClean="0"/>
              <a:t> DUNG</a:t>
            </a:r>
            <a:endParaRPr lang="en-US" b="1"/>
          </a:p>
        </p:txBody>
      </p:sp>
      <p:sp>
        <p:nvSpPr>
          <p:cNvPr id="3" name="Content Placeholder 2"/>
          <p:cNvSpPr>
            <a:spLocks noGrp="1"/>
          </p:cNvSpPr>
          <p:nvPr>
            <p:ph idx="1"/>
          </p:nvPr>
        </p:nvSpPr>
        <p:spPr/>
        <p:txBody>
          <a:bodyPr>
            <a:normAutofit lnSpcReduction="10000"/>
          </a:bodyPr>
          <a:lstStyle/>
          <a:p>
            <a:pPr marL="0" indent="0" algn="just">
              <a:lnSpc>
                <a:spcPct val="150000"/>
              </a:lnSpc>
              <a:buNone/>
            </a:pPr>
            <a:r>
              <a:rPr lang="vi-VN" sz="3600" b="1" smtClean="0"/>
              <a:t>I. Bối cảnh ra đời và nội dung của Nghị quyết</a:t>
            </a:r>
            <a:r>
              <a:rPr lang="en-US" sz="3600" b="1" smtClean="0"/>
              <a:t>.</a:t>
            </a:r>
            <a:endParaRPr lang="vi-VN" sz="3600" b="1" smtClean="0"/>
          </a:p>
          <a:p>
            <a:pPr marL="0" indent="0" algn="just">
              <a:lnSpc>
                <a:spcPct val="150000"/>
              </a:lnSpc>
              <a:buNone/>
            </a:pPr>
            <a:r>
              <a:rPr lang="vi-VN" sz="3600" b="1" smtClean="0"/>
              <a:t>II. Tình hình triển khai và kết quả thực hiện Nghị quyết</a:t>
            </a:r>
            <a:r>
              <a:rPr lang="en-US" sz="3600" b="1" smtClean="0"/>
              <a:t>.</a:t>
            </a:r>
            <a:endParaRPr lang="vi-VN" sz="3600" b="1" smtClean="0"/>
          </a:p>
          <a:p>
            <a:pPr marL="0" indent="0" algn="just">
              <a:lnSpc>
                <a:spcPct val="150000"/>
              </a:lnSpc>
              <a:buNone/>
            </a:pPr>
            <a:r>
              <a:rPr lang="vi-VN" sz="3600" b="1" smtClean="0"/>
              <a:t>III. Phương hướng, nhiệm vụ tiếp tục thực hiện thời gian tới.</a:t>
            </a:r>
            <a:endParaRPr lang="en-US" sz="3600" b="1" smtClean="0"/>
          </a:p>
        </p:txBody>
      </p:sp>
      <p:sp>
        <p:nvSpPr>
          <p:cNvPr id="4" name="Slide Number Placeholder 3"/>
          <p:cNvSpPr>
            <a:spLocks noGrp="1"/>
          </p:cNvSpPr>
          <p:nvPr>
            <p:ph type="sldNum" sz="quarter" idx="12"/>
          </p:nvPr>
        </p:nvSpPr>
        <p:spPr/>
        <p:txBody>
          <a:bodyPr/>
          <a:lstStyle/>
          <a:p>
            <a:fld id="{4F4C92E2-4D5D-4A3A-B885-87A62011B2CF}" type="slidenum">
              <a:rPr lang="en-US" smtClean="0"/>
              <a:t>2</a:t>
            </a:fld>
            <a:endParaRPr lang="en-US"/>
          </a:p>
        </p:txBody>
      </p:sp>
    </p:spTree>
    <p:extLst>
      <p:ext uri="{BB962C8B-B14F-4D97-AF65-F5344CB8AC3E}">
        <p14:creationId xmlns:p14="http://schemas.microsoft.com/office/powerpoint/2010/main" val="96528289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rPr>
              <a:t>Hạn chế, </a:t>
            </a:r>
            <a:r>
              <a:rPr lang="en-US" sz="4000" b="1" kern="1200" smtClean="0">
                <a:effectLst/>
              </a:rPr>
              <a:t>khuyết</a:t>
            </a:r>
            <a:r>
              <a:rPr lang="en-US" sz="3600" b="1" kern="1200" smtClean="0">
                <a:effectLst/>
              </a:rPr>
              <a:t> điểm</a:t>
            </a:r>
            <a:endParaRPr lang="en-US" sz="3600" b="1"/>
          </a:p>
        </p:txBody>
      </p:sp>
      <p:sp>
        <p:nvSpPr>
          <p:cNvPr id="3" name="Content Placeholder 2"/>
          <p:cNvSpPr>
            <a:spLocks noGrp="1"/>
          </p:cNvSpPr>
          <p:nvPr>
            <p:ph idx="1"/>
          </p:nvPr>
        </p:nvSpPr>
        <p:spPr/>
        <p:txBody>
          <a:bodyPr>
            <a:noAutofit/>
          </a:bodyPr>
          <a:lstStyle/>
          <a:p>
            <a:pPr lvl="0" algn="just"/>
            <a:r>
              <a:rPr lang="en-US" sz="3200" kern="1200" smtClean="0">
                <a:effectLst/>
                <a:latin typeface="+mj-lt"/>
                <a:ea typeface="+mj-ea"/>
                <a:cs typeface="+mj-cs"/>
              </a:rPr>
              <a:t>Việc thực hành tiết kiệm, chống tham nhũng, lãng phí vẫn chưa đạt yêu cầu. </a:t>
            </a:r>
          </a:p>
          <a:p>
            <a:pPr lvl="0" algn="just"/>
            <a:r>
              <a:rPr lang="en-US" sz="3200" kern="1200" smtClean="0">
                <a:effectLst/>
                <a:latin typeface="+mj-lt"/>
                <a:ea typeface="+mj-ea"/>
                <a:cs typeface="+mj-cs"/>
              </a:rPr>
              <a:t>Tình trạng tham nhũng, lãng phí vẫn còn phức tạp, nghiêm trọng và xảy ra ở nhiều lĩnh vực, ở nhiều cấp, nhiều ngành, nhiều loại đối tượng.</a:t>
            </a:r>
          </a:p>
          <a:p>
            <a:pPr lvl="0" algn="just"/>
            <a:r>
              <a:rPr lang="en-US" sz="3200" kern="1200" smtClean="0">
                <a:effectLst/>
                <a:latin typeface="+mj-lt"/>
                <a:ea typeface="+mj-ea"/>
                <a:cs typeface="+mj-cs"/>
              </a:rPr>
              <a:t>Chất lượng công tác điều tra còn hạn chế, tiến độ điều tra một số vụ án tham nhũng còn chậm.</a:t>
            </a:r>
          </a:p>
          <a:p>
            <a:pPr lvl="0" algn="just"/>
            <a:r>
              <a:rPr lang="en-US" sz="3200" kern="1200" smtClean="0">
                <a:effectLst/>
                <a:latin typeface="+mj-lt"/>
                <a:ea typeface="+mj-ea"/>
                <a:cs typeface="+mj-cs"/>
              </a:rPr>
              <a:t>Việc kê khai tài sản, công khai tài sản thu nhập còn hình thức và không thực chất.</a:t>
            </a:r>
          </a:p>
        </p:txBody>
      </p:sp>
      <p:sp>
        <p:nvSpPr>
          <p:cNvPr id="4" name="Slide Number Placeholder 3"/>
          <p:cNvSpPr>
            <a:spLocks noGrp="1"/>
          </p:cNvSpPr>
          <p:nvPr>
            <p:ph type="sldNum" sz="quarter" idx="12"/>
          </p:nvPr>
        </p:nvSpPr>
        <p:spPr/>
        <p:txBody>
          <a:bodyPr/>
          <a:lstStyle/>
          <a:p>
            <a:fld id="{4F4C92E2-4D5D-4A3A-B885-87A62011B2CF}" type="slidenum">
              <a:rPr lang="en-US" smtClean="0"/>
              <a:t>20</a:t>
            </a:fld>
            <a:endParaRPr lang="en-US"/>
          </a:p>
        </p:txBody>
      </p:sp>
    </p:spTree>
    <p:extLst>
      <p:ext uri="{BB962C8B-B14F-4D97-AF65-F5344CB8AC3E}">
        <p14:creationId xmlns:p14="http://schemas.microsoft.com/office/powerpoint/2010/main" val="25701245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81195"/>
          </a:xfrm>
        </p:spPr>
        <p:txBody>
          <a:bodyPr>
            <a:normAutofit/>
          </a:bodyPr>
          <a:lstStyle/>
          <a:p>
            <a:pPr lvl="0" algn="just">
              <a:lnSpc>
                <a:spcPct val="150000"/>
              </a:lnSpc>
            </a:pPr>
            <a:r>
              <a:rPr lang="en-US" sz="3600" b="1" kern="1200" smtClean="0">
                <a:solidFill>
                  <a:srgbClr val="0000FF"/>
                </a:solidFill>
                <a:effectLst/>
                <a:latin typeface="+mn-lt"/>
                <a:ea typeface="+mn-ea"/>
                <a:cs typeface="+mn-cs"/>
              </a:rPr>
              <a:t>2.2. Xây dựng đội ngũ cán bộ lãnh đạo, quản lý các cấp, nhất là cấp Trung ương, đáp ứng yêu cầu sự nghiệp công nghiệp hóa, hiện đại hóa và hội nhập quốc tế</a:t>
            </a:r>
            <a:endParaRPr lang="en-US" sz="5400" b="1">
              <a:solidFill>
                <a:srgbClr val="0000FF"/>
              </a:solidFill>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21</a:t>
            </a:fld>
            <a:endParaRPr lang="en-US"/>
          </a:p>
        </p:txBody>
      </p:sp>
    </p:spTree>
    <p:extLst>
      <p:ext uri="{BB962C8B-B14F-4D97-AF65-F5344CB8AC3E}">
        <p14:creationId xmlns:p14="http://schemas.microsoft.com/office/powerpoint/2010/main" val="2742064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268347"/>
          </a:xfrm>
        </p:spPr>
        <p:txBody>
          <a:bodyPr>
            <a:normAutofit/>
          </a:bodyPr>
          <a:lstStyle/>
          <a:p>
            <a:r>
              <a:rPr lang="en-US" sz="3600" b="1" kern="1200" smtClean="0">
                <a:effectLst/>
              </a:rPr>
              <a:t>Về công tác tạo nguồn, quy hoạch, đào tạo, bồi dưỡng, bố trí, luân chuyển, sử dụng đội ngũ cán bộ lãnh đạo, quản lý các cấp</a:t>
            </a:r>
            <a:endParaRPr lang="en-US" sz="3600" b="1"/>
          </a:p>
        </p:txBody>
      </p:sp>
      <p:sp>
        <p:nvSpPr>
          <p:cNvPr id="3" name="Content Placeholder 2"/>
          <p:cNvSpPr>
            <a:spLocks noGrp="1"/>
          </p:cNvSpPr>
          <p:nvPr>
            <p:ph idx="1"/>
          </p:nvPr>
        </p:nvSpPr>
        <p:spPr>
          <a:xfrm>
            <a:off x="838200" y="3072383"/>
            <a:ext cx="10515600" cy="3104579"/>
          </a:xfrm>
        </p:spPr>
        <p:txBody>
          <a:bodyPr>
            <a:normAutofit/>
          </a:bodyPr>
          <a:lstStyle/>
          <a:p>
            <a:pPr algn="just"/>
            <a:r>
              <a:rPr lang="en-US" sz="3200" kern="1200" smtClean="0">
                <a:effectLst/>
                <a:latin typeface="+mn-lt"/>
                <a:ea typeface="+mn-ea"/>
                <a:cs typeface="+mn-cs"/>
              </a:rPr>
              <a:t>Triển khai xây dựng và thực hiện có hiệu quả Đề án: “Quy hoạch Ban Chấp hành Trung ương, Bộ Chính trị, Ban Bí thư, các chức danh lãnh đạo chủ chốt của Đảng, Nhà nước nhiệm kỳ 2016 - 2021 và các nhiệm kỳ tiếp theo”.</a:t>
            </a:r>
          </a:p>
        </p:txBody>
      </p:sp>
      <p:sp>
        <p:nvSpPr>
          <p:cNvPr id="4" name="Slide Number Placeholder 3"/>
          <p:cNvSpPr>
            <a:spLocks noGrp="1"/>
          </p:cNvSpPr>
          <p:nvPr>
            <p:ph type="sldNum" sz="quarter" idx="12"/>
          </p:nvPr>
        </p:nvSpPr>
        <p:spPr/>
        <p:txBody>
          <a:bodyPr/>
          <a:lstStyle/>
          <a:p>
            <a:fld id="{4F4C92E2-4D5D-4A3A-B885-87A62011B2CF}" type="slidenum">
              <a:rPr lang="en-US" smtClean="0"/>
              <a:t>22</a:t>
            </a:fld>
            <a:endParaRPr lang="en-US"/>
          </a:p>
        </p:txBody>
      </p:sp>
    </p:spTree>
    <p:extLst>
      <p:ext uri="{BB962C8B-B14F-4D97-AF65-F5344CB8AC3E}">
        <p14:creationId xmlns:p14="http://schemas.microsoft.com/office/powerpoint/2010/main" val="33153558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133723"/>
          </a:xfrm>
        </p:spPr>
        <p:txBody>
          <a:bodyPr>
            <a:normAutofit/>
          </a:bodyPr>
          <a:lstStyle/>
          <a:p>
            <a:pPr algn="just"/>
            <a:r>
              <a:rPr lang="en-US" sz="3600" kern="1200" smtClean="0">
                <a:solidFill>
                  <a:srgbClr val="0000FF"/>
                </a:solidFill>
                <a:effectLst/>
              </a:rPr>
              <a:t>Hoàn thành việc rà soát, bổ sung, điều chỉnh quy hoạch ban chấp hành, ban thường vụ các tỉnh ủy, thành ủy, đảng ủy trực thuộc Trung ương và lãnh đạo các ban, bộ, ngành, đoàn thể Trung ương giai đoạn 2014-2016 và giai đoạn 2016 - 2021.</a:t>
            </a:r>
            <a:endParaRPr lang="en-US" sz="6000">
              <a:solidFill>
                <a:srgbClr val="0000FF"/>
              </a:solidFill>
            </a:endParaRPr>
          </a:p>
        </p:txBody>
      </p:sp>
      <p:sp>
        <p:nvSpPr>
          <p:cNvPr id="3" name="Content Placeholder 2"/>
          <p:cNvSpPr>
            <a:spLocks noGrp="1"/>
          </p:cNvSpPr>
          <p:nvPr>
            <p:ph idx="1"/>
          </p:nvPr>
        </p:nvSpPr>
        <p:spPr>
          <a:xfrm>
            <a:off x="838200" y="1993391"/>
            <a:ext cx="10515600" cy="4183571"/>
          </a:xfrm>
        </p:spPr>
        <p:txBody>
          <a:bodyPr>
            <a:noAutofit/>
          </a:bodyPr>
          <a:lstStyle/>
          <a:p>
            <a:endParaRPr lang="en-US" sz="2600" kern="1200" smtClean="0">
              <a:solidFill>
                <a:schemeClr val="tx1"/>
              </a:solidFill>
              <a:effectLst/>
            </a:endParaRPr>
          </a:p>
        </p:txBody>
      </p:sp>
      <p:sp>
        <p:nvSpPr>
          <p:cNvPr id="4" name="Slide Number Placeholder 3"/>
          <p:cNvSpPr>
            <a:spLocks noGrp="1"/>
          </p:cNvSpPr>
          <p:nvPr>
            <p:ph type="sldNum" sz="quarter" idx="12"/>
          </p:nvPr>
        </p:nvSpPr>
        <p:spPr/>
        <p:txBody>
          <a:bodyPr/>
          <a:lstStyle/>
          <a:p>
            <a:fld id="{4F4C92E2-4D5D-4A3A-B885-87A62011B2CF}" type="slidenum">
              <a:rPr lang="en-US" smtClean="0"/>
              <a:t>23</a:t>
            </a:fld>
            <a:endParaRPr lang="en-US"/>
          </a:p>
        </p:txBody>
      </p:sp>
    </p:spTree>
    <p:extLst>
      <p:ext uri="{BB962C8B-B14F-4D97-AF65-F5344CB8AC3E}">
        <p14:creationId xmlns:p14="http://schemas.microsoft.com/office/powerpoint/2010/main" val="7873394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2600" kern="1200" smtClean="0">
                <a:solidFill>
                  <a:schemeClr val="tx1"/>
                </a:solidFill>
                <a:effectLst/>
              </a:rPr>
              <a:t> </a:t>
            </a:r>
            <a:endParaRPr lang="en-US"/>
          </a:p>
        </p:txBody>
      </p:sp>
      <p:sp>
        <p:nvSpPr>
          <p:cNvPr id="3" name="Content Placeholder 2"/>
          <p:cNvSpPr>
            <a:spLocks noGrp="1"/>
          </p:cNvSpPr>
          <p:nvPr>
            <p:ph idx="1"/>
          </p:nvPr>
        </p:nvSpPr>
        <p:spPr>
          <a:xfrm>
            <a:off x="838200" y="365125"/>
            <a:ext cx="10515600" cy="5811838"/>
          </a:xfrm>
        </p:spPr>
        <p:txBody>
          <a:bodyPr>
            <a:normAutofit/>
          </a:bodyPr>
          <a:lstStyle/>
          <a:p>
            <a:pPr lvl="0" algn="just"/>
            <a:r>
              <a:rPr lang="en-US" sz="3200" kern="1200" smtClean="0">
                <a:effectLst/>
              </a:rPr>
              <a:t>Trên cơ sở quy hoạch, Bộ Chính trị, Ban Bí thư đã tổ chức 2 lớp bồi dưỡng, cập nhật kiến thức mới cho 154 đồng chí là Ủy viên Ban chấp hành Trung ương khóa XI; 6 lớp bồi dưỡng dự nguồn cán bộ cao cấp cho 511 đồng chí; tổ chức các lớp các bồi dưỡng nghiệp vụ theo chức danh cho hơn 170 đồng chí là bí thư cấp ủy cấp huyện. </a:t>
            </a:r>
          </a:p>
          <a:p>
            <a:pPr lvl="0" algn="just"/>
            <a:r>
              <a:rPr lang="en-US" sz="3200" kern="1200" smtClean="0">
                <a:effectLst/>
                <a:latin typeface="+mj-lt"/>
                <a:ea typeface="+mj-ea"/>
                <a:cs typeface="+mj-cs"/>
              </a:rPr>
              <a:t>Ban hành nhiều nghị quyết, chỉ thị, quy định, quy chế, hướng dẫn, kết luận,… về công tác xây dựng Đảng.</a:t>
            </a:r>
            <a:endParaRPr lang="en-US" sz="3600"/>
          </a:p>
        </p:txBody>
      </p:sp>
      <p:sp>
        <p:nvSpPr>
          <p:cNvPr id="4" name="Slide Number Placeholder 3"/>
          <p:cNvSpPr>
            <a:spLocks noGrp="1"/>
          </p:cNvSpPr>
          <p:nvPr>
            <p:ph type="sldNum" sz="quarter" idx="12"/>
          </p:nvPr>
        </p:nvSpPr>
        <p:spPr/>
        <p:txBody>
          <a:bodyPr/>
          <a:lstStyle/>
          <a:p>
            <a:fld id="{4F4C92E2-4D5D-4A3A-B885-87A62011B2CF}" type="slidenum">
              <a:rPr lang="en-US" smtClean="0"/>
              <a:t>24</a:t>
            </a:fld>
            <a:endParaRPr lang="en-US"/>
          </a:p>
        </p:txBody>
      </p:sp>
    </p:spTree>
    <p:extLst>
      <p:ext uri="{BB962C8B-B14F-4D97-AF65-F5344CB8AC3E}">
        <p14:creationId xmlns:p14="http://schemas.microsoft.com/office/powerpoint/2010/main" val="1006998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Hạn chế, khuyết điểm:</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Việc rà soát, sửa đổi, bổ sung một số quy định, quy chế về công tác tổ chức, cán bộ còn chậm so với yêu cầu. </a:t>
            </a:r>
          </a:p>
          <a:p>
            <a:pPr algn="just"/>
            <a:r>
              <a:rPr lang="en-US" sz="3200" kern="1200" smtClean="0">
                <a:effectLst/>
                <a:latin typeface="+mn-lt"/>
                <a:ea typeface="+mn-ea"/>
                <a:cs typeface="+mn-cs"/>
              </a:rPr>
              <a:t>Chất lượng công tác quy hoạch, đào tạo, bồi dưỡng cán bộ lãnh đạo, quản lý còn bất cập.</a:t>
            </a:r>
          </a:p>
          <a:p>
            <a:pPr algn="just"/>
            <a:r>
              <a:rPr lang="en-US" sz="3200" kern="1200" smtClean="0">
                <a:effectLst/>
                <a:latin typeface="+mn-lt"/>
                <a:ea typeface="+mn-ea"/>
                <a:cs typeface="+mn-cs"/>
              </a:rPr>
              <a:t>Công tác đánh giá cán bộ còn nhiều hạn chế, yếu kém. </a:t>
            </a:r>
          </a:p>
        </p:txBody>
      </p:sp>
      <p:sp>
        <p:nvSpPr>
          <p:cNvPr id="4" name="Slide Number Placeholder 3"/>
          <p:cNvSpPr>
            <a:spLocks noGrp="1"/>
          </p:cNvSpPr>
          <p:nvPr>
            <p:ph type="sldNum" sz="quarter" idx="12"/>
          </p:nvPr>
        </p:nvSpPr>
        <p:spPr/>
        <p:txBody>
          <a:bodyPr/>
          <a:lstStyle/>
          <a:p>
            <a:fld id="{4F4C92E2-4D5D-4A3A-B885-87A62011B2CF}" type="slidenum">
              <a:rPr lang="en-US" smtClean="0"/>
              <a:t>25</a:t>
            </a:fld>
            <a:endParaRPr lang="en-US"/>
          </a:p>
        </p:txBody>
      </p:sp>
    </p:spTree>
    <p:extLst>
      <p:ext uri="{BB962C8B-B14F-4D97-AF65-F5344CB8AC3E}">
        <p14:creationId xmlns:p14="http://schemas.microsoft.com/office/powerpoint/2010/main" val="13371641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3950843"/>
          </a:xfrm>
        </p:spPr>
        <p:txBody>
          <a:bodyPr>
            <a:normAutofit/>
          </a:bodyPr>
          <a:lstStyle/>
          <a:p>
            <a:pPr lvl="0" algn="just"/>
            <a:r>
              <a:rPr lang="en-US" sz="3600" kern="1200" smtClean="0">
                <a:solidFill>
                  <a:srgbClr val="0000FF"/>
                </a:solidFill>
                <a:effectLst/>
                <a:latin typeface="+mn-lt"/>
                <a:ea typeface="+mn-ea"/>
                <a:cs typeface="+mn-cs"/>
              </a:rPr>
              <a:t>Thực hiện việc lấy phiếu tín nhiệm đối với thành viên lãnh đạo cấp ủy và cán bộ lãnh trong các cơ quan đảng, nhà nước, Mặt trận Tổ quốc và các đoàn thể chính trị - xã hội</a:t>
            </a:r>
            <a:endParaRPr lang="en-US" sz="5400">
              <a:solidFill>
                <a:srgbClr val="0000FF"/>
              </a:solidFill>
            </a:endParaRPr>
          </a:p>
        </p:txBody>
      </p:sp>
      <p:sp>
        <p:nvSpPr>
          <p:cNvPr id="3" name="Content Placeholder 2"/>
          <p:cNvSpPr>
            <a:spLocks noGrp="1"/>
          </p:cNvSpPr>
          <p:nvPr>
            <p:ph idx="1"/>
          </p:nvPr>
        </p:nvSpPr>
        <p:spPr/>
        <p:txBody>
          <a:bodyPr>
            <a:normAutofit/>
          </a:bodyPr>
          <a:lstStyle/>
          <a:p>
            <a:endParaRPr lang="en-US" sz="2800" kern="1200" smtClean="0">
              <a:solidFill>
                <a:schemeClr val="tx1"/>
              </a:solidFill>
              <a:effectLst/>
              <a:latin typeface="+mn-lt"/>
              <a:ea typeface="+mn-ea"/>
              <a:cs typeface="+mn-cs"/>
            </a:endParaRPr>
          </a:p>
        </p:txBody>
      </p:sp>
      <p:sp>
        <p:nvSpPr>
          <p:cNvPr id="4" name="Slide Number Placeholder 3"/>
          <p:cNvSpPr>
            <a:spLocks noGrp="1"/>
          </p:cNvSpPr>
          <p:nvPr>
            <p:ph type="sldNum" sz="quarter" idx="12"/>
          </p:nvPr>
        </p:nvSpPr>
        <p:spPr/>
        <p:txBody>
          <a:bodyPr/>
          <a:lstStyle/>
          <a:p>
            <a:fld id="{4F4C92E2-4D5D-4A3A-B885-87A62011B2CF}" type="slidenum">
              <a:rPr lang="en-US" smtClean="0"/>
              <a:t>26</a:t>
            </a:fld>
            <a:endParaRPr lang="en-US"/>
          </a:p>
        </p:txBody>
      </p:sp>
    </p:spTree>
    <p:extLst>
      <p:ext uri="{BB962C8B-B14F-4D97-AF65-F5344CB8AC3E}">
        <p14:creationId xmlns:p14="http://schemas.microsoft.com/office/powerpoint/2010/main" val="19698671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Autofit/>
          </a:bodyPr>
          <a:lstStyle/>
          <a:p>
            <a:pPr algn="just"/>
            <a:r>
              <a:rPr lang="en-US" sz="3200" kern="1200" smtClean="0">
                <a:effectLst/>
                <a:latin typeface="+mn-lt"/>
                <a:ea typeface="+mn-ea"/>
                <a:cs typeface="+mn-cs"/>
              </a:rPr>
              <a:t>Việc lấy phiếu tín nhiệm đã được thực hiện nghiêm túc, bảo đảm nguyên tắc tập trung dân chủ, công khai, minh bạch, khách quan, đúng quy định của Trung ương. </a:t>
            </a:r>
          </a:p>
          <a:p>
            <a:pPr algn="just"/>
            <a:r>
              <a:rPr lang="en-US" sz="3200" kern="1200" smtClean="0">
                <a:effectLst/>
                <a:latin typeface="+mn-lt"/>
                <a:ea typeface="+mn-ea"/>
                <a:cs typeface="+mn-cs"/>
              </a:rPr>
              <a:t>Kết quả lấy phiếu tín nhiệm đã phản ánh trung thực, khách quan mức độ tín nhiệm, năng lực thực tiễn của cán bộ; đồng thời là căn cứ quan trọng để cấp ủy nhận xét, đánh gía cán bộ chính xác hơn; giúp mỗi cán bộ tự soi xét bản thân, thấy được mức độ tín nhiệm của mình để phấn đấu vươn lên, nâng cao chất lượng và hiệu quả công tác được giao. </a:t>
            </a:r>
          </a:p>
        </p:txBody>
      </p:sp>
      <p:sp>
        <p:nvSpPr>
          <p:cNvPr id="4" name="Slide Number Placeholder 3"/>
          <p:cNvSpPr>
            <a:spLocks noGrp="1"/>
          </p:cNvSpPr>
          <p:nvPr>
            <p:ph type="sldNum" sz="quarter" idx="12"/>
          </p:nvPr>
        </p:nvSpPr>
        <p:spPr/>
        <p:txBody>
          <a:bodyPr/>
          <a:lstStyle/>
          <a:p>
            <a:fld id="{4F4C92E2-4D5D-4A3A-B885-87A62011B2CF}" type="slidenum">
              <a:rPr lang="en-US" smtClean="0"/>
              <a:t>27</a:t>
            </a:fld>
            <a:endParaRPr lang="en-US"/>
          </a:p>
        </p:txBody>
      </p:sp>
    </p:spTree>
    <p:extLst>
      <p:ext uri="{BB962C8B-B14F-4D97-AF65-F5344CB8AC3E}">
        <p14:creationId xmlns:p14="http://schemas.microsoft.com/office/powerpoint/2010/main" val="1080998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kern="1200" smtClean="0">
                <a:effectLst/>
                <a:latin typeface="+mn-lt"/>
                <a:ea typeface="+mn-ea"/>
                <a:cs typeface="+mn-cs"/>
              </a:rPr>
              <a:t>Hạn chế, khuyết điểm</a:t>
            </a:r>
            <a:endParaRPr lang="en-US" sz="60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Việc lãnh đạo, chỉ đạo cụ thể hóa và tổ chức thực hiện của một số địa phương, đơn vị còn lúng túng, thiếu đồng bộ.</a:t>
            </a:r>
          </a:p>
          <a:p>
            <a:pPr algn="just"/>
            <a:r>
              <a:rPr lang="en-US" sz="3200" kern="1200" smtClean="0">
                <a:effectLst/>
                <a:latin typeface="+mn-lt"/>
                <a:ea typeface="+mn-ea"/>
                <a:cs typeface="+mn-cs"/>
              </a:rPr>
              <a:t>Nhận thức chưa thống nhất về phạm vi, đối tượng, thời gian và quy trình lấy phiếu tín nhiệm. </a:t>
            </a:r>
          </a:p>
          <a:p>
            <a:pPr algn="just"/>
            <a:r>
              <a:rPr lang="en-US" sz="3200" kern="1200" smtClean="0">
                <a:effectLst/>
                <a:latin typeface="+mn-lt"/>
                <a:ea typeface="+mn-ea"/>
                <a:cs typeface="+mn-cs"/>
              </a:rPr>
              <a:t>Một số nơi nhận xét, đánh giá cán bộ còn nể nang, né tránh, ảnh hưởng tới chất lượng lấy phiếu tín nhiệm.</a:t>
            </a:r>
          </a:p>
        </p:txBody>
      </p:sp>
      <p:sp>
        <p:nvSpPr>
          <p:cNvPr id="4" name="Slide Number Placeholder 3"/>
          <p:cNvSpPr>
            <a:spLocks noGrp="1"/>
          </p:cNvSpPr>
          <p:nvPr>
            <p:ph type="sldNum" sz="quarter" idx="12"/>
          </p:nvPr>
        </p:nvSpPr>
        <p:spPr/>
        <p:txBody>
          <a:bodyPr/>
          <a:lstStyle/>
          <a:p>
            <a:fld id="{4F4C92E2-4D5D-4A3A-B885-87A62011B2CF}" type="slidenum">
              <a:rPr lang="en-US" smtClean="0"/>
              <a:t>28</a:t>
            </a:fld>
            <a:endParaRPr lang="en-US"/>
          </a:p>
        </p:txBody>
      </p:sp>
    </p:spTree>
    <p:extLst>
      <p:ext uri="{BB962C8B-B14F-4D97-AF65-F5344CB8AC3E}">
        <p14:creationId xmlns:p14="http://schemas.microsoft.com/office/powerpoint/2010/main" val="687956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99083"/>
          </a:xfrm>
        </p:spPr>
        <p:txBody>
          <a:bodyPr>
            <a:normAutofit/>
          </a:bodyPr>
          <a:lstStyle/>
          <a:p>
            <a:pPr lvl="0"/>
            <a:r>
              <a:rPr lang="en-US" sz="3600" b="1" kern="1200" smtClean="0">
                <a:effectLst/>
                <a:latin typeface="+mn-lt"/>
                <a:ea typeface="+mn-ea"/>
                <a:cs typeface="+mn-cs"/>
              </a:rPr>
              <a:t>Việc tinh giản biên chế, cơ cấu lại đội ngũ cán bộ, công chức</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Bộ Chính trị, Ban Bí thư đã ban hành và chỉ đạo thực hiện nhiều chủ trương, chính sách quan trọng về tinh giản biên chế, cơ cấu lại đội ngũ cán bộ, công chức trong hệ thống chính trị.</a:t>
            </a:r>
          </a:p>
          <a:p>
            <a:pPr algn="just"/>
            <a:r>
              <a:rPr lang="en-US" sz="3200" kern="1200" smtClean="0">
                <a:effectLst/>
                <a:latin typeface="+mn-lt"/>
                <a:ea typeface="+mn-ea"/>
                <a:cs typeface="+mn-cs"/>
              </a:rPr>
              <a:t>Nhiều cấp ủy, tổ chức đảng trực thuộc Trung ương đã chỉ đạo rà soát, sắp xếp, bố trí lại cán bộ ở một số cơ quan, đơn vị cho phù hợp; ban hành và triển khai đề án xác định vị trí việc làm, cơ cấu, chức danh, tiêu chuẩn, biên chế đội ngũ cán bộ.</a:t>
            </a:r>
          </a:p>
        </p:txBody>
      </p:sp>
      <p:sp>
        <p:nvSpPr>
          <p:cNvPr id="4" name="Slide Number Placeholder 3"/>
          <p:cNvSpPr>
            <a:spLocks noGrp="1"/>
          </p:cNvSpPr>
          <p:nvPr>
            <p:ph type="sldNum" sz="quarter" idx="12"/>
          </p:nvPr>
        </p:nvSpPr>
        <p:spPr/>
        <p:txBody>
          <a:bodyPr/>
          <a:lstStyle/>
          <a:p>
            <a:fld id="{4F4C92E2-4D5D-4A3A-B885-87A62011B2CF}" type="slidenum">
              <a:rPr lang="en-US" smtClean="0"/>
              <a:t>29</a:t>
            </a:fld>
            <a:endParaRPr lang="en-US"/>
          </a:p>
        </p:txBody>
      </p:sp>
    </p:spTree>
    <p:extLst>
      <p:ext uri="{BB962C8B-B14F-4D97-AF65-F5344CB8AC3E}">
        <p14:creationId xmlns:p14="http://schemas.microsoft.com/office/powerpoint/2010/main" val="232292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231003"/>
          </a:xfrm>
        </p:spPr>
        <p:txBody>
          <a:bodyPr>
            <a:normAutofit/>
          </a:bodyPr>
          <a:lstStyle/>
          <a:p>
            <a:pPr algn="ctr">
              <a:lnSpc>
                <a:spcPct val="150000"/>
              </a:lnSpc>
            </a:pPr>
            <a:r>
              <a:rPr lang="en-US" sz="4400" b="1" kern="1200" smtClean="0">
                <a:solidFill>
                  <a:srgbClr val="0000FF"/>
                </a:solidFill>
                <a:effectLst/>
              </a:rPr>
              <a:t>BỐI CẢNH RA ĐỜI </a:t>
            </a:r>
            <a:br>
              <a:rPr lang="en-US" sz="4400" b="1" kern="1200" smtClean="0">
                <a:solidFill>
                  <a:srgbClr val="0000FF"/>
                </a:solidFill>
                <a:effectLst/>
              </a:rPr>
            </a:br>
            <a:r>
              <a:rPr lang="en-US" sz="4400" b="1" kern="1200" smtClean="0">
                <a:solidFill>
                  <a:srgbClr val="0000FF"/>
                </a:solidFill>
                <a:effectLst/>
              </a:rPr>
              <a:t>VÀ NỘI DUNG CỦA NGHỊ QUYẾT</a:t>
            </a:r>
            <a:endParaRPr lang="en-US" b="1">
              <a:solidFill>
                <a:srgbClr val="0000FF"/>
              </a:solidFill>
            </a:endParaRPr>
          </a:p>
        </p:txBody>
      </p:sp>
      <p:sp>
        <p:nvSpPr>
          <p:cNvPr id="3" name="Content Placeholder 2"/>
          <p:cNvSpPr>
            <a:spLocks noGrp="1"/>
          </p:cNvSpPr>
          <p:nvPr>
            <p:ph idx="1"/>
          </p:nvPr>
        </p:nvSpPr>
        <p:spPr>
          <a:xfrm>
            <a:off x="838200" y="4315967"/>
            <a:ext cx="10515600" cy="1860995"/>
          </a:xfrm>
        </p:spPr>
        <p:txBody>
          <a:bodyPr/>
          <a:lstStyle/>
          <a:p>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3</a:t>
            </a:fld>
            <a:endParaRPr lang="en-US"/>
          </a:p>
        </p:txBody>
      </p:sp>
    </p:spTree>
    <p:extLst>
      <p:ext uri="{BB962C8B-B14F-4D97-AF65-F5344CB8AC3E}">
        <p14:creationId xmlns:p14="http://schemas.microsoft.com/office/powerpoint/2010/main" val="31003241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Hạn chế, khuyết điểm</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Việc sắp xếp bộ máy, tinh giản biên chế chưa tạo được sự chuyển biến rõ.</a:t>
            </a:r>
          </a:p>
          <a:p>
            <a:pPr algn="just"/>
            <a:r>
              <a:rPr lang="en-US" sz="3200" kern="1200" smtClean="0">
                <a:effectLst/>
                <a:latin typeface="+mn-lt"/>
                <a:ea typeface="+mn-ea"/>
                <a:cs typeface="+mn-cs"/>
              </a:rPr>
              <a:t>Tổ chức và phương thức hoạt động của các tổ chức trong hệ thống chính trị còn cồng kềnh, chưa hợp lý và chưa đáp ứng yêu cầu nhiệm vụ.</a:t>
            </a:r>
          </a:p>
        </p:txBody>
      </p:sp>
      <p:sp>
        <p:nvSpPr>
          <p:cNvPr id="4" name="Slide Number Placeholder 3"/>
          <p:cNvSpPr>
            <a:spLocks noGrp="1"/>
          </p:cNvSpPr>
          <p:nvPr>
            <p:ph type="sldNum" sz="quarter" idx="12"/>
          </p:nvPr>
        </p:nvSpPr>
        <p:spPr/>
        <p:txBody>
          <a:bodyPr/>
          <a:lstStyle/>
          <a:p>
            <a:fld id="{4F4C92E2-4D5D-4A3A-B885-87A62011B2CF}" type="slidenum">
              <a:rPr lang="en-US" smtClean="0"/>
              <a:t>30</a:t>
            </a:fld>
            <a:endParaRPr lang="en-US"/>
          </a:p>
        </p:txBody>
      </p:sp>
    </p:spTree>
    <p:extLst>
      <p:ext uri="{BB962C8B-B14F-4D97-AF65-F5344CB8AC3E}">
        <p14:creationId xmlns:p14="http://schemas.microsoft.com/office/powerpoint/2010/main" val="40447992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45787"/>
          </a:xfrm>
        </p:spPr>
        <p:txBody>
          <a:bodyPr>
            <a:normAutofit/>
          </a:bodyPr>
          <a:lstStyle/>
          <a:p>
            <a:pPr lvl="0" algn="just">
              <a:lnSpc>
                <a:spcPct val="150000"/>
              </a:lnSpc>
            </a:pPr>
            <a:r>
              <a:rPr lang="en-US" sz="3600" b="1" kern="1200" smtClean="0">
                <a:solidFill>
                  <a:srgbClr val="0000FF"/>
                </a:solidFill>
                <a:effectLst/>
                <a:latin typeface="+mn-lt"/>
                <a:ea typeface="+mn-ea"/>
                <a:cs typeface="+mn-cs"/>
              </a:rPr>
              <a:t>2.3. Xác định rõ thẩm quyền, trách nhiệm người đứng đầu cấp ủy, chính quyền trong mối quan hệ với tập thể cấp ủy, cơ quan, đơn vị và tiếp tục đổi mới phương thức lãnh đạo của Đảng</a:t>
            </a:r>
            <a:endParaRPr lang="en-US" sz="5400" b="1">
              <a:solidFill>
                <a:srgbClr val="0000FF"/>
              </a:solidFill>
            </a:endParaRPr>
          </a:p>
        </p:txBody>
      </p:sp>
      <p:sp>
        <p:nvSpPr>
          <p:cNvPr id="3" name="Content Placeholder 2"/>
          <p:cNvSpPr>
            <a:spLocks noGrp="1"/>
          </p:cNvSpPr>
          <p:nvPr>
            <p:ph idx="1"/>
          </p:nvPr>
        </p:nvSpPr>
        <p:spPr/>
        <p:txBody>
          <a:bodyPr>
            <a:normAutofit/>
          </a:bodyPr>
          <a:lstStyle/>
          <a:p>
            <a:endParaRPr lang="en-US" sz="2800" kern="1200" smtClean="0">
              <a:solidFill>
                <a:schemeClr val="tx1"/>
              </a:solidFill>
              <a:effectLst/>
              <a:latin typeface="+mn-lt"/>
              <a:ea typeface="+mn-ea"/>
              <a:cs typeface="+mn-cs"/>
            </a:endParaRPr>
          </a:p>
        </p:txBody>
      </p:sp>
      <p:sp>
        <p:nvSpPr>
          <p:cNvPr id="4" name="Slide Number Placeholder 3"/>
          <p:cNvSpPr>
            <a:spLocks noGrp="1"/>
          </p:cNvSpPr>
          <p:nvPr>
            <p:ph type="sldNum" sz="quarter" idx="12"/>
          </p:nvPr>
        </p:nvSpPr>
        <p:spPr/>
        <p:txBody>
          <a:bodyPr/>
          <a:lstStyle/>
          <a:p>
            <a:fld id="{4F4C92E2-4D5D-4A3A-B885-87A62011B2CF}" type="slidenum">
              <a:rPr lang="en-US" smtClean="0"/>
              <a:t>31</a:t>
            </a:fld>
            <a:endParaRPr lang="en-US"/>
          </a:p>
        </p:txBody>
      </p:sp>
    </p:spTree>
    <p:extLst>
      <p:ext uri="{BB962C8B-B14F-4D97-AF65-F5344CB8AC3E}">
        <p14:creationId xmlns:p14="http://schemas.microsoft.com/office/powerpoint/2010/main" val="29883992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7"/>
          </a:xfrm>
        </p:spPr>
        <p:txBody>
          <a:bodyPr>
            <a:normAutofit/>
          </a:bodyPr>
          <a:lstStyle/>
          <a:p>
            <a:pPr algn="just"/>
            <a:r>
              <a:rPr lang="en-US" sz="3200" kern="1200" smtClean="0">
                <a:effectLst/>
                <a:latin typeface="+mn-lt"/>
                <a:ea typeface="+mn-ea"/>
                <a:cs typeface="+mn-cs"/>
              </a:rPr>
              <a:t>Ban Chấp hành Trung ương, Bộ Chính trị, Ban Bí thư và các ban, cơ quan đảng Trung ương đã sửa đổi, bổ sung hoặc ban hành mới một số quy định, quy chế, hướng dẫn của Đảng theo hướng đề cao hơn trách nhiệm, quyền hạn của người đứng đầu cấp ủy, chính quyền trong mối quan hệ giữa tập thể và cá nhân theo nguyên tắc tập trung dân chủ, để các cấp ủy, tổ chức đảng thực hiện đúng chức năng, nhiệm vụ của mình và phát huy vai trò, trách nhiệm của người đứng đầu.</a:t>
            </a:r>
          </a:p>
        </p:txBody>
      </p:sp>
      <p:sp>
        <p:nvSpPr>
          <p:cNvPr id="4" name="Slide Number Placeholder 3"/>
          <p:cNvSpPr>
            <a:spLocks noGrp="1"/>
          </p:cNvSpPr>
          <p:nvPr>
            <p:ph type="sldNum" sz="quarter" idx="12"/>
          </p:nvPr>
        </p:nvSpPr>
        <p:spPr/>
        <p:txBody>
          <a:bodyPr/>
          <a:lstStyle/>
          <a:p>
            <a:fld id="{4F4C92E2-4D5D-4A3A-B885-87A62011B2CF}" type="slidenum">
              <a:rPr lang="en-US" smtClean="0"/>
              <a:t>32</a:t>
            </a:fld>
            <a:endParaRPr lang="en-US"/>
          </a:p>
        </p:txBody>
      </p:sp>
    </p:spTree>
    <p:extLst>
      <p:ext uri="{BB962C8B-B14F-4D97-AF65-F5344CB8AC3E}">
        <p14:creationId xmlns:p14="http://schemas.microsoft.com/office/powerpoint/2010/main" val="33503494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algn="just"/>
            <a:r>
              <a:rPr lang="en-US" sz="3200" kern="1200" smtClean="0">
                <a:effectLst/>
                <a:latin typeface="+mn-lt"/>
                <a:ea typeface="+mn-ea"/>
                <a:cs typeface="+mn-cs"/>
              </a:rPr>
              <a:t>Các tỉnh ủy, thành ủy, đảng ủy trực thuộc Trung ương đã rà soát, sửa đổi, bổ sung và hoàn thiện quy chế làm việc của cấp ủy theo hướng xác định rõ hơn chức năng, nhiệm vụ, nhất là trách nhiệm của đồng chí bí thư, các đồng chí trong ban thường vụ và thường trực cấp ủy; sửa đổi, bổ sung quy định về phân cấp quản lý cán bộ; xác định rõ hơn thẩm quyền trách nhiệm của người đứng đầu và loại bỏ các quy định không còn phù hợp với thực tiễn.</a:t>
            </a:r>
          </a:p>
        </p:txBody>
      </p:sp>
      <p:sp>
        <p:nvSpPr>
          <p:cNvPr id="4" name="Slide Number Placeholder 3"/>
          <p:cNvSpPr>
            <a:spLocks noGrp="1"/>
          </p:cNvSpPr>
          <p:nvPr>
            <p:ph type="sldNum" sz="quarter" idx="12"/>
          </p:nvPr>
        </p:nvSpPr>
        <p:spPr/>
        <p:txBody>
          <a:bodyPr/>
          <a:lstStyle/>
          <a:p>
            <a:fld id="{4F4C92E2-4D5D-4A3A-B885-87A62011B2CF}" type="slidenum">
              <a:rPr lang="en-US" smtClean="0"/>
              <a:t>33</a:t>
            </a:fld>
            <a:endParaRPr lang="en-US"/>
          </a:p>
        </p:txBody>
      </p:sp>
    </p:spTree>
    <p:extLst>
      <p:ext uri="{BB962C8B-B14F-4D97-AF65-F5344CB8AC3E}">
        <p14:creationId xmlns:p14="http://schemas.microsoft.com/office/powerpoint/2010/main" val="3294867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Hạn chế, khuyết điểm</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Một số quy định, quy chế theo Kế hoạch 08 của Bộ Chính trị chưa ban hành.</a:t>
            </a:r>
          </a:p>
          <a:p>
            <a:pPr algn="just"/>
            <a:r>
              <a:rPr lang="en-US" sz="3200" kern="1200" smtClean="0">
                <a:effectLst/>
                <a:latin typeface="+mn-lt"/>
                <a:ea typeface="+mn-ea"/>
                <a:cs typeface="+mn-cs"/>
              </a:rPr>
              <a:t>Một số cấp ủy chưa chủ động triển khai xây dựng các quy định, quy chế, còn thụ động, chờ đợi hướng dẫn của cấp trên; chỉ đạo việc rà soát, bổ sung, sửa đổi các quy định, quy chế ở địa phương còn chậm so với yêu cầu. </a:t>
            </a:r>
          </a:p>
        </p:txBody>
      </p:sp>
      <p:sp>
        <p:nvSpPr>
          <p:cNvPr id="4" name="Slide Number Placeholder 3"/>
          <p:cNvSpPr>
            <a:spLocks noGrp="1"/>
          </p:cNvSpPr>
          <p:nvPr>
            <p:ph type="sldNum" sz="quarter" idx="12"/>
          </p:nvPr>
        </p:nvSpPr>
        <p:spPr/>
        <p:txBody>
          <a:bodyPr/>
          <a:lstStyle/>
          <a:p>
            <a:fld id="{4F4C92E2-4D5D-4A3A-B885-87A62011B2CF}" type="slidenum">
              <a:rPr lang="en-US" smtClean="0"/>
              <a:t>34</a:t>
            </a:fld>
            <a:endParaRPr lang="en-US"/>
          </a:p>
        </p:txBody>
      </p:sp>
    </p:spTree>
    <p:extLst>
      <p:ext uri="{BB962C8B-B14F-4D97-AF65-F5344CB8AC3E}">
        <p14:creationId xmlns:p14="http://schemas.microsoft.com/office/powerpoint/2010/main" val="39042343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664075"/>
          </a:xfrm>
        </p:spPr>
        <p:txBody>
          <a:bodyPr>
            <a:normAutofit/>
          </a:bodyPr>
          <a:lstStyle/>
          <a:p>
            <a:pPr lvl="0"/>
            <a:r>
              <a:rPr lang="en-US" sz="4400" b="1" kern="1200" smtClean="0">
                <a:solidFill>
                  <a:srgbClr val="0000FF"/>
                </a:solidFill>
                <a:effectLst/>
                <a:latin typeface="+mn-lt"/>
                <a:ea typeface="+mn-ea"/>
                <a:cs typeface="+mn-cs"/>
              </a:rPr>
              <a:t>3. Đánh giá chung </a:t>
            </a:r>
            <a:endParaRPr lang="en-US" sz="6600" b="1">
              <a:solidFill>
                <a:srgbClr val="0000FF"/>
              </a:solidFill>
            </a:endParaRPr>
          </a:p>
        </p:txBody>
      </p:sp>
      <p:sp>
        <p:nvSpPr>
          <p:cNvPr id="3" name="Content Placeholder 2"/>
          <p:cNvSpPr>
            <a:spLocks noGrp="1"/>
          </p:cNvSpPr>
          <p:nvPr>
            <p:ph idx="1"/>
          </p:nvPr>
        </p:nvSpPr>
        <p:spPr/>
        <p:txBody>
          <a:bodyPr>
            <a:normAutofit/>
          </a:bodyPr>
          <a:lstStyle/>
          <a:p>
            <a:endParaRPr lang="en-US" sz="2800" kern="1200" smtClean="0">
              <a:solidFill>
                <a:schemeClr val="tx1"/>
              </a:solidFill>
              <a:effectLst/>
              <a:latin typeface="+mn-lt"/>
              <a:ea typeface="+mn-ea"/>
              <a:cs typeface="+mn-cs"/>
            </a:endParaRPr>
          </a:p>
        </p:txBody>
      </p:sp>
      <p:sp>
        <p:nvSpPr>
          <p:cNvPr id="4" name="Slide Number Placeholder 3"/>
          <p:cNvSpPr>
            <a:spLocks noGrp="1"/>
          </p:cNvSpPr>
          <p:nvPr>
            <p:ph type="sldNum" sz="quarter" idx="12"/>
          </p:nvPr>
        </p:nvSpPr>
        <p:spPr/>
        <p:txBody>
          <a:bodyPr/>
          <a:lstStyle/>
          <a:p>
            <a:fld id="{4F4C92E2-4D5D-4A3A-B885-87A62011B2CF}" type="slidenum">
              <a:rPr lang="en-US" smtClean="0"/>
              <a:t>35</a:t>
            </a:fld>
            <a:endParaRPr lang="en-US"/>
          </a:p>
        </p:txBody>
      </p:sp>
    </p:spTree>
    <p:extLst>
      <p:ext uri="{BB962C8B-B14F-4D97-AF65-F5344CB8AC3E}">
        <p14:creationId xmlns:p14="http://schemas.microsoft.com/office/powerpoint/2010/main" val="33617850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3.1. Về ưu điểm</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Các cấp ủy, tổ chức đảng từ Trung ương đến cơ sở đã tập trung lãnh đạo, chỉ đạo triển khai, tổ chức thực hiện Nghị quyết một cách bài bản, quyết liệt, khoa học với quyết tâm chính trị cao và đạt được những kết quả bước đầu quan trọng.</a:t>
            </a:r>
          </a:p>
        </p:txBody>
      </p:sp>
      <p:sp>
        <p:nvSpPr>
          <p:cNvPr id="4" name="Slide Number Placeholder 3"/>
          <p:cNvSpPr>
            <a:spLocks noGrp="1"/>
          </p:cNvSpPr>
          <p:nvPr>
            <p:ph type="sldNum" sz="quarter" idx="12"/>
          </p:nvPr>
        </p:nvSpPr>
        <p:spPr/>
        <p:txBody>
          <a:bodyPr/>
          <a:lstStyle/>
          <a:p>
            <a:fld id="{4F4C92E2-4D5D-4A3A-B885-87A62011B2CF}" type="slidenum">
              <a:rPr lang="en-US" smtClean="0"/>
              <a:t>36</a:t>
            </a:fld>
            <a:endParaRPr lang="en-US"/>
          </a:p>
        </p:txBody>
      </p:sp>
    </p:spTree>
    <p:extLst>
      <p:ext uri="{BB962C8B-B14F-4D97-AF65-F5344CB8AC3E}">
        <p14:creationId xmlns:p14="http://schemas.microsoft.com/office/powerpoint/2010/main" val="18820178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algn="just"/>
            <a:r>
              <a:rPr lang="en-US" sz="3200" kern="1200" smtClean="0">
                <a:effectLst/>
                <a:latin typeface="+mn-lt"/>
                <a:ea typeface="+mn-ea"/>
                <a:cs typeface="+mn-cs"/>
              </a:rPr>
              <a:t>Nhiều cán bộ lãnh đạo, quản lý các cấp đã chú trọng nâng cao tinh thần trách nhiệm, năng lực lãnh đạo, chỉ đạo thực tiễn.</a:t>
            </a:r>
          </a:p>
          <a:p>
            <a:pPr algn="just"/>
            <a:r>
              <a:rPr lang="en-US" sz="3200" kern="1200" smtClean="0">
                <a:effectLst/>
                <a:latin typeface="+mn-lt"/>
                <a:ea typeface="+mn-ea"/>
                <a:cs typeface="+mn-cs"/>
              </a:rPr>
              <a:t>Nhiều chủ trương, nguyên tắc, quan điểm, giải pháp lớn về công tác cán bộ được thể chế hóa, cụ thể hóa.</a:t>
            </a:r>
          </a:p>
          <a:p>
            <a:pPr algn="just"/>
            <a:r>
              <a:rPr lang="en-US" sz="3200" kern="1200" smtClean="0">
                <a:effectLst/>
              </a:rPr>
              <a:t>Dân chủ trong Đảng và trong xã hội được phát huy. </a:t>
            </a:r>
            <a:endParaRPr lang="en-US" sz="3200"/>
          </a:p>
        </p:txBody>
      </p:sp>
      <p:sp>
        <p:nvSpPr>
          <p:cNvPr id="4" name="Slide Number Placeholder 3"/>
          <p:cNvSpPr>
            <a:spLocks noGrp="1"/>
          </p:cNvSpPr>
          <p:nvPr>
            <p:ph type="sldNum" sz="quarter" idx="12"/>
          </p:nvPr>
        </p:nvSpPr>
        <p:spPr/>
        <p:txBody>
          <a:bodyPr/>
          <a:lstStyle/>
          <a:p>
            <a:fld id="{4F4C92E2-4D5D-4A3A-B885-87A62011B2CF}" type="slidenum">
              <a:rPr lang="en-US" smtClean="0"/>
              <a:t>37</a:t>
            </a:fld>
            <a:endParaRPr lang="en-US"/>
          </a:p>
        </p:txBody>
      </p:sp>
    </p:spTree>
    <p:extLst>
      <p:ext uri="{BB962C8B-B14F-4D97-AF65-F5344CB8AC3E}">
        <p14:creationId xmlns:p14="http://schemas.microsoft.com/office/powerpoint/2010/main" val="39588057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3.2. Một số hạn chế, khuyết điểm</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Một số việc vẫn chưa đạt được mục tiêu Nghị quyết đề ra, chưa tạo được sự chuyển biến mạnh mẽ về công tác xây dựng Đảng ở các cấp.</a:t>
            </a:r>
          </a:p>
          <a:p>
            <a:pPr algn="just"/>
            <a:r>
              <a:rPr lang="en-US" sz="3200" kern="1200" smtClean="0">
                <a:effectLst/>
                <a:latin typeface="+mn-lt"/>
                <a:ea typeface="+mn-ea"/>
                <a:cs typeface="+mn-cs"/>
              </a:rPr>
              <a:t>Trong kiểm điểm tự phê bình và phê bình, tình trạng nể nang, né tránh, ngại va chạm vẫn còn khá phổ biến ở các cấp. </a:t>
            </a:r>
          </a:p>
        </p:txBody>
      </p:sp>
      <p:sp>
        <p:nvSpPr>
          <p:cNvPr id="4" name="Slide Number Placeholder 3"/>
          <p:cNvSpPr>
            <a:spLocks noGrp="1"/>
          </p:cNvSpPr>
          <p:nvPr>
            <p:ph type="sldNum" sz="quarter" idx="12"/>
          </p:nvPr>
        </p:nvSpPr>
        <p:spPr/>
        <p:txBody>
          <a:bodyPr/>
          <a:lstStyle/>
          <a:p>
            <a:fld id="{4F4C92E2-4D5D-4A3A-B885-87A62011B2CF}" type="slidenum">
              <a:rPr lang="en-US" smtClean="0"/>
              <a:t>38</a:t>
            </a:fld>
            <a:endParaRPr lang="en-US"/>
          </a:p>
        </p:txBody>
      </p:sp>
    </p:spTree>
    <p:extLst>
      <p:ext uri="{BB962C8B-B14F-4D97-AF65-F5344CB8AC3E}">
        <p14:creationId xmlns:p14="http://schemas.microsoft.com/office/powerpoint/2010/main" val="26463056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algn="just"/>
            <a:r>
              <a:rPr lang="en-US" sz="3200" kern="1200" smtClean="0">
                <a:effectLst/>
                <a:latin typeface="+mn-lt"/>
                <a:ea typeface="+mn-ea"/>
                <a:cs typeface="+mn-cs"/>
              </a:rPr>
              <a:t>Việc sửa đổi, bổ sung và ban hành mới các quy định của Đảng, Nhà nước theo hướng đề cao hơn trách nhiệm, quyền hạn của người đứng đầu trong mối quan hệ giữa tập thể và cá nhân chưa thực hiện được.</a:t>
            </a:r>
          </a:p>
          <a:p>
            <a:pPr algn="just"/>
            <a:r>
              <a:rPr lang="en-US" sz="3200" kern="1200" smtClean="0">
                <a:effectLst/>
              </a:rPr>
              <a:t>Tình trạng tham nhũng, lãng phí vẫn còn nghiêm trọng với những biểu hiện ngày càng tinh vi, phức tạp, gây bức xúc trong dư luận, ảnh hưởng đến niềm tin của nhân dân đối với Đảng và Nhà nước.</a:t>
            </a:r>
            <a:endParaRPr lang="en-US" sz="3200"/>
          </a:p>
        </p:txBody>
      </p:sp>
      <p:sp>
        <p:nvSpPr>
          <p:cNvPr id="4" name="Slide Number Placeholder 3"/>
          <p:cNvSpPr>
            <a:spLocks noGrp="1"/>
          </p:cNvSpPr>
          <p:nvPr>
            <p:ph type="sldNum" sz="quarter" idx="12"/>
          </p:nvPr>
        </p:nvSpPr>
        <p:spPr/>
        <p:txBody>
          <a:bodyPr/>
          <a:lstStyle/>
          <a:p>
            <a:fld id="{4F4C92E2-4D5D-4A3A-B885-87A62011B2CF}" type="slidenum">
              <a:rPr lang="en-US" smtClean="0"/>
              <a:t>39</a:t>
            </a:fld>
            <a:endParaRPr lang="en-US"/>
          </a:p>
        </p:txBody>
      </p:sp>
    </p:spTree>
    <p:extLst>
      <p:ext uri="{BB962C8B-B14F-4D97-AF65-F5344CB8AC3E}">
        <p14:creationId xmlns:p14="http://schemas.microsoft.com/office/powerpoint/2010/main" val="717891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742950" marR="0" indent="-742950" algn="just" defTabSz="914400" rtl="0" eaLnBrk="1" fontAlgn="auto" latinLnBrk="0" hangingPunct="1">
              <a:lnSpc>
                <a:spcPct val="90000"/>
              </a:lnSpc>
              <a:spcBef>
                <a:spcPct val="0"/>
              </a:spcBef>
              <a:spcAft>
                <a:spcPts val="0"/>
              </a:spcAft>
              <a:buClrTx/>
              <a:buSzTx/>
              <a:buFontTx/>
              <a:buAutoNum type="arabicPeriod"/>
              <a:tabLst/>
              <a:defRPr/>
            </a:pPr>
            <a:r>
              <a:rPr lang="en-US" sz="4400" b="1" kern="1200" smtClean="0">
                <a:effectLst/>
                <a:latin typeface="+mj-lt"/>
                <a:ea typeface="+mj-ea"/>
                <a:cs typeface="+mj-cs"/>
              </a:rPr>
              <a:t>Bối cảnh ra đời của Nghị quyết</a:t>
            </a:r>
          </a:p>
        </p:txBody>
      </p:sp>
      <p:sp>
        <p:nvSpPr>
          <p:cNvPr id="3" name="Content Placeholder 2"/>
          <p:cNvSpPr>
            <a:spLocks noGrp="1"/>
          </p:cNvSpPr>
          <p:nvPr>
            <p:ph idx="1"/>
          </p:nvPr>
        </p:nvSpPr>
        <p:spPr/>
        <p:txBody>
          <a:bodyPr>
            <a:normAutofit/>
          </a:bodyPr>
          <a:lstStyle/>
          <a:p>
            <a:pPr lvl="0" algn="just"/>
            <a:r>
              <a:rPr lang="en-US" sz="3600" smtClean="0"/>
              <a:t>V</a:t>
            </a:r>
            <a:r>
              <a:rPr lang="vi-VN" sz="3600" smtClean="0"/>
              <a:t>ai trò lãnh đạo của Đảng và công tác xây dựng Đảng luôn có ý nghĩa rất quan trọng đối với sự nghiệp cách mạng. </a:t>
            </a:r>
          </a:p>
          <a:p>
            <a:pPr lvl="0" algn="just"/>
            <a:r>
              <a:rPr lang="en-US" sz="3600" smtClean="0"/>
              <a:t>Y</a:t>
            </a:r>
            <a:r>
              <a:rPr lang="vi-VN" sz="3600" smtClean="0"/>
              <a:t>êu cầu, nhiệm vụ của cách mạng thời kỳ đẩy mạnh công nghiệp hoá, hiện đại hoá đất nước trong điều kiện thực hiện kinh tế thị trường, định hướng XHCN và hội nhập quốc tế là nhiệm vụ rất to lớn, nặng nề và rất khó khăn.</a:t>
            </a:r>
            <a:endParaRPr lang="en-US" sz="3600" smtClean="0"/>
          </a:p>
        </p:txBody>
      </p:sp>
      <p:sp>
        <p:nvSpPr>
          <p:cNvPr id="4" name="Slide Number Placeholder 3"/>
          <p:cNvSpPr>
            <a:spLocks noGrp="1"/>
          </p:cNvSpPr>
          <p:nvPr>
            <p:ph type="sldNum" sz="quarter" idx="12"/>
          </p:nvPr>
        </p:nvSpPr>
        <p:spPr/>
        <p:txBody>
          <a:bodyPr/>
          <a:lstStyle/>
          <a:p>
            <a:fld id="{4F4C92E2-4D5D-4A3A-B885-87A62011B2CF}" type="slidenum">
              <a:rPr lang="en-US" smtClean="0"/>
              <a:t>4</a:t>
            </a:fld>
            <a:endParaRPr lang="en-US"/>
          </a:p>
        </p:txBody>
      </p:sp>
    </p:spTree>
    <p:extLst>
      <p:ext uri="{BB962C8B-B14F-4D97-AF65-F5344CB8AC3E}">
        <p14:creationId xmlns:p14="http://schemas.microsoft.com/office/powerpoint/2010/main" val="279234890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000" b="1" kern="1200" smtClean="0">
                <a:effectLst/>
                <a:latin typeface="+mn-lt"/>
                <a:ea typeface="+mn-ea"/>
                <a:cs typeface="+mn-cs"/>
              </a:rPr>
              <a:t>4. Một số kinh nghiệm về xây dựng và chỉ đạo tổ chức thực hiện</a:t>
            </a:r>
            <a:endParaRPr lang="en-US" sz="6000" b="1"/>
          </a:p>
        </p:txBody>
      </p:sp>
      <p:sp>
        <p:nvSpPr>
          <p:cNvPr id="3" name="Content Placeholder 2"/>
          <p:cNvSpPr>
            <a:spLocks noGrp="1"/>
          </p:cNvSpPr>
          <p:nvPr>
            <p:ph idx="1"/>
          </p:nvPr>
        </p:nvSpPr>
        <p:spPr/>
        <p:txBody>
          <a:bodyPr>
            <a:noAutofit/>
          </a:bodyPr>
          <a:lstStyle/>
          <a:p>
            <a:pPr algn="just"/>
            <a:r>
              <a:rPr lang="en-US" sz="3200" kern="1200" smtClean="0">
                <a:effectLst/>
                <a:latin typeface="+mn-lt"/>
                <a:ea typeface="+mn-ea"/>
                <a:cs typeface="+mn-cs"/>
              </a:rPr>
              <a:t>Trung ương đã chọn đúng và trúng những vấn đề cấp bách nhất của công tác xây dựng Đảng để ban hành Nghị quyết. </a:t>
            </a:r>
          </a:p>
          <a:p>
            <a:pPr algn="just"/>
            <a:r>
              <a:rPr lang="en-US" sz="3200" kern="1200" smtClean="0">
                <a:effectLst/>
                <a:latin typeface="+mn-lt"/>
                <a:ea typeface="+mn-ea"/>
                <a:cs typeface="+mn-cs"/>
              </a:rPr>
              <a:t>Việc triển khai thực hiện Nghị quyết được tiến hành bài bản, khoa học, chặt chẽ. </a:t>
            </a:r>
          </a:p>
        </p:txBody>
      </p:sp>
      <p:sp>
        <p:nvSpPr>
          <p:cNvPr id="4" name="Slide Number Placeholder 3"/>
          <p:cNvSpPr>
            <a:spLocks noGrp="1"/>
          </p:cNvSpPr>
          <p:nvPr>
            <p:ph type="sldNum" sz="quarter" idx="12"/>
          </p:nvPr>
        </p:nvSpPr>
        <p:spPr/>
        <p:txBody>
          <a:bodyPr/>
          <a:lstStyle/>
          <a:p>
            <a:fld id="{4F4C92E2-4D5D-4A3A-B885-87A62011B2CF}" type="slidenum">
              <a:rPr lang="en-US" smtClean="0"/>
              <a:t>40</a:t>
            </a:fld>
            <a:endParaRPr lang="en-US"/>
          </a:p>
        </p:txBody>
      </p:sp>
    </p:spTree>
    <p:extLst>
      <p:ext uri="{BB962C8B-B14F-4D97-AF65-F5344CB8AC3E}">
        <p14:creationId xmlns:p14="http://schemas.microsoft.com/office/powerpoint/2010/main" val="18872769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normAutofit/>
          </a:bodyPr>
          <a:lstStyle/>
          <a:p>
            <a:pPr algn="just"/>
            <a:r>
              <a:rPr lang="en-US" sz="3200" kern="1200" smtClean="0">
                <a:effectLst/>
                <a:latin typeface="+mn-lt"/>
                <a:ea typeface="+mn-ea"/>
                <a:cs typeface="+mn-cs"/>
              </a:rPr>
              <a:t>Các cấp ủy, tổ chức đảng, tập thể lãnh đạo các cơ quan Trung ương đã ban hành chương trình, kế hoạch triển khai thực hiện khẩn trương, nghiêm túc, có sự phân công nhiệm vụ cụ thể, phù hợp với điều kiện của địa phương, cơ quan, đơn vị. </a:t>
            </a:r>
          </a:p>
          <a:p>
            <a:pPr algn="just"/>
            <a:r>
              <a:rPr lang="en-US" sz="3200" kern="1200" smtClean="0">
                <a:effectLst/>
                <a:latin typeface="+mn-lt"/>
                <a:ea typeface="+mn-ea"/>
                <a:cs typeface="+mn-cs"/>
              </a:rPr>
              <a:t>Việc kiểm điểm tự phê bình và phê bình tập thể, cá nhân theo Nghị quyết Trung ương 4 được chỉ đạo chặt chẽ, bài bản, tiến hành nghiêm túc, thận trọng.</a:t>
            </a:r>
          </a:p>
        </p:txBody>
      </p:sp>
      <p:sp>
        <p:nvSpPr>
          <p:cNvPr id="4" name="Slide Number Placeholder 3"/>
          <p:cNvSpPr>
            <a:spLocks noGrp="1"/>
          </p:cNvSpPr>
          <p:nvPr>
            <p:ph type="sldNum" sz="quarter" idx="12"/>
          </p:nvPr>
        </p:nvSpPr>
        <p:spPr/>
        <p:txBody>
          <a:bodyPr/>
          <a:lstStyle/>
          <a:p>
            <a:fld id="{4F4C92E2-4D5D-4A3A-B885-87A62011B2CF}" type="slidenum">
              <a:rPr lang="en-US" smtClean="0"/>
              <a:t>41</a:t>
            </a:fld>
            <a:endParaRPr lang="en-US"/>
          </a:p>
        </p:txBody>
      </p:sp>
    </p:spTree>
    <p:extLst>
      <p:ext uri="{BB962C8B-B14F-4D97-AF65-F5344CB8AC3E}">
        <p14:creationId xmlns:p14="http://schemas.microsoft.com/office/powerpoint/2010/main" val="28534216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8"/>
          </a:xfrm>
        </p:spPr>
        <p:txBody>
          <a:bodyPr/>
          <a:lstStyle/>
          <a:p>
            <a:pPr algn="just"/>
            <a:r>
              <a:rPr lang="en-US" sz="3200" kern="1200" smtClean="0">
                <a:effectLst/>
                <a:latin typeface="+mn-lt"/>
                <a:ea typeface="+mn-ea"/>
                <a:cs typeface="+mn-cs"/>
              </a:rPr>
              <a:t>Việc chuẩn bị, xem xét, thông qua các đề án, cơ chế, chính sách… để triển khai thực hiện Nghị quyết được tiến hành chu đáo, thận trọng, bảo đảm chất lượng.</a:t>
            </a:r>
          </a:p>
          <a:p>
            <a:pPr algn="just"/>
            <a:r>
              <a:rPr lang="en-US" sz="3200" kern="1200" smtClean="0">
                <a:effectLst/>
              </a:rPr>
              <a:t>Thực hiện xây đi đôi với chống.</a:t>
            </a:r>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42</a:t>
            </a:fld>
            <a:endParaRPr lang="en-US"/>
          </a:p>
        </p:txBody>
      </p:sp>
    </p:spTree>
    <p:extLst>
      <p:ext uri="{BB962C8B-B14F-4D97-AF65-F5344CB8AC3E}">
        <p14:creationId xmlns:p14="http://schemas.microsoft.com/office/powerpoint/2010/main" val="13939658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62907"/>
          </a:xfrm>
        </p:spPr>
        <p:txBody>
          <a:bodyPr>
            <a:noAutofit/>
          </a:bodyPr>
          <a:lstStyle/>
          <a:p>
            <a:pPr lvl="0" algn="ctr">
              <a:lnSpc>
                <a:spcPct val="150000"/>
              </a:lnSpc>
            </a:pPr>
            <a:r>
              <a:rPr lang="en-US" sz="4000" b="1" kern="1200" smtClean="0">
                <a:solidFill>
                  <a:srgbClr val="0000FF"/>
                </a:solidFill>
                <a:effectLst/>
                <a:latin typeface="+mn-lt"/>
                <a:ea typeface="+mn-ea"/>
                <a:cs typeface="+mn-cs"/>
              </a:rPr>
              <a:t>PHƯƠNG HƯỚNG, NHIỆM VỤ</a:t>
            </a:r>
            <a:br>
              <a:rPr lang="en-US" sz="4000" b="1" kern="1200" smtClean="0">
                <a:solidFill>
                  <a:srgbClr val="0000FF"/>
                </a:solidFill>
                <a:effectLst/>
                <a:latin typeface="+mn-lt"/>
                <a:ea typeface="+mn-ea"/>
                <a:cs typeface="+mn-cs"/>
              </a:rPr>
            </a:br>
            <a:r>
              <a:rPr lang="en-US" sz="4000" b="1" kern="1200" smtClean="0">
                <a:solidFill>
                  <a:srgbClr val="0000FF"/>
                </a:solidFill>
                <a:effectLst/>
                <a:latin typeface="+mn-lt"/>
                <a:ea typeface="+mn-ea"/>
                <a:cs typeface="+mn-cs"/>
              </a:rPr>
              <a:t> VÀ GIẢI PHÁP TIẾP TỤC THỰC HIỆN </a:t>
            </a:r>
            <a:br>
              <a:rPr lang="en-US" sz="4000" b="1" kern="1200" smtClean="0">
                <a:solidFill>
                  <a:srgbClr val="0000FF"/>
                </a:solidFill>
                <a:effectLst/>
                <a:latin typeface="+mn-lt"/>
                <a:ea typeface="+mn-ea"/>
                <a:cs typeface="+mn-cs"/>
              </a:rPr>
            </a:br>
            <a:r>
              <a:rPr lang="en-US" sz="4000" b="1" kern="1200" smtClean="0">
                <a:solidFill>
                  <a:srgbClr val="0000FF"/>
                </a:solidFill>
                <a:effectLst/>
                <a:latin typeface="+mn-lt"/>
                <a:ea typeface="+mn-ea"/>
                <a:cs typeface="+mn-cs"/>
              </a:rPr>
              <a:t>NGHỊ QUYẾT TRUNG ƯƠNG 4 </a:t>
            </a:r>
            <a:br>
              <a:rPr lang="en-US" sz="4000" b="1" kern="1200" smtClean="0">
                <a:solidFill>
                  <a:srgbClr val="0000FF"/>
                </a:solidFill>
                <a:effectLst/>
                <a:latin typeface="+mn-lt"/>
                <a:ea typeface="+mn-ea"/>
                <a:cs typeface="+mn-cs"/>
              </a:rPr>
            </a:br>
            <a:r>
              <a:rPr lang="en-US" sz="4000" b="1" kern="1200" smtClean="0">
                <a:solidFill>
                  <a:srgbClr val="0000FF"/>
                </a:solidFill>
                <a:effectLst/>
                <a:latin typeface="+mn-lt"/>
                <a:ea typeface="+mn-ea"/>
                <a:cs typeface="+mn-cs"/>
              </a:rPr>
              <a:t>TRONG THỜI GIAN TỚI</a:t>
            </a:r>
            <a:endParaRPr lang="en-US" sz="6000" b="1">
              <a:solidFill>
                <a:srgbClr val="0000FF"/>
              </a:solidFill>
            </a:endParaRPr>
          </a:p>
        </p:txBody>
      </p:sp>
      <p:sp>
        <p:nvSpPr>
          <p:cNvPr id="3" name="Content Placeholder 2"/>
          <p:cNvSpPr>
            <a:spLocks noGrp="1"/>
          </p:cNvSpPr>
          <p:nvPr>
            <p:ph idx="1"/>
          </p:nvPr>
        </p:nvSpPr>
        <p:spPr/>
        <p:txBody>
          <a:bodyPr>
            <a:normAutofit/>
          </a:bodyPr>
          <a:lstStyle/>
          <a:p>
            <a:endParaRPr lang="en-US" sz="2800" kern="1200" smtClean="0">
              <a:solidFill>
                <a:schemeClr val="tx1"/>
              </a:solidFill>
              <a:effectLst/>
              <a:latin typeface="+mn-lt"/>
              <a:ea typeface="+mn-ea"/>
              <a:cs typeface="+mn-cs"/>
            </a:endParaRPr>
          </a:p>
        </p:txBody>
      </p:sp>
      <p:sp>
        <p:nvSpPr>
          <p:cNvPr id="4" name="Slide Number Placeholder 3"/>
          <p:cNvSpPr>
            <a:spLocks noGrp="1"/>
          </p:cNvSpPr>
          <p:nvPr>
            <p:ph type="sldNum" sz="quarter" idx="12"/>
          </p:nvPr>
        </p:nvSpPr>
        <p:spPr/>
        <p:txBody>
          <a:bodyPr/>
          <a:lstStyle/>
          <a:p>
            <a:fld id="{4F4C92E2-4D5D-4A3A-B885-87A62011B2CF}" type="slidenum">
              <a:rPr lang="en-US" smtClean="0"/>
              <a:t>43</a:t>
            </a:fld>
            <a:endParaRPr lang="en-US"/>
          </a:p>
        </p:txBody>
      </p:sp>
    </p:spTree>
    <p:extLst>
      <p:ext uri="{BB962C8B-B14F-4D97-AF65-F5344CB8AC3E}">
        <p14:creationId xmlns:p14="http://schemas.microsoft.com/office/powerpoint/2010/main" val="31218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1. Phương hướng chung</a:t>
            </a:r>
            <a:endParaRPr lang="en-US" sz="5400" b="1"/>
          </a:p>
        </p:txBody>
      </p:sp>
      <p:sp>
        <p:nvSpPr>
          <p:cNvPr id="3" name="Content Placeholder 2"/>
          <p:cNvSpPr>
            <a:spLocks noGrp="1"/>
          </p:cNvSpPr>
          <p:nvPr>
            <p:ph idx="1"/>
          </p:nvPr>
        </p:nvSpPr>
        <p:spPr/>
        <p:txBody>
          <a:bodyPr>
            <a:normAutofit/>
          </a:bodyPr>
          <a:lstStyle/>
          <a:p>
            <a:pPr marL="0" indent="0" algn="just">
              <a:buNone/>
            </a:pPr>
            <a:r>
              <a:rPr lang="en-US" sz="2800" kern="1200" smtClean="0">
                <a:effectLst/>
                <a:latin typeface="+mn-lt"/>
                <a:ea typeface="+mn-ea"/>
                <a:cs typeface="+mn-cs"/>
              </a:rPr>
              <a:t>Trong những năm tới, yêu cầu, nhiệm vụ của thời kỳ phát triển mới rất nặng nề, đòi hỏi phải đẩy mạnh hơn nữa công tác xây dựng Đảng, trọng tâm là kiên quyết, kiên trì với quyết tâm chính trị cao tiếp tục đẩy mạnh thực hiện Nghị quyết Trung ương 4 (khóa XI) gắn với việc thực hiện Nghị quyết Đại hội XII của Đảng, nhằm tăng cường xây dựng Đảng trong sạch, vững mạnh, nâng cao năng lực lãnh đạo và sức chiến đấu của Đảng; phát huy sức mạnh toàn dân tộc, dân chủ xã hội chủ nghĩa; đẩy mạnh toàn diện, đồng bộ công cuộc đổi mới; bảo vệ vững chắc Tổ quốc, giữ vững môi trường hòa bình, ổn định; sớm đưa nước ta cơ bản trở thành nước công nghiệp theo hướng hiện đại. </a:t>
            </a:r>
          </a:p>
        </p:txBody>
      </p:sp>
      <p:sp>
        <p:nvSpPr>
          <p:cNvPr id="4" name="Slide Number Placeholder 3"/>
          <p:cNvSpPr>
            <a:spLocks noGrp="1"/>
          </p:cNvSpPr>
          <p:nvPr>
            <p:ph type="sldNum" sz="quarter" idx="12"/>
          </p:nvPr>
        </p:nvSpPr>
        <p:spPr/>
        <p:txBody>
          <a:bodyPr/>
          <a:lstStyle/>
          <a:p>
            <a:fld id="{4F4C92E2-4D5D-4A3A-B885-87A62011B2CF}" type="slidenum">
              <a:rPr lang="en-US" smtClean="0"/>
              <a:t>44</a:t>
            </a:fld>
            <a:endParaRPr lang="en-US"/>
          </a:p>
        </p:txBody>
      </p:sp>
    </p:spTree>
    <p:extLst>
      <p:ext uri="{BB962C8B-B14F-4D97-AF65-F5344CB8AC3E}">
        <p14:creationId xmlns:p14="http://schemas.microsoft.com/office/powerpoint/2010/main" val="15631214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2. Nhiệm vụ và giải pháp</a:t>
            </a:r>
            <a:endParaRPr lang="en-US" sz="5400" b="1"/>
          </a:p>
        </p:txBody>
      </p:sp>
      <p:sp>
        <p:nvSpPr>
          <p:cNvPr id="3" name="Content Placeholder 2"/>
          <p:cNvSpPr>
            <a:spLocks noGrp="1"/>
          </p:cNvSpPr>
          <p:nvPr>
            <p:ph idx="1"/>
          </p:nvPr>
        </p:nvSpPr>
        <p:spPr/>
        <p:txBody>
          <a:bodyPr>
            <a:normAutofit/>
          </a:bodyPr>
          <a:lstStyle/>
          <a:p>
            <a:pPr algn="just"/>
            <a:r>
              <a:rPr lang="en-US" sz="3200" kern="1200" smtClean="0">
                <a:effectLst/>
                <a:latin typeface="+mn-lt"/>
                <a:ea typeface="+mn-ea"/>
                <a:cs typeface="+mn-cs"/>
              </a:rPr>
              <a:t>Tiếp tục thực hiện toàn diện, đồng bộ các nội dung mà Nghị quyết Trung ương 4 đã đề ra.</a:t>
            </a:r>
          </a:p>
          <a:p>
            <a:pPr algn="just"/>
            <a:r>
              <a:rPr lang="en-US" sz="3200" kern="1200" smtClean="0">
                <a:effectLst/>
                <a:latin typeface="+mn-lt"/>
                <a:ea typeface="+mn-ea"/>
                <a:cs typeface="+mn-cs"/>
              </a:rPr>
              <a:t>Tiếp tục cụ thể hóa thực hiện Nghị quyết số 39-NQ/TW của Bộ Chính trị (khóa XI) về “Tinh giản biên chế, cơ cấu lại đội ngũ cán bộ, công chức, viên chức”.</a:t>
            </a:r>
          </a:p>
        </p:txBody>
      </p:sp>
      <p:sp>
        <p:nvSpPr>
          <p:cNvPr id="4" name="Slide Number Placeholder 3"/>
          <p:cNvSpPr>
            <a:spLocks noGrp="1"/>
          </p:cNvSpPr>
          <p:nvPr>
            <p:ph type="sldNum" sz="quarter" idx="12"/>
          </p:nvPr>
        </p:nvSpPr>
        <p:spPr/>
        <p:txBody>
          <a:bodyPr/>
          <a:lstStyle/>
          <a:p>
            <a:fld id="{4F4C92E2-4D5D-4A3A-B885-87A62011B2CF}" type="slidenum">
              <a:rPr lang="en-US" smtClean="0"/>
              <a:t>45</a:t>
            </a:fld>
            <a:endParaRPr lang="en-US"/>
          </a:p>
        </p:txBody>
      </p:sp>
    </p:spTree>
    <p:extLst>
      <p:ext uri="{BB962C8B-B14F-4D97-AF65-F5344CB8AC3E}">
        <p14:creationId xmlns:p14="http://schemas.microsoft.com/office/powerpoint/2010/main" val="839237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38200" y="365125"/>
            <a:ext cx="10515600" cy="5811837"/>
          </a:xfrm>
        </p:spPr>
        <p:txBody>
          <a:bodyPr>
            <a:noAutofit/>
          </a:bodyPr>
          <a:lstStyle/>
          <a:p>
            <a:pPr algn="just"/>
            <a:r>
              <a:rPr lang="en-US" sz="3200" kern="1200" smtClean="0">
                <a:effectLst/>
                <a:latin typeface="+mn-lt"/>
                <a:ea typeface="+mn-ea"/>
                <a:cs typeface="+mn-cs"/>
              </a:rPr>
              <a:t>Tiếp tục cụ thể hóa thực hiện Kết luận số 24-KL/TW của Bộ Chính trị (khóa XI) về “Tiếp tục đẩy mạnh công tác quy hoạch, luân chuyển cán bộ lãnh đạo, quản lý đến năm 2020 và những năm tiếp theo”.</a:t>
            </a:r>
          </a:p>
          <a:p>
            <a:pPr algn="just"/>
            <a:r>
              <a:rPr lang="en-US" sz="3200" kern="1200" smtClean="0">
                <a:effectLst/>
              </a:rPr>
              <a:t>Tiếp tục cụ thể hóa thực hiện Kết luận 64-KL/TW của Ban Chấp hành Trung ương (khoá XI): “Một số vấn đề về tiếp tục đổi mới hệ thống chính trị từ Trung ương đến cơ sở”.</a:t>
            </a:r>
            <a:endParaRPr lang="en-US" sz="3200"/>
          </a:p>
        </p:txBody>
      </p:sp>
      <p:sp>
        <p:nvSpPr>
          <p:cNvPr id="4" name="Slide Number Placeholder 3"/>
          <p:cNvSpPr>
            <a:spLocks noGrp="1"/>
          </p:cNvSpPr>
          <p:nvPr>
            <p:ph type="sldNum" sz="quarter" idx="12"/>
          </p:nvPr>
        </p:nvSpPr>
        <p:spPr/>
        <p:txBody>
          <a:bodyPr/>
          <a:lstStyle/>
          <a:p>
            <a:fld id="{4F4C92E2-4D5D-4A3A-B885-87A62011B2CF}" type="slidenum">
              <a:rPr lang="en-US" smtClean="0"/>
              <a:t>46</a:t>
            </a:fld>
            <a:endParaRPr lang="en-US"/>
          </a:p>
        </p:txBody>
      </p:sp>
    </p:spTree>
    <p:extLst>
      <p:ext uri="{BB962C8B-B14F-4D97-AF65-F5344CB8AC3E}">
        <p14:creationId xmlns:p14="http://schemas.microsoft.com/office/powerpoint/2010/main" val="14359175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smtClean="0">
                <a:solidFill>
                  <a:srgbClr val="FF0000"/>
                </a:solidFill>
              </a:rPr>
              <a:t>HẾT</a:t>
            </a:r>
            <a:endParaRPr lang="en-US" b="1">
              <a:solidFill>
                <a:srgbClr val="FF0000"/>
              </a:solidFill>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47</a:t>
            </a:fld>
            <a:endParaRPr lang="en-US"/>
          </a:p>
        </p:txBody>
      </p:sp>
    </p:spTree>
    <p:extLst>
      <p:ext uri="{BB962C8B-B14F-4D97-AF65-F5344CB8AC3E}">
        <p14:creationId xmlns:p14="http://schemas.microsoft.com/office/powerpoint/2010/main" val="923248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lgn="just"/>
            <a:r>
              <a:rPr lang="en-US" sz="3600" smtClean="0"/>
              <a:t>T</a:t>
            </a:r>
            <a:r>
              <a:rPr lang="vi-VN" sz="3600" smtClean="0"/>
              <a:t>rong quá trình lãnh đạo cách mạng, bên cạnh mặt tích cực, bản chất và truyền thống tốt đẹp được phát huy, bản thân Đảng cũng còn nhiều khuyết điểm, yếu kém</a:t>
            </a:r>
          </a:p>
          <a:p>
            <a:pPr lvl="0" algn="just"/>
            <a:r>
              <a:rPr lang="en-US" sz="3600" smtClean="0"/>
              <a:t>S</a:t>
            </a:r>
            <a:r>
              <a:rPr lang="vi-VN" sz="3600" smtClean="0"/>
              <a:t>ự chống phá điên cuồng, quyết liệt của các thế lực thù địch, phản động bằng Chiến lược “Diễn biến hòa bình” rất tinh vi, thâm độc</a:t>
            </a:r>
            <a:r>
              <a:rPr lang="en-US" sz="3600" smtClean="0"/>
              <a:t>.</a:t>
            </a:r>
          </a:p>
        </p:txBody>
      </p:sp>
      <p:sp>
        <p:nvSpPr>
          <p:cNvPr id="4" name="Slide Number Placeholder 3"/>
          <p:cNvSpPr>
            <a:spLocks noGrp="1"/>
          </p:cNvSpPr>
          <p:nvPr>
            <p:ph type="sldNum" sz="quarter" idx="12"/>
          </p:nvPr>
        </p:nvSpPr>
        <p:spPr/>
        <p:txBody>
          <a:bodyPr/>
          <a:lstStyle/>
          <a:p>
            <a:fld id="{4F4C92E2-4D5D-4A3A-B885-87A62011B2CF}" type="slidenum">
              <a:rPr lang="en-US" smtClean="0"/>
              <a:t>5</a:t>
            </a:fld>
            <a:endParaRPr lang="en-US"/>
          </a:p>
        </p:txBody>
      </p:sp>
    </p:spTree>
    <p:extLst>
      <p:ext uri="{BB962C8B-B14F-4D97-AF65-F5344CB8AC3E}">
        <p14:creationId xmlns:p14="http://schemas.microsoft.com/office/powerpoint/2010/main" val="24697200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938395"/>
          </a:xfrm>
        </p:spPr>
        <p:txBody>
          <a:bodyPr/>
          <a:lstStyle/>
          <a:p>
            <a:pPr algn="just"/>
            <a:r>
              <a:rPr lang="en-US" b="1" smtClean="0"/>
              <a:t>2. Nội dung Nghị quyết Trung ương 4</a:t>
            </a:r>
            <a:endParaRPr lang="en-US" b="1"/>
          </a:p>
        </p:txBody>
      </p:sp>
      <p:sp>
        <p:nvSpPr>
          <p:cNvPr id="3" name="Content Placeholder 2"/>
          <p:cNvSpPr>
            <a:spLocks noGrp="1"/>
          </p:cNvSpPr>
          <p:nvPr>
            <p:ph idx="1"/>
          </p:nvPr>
        </p:nvSpPr>
        <p:spPr/>
        <p:txBody>
          <a:bodyPr/>
          <a:lstStyle/>
          <a:p>
            <a:endParaRPr lang="en-US" sz="2800" kern="1200" smtClean="0">
              <a:solidFill>
                <a:schemeClr val="tx1"/>
              </a:solidFill>
              <a:effectLst/>
              <a:latin typeface="+mn-lt"/>
              <a:ea typeface="+mn-ea"/>
              <a:cs typeface="+mn-cs"/>
            </a:endParaRPr>
          </a:p>
        </p:txBody>
      </p:sp>
      <p:sp>
        <p:nvSpPr>
          <p:cNvPr id="4" name="Slide Number Placeholder 3"/>
          <p:cNvSpPr>
            <a:spLocks noGrp="1"/>
          </p:cNvSpPr>
          <p:nvPr>
            <p:ph type="sldNum" sz="quarter" idx="12"/>
          </p:nvPr>
        </p:nvSpPr>
        <p:spPr/>
        <p:txBody>
          <a:bodyPr/>
          <a:lstStyle/>
          <a:p>
            <a:fld id="{4F4C92E2-4D5D-4A3A-B885-87A62011B2CF}" type="slidenum">
              <a:rPr lang="en-US" smtClean="0"/>
              <a:t>6</a:t>
            </a:fld>
            <a:endParaRPr lang="en-US"/>
          </a:p>
        </p:txBody>
      </p:sp>
    </p:spTree>
    <p:extLst>
      <p:ext uri="{BB962C8B-B14F-4D97-AF65-F5344CB8AC3E}">
        <p14:creationId xmlns:p14="http://schemas.microsoft.com/office/powerpoint/2010/main" val="1323385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3 vấn đề cấp bách</a:t>
            </a:r>
            <a:endParaRPr lang="en-US" sz="5400" b="1"/>
          </a:p>
        </p:txBody>
      </p:sp>
      <p:sp>
        <p:nvSpPr>
          <p:cNvPr id="3" name="Content Placeholder 2"/>
          <p:cNvSpPr>
            <a:spLocks noGrp="1"/>
          </p:cNvSpPr>
          <p:nvPr>
            <p:ph idx="1"/>
          </p:nvPr>
        </p:nvSpPr>
        <p:spPr/>
        <p:txBody>
          <a:bodyPr>
            <a:normAutofit/>
          </a:bodyPr>
          <a:lstStyle/>
          <a:p>
            <a:pPr marL="0" indent="0" algn="just">
              <a:buNone/>
            </a:pPr>
            <a:r>
              <a:rPr lang="en-US" sz="2800" kern="1200" smtClean="0">
                <a:effectLst/>
                <a:latin typeface="+mn-lt"/>
                <a:ea typeface="+mn-ea"/>
                <a:cs typeface="+mn-cs"/>
              </a:rPr>
              <a:t>(1) Đấu tranh, ngăn chặn, đẩy lùi tình trạng suy thoái về tư tưởng chính trị, đạo đức lối sống trong đội ngũ cán bộ, đảng viên, trước hết là cán bộ lãnh đạo, quản lý các cấp. </a:t>
            </a:r>
          </a:p>
          <a:p>
            <a:pPr marL="0" indent="0" algn="just">
              <a:buNone/>
            </a:pPr>
            <a:r>
              <a:rPr lang="en-US" sz="2800" kern="1200" smtClean="0">
                <a:effectLst/>
                <a:latin typeface="+mn-lt"/>
                <a:ea typeface="+mn-ea"/>
                <a:cs typeface="+mn-cs"/>
              </a:rPr>
              <a:t>(2) Xây dựng đội ngũ cán bộ lãnh đạo, quản lý các cấp, nhất là cấp Trung ương, đáp ứng yêu cầu của sự nghiệp công nghiệp hoá, hiện đại hoá và hội nhập quốc tế. </a:t>
            </a:r>
          </a:p>
          <a:p>
            <a:pPr marL="0" indent="0" algn="just">
              <a:buNone/>
            </a:pPr>
            <a:r>
              <a:rPr lang="en-US" sz="2800" kern="1200" smtClean="0">
                <a:effectLst/>
                <a:latin typeface="+mn-lt"/>
                <a:ea typeface="+mn-ea"/>
                <a:cs typeface="+mn-cs"/>
              </a:rPr>
              <a:t>(3) Xác định rõ thẩm quyền, trách nhiệm người đứng đầu cấp ủy, chính quyền trong mối quan hệ với tập thể cấp ủy, cơ quan, đơn vị; tiếp tục đổi mới phương thức lãnh đạo của Đảng. </a:t>
            </a:r>
          </a:p>
        </p:txBody>
      </p:sp>
      <p:sp>
        <p:nvSpPr>
          <p:cNvPr id="4" name="Slide Number Placeholder 3"/>
          <p:cNvSpPr>
            <a:spLocks noGrp="1"/>
          </p:cNvSpPr>
          <p:nvPr>
            <p:ph type="sldNum" sz="quarter" idx="12"/>
          </p:nvPr>
        </p:nvSpPr>
        <p:spPr/>
        <p:txBody>
          <a:bodyPr/>
          <a:lstStyle/>
          <a:p>
            <a:fld id="{4F4C92E2-4D5D-4A3A-B885-87A62011B2CF}" type="slidenum">
              <a:rPr lang="en-US" smtClean="0"/>
              <a:t>7</a:t>
            </a:fld>
            <a:endParaRPr lang="en-US"/>
          </a:p>
        </p:txBody>
      </p:sp>
    </p:spTree>
    <p:extLst>
      <p:ext uri="{BB962C8B-B14F-4D97-AF65-F5344CB8AC3E}">
        <p14:creationId xmlns:p14="http://schemas.microsoft.com/office/powerpoint/2010/main" val="14019292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600" b="1" kern="1200" smtClean="0">
                <a:effectLst/>
                <a:latin typeface="+mn-lt"/>
                <a:ea typeface="+mn-ea"/>
                <a:cs typeface="+mn-cs"/>
              </a:rPr>
              <a:t>4 nhóm giải pháp </a:t>
            </a:r>
            <a:endParaRPr lang="en-US" sz="5400" b="1"/>
          </a:p>
        </p:txBody>
      </p:sp>
      <p:sp>
        <p:nvSpPr>
          <p:cNvPr id="3" name="Content Placeholder 2"/>
          <p:cNvSpPr>
            <a:spLocks noGrp="1"/>
          </p:cNvSpPr>
          <p:nvPr>
            <p:ph idx="1"/>
          </p:nvPr>
        </p:nvSpPr>
        <p:spPr/>
        <p:txBody>
          <a:bodyPr>
            <a:normAutofit/>
          </a:bodyPr>
          <a:lstStyle/>
          <a:p>
            <a:pPr marL="0" indent="0">
              <a:buNone/>
            </a:pPr>
            <a:r>
              <a:rPr lang="en-US" sz="3200" kern="1200" smtClean="0">
                <a:effectLst/>
                <a:latin typeface="+mn-lt"/>
                <a:ea typeface="+mn-ea"/>
                <a:cs typeface="+mn-cs"/>
              </a:rPr>
              <a:t>(1) Nhóm giải pháp về tự phê bình và phê bình, nêu cao tính tiền phong gương mẫu của cấp trên; </a:t>
            </a:r>
          </a:p>
          <a:p>
            <a:pPr marL="0" indent="0">
              <a:buNone/>
            </a:pPr>
            <a:r>
              <a:rPr lang="en-US" sz="3200" kern="1200" smtClean="0">
                <a:effectLst/>
                <a:latin typeface="+mn-lt"/>
                <a:ea typeface="+mn-ea"/>
                <a:cs typeface="+mn-cs"/>
              </a:rPr>
              <a:t>(2) Nhóm giải pháp về tổ chức, cán bộ và sinh hoạt đảng; </a:t>
            </a:r>
          </a:p>
          <a:p>
            <a:pPr marL="0" indent="0">
              <a:buNone/>
            </a:pPr>
            <a:r>
              <a:rPr lang="en-US" sz="3200" kern="1200" smtClean="0">
                <a:effectLst/>
                <a:latin typeface="+mn-lt"/>
                <a:ea typeface="+mn-ea"/>
                <a:cs typeface="+mn-cs"/>
              </a:rPr>
              <a:t>(3) Nhóm giải pháp về cơ chế, chính sách; </a:t>
            </a:r>
          </a:p>
          <a:p>
            <a:pPr marL="0" indent="0">
              <a:buNone/>
            </a:pPr>
            <a:r>
              <a:rPr lang="en-US" sz="3200" kern="1200" smtClean="0">
                <a:effectLst/>
              </a:rPr>
              <a:t>(4) Nhóm giải pháp về công tác giáo dục chính trị tư tưởng. </a:t>
            </a:r>
            <a:endParaRPr lang="en-US" sz="3200"/>
          </a:p>
        </p:txBody>
      </p:sp>
      <p:sp>
        <p:nvSpPr>
          <p:cNvPr id="4" name="Slide Number Placeholder 3"/>
          <p:cNvSpPr>
            <a:spLocks noGrp="1"/>
          </p:cNvSpPr>
          <p:nvPr>
            <p:ph type="sldNum" sz="quarter" idx="12"/>
          </p:nvPr>
        </p:nvSpPr>
        <p:spPr/>
        <p:txBody>
          <a:bodyPr/>
          <a:lstStyle/>
          <a:p>
            <a:fld id="{4F4C92E2-4D5D-4A3A-B885-87A62011B2CF}" type="slidenum">
              <a:rPr lang="en-US" smtClean="0"/>
              <a:t>8</a:t>
            </a:fld>
            <a:endParaRPr lang="en-US"/>
          </a:p>
        </p:txBody>
      </p:sp>
    </p:spTree>
    <p:extLst>
      <p:ext uri="{BB962C8B-B14F-4D97-AF65-F5344CB8AC3E}">
        <p14:creationId xmlns:p14="http://schemas.microsoft.com/office/powerpoint/2010/main" val="2129961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29835"/>
          </a:xfrm>
        </p:spPr>
        <p:txBody>
          <a:bodyPr/>
          <a:lstStyle/>
          <a:p>
            <a:pPr algn="ctr">
              <a:lnSpc>
                <a:spcPct val="150000"/>
              </a:lnSpc>
            </a:pPr>
            <a:r>
              <a:rPr lang="en-US" b="1" smtClean="0">
                <a:solidFill>
                  <a:srgbClr val="0000FF"/>
                </a:solidFill>
              </a:rPr>
              <a:t>TÌNH HÌNH TRIỂN KHAI, </a:t>
            </a:r>
            <a:br>
              <a:rPr lang="en-US" b="1" smtClean="0">
                <a:solidFill>
                  <a:srgbClr val="0000FF"/>
                </a:solidFill>
              </a:rPr>
            </a:br>
            <a:r>
              <a:rPr lang="en-US" b="1" smtClean="0">
                <a:solidFill>
                  <a:srgbClr val="0000FF"/>
                </a:solidFill>
              </a:rPr>
              <a:t>THỰC HIỆN NGHỊ QUYẾT</a:t>
            </a:r>
            <a:endParaRPr lang="en-US" b="1">
              <a:solidFill>
                <a:srgbClr val="0000FF"/>
              </a:solidFill>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4F4C92E2-4D5D-4A3A-B885-87A62011B2CF}" type="slidenum">
              <a:rPr lang="en-US" smtClean="0"/>
              <a:t>9</a:t>
            </a:fld>
            <a:endParaRPr lang="en-US"/>
          </a:p>
        </p:txBody>
      </p:sp>
    </p:spTree>
    <p:extLst>
      <p:ext uri="{BB962C8B-B14F-4D97-AF65-F5344CB8AC3E}">
        <p14:creationId xmlns:p14="http://schemas.microsoft.com/office/powerpoint/2010/main" val="59466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91</TotalTime>
  <Words>3484</Words>
  <Application>Microsoft Office PowerPoint</Application>
  <PresentationFormat>Widescreen</PresentationFormat>
  <Paragraphs>157</Paragraphs>
  <Slides>47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47</vt:i4>
      </vt:variant>
    </vt:vector>
  </HeadingPairs>
  <TitlesOfParts>
    <vt:vector size="50" baseType="lpstr">
      <vt:lpstr>Arial</vt:lpstr>
      <vt:lpstr>Calibri</vt:lpstr>
      <vt:lpstr>Office Theme</vt:lpstr>
      <vt:lpstr>BÁO CÁO TỔNG KẾT THỰC HIỆN  NGHỊ QUYẾT TRUNG ƯƠNG 4 (KHÓA XI)  “MỘT SỐ VẤN ĐỀ CẤP BÁCH  VỀ XÂY DỰNG ĐẢNG HIỆN NAY”</vt:lpstr>
      <vt:lpstr>NỘI DUNG</vt:lpstr>
      <vt:lpstr>BỐI CẢNH RA ĐỜI  VÀ NỘI DUNG CỦA NGHỊ QUYẾT</vt:lpstr>
      <vt:lpstr>Bối cảnh ra đời của Nghị quyết</vt:lpstr>
      <vt:lpstr>PowerPoint Presentation</vt:lpstr>
      <vt:lpstr>2. Nội dung Nghị quyết Trung ương 4</vt:lpstr>
      <vt:lpstr>3 vấn đề cấp bách</vt:lpstr>
      <vt:lpstr>4 nhóm giải pháp </vt:lpstr>
      <vt:lpstr>TÌNH HÌNH TRIỂN KHAI,  THỰC HIỆN NGHỊ QUYẾT</vt:lpstr>
      <vt:lpstr>Về tổ chức triển khai học tập, quán triệt Nghị quyết</vt:lpstr>
      <vt:lpstr>2. Tình hình và kết quả thực hiện Nghị quyết</vt:lpstr>
      <vt:lpstr>2.1. Đấu tranh, ngăn chặn, đẩy lùi tình trạng suy thoái về tư tưởng chính trị, đạo đức lối sống trong đội ngũ cán bộ, đảng viên, trước hết là cán bộ lãnh đạo, quản lý các cấp</vt:lpstr>
      <vt:lpstr>PowerPoint Presentation</vt:lpstr>
      <vt:lpstr>Hạn chế, khuyết điểm</vt:lpstr>
      <vt:lpstr>PowerPoint Presentation</vt:lpstr>
      <vt:lpstr>Việc sửa chữa, khắc phục khuyết điểm sau kiểm điểm</vt:lpstr>
      <vt:lpstr>Hạn chế, khuyết điểm</vt:lpstr>
      <vt:lpstr>Về lãnh đạo, chỉ đạo công tác đấu tranh phòng, chống tham nhũng, lãng phí</vt:lpstr>
      <vt:lpstr>PowerPoint Presentation</vt:lpstr>
      <vt:lpstr>Hạn chế, khuyết điểm</vt:lpstr>
      <vt:lpstr>2.2. Xây dựng đội ngũ cán bộ lãnh đạo, quản lý các cấp, nhất là cấp Trung ương, đáp ứng yêu cầu sự nghiệp công nghiệp hóa, hiện đại hóa và hội nhập quốc tế</vt:lpstr>
      <vt:lpstr>Về công tác tạo nguồn, quy hoạch, đào tạo, bồi dưỡng, bố trí, luân chuyển, sử dụng đội ngũ cán bộ lãnh đạo, quản lý các cấp</vt:lpstr>
      <vt:lpstr>Hoàn thành việc rà soát, bổ sung, điều chỉnh quy hoạch ban chấp hành, ban thường vụ các tỉnh ủy, thành ủy, đảng ủy trực thuộc Trung ương và lãnh đạo các ban, bộ, ngành, đoàn thể Trung ương giai đoạn 2014-2016 và giai đoạn 2016 - 2021.</vt:lpstr>
      <vt:lpstr> </vt:lpstr>
      <vt:lpstr>Hạn chế, khuyết điểm:</vt:lpstr>
      <vt:lpstr>Thực hiện việc lấy phiếu tín nhiệm đối với thành viên lãnh đạo cấp ủy và cán bộ lãnh trong các cơ quan đảng, nhà nước, Mặt trận Tổ quốc và các đoàn thể chính trị - xã hội</vt:lpstr>
      <vt:lpstr>PowerPoint Presentation</vt:lpstr>
      <vt:lpstr>Hạn chế, khuyết điểm</vt:lpstr>
      <vt:lpstr>Việc tinh giản biên chế, cơ cấu lại đội ngũ cán bộ, công chức</vt:lpstr>
      <vt:lpstr>Hạn chế, khuyết điểm</vt:lpstr>
      <vt:lpstr>2.3. Xác định rõ thẩm quyền, trách nhiệm người đứng đầu cấp ủy, chính quyền trong mối quan hệ với tập thể cấp ủy, cơ quan, đơn vị và tiếp tục đổi mới phương thức lãnh đạo của Đảng</vt:lpstr>
      <vt:lpstr>PowerPoint Presentation</vt:lpstr>
      <vt:lpstr>PowerPoint Presentation</vt:lpstr>
      <vt:lpstr>Hạn chế, khuyết điểm</vt:lpstr>
      <vt:lpstr>3. Đánh giá chung </vt:lpstr>
      <vt:lpstr>3.1. Về ưu điểm</vt:lpstr>
      <vt:lpstr>PowerPoint Presentation</vt:lpstr>
      <vt:lpstr>3.2. Một số hạn chế, khuyết điểm</vt:lpstr>
      <vt:lpstr>PowerPoint Presentation</vt:lpstr>
      <vt:lpstr>4. Một số kinh nghiệm về xây dựng và chỉ đạo tổ chức thực hiện</vt:lpstr>
      <vt:lpstr>PowerPoint Presentation</vt:lpstr>
      <vt:lpstr>PowerPoint Presentation</vt:lpstr>
      <vt:lpstr>PHƯƠNG HƯỚNG, NHIỆM VỤ  VÀ GIẢI PHÁP TIẾP TỤC THỰC HIỆN  NGHỊ QUYẾT TRUNG ƯƠNG 4  TRONG THỜI GIAN TỚI</vt:lpstr>
      <vt:lpstr>1. Phương hướng chung</vt:lpstr>
      <vt:lpstr>2. Nhiệm vụ và giải pháp</vt:lpstr>
      <vt:lpstr>PowerPoint Presentation</vt:lpstr>
      <vt:lpstr>HẾT</vt:lpstr>
    </vt:vector>
  </TitlesOfParts>
  <Company>Thanh pho Ho Chi Minh, Vietnam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BÁO CÁO TỔNG KẾT THỰC HIỆN  NGHỊ QUYẾT TRUNG ƯƠNG 4 (KHÓA XI)  “MỘT SỐ VẤN ĐỀ CẤP BÁCH  VỀ XÂY DỰNG ĐẢNG HIỆN NAY”</dc:title>
  <dc:creator>Nguyen Nguyen Khoi</dc:creator>
  <cp:lastModifiedBy>Nguyen Nguyen Khoi</cp:lastModifiedBy>
  <cp:revision>53</cp:revision>
  <dcterms:created xsi:type="dcterms:W3CDTF">2016-05-03T10:26:05Z</dcterms:created>
  <dcterms:modified xsi:type="dcterms:W3CDTF">2016-06-29T09:26:07Z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