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320" r:id="rId2"/>
    <p:sldId id="316" r:id="rId3"/>
    <p:sldId id="317" r:id="rId4"/>
    <p:sldId id="318" r:id="rId5"/>
    <p:sldId id="321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rgbClr val="FF0000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FF0000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FF0000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FF0000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FF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FF0000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FF0000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FF0000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FF0000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CC"/>
    <a:srgbClr val="3333CC"/>
    <a:srgbClr val="0033CC"/>
    <a:srgbClr val="000099"/>
    <a:srgbClr val="FF9900"/>
    <a:srgbClr val="FF6600"/>
    <a:srgbClr val="808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47" autoAdjust="0"/>
    <p:restoredTop sz="94621" autoAdjust="0"/>
  </p:normalViewPr>
  <p:slideViewPr>
    <p:cSldViewPr>
      <p:cViewPr varScale="1">
        <p:scale>
          <a:sx n="63" d="100"/>
          <a:sy n="63" d="100"/>
        </p:scale>
        <p:origin x="130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34"/>
    </p:cViewPr>
  </p:sorter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F5D55FC-87A1-482A-B69C-D6A3CC13EA8C}" type="datetimeFigureOut">
              <a:rPr lang="en-US"/>
              <a:pPr>
                <a:defRPr/>
              </a:pPr>
              <a:t>12/5/2021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D80CB71-1023-49BB-810E-2B5D880284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3264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54B6EE-118F-47A6-930C-25B7A82084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424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41AF3D-F6B7-41CE-AFDA-39AC1FEDFE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872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ECFCCC-4BE0-4550-BC20-41B3B241008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839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4B660-6EB5-45AB-A721-06830249504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899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A5787E-8344-46AB-90C5-1D3C69B6BB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053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C3D2BF-575A-40F6-AE72-AAA7D6439F9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476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028058-BD4C-4DF7-80D7-189E2298BF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80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05805C-B48E-46B2-BA8A-D955308951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82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6EE08A-D507-42A7-A9E3-5B145124C3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905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40A226-E2B4-4A38-A2E2-FD32171746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894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9F98DD-C4A5-41F0-A16C-8E01F83441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3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C34AFB-70FD-49E9-AE80-959D0B87E42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124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152;p1">
            <a:extLst>
              <a:ext uri="{FF2B5EF4-FFF2-40B4-BE49-F238E27FC236}">
                <a16:creationId xmlns:a16="http://schemas.microsoft.com/office/drawing/2014/main" id="{61EA0A49-C958-467A-823B-D1804C8173D9}"/>
              </a:ext>
            </a:extLst>
          </p:cNvPr>
          <p:cNvGrpSpPr/>
          <p:nvPr/>
        </p:nvGrpSpPr>
        <p:grpSpPr>
          <a:xfrm>
            <a:off x="2661" y="0"/>
            <a:ext cx="9141339" cy="6858000"/>
            <a:chOff x="0" y="0"/>
            <a:chExt cx="12192000" cy="6489292"/>
          </a:xfrm>
        </p:grpSpPr>
        <p:sp>
          <p:nvSpPr>
            <p:cNvPr id="7" name="Google Shape;153;p1">
              <a:extLst>
                <a:ext uri="{FF2B5EF4-FFF2-40B4-BE49-F238E27FC236}">
                  <a16:creationId xmlns:a16="http://schemas.microsoft.com/office/drawing/2014/main" id="{2E036CEF-C84E-429D-94E1-1412FFA5F058}"/>
                </a:ext>
              </a:extLst>
            </p:cNvPr>
            <p:cNvSpPr/>
            <p:nvPr/>
          </p:nvSpPr>
          <p:spPr>
            <a:xfrm>
              <a:off x="0" y="0"/>
              <a:ext cx="2438400" cy="1622323"/>
            </a:xfrm>
            <a:prstGeom prst="rect">
              <a:avLst/>
            </a:prstGeom>
            <a:solidFill>
              <a:srgbClr val="B2D7E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" name="Google Shape;154;p1">
              <a:extLst>
                <a:ext uri="{FF2B5EF4-FFF2-40B4-BE49-F238E27FC236}">
                  <a16:creationId xmlns:a16="http://schemas.microsoft.com/office/drawing/2014/main" id="{0131C201-0E14-4971-89B7-5C21248F7695}"/>
                </a:ext>
              </a:extLst>
            </p:cNvPr>
            <p:cNvSpPr/>
            <p:nvPr/>
          </p:nvSpPr>
          <p:spPr>
            <a:xfrm>
              <a:off x="4876800" y="0"/>
              <a:ext cx="2438400" cy="1622323"/>
            </a:xfrm>
            <a:prstGeom prst="rect">
              <a:avLst/>
            </a:prstGeom>
            <a:solidFill>
              <a:srgbClr val="B2D7E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" name="Google Shape;155;p1">
              <a:extLst>
                <a:ext uri="{FF2B5EF4-FFF2-40B4-BE49-F238E27FC236}">
                  <a16:creationId xmlns:a16="http://schemas.microsoft.com/office/drawing/2014/main" id="{0E356BC2-5586-417A-A1BA-6295882BCDD0}"/>
                </a:ext>
              </a:extLst>
            </p:cNvPr>
            <p:cNvSpPr/>
            <p:nvPr/>
          </p:nvSpPr>
          <p:spPr>
            <a:xfrm>
              <a:off x="9753600" y="0"/>
              <a:ext cx="2438400" cy="1622323"/>
            </a:xfrm>
            <a:prstGeom prst="rect">
              <a:avLst/>
            </a:prstGeom>
            <a:solidFill>
              <a:srgbClr val="B2D7E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" name="Google Shape;156;p1">
              <a:extLst>
                <a:ext uri="{FF2B5EF4-FFF2-40B4-BE49-F238E27FC236}">
                  <a16:creationId xmlns:a16="http://schemas.microsoft.com/office/drawing/2014/main" id="{62B02E71-209A-4DD8-8588-39079B972D8F}"/>
                </a:ext>
              </a:extLst>
            </p:cNvPr>
            <p:cNvSpPr/>
            <p:nvPr/>
          </p:nvSpPr>
          <p:spPr>
            <a:xfrm>
              <a:off x="2438400" y="1622323"/>
              <a:ext cx="2438400" cy="1622323"/>
            </a:xfrm>
            <a:prstGeom prst="rect">
              <a:avLst/>
            </a:prstGeom>
            <a:solidFill>
              <a:srgbClr val="B2D7E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" name="Google Shape;157;p1">
              <a:extLst>
                <a:ext uri="{FF2B5EF4-FFF2-40B4-BE49-F238E27FC236}">
                  <a16:creationId xmlns:a16="http://schemas.microsoft.com/office/drawing/2014/main" id="{7C31959C-8AAC-4523-BDB1-7D21C32FF6F5}"/>
                </a:ext>
              </a:extLst>
            </p:cNvPr>
            <p:cNvSpPr/>
            <p:nvPr/>
          </p:nvSpPr>
          <p:spPr>
            <a:xfrm>
              <a:off x="7315200" y="1622323"/>
              <a:ext cx="2438400" cy="1622323"/>
            </a:xfrm>
            <a:prstGeom prst="rect">
              <a:avLst/>
            </a:prstGeom>
            <a:solidFill>
              <a:srgbClr val="B2D7E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" name="Google Shape;158;p1">
              <a:extLst>
                <a:ext uri="{FF2B5EF4-FFF2-40B4-BE49-F238E27FC236}">
                  <a16:creationId xmlns:a16="http://schemas.microsoft.com/office/drawing/2014/main" id="{69E1FCF3-5C22-4605-B822-AFD62458478F}"/>
                </a:ext>
              </a:extLst>
            </p:cNvPr>
            <p:cNvSpPr/>
            <p:nvPr/>
          </p:nvSpPr>
          <p:spPr>
            <a:xfrm>
              <a:off x="0" y="3244646"/>
              <a:ext cx="2438400" cy="1622323"/>
            </a:xfrm>
            <a:prstGeom prst="rect">
              <a:avLst/>
            </a:prstGeom>
            <a:solidFill>
              <a:srgbClr val="B2D7E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Google Shape;159;p1">
              <a:extLst>
                <a:ext uri="{FF2B5EF4-FFF2-40B4-BE49-F238E27FC236}">
                  <a16:creationId xmlns:a16="http://schemas.microsoft.com/office/drawing/2014/main" id="{8CBFD983-74E0-43D8-BBD6-4AD0AB647532}"/>
                </a:ext>
              </a:extLst>
            </p:cNvPr>
            <p:cNvSpPr/>
            <p:nvPr/>
          </p:nvSpPr>
          <p:spPr>
            <a:xfrm>
              <a:off x="4876800" y="3244646"/>
              <a:ext cx="2438400" cy="1622323"/>
            </a:xfrm>
            <a:prstGeom prst="rect">
              <a:avLst/>
            </a:prstGeom>
            <a:solidFill>
              <a:srgbClr val="B2D7E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160;p1">
              <a:extLst>
                <a:ext uri="{FF2B5EF4-FFF2-40B4-BE49-F238E27FC236}">
                  <a16:creationId xmlns:a16="http://schemas.microsoft.com/office/drawing/2014/main" id="{4F0BC9CA-552D-4A8D-931D-2AB115F05AD2}"/>
                </a:ext>
              </a:extLst>
            </p:cNvPr>
            <p:cNvSpPr/>
            <p:nvPr/>
          </p:nvSpPr>
          <p:spPr>
            <a:xfrm>
              <a:off x="9753600" y="3244646"/>
              <a:ext cx="2438400" cy="1622323"/>
            </a:xfrm>
            <a:prstGeom prst="rect">
              <a:avLst/>
            </a:prstGeom>
            <a:solidFill>
              <a:srgbClr val="B2D7E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161;p1">
              <a:extLst>
                <a:ext uri="{FF2B5EF4-FFF2-40B4-BE49-F238E27FC236}">
                  <a16:creationId xmlns:a16="http://schemas.microsoft.com/office/drawing/2014/main" id="{E7BCFC95-B17B-45D3-99C4-E60B18676102}"/>
                </a:ext>
              </a:extLst>
            </p:cNvPr>
            <p:cNvSpPr/>
            <p:nvPr/>
          </p:nvSpPr>
          <p:spPr>
            <a:xfrm>
              <a:off x="2438400" y="4866969"/>
              <a:ext cx="2438400" cy="1622323"/>
            </a:xfrm>
            <a:prstGeom prst="rect">
              <a:avLst/>
            </a:prstGeom>
            <a:solidFill>
              <a:srgbClr val="B2D7E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162;p1">
              <a:extLst>
                <a:ext uri="{FF2B5EF4-FFF2-40B4-BE49-F238E27FC236}">
                  <a16:creationId xmlns:a16="http://schemas.microsoft.com/office/drawing/2014/main" id="{CE6F4B7E-5321-4E05-BC9F-F7F78A3AFF21}"/>
                </a:ext>
              </a:extLst>
            </p:cNvPr>
            <p:cNvSpPr/>
            <p:nvPr/>
          </p:nvSpPr>
          <p:spPr>
            <a:xfrm>
              <a:off x="7315200" y="4866969"/>
              <a:ext cx="2438400" cy="1622323"/>
            </a:xfrm>
            <a:prstGeom prst="rect">
              <a:avLst/>
            </a:prstGeom>
            <a:solidFill>
              <a:srgbClr val="B2D7E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55" name="Text Box 5"/>
          <p:cNvSpPr txBox="1">
            <a:spLocks noChangeArrowheads="1"/>
          </p:cNvSpPr>
          <p:nvPr/>
        </p:nvSpPr>
        <p:spPr bwMode="auto">
          <a:xfrm>
            <a:off x="3136905" y="785198"/>
            <a:ext cx="2120896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000" b="1" dirty="0">
                <a:solidFill>
                  <a:srgbClr val="FF0000"/>
                </a:solidFill>
                <a:cs typeface="Arial" charset="0"/>
              </a:rPr>
              <a:t>TOÁN</a:t>
            </a:r>
          </a:p>
        </p:txBody>
      </p:sp>
      <p:sp>
        <p:nvSpPr>
          <p:cNvPr id="2056" name="Text Box 17"/>
          <p:cNvSpPr txBox="1">
            <a:spLocks noChangeArrowheads="1"/>
          </p:cNvSpPr>
          <p:nvPr/>
        </p:nvSpPr>
        <p:spPr bwMode="auto">
          <a:xfrm>
            <a:off x="2059526" y="1908478"/>
            <a:ext cx="5635625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en-US" sz="6000" b="1" dirty="0">
                <a:solidFill>
                  <a:srgbClr val="7030A0"/>
                </a:solidFill>
                <a:cs typeface="Arial" charset="0"/>
              </a:rPr>
              <a:t>TRỪ HAI SỐ THẬP PHÂN</a:t>
            </a:r>
            <a:endParaRPr lang="en-US" sz="6000" b="1" dirty="0">
              <a:solidFill>
                <a:srgbClr val="7030A0"/>
              </a:solidFill>
              <a:latin typeface="HP001" pitchFamily="34" charset="0"/>
              <a:cs typeface="Arial" charset="0"/>
            </a:endParaRPr>
          </a:p>
        </p:txBody>
      </p:sp>
      <p:pic>
        <p:nvPicPr>
          <p:cNvPr id="17" name="Google Shape;265;p6">
            <a:extLst>
              <a:ext uri="{FF2B5EF4-FFF2-40B4-BE49-F238E27FC236}">
                <a16:creationId xmlns:a16="http://schemas.microsoft.com/office/drawing/2014/main" id="{11C7A388-E154-4D61-83DF-4E536AD7333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847037" y="3099286"/>
            <a:ext cx="2078523" cy="3312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266;p6">
            <a:extLst>
              <a:ext uri="{FF2B5EF4-FFF2-40B4-BE49-F238E27FC236}">
                <a16:creationId xmlns:a16="http://schemas.microsoft.com/office/drawing/2014/main" id="{EBCA156A-1354-4285-83F3-0DA8CCBEEC6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8600" y="4493877"/>
            <a:ext cx="1485119" cy="216975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" name="Google Shape;326;p10">
            <a:extLst>
              <a:ext uri="{FF2B5EF4-FFF2-40B4-BE49-F238E27FC236}">
                <a16:creationId xmlns:a16="http://schemas.microsoft.com/office/drawing/2014/main" id="{66DDFC0D-8F9C-41E3-8573-E79EE9BEEB5D}"/>
              </a:ext>
            </a:extLst>
          </p:cNvPr>
          <p:cNvGrpSpPr/>
          <p:nvPr/>
        </p:nvGrpSpPr>
        <p:grpSpPr>
          <a:xfrm>
            <a:off x="4336308" y="5578753"/>
            <a:ext cx="3132315" cy="1144534"/>
            <a:chOff x="7361868" y="4839252"/>
            <a:chExt cx="4625223" cy="2183103"/>
          </a:xfrm>
        </p:grpSpPr>
        <p:pic>
          <p:nvPicPr>
            <p:cNvPr id="20" name="Google Shape;327;p10">
              <a:extLst>
                <a:ext uri="{FF2B5EF4-FFF2-40B4-BE49-F238E27FC236}">
                  <a16:creationId xmlns:a16="http://schemas.microsoft.com/office/drawing/2014/main" id="{C3E8B42B-A564-4575-87E1-16042F00FA04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812341" y="5453378"/>
              <a:ext cx="941860" cy="140883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" name="Google Shape;328;p10">
              <a:extLst>
                <a:ext uri="{FF2B5EF4-FFF2-40B4-BE49-F238E27FC236}">
                  <a16:creationId xmlns:a16="http://schemas.microsoft.com/office/drawing/2014/main" id="{548BFBA1-D4E6-4E47-871F-082E16E85828}"/>
                </a:ext>
              </a:extLst>
            </p:cNvPr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8350732" y="5399998"/>
              <a:ext cx="1416748" cy="15512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" name="Google Shape;329;p10">
              <a:extLst>
                <a:ext uri="{FF2B5EF4-FFF2-40B4-BE49-F238E27FC236}">
                  <a16:creationId xmlns:a16="http://schemas.microsoft.com/office/drawing/2014/main" id="{03415900-A077-476C-B431-B9FF609503CD}"/>
                </a:ext>
              </a:extLst>
            </p:cNvPr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7361868" y="4839252"/>
              <a:ext cx="973519" cy="216073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" name="Google Shape;330;p10">
              <a:extLst>
                <a:ext uri="{FF2B5EF4-FFF2-40B4-BE49-F238E27FC236}">
                  <a16:creationId xmlns:a16="http://schemas.microsoft.com/office/drawing/2014/main" id="{F7201DB6-64D0-4D42-AE8C-997258D8FDC4}"/>
                </a:ext>
              </a:extLst>
            </p:cNvPr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 rot="727939">
              <a:off x="10901771" y="4964775"/>
              <a:ext cx="886456" cy="198661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CA59DEE1-B32E-47BD-B506-811D9370021B}"/>
              </a:ext>
            </a:extLst>
          </p:cNvPr>
          <p:cNvSpPr txBox="1"/>
          <p:nvPr/>
        </p:nvSpPr>
        <p:spPr>
          <a:xfrm>
            <a:off x="3809197" y="3972627"/>
            <a:ext cx="304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GV </a:t>
            </a:r>
            <a:r>
              <a:rPr lang="en-US" sz="2200" dirty="0" err="1"/>
              <a:t>Trần</a:t>
            </a:r>
            <a:r>
              <a:rPr lang="en-US" sz="2200" dirty="0"/>
              <a:t> Minh </a:t>
            </a:r>
            <a:r>
              <a:rPr lang="en-US" sz="2200" dirty="0" err="1"/>
              <a:t>Thảo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1168141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8"/>
          <p:cNvSpPr txBox="1">
            <a:spLocks noChangeArrowheads="1"/>
          </p:cNvSpPr>
          <p:nvPr/>
        </p:nvSpPr>
        <p:spPr bwMode="auto">
          <a:xfrm>
            <a:off x="152400" y="609600"/>
            <a:ext cx="8991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cs typeface="Times New Roman" pitchFamily="18" charset="0"/>
              </a:rPr>
              <a:t>Ví </a:t>
            </a:r>
            <a:r>
              <a:rPr lang="en-US" sz="2800" b="1" dirty="0" err="1">
                <a:cs typeface="Times New Roman" pitchFamily="18" charset="0"/>
              </a:rPr>
              <a:t>dụ</a:t>
            </a:r>
            <a:r>
              <a:rPr lang="en-US" sz="2800" b="1" dirty="0">
                <a:cs typeface="Times New Roman" pitchFamily="18" charset="0"/>
              </a:rPr>
              <a:t>  1:  </a:t>
            </a:r>
            <a:r>
              <a:rPr lang="en-US" sz="2600" b="1" dirty="0">
                <a:solidFill>
                  <a:schemeClr val="tx1"/>
                </a:solidFill>
                <a:cs typeface="Times New Roman" pitchFamily="18" charset="0"/>
              </a:rPr>
              <a:t>Đường gấp khúc ABC dài 4,29m, trong đó đoạn thẳng AB dài 1,84m. Hỏi đoạn thẳng BC dài bao nhiêu mét ?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648200" y="1825512"/>
            <a:ext cx="4038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>
                <a:cs typeface="Times New Roman" pitchFamily="18" charset="0"/>
              </a:rPr>
              <a:t>4,29 - 1,84 =  ?(m</a:t>
            </a:r>
            <a:r>
              <a:rPr lang="en-US" sz="2800" b="1" dirty="0">
                <a:latin typeface="Arial" pitchFamily="34" charset="0"/>
              </a:rPr>
              <a:t>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-13136" y="1651439"/>
            <a:ext cx="3394838" cy="2889825"/>
            <a:chOff x="304800" y="2061341"/>
            <a:chExt cx="3394838" cy="2889825"/>
          </a:xfrm>
        </p:grpSpPr>
        <p:sp>
          <p:nvSpPr>
            <p:cNvPr id="9" name="TextBox 14"/>
            <p:cNvSpPr txBox="1">
              <a:spLocks noChangeArrowheads="1"/>
            </p:cNvSpPr>
            <p:nvPr/>
          </p:nvSpPr>
          <p:spPr bwMode="auto">
            <a:xfrm>
              <a:off x="304800" y="3054103"/>
              <a:ext cx="3048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  <a:latin typeface="Arial" pitchFamily="34" charset="0"/>
                </a:rPr>
                <a:t>A</a:t>
              </a:r>
            </a:p>
          </p:txBody>
        </p:sp>
        <p:sp>
          <p:nvSpPr>
            <p:cNvPr id="10" name="TextBox 15"/>
            <p:cNvSpPr txBox="1">
              <a:spLocks noChangeArrowheads="1"/>
            </p:cNvSpPr>
            <p:nvPr/>
          </p:nvSpPr>
          <p:spPr bwMode="auto">
            <a:xfrm>
              <a:off x="2057400" y="3282703"/>
              <a:ext cx="3048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  <a:latin typeface="Arial" pitchFamily="34" charset="0"/>
                </a:rPr>
                <a:t>B</a:t>
              </a:r>
            </a:p>
          </p:txBody>
        </p:sp>
        <p:sp>
          <p:nvSpPr>
            <p:cNvPr id="11" name="TextBox 16"/>
            <p:cNvSpPr txBox="1">
              <a:spLocks noChangeArrowheads="1"/>
            </p:cNvSpPr>
            <p:nvPr/>
          </p:nvSpPr>
          <p:spPr bwMode="auto">
            <a:xfrm>
              <a:off x="3471038" y="2139703"/>
              <a:ext cx="228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  <a:latin typeface="Arial" pitchFamily="34" charset="0"/>
                </a:rPr>
                <a:t>C</a:t>
              </a: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609600" y="3352800"/>
              <a:ext cx="1524000" cy="1588"/>
            </a:xfrm>
            <a:prstGeom prst="line">
              <a:avLst/>
            </a:prstGeom>
            <a:ln w="38100">
              <a:solidFill>
                <a:srgbClr val="33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2133600" y="2444503"/>
              <a:ext cx="1447800" cy="914400"/>
            </a:xfrm>
            <a:prstGeom prst="line">
              <a:avLst/>
            </a:prstGeom>
            <a:ln w="38100">
              <a:solidFill>
                <a:srgbClr val="33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>
              <a:spLocks noChangeArrowheads="1"/>
            </p:cNvSpPr>
            <p:nvPr/>
          </p:nvSpPr>
          <p:spPr bwMode="auto">
            <a:xfrm>
              <a:off x="914400" y="2546866"/>
              <a:ext cx="10668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 dirty="0">
                  <a:solidFill>
                    <a:schemeClr val="tx1"/>
                  </a:solidFill>
                  <a:cs typeface="Times New Roman" pitchFamily="18" charset="0"/>
                </a:rPr>
                <a:t> 1,84m</a:t>
              </a:r>
            </a:p>
          </p:txBody>
        </p:sp>
        <p:sp>
          <p:nvSpPr>
            <p:cNvPr id="15" name="TextBox 14"/>
            <p:cNvSpPr txBox="1">
              <a:spLocks noChangeArrowheads="1"/>
            </p:cNvSpPr>
            <p:nvPr/>
          </p:nvSpPr>
          <p:spPr bwMode="auto">
            <a:xfrm rot="21393507">
              <a:off x="2157099" y="3614459"/>
              <a:ext cx="9144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cs typeface="Times New Roman" pitchFamily="18" charset="0"/>
                </a:rPr>
                <a:t> </a:t>
              </a:r>
              <a:r>
                <a:rPr lang="en-US" sz="2000" b="1" dirty="0">
                  <a:solidFill>
                    <a:schemeClr val="tx1"/>
                  </a:solidFill>
                  <a:cs typeface="Times New Roman" pitchFamily="18" charset="0"/>
                </a:rPr>
                <a:t>4,29m</a:t>
              </a:r>
            </a:p>
          </p:txBody>
        </p:sp>
        <p:sp>
          <p:nvSpPr>
            <p:cNvPr id="16" name="Right Brace 15"/>
            <p:cNvSpPr/>
            <p:nvPr/>
          </p:nvSpPr>
          <p:spPr>
            <a:xfrm rot="14215086">
              <a:off x="2526507" y="1838872"/>
              <a:ext cx="379412" cy="1689100"/>
            </a:xfrm>
            <a:prstGeom prst="rightBrace">
              <a:avLst/>
            </a:prstGeom>
            <a:ln w="1270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TextBox 16"/>
            <p:cNvSpPr txBox="1">
              <a:spLocks noChangeArrowheads="1"/>
            </p:cNvSpPr>
            <p:nvPr/>
          </p:nvSpPr>
          <p:spPr bwMode="auto">
            <a:xfrm rot="19467025">
              <a:off x="2152302" y="2061341"/>
              <a:ext cx="685800" cy="461665"/>
            </a:xfrm>
            <a:prstGeom prst="rect">
              <a:avLst/>
            </a:prstGeom>
            <a:noFill/>
            <a:ln w="9525">
              <a:solidFill>
                <a:srgbClr val="3333CC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>
                  <a:cs typeface="Times New Roman" pitchFamily="18" charset="0"/>
                </a:rPr>
                <a:t>? m</a:t>
              </a:r>
            </a:p>
          </p:txBody>
        </p:sp>
        <p:sp>
          <p:nvSpPr>
            <p:cNvPr id="18" name="Arc 17"/>
            <p:cNvSpPr/>
            <p:nvPr/>
          </p:nvSpPr>
          <p:spPr>
            <a:xfrm rot="2580716">
              <a:off x="2462213" y="2146053"/>
              <a:ext cx="457200" cy="2805113"/>
            </a:xfrm>
            <a:prstGeom prst="arc">
              <a:avLst/>
            </a:prstGeom>
            <a:ln>
              <a:solidFill>
                <a:srgbClr val="33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Arc 33"/>
            <p:cNvSpPr>
              <a:spLocks noChangeArrowheads="1"/>
            </p:cNvSpPr>
            <p:nvPr/>
          </p:nvSpPr>
          <p:spPr bwMode="auto">
            <a:xfrm rot="10258581">
              <a:off x="609600" y="2606428"/>
              <a:ext cx="2944813" cy="1300163"/>
            </a:xfrm>
            <a:custGeom>
              <a:avLst/>
              <a:gdLst>
                <a:gd name="T0" fmla="*/ 1396207 w 2792412"/>
                <a:gd name="T1" fmla="*/ 0 h 1300162"/>
                <a:gd name="T2" fmla="*/ 1396206 w 2792412"/>
                <a:gd name="T3" fmla="*/ 650081 h 1300162"/>
                <a:gd name="T4" fmla="*/ 2792412 w 2792412"/>
                <a:gd name="T5" fmla="*/ 650081 h 1300162"/>
                <a:gd name="T6" fmla="*/ 11796480 60000 65536"/>
                <a:gd name="T7" fmla="*/ 11796480 60000 65536"/>
                <a:gd name="T8" fmla="*/ 5898240 60000 65536"/>
                <a:gd name="T9" fmla="*/ 1396207 w 2792412"/>
                <a:gd name="T10" fmla="*/ 0 h 1300162"/>
                <a:gd name="T11" fmla="*/ 2792412 w 2792412"/>
                <a:gd name="T12" fmla="*/ 650081 h 13001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92412" h="1300162" stroke="0">
                  <a:moveTo>
                    <a:pt x="1396207" y="0"/>
                  </a:moveTo>
                  <a:lnTo>
                    <a:pt x="1396206" y="0"/>
                  </a:lnTo>
                  <a:cubicBezTo>
                    <a:pt x="2167309" y="0"/>
                    <a:pt x="2792412" y="291051"/>
                    <a:pt x="2792412" y="650081"/>
                  </a:cubicBezTo>
                  <a:cubicBezTo>
                    <a:pt x="2792412" y="650081"/>
                    <a:pt x="2792411" y="650082"/>
                    <a:pt x="2792411" y="650083"/>
                  </a:cubicBezTo>
                  <a:lnTo>
                    <a:pt x="1396206" y="650081"/>
                  </a:lnTo>
                  <a:close/>
                </a:path>
                <a:path w="2792412" h="1300162" fill="none">
                  <a:moveTo>
                    <a:pt x="1396207" y="0"/>
                  </a:moveTo>
                  <a:lnTo>
                    <a:pt x="1396206" y="0"/>
                  </a:lnTo>
                  <a:cubicBezTo>
                    <a:pt x="2167309" y="0"/>
                    <a:pt x="2792412" y="291051"/>
                    <a:pt x="2792412" y="650081"/>
                  </a:cubicBezTo>
                  <a:cubicBezTo>
                    <a:pt x="2792412" y="650081"/>
                    <a:pt x="2792411" y="650082"/>
                    <a:pt x="2792411" y="650083"/>
                  </a:cubicBezTo>
                </a:path>
              </a:pathLst>
            </a:custGeom>
            <a:noFill/>
            <a:ln w="9525" algn="ctr">
              <a:solidFill>
                <a:srgbClr val="3333CC"/>
              </a:solidFill>
              <a:miter lim="800000"/>
              <a:headEnd/>
              <a:tailEnd/>
            </a:ln>
          </p:spPr>
          <p:txBody>
            <a:bodyPr rot="10800000"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0" name="Right Brace 22"/>
            <p:cNvSpPr>
              <a:spLocks/>
            </p:cNvSpPr>
            <p:nvPr/>
          </p:nvSpPr>
          <p:spPr bwMode="auto">
            <a:xfrm rot="16200000">
              <a:off x="1177131" y="2367510"/>
              <a:ext cx="379413" cy="1447800"/>
            </a:xfrm>
            <a:prstGeom prst="rightBrace">
              <a:avLst>
                <a:gd name="adj1" fmla="val 7137"/>
                <a:gd name="adj2" fmla="val 50000"/>
              </a:avLst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 vert="eaVert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124200" y="2485698"/>
            <a:ext cx="4797970" cy="971550"/>
            <a:chOff x="762000" y="1076325"/>
            <a:chExt cx="4797970" cy="971550"/>
          </a:xfrm>
        </p:grpSpPr>
        <p:sp>
          <p:nvSpPr>
            <p:cNvPr id="22" name="TextBox 21"/>
            <p:cNvSpPr txBox="1">
              <a:spLocks noChangeArrowheads="1"/>
            </p:cNvSpPr>
            <p:nvPr/>
          </p:nvSpPr>
          <p:spPr bwMode="auto">
            <a:xfrm>
              <a:off x="762000" y="1103592"/>
              <a:ext cx="44577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800" b="1" dirty="0">
                  <a:solidFill>
                    <a:schemeClr val="tx1"/>
                  </a:solidFill>
                  <a:cs typeface="Times New Roman" pitchFamily="18" charset="0"/>
                </a:rPr>
                <a:t>Ta có:   4,29m =          cm</a:t>
              </a:r>
            </a:p>
          </p:txBody>
        </p:sp>
        <p:sp>
          <p:nvSpPr>
            <p:cNvPr id="23" name="TextBox 22"/>
            <p:cNvSpPr txBox="1">
              <a:spLocks noChangeArrowheads="1"/>
            </p:cNvSpPr>
            <p:nvPr/>
          </p:nvSpPr>
          <p:spPr bwMode="auto">
            <a:xfrm>
              <a:off x="3384332" y="1076325"/>
              <a:ext cx="1066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cs typeface="Times New Roman" pitchFamily="18" charset="0"/>
                </a:rPr>
                <a:t> </a:t>
              </a:r>
              <a:r>
                <a:rPr lang="en-US" sz="2800" b="1" dirty="0">
                  <a:solidFill>
                    <a:schemeClr val="tx1"/>
                  </a:solidFill>
                  <a:cs typeface="Times New Roman" pitchFamily="18" charset="0"/>
                </a:rPr>
                <a:t>429</a:t>
              </a:r>
            </a:p>
          </p:txBody>
        </p:sp>
        <p:sp>
          <p:nvSpPr>
            <p:cNvPr id="24" name="TextBox 23"/>
            <p:cNvSpPr txBox="1">
              <a:spLocks noChangeArrowheads="1"/>
            </p:cNvSpPr>
            <p:nvPr/>
          </p:nvSpPr>
          <p:spPr bwMode="auto">
            <a:xfrm>
              <a:off x="3276600" y="1220024"/>
              <a:ext cx="12954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Arial" pitchFamily="34" charset="0"/>
                </a:rPr>
                <a:t> …………</a:t>
              </a:r>
            </a:p>
          </p:txBody>
        </p:sp>
        <p:sp>
          <p:nvSpPr>
            <p:cNvPr id="25" name="TextBox 24"/>
            <p:cNvSpPr txBox="1">
              <a:spLocks noChangeArrowheads="1"/>
            </p:cNvSpPr>
            <p:nvPr/>
          </p:nvSpPr>
          <p:spPr bwMode="auto">
            <a:xfrm>
              <a:off x="1902370" y="1524000"/>
              <a:ext cx="36576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 dirty="0">
                  <a:solidFill>
                    <a:schemeClr val="tx1"/>
                  </a:solidFill>
                  <a:cs typeface="Times New Roman" pitchFamily="18" charset="0"/>
                </a:rPr>
                <a:t> 1,84m =          cm</a:t>
              </a:r>
            </a:p>
          </p:txBody>
        </p:sp>
        <p:sp>
          <p:nvSpPr>
            <p:cNvPr id="26" name="TextBox 25"/>
            <p:cNvSpPr txBox="1">
              <a:spLocks noChangeArrowheads="1"/>
            </p:cNvSpPr>
            <p:nvPr/>
          </p:nvSpPr>
          <p:spPr bwMode="auto">
            <a:xfrm>
              <a:off x="3429000" y="1600200"/>
              <a:ext cx="12954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Arial" pitchFamily="34" charset="0"/>
                </a:rPr>
                <a:t>………..</a:t>
              </a:r>
            </a:p>
          </p:txBody>
        </p:sp>
        <p:sp>
          <p:nvSpPr>
            <p:cNvPr id="27" name="TextBox 26"/>
            <p:cNvSpPr txBox="1">
              <a:spLocks noChangeArrowheads="1"/>
            </p:cNvSpPr>
            <p:nvPr/>
          </p:nvSpPr>
          <p:spPr bwMode="auto">
            <a:xfrm>
              <a:off x="3429000" y="1508234"/>
              <a:ext cx="9906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 dirty="0">
                  <a:solidFill>
                    <a:schemeClr val="tx1"/>
                  </a:solidFill>
                  <a:cs typeface="Times New Roman" pitchFamily="18" charset="0"/>
                </a:rPr>
                <a:t>184</a:t>
              </a:r>
            </a:p>
          </p:txBody>
        </p:sp>
      </p:grp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7260012" y="2481838"/>
            <a:ext cx="457200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latin typeface="Arial" pitchFamily="34" charset="0"/>
              </a:rPr>
              <a:t>_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7623276" y="2427320"/>
            <a:ext cx="838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cs typeface="Times New Roman" pitchFamily="18" charset="0"/>
              </a:rPr>
              <a:t>429</a:t>
            </a:r>
            <a:br>
              <a:rPr lang="en-US" sz="1200" b="1" dirty="0">
                <a:cs typeface="Times New Roman" pitchFamily="18" charset="0"/>
              </a:rPr>
            </a:br>
            <a:r>
              <a:rPr lang="en-US" sz="1200" b="1" dirty="0">
                <a:cs typeface="Times New Roman" pitchFamily="18" charset="0"/>
              </a:rPr>
              <a:t> </a:t>
            </a:r>
            <a:r>
              <a:rPr lang="en-US" sz="2800" b="1" dirty="0">
                <a:cs typeface="Times New Roman" pitchFamily="18" charset="0"/>
              </a:rPr>
              <a:t>184</a:t>
            </a: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7484012" y="3363586"/>
            <a:ext cx="876300" cy="1508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8074570" y="3326528"/>
            <a:ext cx="40333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  <a:cs typeface="Times New Roman" pitchFamily="18" charset="0"/>
              </a:rPr>
              <a:t>5  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7841372" y="3342294"/>
            <a:ext cx="47975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  <a:cs typeface="Times New Roman" pitchFamily="18" charset="0"/>
              </a:rPr>
              <a:t>4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7626568" y="3350170"/>
            <a:ext cx="495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chemeClr val="tx1"/>
                </a:solidFill>
                <a:cs typeface="Times New Roman" pitchFamily="18" charset="0"/>
              </a:rPr>
              <a:t>2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8274597" y="3338876"/>
            <a:ext cx="8694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cs typeface="Times New Roman" pitchFamily="18" charset="0"/>
              </a:rPr>
              <a:t>(cm)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609600" y="3745955"/>
            <a:ext cx="4953000" cy="523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Vậy:   4,29 – 1,84 = 2,45 (m)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1120006" y="5171420"/>
            <a:ext cx="990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305907" y="5144485"/>
            <a:ext cx="358666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33CC"/>
                </a:solidFill>
                <a:cs typeface="Times New Roman" pitchFamily="18" charset="0"/>
              </a:rPr>
              <a:t>2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1295400" y="4282638"/>
            <a:ext cx="1143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0033CC"/>
                </a:solidFill>
                <a:cs typeface="Times New Roman" pitchFamily="18" charset="0"/>
              </a:rPr>
              <a:t>4,29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1051034" y="4495800"/>
            <a:ext cx="30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33CC"/>
                </a:solidFill>
                <a:cs typeface="Times New Roman" pitchFamily="18" charset="0"/>
              </a:rPr>
              <a:t>-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1316422" y="4646969"/>
            <a:ext cx="990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33CC"/>
                </a:solidFill>
                <a:cs typeface="Times New Roman" pitchFamily="18" charset="0"/>
              </a:rPr>
              <a:t>1,84</a:t>
            </a:r>
          </a:p>
        </p:txBody>
      </p:sp>
      <p:sp>
        <p:nvSpPr>
          <p:cNvPr id="45" name="TextBox 38"/>
          <p:cNvSpPr txBox="1">
            <a:spLocks noChangeArrowheads="1"/>
          </p:cNvSpPr>
          <p:nvPr/>
        </p:nvSpPr>
        <p:spPr bwMode="auto">
          <a:xfrm>
            <a:off x="1892512" y="5116730"/>
            <a:ext cx="91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33CC"/>
                </a:solidFill>
                <a:cs typeface="Times New Roman" pitchFamily="18" charset="0"/>
              </a:rPr>
              <a:t> (m)</a:t>
            </a:r>
          </a:p>
        </p:txBody>
      </p:sp>
      <p:sp>
        <p:nvSpPr>
          <p:cNvPr id="46" name="TextBox 38"/>
          <p:cNvSpPr txBox="1">
            <a:spLocks noChangeArrowheads="1"/>
          </p:cNvSpPr>
          <p:nvPr/>
        </p:nvSpPr>
        <p:spPr bwMode="auto">
          <a:xfrm>
            <a:off x="1497067" y="5105726"/>
            <a:ext cx="30217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Arial" pitchFamily="34" charset="0"/>
              </a:rPr>
              <a:t>,</a:t>
            </a:r>
          </a:p>
        </p:txBody>
      </p:sp>
      <p:sp>
        <p:nvSpPr>
          <p:cNvPr id="47" name="TextBox 38"/>
          <p:cNvSpPr txBox="1">
            <a:spLocks noChangeArrowheads="1"/>
          </p:cNvSpPr>
          <p:nvPr/>
        </p:nvSpPr>
        <p:spPr bwMode="auto">
          <a:xfrm>
            <a:off x="1582454" y="5147097"/>
            <a:ext cx="45982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0033CC"/>
                </a:solidFill>
                <a:cs typeface="Times New Roman" pitchFamily="18" charset="0"/>
              </a:rPr>
              <a:t>4</a:t>
            </a:r>
          </a:p>
        </p:txBody>
      </p:sp>
      <p:sp>
        <p:nvSpPr>
          <p:cNvPr id="48" name="TextBox 38"/>
          <p:cNvSpPr txBox="1">
            <a:spLocks noChangeArrowheads="1"/>
          </p:cNvSpPr>
          <p:nvPr/>
        </p:nvSpPr>
        <p:spPr bwMode="auto">
          <a:xfrm>
            <a:off x="1788676" y="5148262"/>
            <a:ext cx="800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33CC"/>
                </a:solidFill>
                <a:cs typeface="Times New Roman" pitchFamily="18" charset="0"/>
              </a:rPr>
              <a:t>5 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2615684" y="4433226"/>
            <a:ext cx="65283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33CC"/>
                </a:solidFill>
              </a:rPr>
              <a:t> - </a:t>
            </a:r>
            <a:r>
              <a:rPr lang="en-US" sz="2800" b="1" dirty="0" err="1">
                <a:solidFill>
                  <a:srgbClr val="0033CC"/>
                </a:solidFill>
                <a:cs typeface="Times New Roman" pitchFamily="18" charset="0"/>
              </a:rPr>
              <a:t>Thực</a:t>
            </a:r>
            <a:r>
              <a:rPr lang="en-US" sz="28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cs typeface="Times New Roman" pitchFamily="18" charset="0"/>
              </a:rPr>
              <a:t>hiện</a:t>
            </a:r>
            <a:r>
              <a:rPr lang="en-US" sz="28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cs typeface="Times New Roman" pitchFamily="18" charset="0"/>
              </a:rPr>
              <a:t>phép</a:t>
            </a:r>
            <a:r>
              <a:rPr lang="en-US" sz="28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cs typeface="Times New Roman" pitchFamily="18" charset="0"/>
              </a:rPr>
              <a:t>như</a:t>
            </a:r>
            <a:r>
              <a:rPr lang="en-US" sz="28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cs typeface="Times New Roman" pitchFamily="18" charset="0"/>
              </a:rPr>
              <a:t>tự</a:t>
            </a:r>
            <a:r>
              <a:rPr lang="en-US" sz="28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cs typeface="Times New Roman" pitchFamily="18" charset="0"/>
              </a:rPr>
              <a:t>nhiên</a:t>
            </a:r>
            <a:endParaRPr lang="en-US" sz="2800" b="1" dirty="0">
              <a:solidFill>
                <a:srgbClr val="0033CC"/>
              </a:solidFill>
              <a:cs typeface="Times New Roman" pitchFamily="18" charset="0"/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2667000" y="4960591"/>
            <a:ext cx="652831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33CC"/>
                </a:solidFill>
              </a:rPr>
              <a:t> - </a:t>
            </a:r>
            <a:r>
              <a:rPr lang="en-US" sz="2800" b="1" dirty="0" err="1">
                <a:solidFill>
                  <a:srgbClr val="0033CC"/>
                </a:solidFill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cs typeface="Times New Roman" pitchFamily="18" charset="0"/>
              </a:rPr>
              <a:t>dấu</a:t>
            </a:r>
            <a:r>
              <a:rPr lang="en-US" sz="28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cs typeface="Times New Roman" pitchFamily="18" charset="0"/>
              </a:rPr>
              <a:t>phẩy</a:t>
            </a:r>
            <a:r>
              <a:rPr lang="en-US" sz="2800" b="1" dirty="0">
                <a:solidFill>
                  <a:srgbClr val="0033CC"/>
                </a:solidFill>
                <a:cs typeface="Times New Roman" pitchFamily="18" charset="0"/>
              </a:rPr>
              <a:t> ở </a:t>
            </a:r>
            <a:r>
              <a:rPr lang="en-US" sz="2800" b="1" dirty="0" err="1">
                <a:solidFill>
                  <a:srgbClr val="0033CC"/>
                </a:solidFill>
                <a:cs typeface="Times New Roman" pitchFamily="18" charset="0"/>
              </a:rPr>
              <a:t>hiệu</a:t>
            </a:r>
            <a:r>
              <a:rPr lang="en-US" sz="28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cs typeface="Times New Roman" pitchFamily="18" charset="0"/>
              </a:rPr>
              <a:t>thẳng</a:t>
            </a:r>
            <a:r>
              <a:rPr lang="en-US" sz="28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cs typeface="Times New Roman" pitchFamily="18" charset="0"/>
              </a:rPr>
              <a:t>cột</a:t>
            </a:r>
            <a:r>
              <a:rPr lang="en-US" sz="28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cs typeface="Times New Roman" pitchFamily="18" charset="0"/>
              </a:rPr>
              <a:t>với</a:t>
            </a:r>
            <a:r>
              <a:rPr lang="en-US" sz="28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cs typeface="Times New Roman" pitchFamily="18" charset="0"/>
              </a:rPr>
              <a:t>dấu</a:t>
            </a:r>
            <a:r>
              <a:rPr lang="en-US" sz="28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cs typeface="Times New Roman" pitchFamily="18" charset="0"/>
              </a:rPr>
              <a:t>phẩy</a:t>
            </a:r>
            <a:r>
              <a:rPr lang="en-US" sz="28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cs typeface="Times New Roman" pitchFamily="18" charset="0"/>
              </a:rPr>
              <a:t>bị</a:t>
            </a:r>
            <a:r>
              <a:rPr lang="en-US" sz="28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cs typeface="Times New Roman" pitchFamily="18" charset="0"/>
              </a:rPr>
              <a:t>trừ</a:t>
            </a:r>
            <a:endParaRPr lang="en-US" sz="2800" b="1" dirty="0">
              <a:solidFill>
                <a:srgbClr val="0033CC"/>
              </a:solidFill>
              <a:cs typeface="Times New Roman" pitchFamily="18" charset="0"/>
            </a:endParaRPr>
          </a:p>
        </p:txBody>
      </p:sp>
      <p:pic>
        <p:nvPicPr>
          <p:cNvPr id="51" name="Google Shape;163;p1">
            <a:extLst>
              <a:ext uri="{FF2B5EF4-FFF2-40B4-BE49-F238E27FC236}">
                <a16:creationId xmlns:a16="http://schemas.microsoft.com/office/drawing/2014/main" id="{2EA4A4BD-65B4-41D6-8A30-3389E81EE4B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38093" y="5606487"/>
            <a:ext cx="877217" cy="1149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169;p1">
            <a:extLst>
              <a:ext uri="{FF2B5EF4-FFF2-40B4-BE49-F238E27FC236}">
                <a16:creationId xmlns:a16="http://schemas.microsoft.com/office/drawing/2014/main" id="{FD549854-644C-4795-AB90-7BB247E9786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6230690">
            <a:off x="476252" y="5831306"/>
            <a:ext cx="648590" cy="9839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1367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75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8" grpId="0"/>
      <p:bldP spid="29" grpId="0"/>
      <p:bldP spid="31" grpId="0"/>
      <p:bldP spid="33" grpId="0"/>
      <p:bldP spid="38" grpId="0"/>
      <p:bldP spid="39" grpId="0" animBg="1"/>
      <p:bldP spid="41" grpId="0"/>
      <p:bldP spid="42" grpId="0"/>
      <p:bldP spid="43" grpId="0"/>
      <p:bldP spid="44" grpId="0"/>
      <p:bldP spid="45" grpId="0"/>
      <p:bldP spid="46" grpId="0"/>
      <p:bldP spid="47" grpId="0"/>
      <p:bldP spid="49" grpId="0"/>
      <p:bldP spid="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905000" y="1325563"/>
            <a:ext cx="1295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  <a:cs typeface="Times New Roman" pitchFamily="18" charset="0"/>
              </a:rPr>
              <a:t>45,8</a:t>
            </a:r>
            <a:br>
              <a:rPr lang="en-US" sz="3200" b="1" dirty="0">
                <a:solidFill>
                  <a:schemeClr val="tx1"/>
                </a:solidFill>
                <a:cs typeface="Times New Roman" pitchFamily="18" charset="0"/>
              </a:rPr>
            </a:br>
            <a:r>
              <a:rPr lang="en-US" sz="3200" b="1" dirty="0">
                <a:solidFill>
                  <a:schemeClr val="tx1"/>
                </a:solidFill>
                <a:cs typeface="Times New Roman" pitchFamily="18" charset="0"/>
              </a:rPr>
              <a:t>19,26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600200" y="1554163"/>
            <a:ext cx="53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tx1"/>
                </a:solidFill>
                <a:cs typeface="Times New Roman" pitchFamily="18" charset="0"/>
              </a:rPr>
              <a:t>-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676400" y="2392363"/>
            <a:ext cx="1257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667000" y="1325563"/>
            <a:ext cx="533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>
                <a:cs typeface="Times New Roman" pitchFamily="18" charset="0"/>
              </a:rPr>
              <a:t>0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2643189" y="2376597"/>
            <a:ext cx="4810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cs typeface="Times New Roman" pitchFamily="18" charset="0"/>
              </a:rPr>
              <a:t>4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2404079" y="2376773"/>
            <a:ext cx="42337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5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2301766" y="2375336"/>
            <a:ext cx="53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33CC"/>
                </a:solidFill>
                <a:cs typeface="Times New Roman" pitchFamily="18" charset="0"/>
              </a:rPr>
              <a:t>,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2105805" y="2396907"/>
            <a:ext cx="398489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6</a:t>
            </a: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1890822" y="2406868"/>
            <a:ext cx="3794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cs typeface="Times New Roman" pitchFamily="18" charset="0"/>
              </a:rPr>
              <a:t>2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47675" y="381000"/>
            <a:ext cx="6629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chemeClr val="tx1"/>
                </a:solidFill>
                <a:cs typeface="Times New Roman" pitchFamily="18" charset="0"/>
              </a:rPr>
              <a:t>Ví</a:t>
            </a:r>
            <a:r>
              <a:rPr lang="en-US" sz="32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cs typeface="Times New Roman" pitchFamily="18" charset="0"/>
              </a:rPr>
              <a:t>dụ</a:t>
            </a:r>
            <a:r>
              <a:rPr lang="en-US" sz="3200" b="1" dirty="0">
                <a:solidFill>
                  <a:schemeClr val="tx1"/>
                </a:solidFill>
                <a:cs typeface="Times New Roman" pitchFamily="18" charset="0"/>
              </a:rPr>
              <a:t> 2:         </a:t>
            </a:r>
            <a:r>
              <a:rPr lang="en-US" sz="3200" b="1" dirty="0">
                <a:cs typeface="Times New Roman" pitchFamily="18" charset="0"/>
              </a:rPr>
              <a:t> 45,8 – 19,26 =  ? 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706713" y="837476"/>
            <a:ext cx="660662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Ta đặt tính rồi làm như sau: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505200" y="1429674"/>
            <a:ext cx="523502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 err="1">
                <a:solidFill>
                  <a:schemeClr val="tx1"/>
                </a:solidFill>
                <a:cs typeface="Times New Roman" pitchFamily="18" charset="0"/>
              </a:rPr>
              <a:t>Muốn</a:t>
            </a: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cs typeface="Times New Roman" pitchFamily="18" charset="0"/>
              </a:rPr>
              <a:t>trừ</a:t>
            </a: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cs typeface="Times New Roman" pitchFamily="18" charset="0"/>
              </a:rPr>
              <a:t>hai</a:t>
            </a: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cs typeface="Times New Roman" pitchFamily="18" charset="0"/>
              </a:rPr>
              <a:t>số</a:t>
            </a: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cs typeface="Times New Roman" pitchFamily="18" charset="0"/>
              </a:rPr>
              <a:t>thập</a:t>
            </a: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cs typeface="Times New Roman" pitchFamily="18" charset="0"/>
              </a:rPr>
              <a:t>phân</a:t>
            </a: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 ta </a:t>
            </a:r>
            <a:r>
              <a:rPr lang="en-US" sz="3200" dirty="0" err="1">
                <a:solidFill>
                  <a:schemeClr val="tx1"/>
                </a:solidFill>
                <a:cs typeface="Times New Roman" pitchFamily="18" charset="0"/>
              </a:rPr>
              <a:t>làm</a:t>
            </a: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cs typeface="Times New Roman" pitchFamily="18" charset="0"/>
              </a:rPr>
              <a:t>như</a:t>
            </a: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cs typeface="Times New Roman" pitchFamily="18" charset="0"/>
              </a:rPr>
              <a:t>thế</a:t>
            </a: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cs typeface="Times New Roman" pitchFamily="18" charset="0"/>
              </a:rPr>
              <a:t>nào</a:t>
            </a:r>
            <a:r>
              <a:rPr lang="en-US" sz="3200" dirty="0">
                <a:solidFill>
                  <a:schemeClr val="tx1"/>
                </a:solidFill>
                <a:cs typeface="Times New Roman" pitchFamily="18" charset="0"/>
              </a:rPr>
              <a:t>?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52400" y="3787676"/>
            <a:ext cx="8915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b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</a:b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-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Viết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trừ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dưới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bị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trừ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sao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cho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chữ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ở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cùng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một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hàng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đặt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thẳng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cột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với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nhau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.</a:t>
            </a:r>
            <a:b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</a:b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-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Trừ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như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trừ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tự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nhiên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.</a:t>
            </a:r>
            <a:b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</a:b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-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Viết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dấu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phẩy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ở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hiệu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thẳng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cột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với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dấu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phẩy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bị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trừ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trừ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.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52400" y="3676740"/>
            <a:ext cx="891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Muốn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trừ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một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thập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phân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cho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một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thập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phân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ta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làm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như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cs typeface="Times New Roman" pitchFamily="18" charset="0"/>
              </a:rPr>
              <a:t>sau</a:t>
            </a:r>
            <a:r>
              <a:rPr lang="en-US" sz="2400" b="1" dirty="0">
                <a:solidFill>
                  <a:srgbClr val="0033CC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21" name="AutoShape 10"/>
          <p:cNvSpPr>
            <a:spLocks noChangeArrowheads="1"/>
          </p:cNvSpPr>
          <p:nvPr/>
        </p:nvSpPr>
        <p:spPr bwMode="auto">
          <a:xfrm>
            <a:off x="2819400" y="3038475"/>
            <a:ext cx="2819400" cy="619125"/>
          </a:xfrm>
          <a:prstGeom prst="cloudCallout">
            <a:avLst>
              <a:gd name="adj1" fmla="val -49269"/>
              <a:gd name="adj2" fmla="val 20514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800" b="1" dirty="0">
                <a:cs typeface="Times New Roman" pitchFamily="18" charset="0"/>
              </a:rPr>
              <a:t>GHI NHỚ</a:t>
            </a:r>
          </a:p>
        </p:txBody>
      </p:sp>
      <p:pic>
        <p:nvPicPr>
          <p:cNvPr id="17" name="Google Shape;210;p3">
            <a:extLst>
              <a:ext uri="{FF2B5EF4-FFF2-40B4-BE49-F238E27FC236}">
                <a16:creationId xmlns:a16="http://schemas.microsoft.com/office/drawing/2014/main" id="{4FF8E5E2-55A9-41B2-ADE6-0B2CAB5D8BF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239000" y="291480"/>
            <a:ext cx="1551740" cy="107721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22" name="Google Shape;213;p3">
            <a:extLst>
              <a:ext uri="{FF2B5EF4-FFF2-40B4-BE49-F238E27FC236}">
                <a16:creationId xmlns:a16="http://schemas.microsoft.com/office/drawing/2014/main" id="{D18D92E0-2B00-4843-A5CB-EF274416A38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4226984">
            <a:off x="335361" y="2540480"/>
            <a:ext cx="742704" cy="7347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5865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385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385" decel="100000"/>
                                        <p:tgtEl>
                                          <p:spTgt spid="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6" dur="385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385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7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113688" y="2523445"/>
            <a:ext cx="3629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33CC"/>
                </a:solidFill>
                <a:cs typeface="Times New Roman" pitchFamily="18" charset="0"/>
              </a:rPr>
              <a:t>7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870356" y="2453952"/>
            <a:ext cx="137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0033CC"/>
                </a:solidFill>
                <a:cs typeface="Times New Roman" pitchFamily="18" charset="0"/>
              </a:rPr>
              <a:t> 37,46</a:t>
            </a:r>
          </a:p>
        </p:txBody>
      </p:sp>
      <p:sp>
        <p:nvSpPr>
          <p:cNvPr id="20" name="TextBox 14"/>
          <p:cNvSpPr txBox="1">
            <a:spLocks noChangeArrowheads="1"/>
          </p:cNvSpPr>
          <p:nvPr/>
        </p:nvSpPr>
        <p:spPr bwMode="auto">
          <a:xfrm>
            <a:off x="1190624" y="822220"/>
            <a:ext cx="190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>
                <a:cs typeface="Times New Roman" pitchFamily="18" charset="0"/>
              </a:rPr>
              <a:t>1. </a:t>
            </a:r>
            <a:r>
              <a:rPr lang="en-US" sz="3200" b="1" dirty="0" err="1">
                <a:solidFill>
                  <a:srgbClr val="0033CC"/>
                </a:solidFill>
                <a:cs typeface="Times New Roman" pitchFamily="18" charset="0"/>
              </a:rPr>
              <a:t>Tính</a:t>
            </a:r>
            <a:r>
              <a:rPr lang="en-US" sz="3200" b="1" dirty="0">
                <a:solidFill>
                  <a:srgbClr val="0033CC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2587464" y="1484066"/>
            <a:ext cx="113845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  <a:cs typeface="Times New Roman" pitchFamily="18" charset="0"/>
              </a:rPr>
              <a:t>68,4              </a:t>
            </a:r>
            <a:br>
              <a:rPr lang="en-US" sz="3200" b="1" dirty="0">
                <a:solidFill>
                  <a:schemeClr val="tx1"/>
                </a:solidFill>
                <a:cs typeface="Times New Roman" pitchFamily="18" charset="0"/>
              </a:rPr>
            </a:br>
            <a:r>
              <a:rPr lang="en-US" sz="3200" b="1" dirty="0">
                <a:solidFill>
                  <a:schemeClr val="tx1"/>
                </a:solidFill>
                <a:cs typeface="Times New Roman" pitchFamily="18" charset="0"/>
              </a:rPr>
              <a:t>25,7</a:t>
            </a:r>
          </a:p>
        </p:txBody>
      </p:sp>
      <p:sp>
        <p:nvSpPr>
          <p:cNvPr id="22" name="TextBox 9"/>
          <p:cNvSpPr txBox="1">
            <a:spLocks noChangeArrowheads="1"/>
          </p:cNvSpPr>
          <p:nvPr/>
        </p:nvSpPr>
        <p:spPr bwMode="auto">
          <a:xfrm>
            <a:off x="5936045" y="1431820"/>
            <a:ext cx="1143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  <a:cs typeface="Times New Roman" pitchFamily="18" charset="0"/>
              </a:rPr>
              <a:t>46,8 </a:t>
            </a:r>
          </a:p>
          <a:p>
            <a:r>
              <a:rPr lang="en-US" sz="3200" b="1" dirty="0">
                <a:solidFill>
                  <a:schemeClr val="tx1"/>
                </a:solidFill>
                <a:cs typeface="Times New Roman" pitchFamily="18" charset="0"/>
              </a:rPr>
              <a:t>  9,34           </a:t>
            </a:r>
          </a:p>
        </p:txBody>
      </p:sp>
      <p:sp>
        <p:nvSpPr>
          <p:cNvPr id="23" name="TextBox 10"/>
          <p:cNvSpPr txBox="1">
            <a:spLocks noChangeArrowheads="1"/>
          </p:cNvSpPr>
          <p:nvPr/>
        </p:nvSpPr>
        <p:spPr bwMode="auto">
          <a:xfrm>
            <a:off x="5572124" y="1638471"/>
            <a:ext cx="4953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  <a:latin typeface="Arial" pitchFamily="34" charset="0"/>
              </a:rPr>
              <a:t>-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5794156" y="2498620"/>
            <a:ext cx="11430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14"/>
          <p:cNvSpPr txBox="1">
            <a:spLocks noChangeArrowheads="1"/>
          </p:cNvSpPr>
          <p:nvPr/>
        </p:nvSpPr>
        <p:spPr bwMode="auto">
          <a:xfrm>
            <a:off x="4962524" y="1460292"/>
            <a:ext cx="6477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  <a:cs typeface="Times New Roman" pitchFamily="18" charset="0"/>
              </a:rPr>
              <a:t>b)</a:t>
            </a:r>
          </a:p>
        </p:txBody>
      </p:sp>
      <p:sp>
        <p:nvSpPr>
          <p:cNvPr id="28" name="TextBox 5"/>
          <p:cNvSpPr txBox="1">
            <a:spLocks noChangeArrowheads="1"/>
          </p:cNvSpPr>
          <p:nvPr/>
        </p:nvSpPr>
        <p:spPr bwMode="auto">
          <a:xfrm>
            <a:off x="2288956" y="1657294"/>
            <a:ext cx="457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solidFill>
                  <a:schemeClr val="tx1"/>
                </a:solidFill>
                <a:latin typeface="Arial" pitchFamily="34" charset="0"/>
              </a:rPr>
              <a:t>-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2409824" y="2540773"/>
            <a:ext cx="10668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14"/>
          <p:cNvSpPr txBox="1">
            <a:spLocks noChangeArrowheads="1"/>
          </p:cNvSpPr>
          <p:nvPr/>
        </p:nvSpPr>
        <p:spPr bwMode="auto">
          <a:xfrm>
            <a:off x="1762124" y="1431820"/>
            <a:ext cx="6477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  <a:cs typeface="Times New Roman" pitchFamily="18" charset="0"/>
              </a:rPr>
              <a:t>a)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2835819" y="2545918"/>
            <a:ext cx="44110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33CC"/>
                </a:solidFill>
                <a:cs typeface="Times New Roman" pitchFamily="18" charset="0"/>
              </a:rPr>
              <a:t>2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507208" y="2554977"/>
            <a:ext cx="58578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33CC"/>
                </a:solidFill>
                <a:cs typeface="Times New Roman" pitchFamily="18" charset="0"/>
              </a:rPr>
              <a:t> 4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951272" y="2517016"/>
            <a:ext cx="55425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cs typeface="Times New Roman" pitchFamily="18" charset="0"/>
              </a:rPr>
              <a:t> ,</a:t>
            </a: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2169688" y="3731048"/>
            <a:ext cx="2133204" cy="4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79" tIns="45690" rIns="91379" bIns="4569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72,1 – 30,4</a:t>
            </a:r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2397902" y="4250950"/>
            <a:ext cx="1752203" cy="1169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79" tIns="45690" rIns="91379" bIns="45690">
            <a:spAutoFit/>
          </a:bodyPr>
          <a:lstStyle/>
          <a:p>
            <a:pPr marL="342054" indent="-342054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72,1</a:t>
            </a:r>
          </a:p>
          <a:p>
            <a:pPr marL="342054" indent="-342054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30,4</a:t>
            </a:r>
          </a:p>
        </p:txBody>
      </p:sp>
      <p:sp>
        <p:nvSpPr>
          <p:cNvPr id="27" name="Line 13"/>
          <p:cNvSpPr>
            <a:spLocks noChangeShapeType="1"/>
          </p:cNvSpPr>
          <p:nvPr/>
        </p:nvSpPr>
        <p:spPr bwMode="auto">
          <a:xfrm>
            <a:off x="2654869" y="4832250"/>
            <a:ext cx="1809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91379" tIns="45690" rIns="91379" bIns="45690"/>
          <a:lstStyle/>
          <a:p>
            <a:endParaRPr lang="en-US"/>
          </a:p>
        </p:txBody>
      </p:sp>
      <p:sp>
        <p:nvSpPr>
          <p:cNvPr id="30" name="Line 14"/>
          <p:cNvSpPr>
            <a:spLocks noChangeShapeType="1"/>
          </p:cNvSpPr>
          <p:nvPr/>
        </p:nvSpPr>
        <p:spPr bwMode="auto">
          <a:xfrm>
            <a:off x="2855289" y="5393680"/>
            <a:ext cx="685601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91379" tIns="45690" rIns="91379" bIns="45690"/>
          <a:lstStyle/>
          <a:p>
            <a:endParaRPr lang="en-US"/>
          </a:p>
        </p:txBody>
      </p:sp>
      <p:sp>
        <p:nvSpPr>
          <p:cNvPr id="31" name="Text Box 15"/>
          <p:cNvSpPr txBox="1">
            <a:spLocks noChangeArrowheads="1"/>
          </p:cNvSpPr>
          <p:nvPr/>
        </p:nvSpPr>
        <p:spPr bwMode="auto">
          <a:xfrm>
            <a:off x="4924821" y="4235075"/>
            <a:ext cx="1371203" cy="1169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79" tIns="45690" rIns="91379" bIns="45690">
            <a:spAutoFit/>
          </a:bodyPr>
          <a:lstStyle/>
          <a:p>
            <a:pPr marL="342054" indent="-342054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5,12</a:t>
            </a:r>
          </a:p>
          <a:p>
            <a:pPr marL="342054" indent="-342054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0,68</a:t>
            </a:r>
          </a:p>
        </p:txBody>
      </p:sp>
      <p:sp>
        <p:nvSpPr>
          <p:cNvPr id="32" name="Line 16"/>
          <p:cNvSpPr>
            <a:spLocks noChangeShapeType="1"/>
          </p:cNvSpPr>
          <p:nvPr/>
        </p:nvSpPr>
        <p:spPr bwMode="auto">
          <a:xfrm>
            <a:off x="5355061" y="4860820"/>
            <a:ext cx="1789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91379" tIns="45690" rIns="91379" bIns="45690"/>
          <a:lstStyle/>
          <a:p>
            <a:endParaRPr lang="en-US"/>
          </a:p>
        </p:txBody>
      </p:sp>
      <p:sp>
        <p:nvSpPr>
          <p:cNvPr id="34" name="Line 17"/>
          <p:cNvSpPr>
            <a:spLocks noChangeShapeType="1"/>
          </p:cNvSpPr>
          <p:nvPr/>
        </p:nvSpPr>
        <p:spPr bwMode="auto">
          <a:xfrm>
            <a:off x="5286375" y="5393680"/>
            <a:ext cx="933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lIns="91379" tIns="45690" rIns="91379" bIns="45690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8"/>
          <p:cNvSpPr>
            <a:spLocks noChangeArrowheads="1"/>
          </p:cNvSpPr>
          <p:nvPr/>
        </p:nvSpPr>
        <p:spPr bwMode="auto">
          <a:xfrm>
            <a:off x="4836694" y="3717820"/>
            <a:ext cx="1992730" cy="4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79" tIns="45690" rIns="91379" bIns="4569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5,12 – 0,68</a:t>
            </a:r>
          </a:p>
        </p:txBody>
      </p:sp>
      <p:sp>
        <p:nvSpPr>
          <p:cNvPr id="39" name="Text Box 28"/>
          <p:cNvSpPr txBox="1">
            <a:spLocks noChangeArrowheads="1"/>
          </p:cNvSpPr>
          <p:nvPr/>
        </p:nvSpPr>
        <p:spPr bwMode="auto">
          <a:xfrm>
            <a:off x="990600" y="3184420"/>
            <a:ext cx="3971924" cy="523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79" tIns="45690" rIns="91379" bIns="4569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2" name="Text Box 12"/>
          <p:cNvSpPr txBox="1">
            <a:spLocks noChangeArrowheads="1"/>
          </p:cNvSpPr>
          <p:nvPr/>
        </p:nvSpPr>
        <p:spPr bwMode="auto">
          <a:xfrm>
            <a:off x="2844889" y="5420440"/>
            <a:ext cx="876101" cy="523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79" tIns="45690" rIns="91379" bIns="45690">
            <a:spAutoFit/>
          </a:bodyPr>
          <a:lstStyle/>
          <a:p>
            <a:pPr marL="342054" indent="-342054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41,7</a:t>
            </a:r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5502492" y="5420440"/>
            <a:ext cx="1371203" cy="523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79" tIns="45690" rIns="91379" bIns="45690">
            <a:spAutoFit/>
          </a:bodyPr>
          <a:lstStyle/>
          <a:p>
            <a:pPr marL="342054" indent="-342054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4,44</a:t>
            </a:r>
          </a:p>
        </p:txBody>
      </p:sp>
      <p:pic>
        <p:nvPicPr>
          <p:cNvPr id="40" name="Google Shape;275;p7">
            <a:extLst>
              <a:ext uri="{FF2B5EF4-FFF2-40B4-BE49-F238E27FC236}">
                <a16:creationId xmlns:a16="http://schemas.microsoft.com/office/drawing/2014/main" id="{E5063229-9A4E-46B5-A1D3-B9E9E8EA59EA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241956" y="5486400"/>
            <a:ext cx="1766733" cy="1202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278;p7">
            <a:extLst>
              <a:ext uri="{FF2B5EF4-FFF2-40B4-BE49-F238E27FC236}">
                <a16:creationId xmlns:a16="http://schemas.microsoft.com/office/drawing/2014/main" id="{FD7990CB-9838-466C-AAB8-582E371B60B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4523" y="4817109"/>
            <a:ext cx="876101" cy="1803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323;p10">
            <a:extLst>
              <a:ext uri="{FF2B5EF4-FFF2-40B4-BE49-F238E27FC236}">
                <a16:creationId xmlns:a16="http://schemas.microsoft.com/office/drawing/2014/main" id="{B2A32423-F626-4AE8-8AF6-79562CFC356A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642726">
            <a:off x="7524652" y="388478"/>
            <a:ext cx="1201341" cy="8674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5582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35" grpId="0"/>
      <p:bldP spid="36" grpId="0"/>
      <p:bldP spid="37" grpId="0"/>
      <p:bldP spid="19" grpId="0"/>
      <p:bldP spid="25" grpId="0"/>
      <p:bldP spid="27" grpId="0" animBg="1"/>
      <p:bldP spid="30" grpId="0" animBg="1"/>
      <p:bldP spid="31" grpId="0"/>
      <p:bldP spid="32" grpId="0" animBg="1"/>
      <p:bldP spid="34" grpId="0" animBg="1"/>
      <p:bldP spid="38" grpId="0"/>
      <p:bldP spid="39" grpId="0"/>
      <p:bldP spid="42" grpId="0"/>
      <p:bldP spid="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44824" y="304800"/>
            <a:ext cx="9144000" cy="200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79" tIns="45690" rIns="91379" bIns="4569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3.  </a:t>
            </a:r>
            <a:r>
              <a:rPr lang="en-US" sz="31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 thùng đựng 28,75 kg đường. </a:t>
            </a:r>
            <a:r>
              <a:rPr lang="en-US" sz="31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1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1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1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1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31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1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1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10,5 kg </a:t>
            </a:r>
            <a:r>
              <a:rPr lang="en-US" sz="31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1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1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1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1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1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1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1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 kg </a:t>
            </a:r>
            <a:r>
              <a:rPr lang="en-US" sz="31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1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31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1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1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1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31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1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1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1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ki-lô-gam</a:t>
            </a:r>
            <a:r>
              <a:rPr lang="en-US" sz="31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1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0288" name="Text Box 11"/>
          <p:cNvSpPr txBox="1">
            <a:spLocks noChangeArrowheads="1"/>
          </p:cNvSpPr>
          <p:nvPr/>
        </p:nvSpPr>
        <p:spPr bwMode="auto">
          <a:xfrm>
            <a:off x="64684" y="2720969"/>
            <a:ext cx="1447602" cy="4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3970" tIns="31984" rIns="63970" bIns="3198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5385" name="Text Box 16"/>
          <p:cNvSpPr txBox="1">
            <a:spLocks noChangeArrowheads="1"/>
          </p:cNvSpPr>
          <p:nvPr/>
        </p:nvSpPr>
        <p:spPr bwMode="auto">
          <a:xfrm>
            <a:off x="3388046" y="3723316"/>
            <a:ext cx="140729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</p:txBody>
      </p:sp>
      <p:sp>
        <p:nvSpPr>
          <p:cNvPr id="15386" name="Text Box 17"/>
          <p:cNvSpPr txBox="1">
            <a:spLocks noChangeArrowheads="1"/>
          </p:cNvSpPr>
          <p:nvPr/>
        </p:nvSpPr>
        <p:spPr bwMode="auto">
          <a:xfrm>
            <a:off x="2229196" y="4671054"/>
            <a:ext cx="408966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10,5 </a:t>
            </a:r>
            <a:r>
              <a:rPr lang="en-US" sz="28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+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 = 18,5(kg)</a:t>
            </a:r>
          </a:p>
        </p:txBody>
      </p:sp>
      <p:sp>
        <p:nvSpPr>
          <p:cNvPr id="15387" name="Text Box 18"/>
          <p:cNvSpPr txBox="1">
            <a:spLocks noChangeArrowheads="1"/>
          </p:cNvSpPr>
          <p:nvPr/>
        </p:nvSpPr>
        <p:spPr bwMode="auto">
          <a:xfrm>
            <a:off x="2290894" y="5574341"/>
            <a:ext cx="4935806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28,75 </a:t>
            </a:r>
            <a:r>
              <a:rPr lang="en-US" sz="2800" b="1" dirty="0">
                <a:solidFill>
                  <a:srgbClr val="0000FF"/>
                </a:solidFill>
                <a:latin typeface="Aharoni" pitchFamily="2" charset="-79"/>
                <a:cs typeface="Aharoni" pitchFamily="2" charset="-79"/>
              </a:rPr>
              <a:t>–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18,5 = 10,25(kg)</a:t>
            </a:r>
          </a:p>
        </p:txBody>
      </p:sp>
      <p:sp>
        <p:nvSpPr>
          <p:cNvPr id="15388" name="Text Box 19"/>
          <p:cNvSpPr txBox="1">
            <a:spLocks noChangeArrowheads="1"/>
          </p:cNvSpPr>
          <p:nvPr/>
        </p:nvSpPr>
        <p:spPr bwMode="auto">
          <a:xfrm>
            <a:off x="3581400" y="6105525"/>
            <a:ext cx="324353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Đáp số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:10,25kg.</a:t>
            </a:r>
          </a:p>
        </p:txBody>
      </p:sp>
      <p:sp>
        <p:nvSpPr>
          <p:cNvPr id="15389" name="Text Box 20"/>
          <p:cNvSpPr txBox="1">
            <a:spLocks noChangeArrowheads="1"/>
          </p:cNvSpPr>
          <p:nvPr/>
        </p:nvSpPr>
        <p:spPr bwMode="auto">
          <a:xfrm>
            <a:off x="1735616" y="4163054"/>
            <a:ext cx="592296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kg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5390" name="Text Box 21"/>
          <p:cNvSpPr txBox="1">
            <a:spLocks noChangeArrowheads="1"/>
          </p:cNvSpPr>
          <p:nvPr/>
        </p:nvSpPr>
        <p:spPr bwMode="auto">
          <a:xfrm>
            <a:off x="1688608" y="5094916"/>
            <a:ext cx="6487059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cxnSp>
        <p:nvCxnSpPr>
          <p:cNvPr id="55" name="Straight Connector 54"/>
          <p:cNvCxnSpPr/>
          <p:nvPr/>
        </p:nvCxnSpPr>
        <p:spPr>
          <a:xfrm>
            <a:off x="3644976" y="838200"/>
            <a:ext cx="2222424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2371725" y="1295400"/>
            <a:ext cx="904875" cy="1323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7617370" y="1295400"/>
            <a:ext cx="619125" cy="1323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042393" y="1828800"/>
            <a:ext cx="3949207" cy="0"/>
          </a:xfrm>
          <a:prstGeom prst="line">
            <a:avLst/>
          </a:prstGeom>
          <a:ln w="3810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c 8"/>
          <p:cNvSpPr/>
          <p:nvPr/>
        </p:nvSpPr>
        <p:spPr>
          <a:xfrm>
            <a:off x="2476510" y="2679906"/>
            <a:ext cx="1555357" cy="520494"/>
          </a:xfrm>
          <a:prstGeom prst="arc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lIns="63970" tIns="31984" rIns="63970" bIns="31984" rtlCol="0" anchor="ctr"/>
          <a:lstStyle/>
          <a:p>
            <a:pPr algn="ctr"/>
            <a:endParaRPr lang="vi-VN">
              <a:solidFill>
                <a:srgbClr val="FF0000"/>
              </a:solidFill>
            </a:endParaRPr>
          </a:p>
        </p:txBody>
      </p:sp>
      <p:sp>
        <p:nvSpPr>
          <p:cNvPr id="10" name="Arc 9"/>
          <p:cNvSpPr/>
          <p:nvPr/>
        </p:nvSpPr>
        <p:spPr>
          <a:xfrm flipH="1">
            <a:off x="1543799" y="2653163"/>
            <a:ext cx="1625495" cy="585338"/>
          </a:xfrm>
          <a:prstGeom prst="arc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lIns="63970" tIns="31984" rIns="63970" bIns="31984" rtlCol="0" anchor="ctr"/>
          <a:lstStyle/>
          <a:p>
            <a:pPr algn="ctr"/>
            <a:endParaRPr lang="vi-VN"/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1512286" y="2959102"/>
            <a:ext cx="7060214" cy="502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4073261" y="2751799"/>
            <a:ext cx="0" cy="4246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1523008" y="2746773"/>
            <a:ext cx="0" cy="4246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Arc 47"/>
          <p:cNvSpPr/>
          <p:nvPr/>
        </p:nvSpPr>
        <p:spPr>
          <a:xfrm flipH="1">
            <a:off x="4080741" y="2686049"/>
            <a:ext cx="1249451" cy="590551"/>
          </a:xfrm>
          <a:prstGeom prst="arc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lIns="63970" tIns="31984" rIns="63970" bIns="31984" rtlCol="0" anchor="ctr"/>
          <a:lstStyle/>
          <a:p>
            <a:pPr algn="ctr"/>
            <a:endParaRPr lang="vi-VN"/>
          </a:p>
        </p:txBody>
      </p:sp>
      <p:sp>
        <p:nvSpPr>
          <p:cNvPr id="49" name="Arc 48"/>
          <p:cNvSpPr/>
          <p:nvPr/>
        </p:nvSpPr>
        <p:spPr>
          <a:xfrm>
            <a:off x="4476761" y="2636751"/>
            <a:ext cx="1466839" cy="601751"/>
          </a:xfrm>
          <a:prstGeom prst="arc">
            <a:avLst>
              <a:gd name="adj1" fmla="val 16496000"/>
              <a:gd name="adj2" fmla="val 0"/>
            </a:avLst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lIns="63970" tIns="31984" rIns="63970" bIns="31984" rtlCol="0" anchor="ctr"/>
          <a:lstStyle/>
          <a:p>
            <a:pPr algn="ctr"/>
            <a:endParaRPr lang="vi-VN">
              <a:solidFill>
                <a:srgbClr val="FF0000"/>
              </a:solidFill>
            </a:endParaRPr>
          </a:p>
        </p:txBody>
      </p:sp>
      <p:sp>
        <p:nvSpPr>
          <p:cNvPr id="50" name="Arc 49"/>
          <p:cNvSpPr/>
          <p:nvPr/>
        </p:nvSpPr>
        <p:spPr>
          <a:xfrm>
            <a:off x="6715126" y="2667000"/>
            <a:ext cx="1826984" cy="538956"/>
          </a:xfrm>
          <a:prstGeom prst="arc">
            <a:avLst/>
          </a:prstGeom>
          <a:ln>
            <a:solidFill>
              <a:srgbClr val="FF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lIns="63970" tIns="31984" rIns="63970" bIns="31984" rtlCol="0" anchor="ctr"/>
          <a:lstStyle/>
          <a:p>
            <a:pPr algn="ctr"/>
            <a:endParaRPr lang="vi-VN">
              <a:solidFill>
                <a:srgbClr val="FF0000"/>
              </a:solidFill>
            </a:endParaRPr>
          </a:p>
        </p:txBody>
      </p:sp>
      <p:sp>
        <p:nvSpPr>
          <p:cNvPr id="51" name="Arc 50"/>
          <p:cNvSpPr/>
          <p:nvPr/>
        </p:nvSpPr>
        <p:spPr>
          <a:xfrm flipH="1">
            <a:off x="6019800" y="2686049"/>
            <a:ext cx="1682604" cy="590551"/>
          </a:xfrm>
          <a:prstGeom prst="arc">
            <a:avLst/>
          </a:prstGeom>
          <a:ln>
            <a:solidFill>
              <a:srgbClr val="FF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lIns="63970" tIns="31984" rIns="63970" bIns="31984" rtlCol="0" anchor="ctr"/>
          <a:lstStyle/>
          <a:p>
            <a:pPr algn="ctr"/>
            <a:endParaRPr lang="vi-VN"/>
          </a:p>
        </p:txBody>
      </p:sp>
      <p:cxnSp>
        <p:nvCxnSpPr>
          <p:cNvPr id="52" name="Straight Connector 51"/>
          <p:cNvCxnSpPr/>
          <p:nvPr/>
        </p:nvCxnSpPr>
        <p:spPr>
          <a:xfrm flipV="1">
            <a:off x="5979459" y="2746773"/>
            <a:ext cx="0" cy="4246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8583348" y="2744788"/>
            <a:ext cx="0" cy="4246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Arc 59"/>
          <p:cNvSpPr/>
          <p:nvPr/>
        </p:nvSpPr>
        <p:spPr>
          <a:xfrm flipV="1">
            <a:off x="4191000" y="2480816"/>
            <a:ext cx="4381500" cy="948186"/>
          </a:xfrm>
          <a:prstGeom prst="arc">
            <a:avLst>
              <a:gd name="adj1" fmla="val 16200006"/>
              <a:gd name="adj2" fmla="val 0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lIns="63970" tIns="31984" rIns="63970" bIns="31984" rtlCol="0" anchor="ctr"/>
          <a:lstStyle/>
          <a:p>
            <a:pPr algn="ctr"/>
            <a:endParaRPr lang="vi-VN">
              <a:solidFill>
                <a:srgbClr val="FF0000"/>
              </a:solidFill>
            </a:endParaRPr>
          </a:p>
        </p:txBody>
      </p:sp>
      <p:sp>
        <p:nvSpPr>
          <p:cNvPr id="61" name="Arc 60"/>
          <p:cNvSpPr/>
          <p:nvPr/>
        </p:nvSpPr>
        <p:spPr>
          <a:xfrm flipH="1" flipV="1">
            <a:off x="1529576" y="2510353"/>
            <a:ext cx="4767021" cy="855159"/>
          </a:xfrm>
          <a:prstGeom prst="arc">
            <a:avLst>
              <a:gd name="adj1" fmla="val 16200006"/>
              <a:gd name="adj2" fmla="val 0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lIns="63970" tIns="31984" rIns="63970" bIns="31984" rtlCol="0" anchor="ctr"/>
          <a:lstStyle/>
          <a:p>
            <a:pPr algn="ctr"/>
            <a:endParaRPr lang="vi-VN">
              <a:solidFill>
                <a:srgbClr val="FF0000"/>
              </a:solidFill>
            </a:endParaRPr>
          </a:p>
        </p:txBody>
      </p:sp>
      <p:sp>
        <p:nvSpPr>
          <p:cNvPr id="62" name="Text Box 16"/>
          <p:cNvSpPr txBox="1">
            <a:spLocks noChangeArrowheads="1"/>
          </p:cNvSpPr>
          <p:nvPr/>
        </p:nvSpPr>
        <p:spPr bwMode="auto">
          <a:xfrm>
            <a:off x="3916094" y="3095978"/>
            <a:ext cx="2499032" cy="495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3970" tIns="31984" rIns="63970" bIns="3198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28,75 kg đường</a:t>
            </a:r>
          </a:p>
        </p:txBody>
      </p:sp>
      <p:sp>
        <p:nvSpPr>
          <p:cNvPr id="63" name="Text Box 16"/>
          <p:cNvSpPr txBox="1">
            <a:spLocks noChangeArrowheads="1"/>
          </p:cNvSpPr>
          <p:nvPr/>
        </p:nvSpPr>
        <p:spPr bwMode="auto">
          <a:xfrm>
            <a:off x="2281276" y="2423303"/>
            <a:ext cx="1223923" cy="44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3970" tIns="31984" rIns="63970" bIns="3198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10,5 kg</a:t>
            </a:r>
          </a:p>
        </p:txBody>
      </p:sp>
      <p:sp>
        <p:nvSpPr>
          <p:cNvPr id="64" name="Text Box 16"/>
          <p:cNvSpPr txBox="1">
            <a:spLocks noChangeArrowheads="1"/>
          </p:cNvSpPr>
          <p:nvPr/>
        </p:nvSpPr>
        <p:spPr bwMode="auto">
          <a:xfrm>
            <a:off x="4616824" y="2347824"/>
            <a:ext cx="1084114" cy="44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3970" tIns="31984" rIns="63970" bIns="3198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 kg</a:t>
            </a:r>
          </a:p>
        </p:txBody>
      </p:sp>
      <p:sp>
        <p:nvSpPr>
          <p:cNvPr id="65" name="Text Box 16"/>
          <p:cNvSpPr txBox="1">
            <a:spLocks noChangeArrowheads="1"/>
          </p:cNvSpPr>
          <p:nvPr/>
        </p:nvSpPr>
        <p:spPr bwMode="auto">
          <a:xfrm>
            <a:off x="6898341" y="2412095"/>
            <a:ext cx="904875" cy="44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3970" tIns="31984" rIns="63970" bIns="31984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kg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257964" y="2286000"/>
            <a:ext cx="961236" cy="0"/>
          </a:xfrm>
          <a:prstGeom prst="line">
            <a:avLst/>
          </a:prstGeom>
          <a:ln w="3810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oogle Shape;326;p10">
            <a:extLst>
              <a:ext uri="{FF2B5EF4-FFF2-40B4-BE49-F238E27FC236}">
                <a16:creationId xmlns:a16="http://schemas.microsoft.com/office/drawing/2014/main" id="{F1EA8CBA-09AE-4D17-A1DB-62D51FB8FAD0}"/>
              </a:ext>
            </a:extLst>
          </p:cNvPr>
          <p:cNvGrpSpPr/>
          <p:nvPr/>
        </p:nvGrpSpPr>
        <p:grpSpPr>
          <a:xfrm>
            <a:off x="6592137" y="5955000"/>
            <a:ext cx="2473698" cy="795686"/>
            <a:chOff x="7361868" y="4839252"/>
            <a:chExt cx="4625223" cy="2183103"/>
          </a:xfrm>
        </p:grpSpPr>
        <p:pic>
          <p:nvPicPr>
            <p:cNvPr id="33" name="Google Shape;327;p10">
              <a:extLst>
                <a:ext uri="{FF2B5EF4-FFF2-40B4-BE49-F238E27FC236}">
                  <a16:creationId xmlns:a16="http://schemas.microsoft.com/office/drawing/2014/main" id="{B3FB5B44-58AB-48B4-9C1B-931E8F23C07A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9812341" y="5453378"/>
              <a:ext cx="941860" cy="140883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4" name="Google Shape;328;p10">
              <a:extLst>
                <a:ext uri="{FF2B5EF4-FFF2-40B4-BE49-F238E27FC236}">
                  <a16:creationId xmlns:a16="http://schemas.microsoft.com/office/drawing/2014/main" id="{937128BE-796C-495A-8C03-7BC67F064CF9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350732" y="5399998"/>
              <a:ext cx="1416748" cy="15512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5" name="Google Shape;329;p10">
              <a:extLst>
                <a:ext uri="{FF2B5EF4-FFF2-40B4-BE49-F238E27FC236}">
                  <a16:creationId xmlns:a16="http://schemas.microsoft.com/office/drawing/2014/main" id="{2CA2ED3B-9CD1-4A09-BE53-70EDC24CEE56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7361868" y="4839252"/>
              <a:ext cx="973519" cy="216073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6" name="Google Shape;330;p10">
              <a:extLst>
                <a:ext uri="{FF2B5EF4-FFF2-40B4-BE49-F238E27FC236}">
                  <a16:creationId xmlns:a16="http://schemas.microsoft.com/office/drawing/2014/main" id="{5F6D987B-88B2-4623-A16F-E91325C91195}"/>
                </a:ext>
              </a:extLst>
            </p:cNvPr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 rot="727939">
              <a:off x="10901771" y="4964775"/>
              <a:ext cx="886456" cy="1986612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8684137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0"/>
                            </p:stCondLst>
                            <p:childTnLst>
                              <p:par>
                                <p:cTn id="8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5" dur="5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0" dur="5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5" dur="5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8" grpId="0"/>
      <p:bldP spid="15385" grpId="0"/>
      <p:bldP spid="15386" grpId="0"/>
      <p:bldP spid="15387" grpId="0"/>
      <p:bldP spid="15388" grpId="0"/>
      <p:bldP spid="15389" grpId="0"/>
      <p:bldP spid="15390" grpId="0"/>
      <p:bldP spid="9" grpId="0" animBg="1"/>
      <p:bldP spid="10" grpId="0" animBg="1"/>
      <p:bldP spid="48" grpId="0" animBg="1"/>
      <p:bldP spid="49" grpId="0" animBg="1"/>
      <p:bldP spid="50" grpId="0" animBg="1"/>
      <p:bldP spid="51" grpId="0" animBg="1"/>
      <p:bldP spid="60" grpId="0" animBg="1"/>
      <p:bldP spid="61" grpId="0" animBg="1"/>
      <p:bldP spid="62" grpId="0"/>
      <p:bldP spid="63" grpId="0"/>
      <p:bldP spid="64" grpId="0"/>
      <p:bldP spid="6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4361</TotalTime>
  <Words>388</Words>
  <Application>Microsoft Office PowerPoint</Application>
  <PresentationFormat>On-screen Show (4:3)</PresentationFormat>
  <Paragraphs>82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Aharoni</vt:lpstr>
      <vt:lpstr>Arial</vt:lpstr>
      <vt:lpstr>Calibri</vt:lpstr>
      <vt:lpstr>HP001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DOAN THI NGOC HUONG</dc:creator>
  <cp:lastModifiedBy>Thao</cp:lastModifiedBy>
  <cp:revision>265</cp:revision>
  <dcterms:created xsi:type="dcterms:W3CDTF">2006-11-23T13:23:00Z</dcterms:created>
  <dcterms:modified xsi:type="dcterms:W3CDTF">2021-12-05T04:07:19Z</dcterms:modified>
</cp:coreProperties>
</file>