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3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uyenHan Computer" initials="NC" lastIdx="1" clrIdx="0">
    <p:extLst>
      <p:ext uri="{19B8F6BF-5375-455C-9EA6-DF929625EA0E}">
        <p15:presenceInfo xmlns:p15="http://schemas.microsoft.com/office/powerpoint/2012/main" userId="NguyenHan Compu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12T19:57:47.039" idx="1">
    <p:pos x="5760" y="-19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06B864-4F20-4B50-9272-2E0B650F0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1126-0B9D-4743-BD48-4EA89CB45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0199D-C94C-417E-BD92-F82673A4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3E6C6-ACE0-41C7-AA6C-1CD0C6C07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C60D-C14A-478B-B663-1BCE0DA12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CD62-13E0-405E-A964-871C44889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5F8D-6038-4872-B71B-4B67F4B4E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24F08-16AA-4C7E-8AF6-6B6BDC98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EC416-7549-4014-B02E-49777BB31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783CA-F001-49C2-BA7B-4B06712E0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0011-298C-4805-93AF-345BF8981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A2424-ABFC-4B75-8877-8E20352A5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4F2C9B-8C41-4E8D-8EA0-83D9BBCFA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05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15240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CC0099"/>
                </a:solidFill>
              </a:rPr>
              <a:t>GIÁO ÁN MÔN TOÁN LỚP 5</a:t>
            </a:r>
          </a:p>
          <a:p>
            <a:pPr>
              <a:spcBef>
                <a:spcPct val="20000"/>
              </a:spcBef>
            </a:pPr>
            <a:r>
              <a:rPr lang="en-US" sz="2800"/>
              <a:t>Tiết: 1</a:t>
            </a:r>
          </a:p>
          <a:p>
            <a:pPr algn="ctr">
              <a:spcBef>
                <a:spcPct val="20000"/>
              </a:spcBef>
            </a:pPr>
            <a:r>
              <a:rPr lang="en-US" sz="3600">
                <a:solidFill>
                  <a:srgbClr val="FF3300"/>
                </a:solidFill>
              </a:rPr>
              <a:t>ÔN TẬP : KHÁI NIỆM VỀ PHÂN SỐ</a:t>
            </a:r>
            <a:endParaRPr lang="en-US" sz="3600">
              <a:solidFill>
                <a:srgbClr val="009900"/>
              </a:solidFill>
            </a:endParaRPr>
          </a:p>
        </p:txBody>
      </p:sp>
      <p:pic>
        <p:nvPicPr>
          <p:cNvPr id="4105" name="Picture 9" descr="Book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352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cbar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8382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1EA3EEE-6C2B-4CD0-B696-8F1AD7DFE6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66" y="381000"/>
            <a:ext cx="9144000" cy="679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048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304800"/>
            <a:ext cx="769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4) Viết số thích hợp vào ô trống: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192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a)  1 = 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590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819400" y="2895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695575" y="3657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3340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b)  0 = 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010400" y="37338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5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8580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010400" y="2514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895600" y="3886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390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  <p:bldP spid="20488" grpId="0"/>
      <p:bldP spid="20489" grpId="0" animBg="1"/>
      <p:bldP spid="20490" grpId="0"/>
      <p:bldP spid="20491" grpId="0"/>
      <p:bldP spid="20492" grpId="0" animBg="1"/>
      <p:bldP spid="20493" grpId="0" animBg="1"/>
      <p:bldP spid="20494" grpId="0"/>
      <p:bldP spid="204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1331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0" y="3048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Củng cố – Dặn dò</a:t>
            </a:r>
            <a:r>
              <a:rPr lang="en-US" sz="2800"/>
              <a:t> :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04800" y="914400"/>
            <a:ext cx="883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/>
              <a:t>1)-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 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0" y="29718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04800" y="40386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4800" y="5105400"/>
            <a:ext cx="845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09600" y="63246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VỀ NHÀ XEM LẠI BÀI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  <p:bldP spid="194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10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533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sng" dirty="0">
                <a:solidFill>
                  <a:srgbClr val="009900"/>
                </a:solidFill>
              </a:rPr>
              <a:t>TOÁN</a:t>
            </a:r>
            <a:br>
              <a:rPr lang="en-US" sz="2800" u="sng" dirty="0">
                <a:solidFill>
                  <a:srgbClr val="FF3300"/>
                </a:solidFill>
              </a:rPr>
            </a:br>
            <a:endParaRPr lang="en-US" sz="2800" dirty="0">
              <a:solidFill>
                <a:srgbClr val="FF33CC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9906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3300"/>
                </a:solidFill>
              </a:rPr>
              <a:t>ÔN TẬP: KHÁI NIỆM VỀ PHÂN SỐ</a:t>
            </a:r>
          </a:p>
        </p:txBody>
      </p:sp>
      <p:graphicFrame>
        <p:nvGraphicFramePr>
          <p:cNvPr id="7781" name="Group 613"/>
          <p:cNvGraphicFramePr>
            <a:graphicFrameLocks noGrp="1"/>
          </p:cNvGraphicFramePr>
          <p:nvPr/>
        </p:nvGraphicFramePr>
        <p:xfrm>
          <a:off x="609600" y="1600200"/>
          <a:ext cx="1981200" cy="518048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43" name="Group 75"/>
          <p:cNvGraphicFramePr>
            <a:graphicFrameLocks noGrp="1"/>
          </p:cNvGraphicFramePr>
          <p:nvPr/>
        </p:nvGraphicFramePr>
        <p:xfrm>
          <a:off x="5410200" y="1600200"/>
          <a:ext cx="2349500" cy="533400"/>
        </p:xfrm>
        <a:graphic>
          <a:graphicData uri="http://schemas.openxmlformats.org/drawingml/2006/table">
            <a:tbl>
              <a:tblPr/>
              <a:tblGrid>
                <a:gridCol w="23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838200" y="2133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5486400" y="2057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1752600" y="20574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6400800" y="1981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1808163" y="24733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>
            <a:off x="6483350" y="2438400"/>
            <a:ext cx="3683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4953000" y="259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n</a:t>
            </a:r>
            <a:r>
              <a:rPr lang="vi-VN" sz="2000"/>
              <a:t>ă</a:t>
            </a:r>
            <a:r>
              <a:rPr lang="en-US" sz="2000"/>
              <a:t>m phần m</a:t>
            </a:r>
            <a:r>
              <a:rPr lang="vi-VN" sz="2000"/>
              <a:t>ư</a:t>
            </a:r>
            <a:r>
              <a:rPr lang="en-US" sz="2000"/>
              <a:t>ời</a:t>
            </a:r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304800" y="266700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hai phần ba</a:t>
            </a:r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4572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13716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22098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3048000" y="6054725"/>
            <a:ext cx="60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3657600" y="62484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là các phân số.</a:t>
            </a:r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>
            <a:off x="533400" y="655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>
            <a:off x="14478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8" name="Line 70"/>
          <p:cNvSpPr>
            <a:spLocks noChangeShapeType="1"/>
          </p:cNvSpPr>
          <p:nvPr/>
        </p:nvSpPr>
        <p:spPr bwMode="auto">
          <a:xfrm>
            <a:off x="22860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31242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11430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19812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28194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graphicFrame>
        <p:nvGraphicFramePr>
          <p:cNvPr id="7823" name="Group 655"/>
          <p:cNvGraphicFramePr>
            <a:graphicFrameLocks noGrp="1"/>
          </p:cNvGraphicFramePr>
          <p:nvPr/>
        </p:nvGraphicFramePr>
        <p:xfrm>
          <a:off x="5257800" y="3124200"/>
          <a:ext cx="2290794" cy="1679690"/>
        </p:xfrm>
        <a:graphic>
          <a:graphicData uri="http://schemas.openxmlformats.org/drawingml/2006/table">
            <a:tbl>
              <a:tblPr/>
              <a:tblGrid>
                <a:gridCol w="20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822" name="Group 654"/>
          <p:cNvGraphicFramePr>
            <a:graphicFrameLocks noGrp="1"/>
          </p:cNvGraphicFramePr>
          <p:nvPr/>
        </p:nvGraphicFramePr>
        <p:xfrm>
          <a:off x="609600" y="3200400"/>
          <a:ext cx="1371600" cy="15240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824" name="Rectangle 656"/>
          <p:cNvSpPr>
            <a:spLocks noChangeArrowheads="1"/>
          </p:cNvSpPr>
          <p:nvPr/>
        </p:nvSpPr>
        <p:spPr bwMode="auto">
          <a:xfrm>
            <a:off x="685800" y="502285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5" name="Rectangle 657"/>
          <p:cNvSpPr>
            <a:spLocks noChangeArrowheads="1"/>
          </p:cNvSpPr>
          <p:nvPr/>
        </p:nvSpPr>
        <p:spPr bwMode="auto">
          <a:xfrm>
            <a:off x="1524000" y="49530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826" name="Line 658"/>
          <p:cNvSpPr>
            <a:spLocks noChangeShapeType="1"/>
          </p:cNvSpPr>
          <p:nvPr/>
        </p:nvSpPr>
        <p:spPr bwMode="auto">
          <a:xfrm>
            <a:off x="1600200" y="53689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7" name="Rectangle 659"/>
          <p:cNvSpPr>
            <a:spLocks noChangeArrowheads="1"/>
          </p:cNvSpPr>
          <p:nvPr/>
        </p:nvSpPr>
        <p:spPr bwMode="auto">
          <a:xfrm>
            <a:off x="5410200" y="48768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8" name="Line 660"/>
          <p:cNvSpPr>
            <a:spLocks noChangeShapeType="1"/>
          </p:cNvSpPr>
          <p:nvPr/>
        </p:nvSpPr>
        <p:spPr bwMode="auto">
          <a:xfrm>
            <a:off x="6261100" y="5105400"/>
            <a:ext cx="4445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9" name="Rectangle 661"/>
          <p:cNvSpPr>
            <a:spLocks noChangeArrowheads="1"/>
          </p:cNvSpPr>
          <p:nvPr/>
        </p:nvSpPr>
        <p:spPr bwMode="auto">
          <a:xfrm>
            <a:off x="6172200" y="4648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830" name="Rectangle 662"/>
          <p:cNvSpPr>
            <a:spLocks noChangeArrowheads="1"/>
          </p:cNvSpPr>
          <p:nvPr/>
        </p:nvSpPr>
        <p:spPr bwMode="auto">
          <a:xfrm>
            <a:off x="473075" y="56276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ba phần t</a:t>
            </a:r>
            <a:r>
              <a:rPr lang="vi-VN" sz="2000"/>
              <a:t>ư</a:t>
            </a:r>
            <a:endParaRPr lang="en-US" sz="2000"/>
          </a:p>
        </p:txBody>
      </p:sp>
      <p:sp>
        <p:nvSpPr>
          <p:cNvPr id="7831" name="Rectangle 663"/>
          <p:cNvSpPr>
            <a:spLocks noChangeArrowheads="1"/>
          </p:cNvSpPr>
          <p:nvPr/>
        </p:nvSpPr>
        <p:spPr bwMode="auto">
          <a:xfrm>
            <a:off x="5181600" y="5410200"/>
            <a:ext cx="32766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Bốn m</a:t>
            </a:r>
            <a:r>
              <a:rPr lang="vi-VN" sz="2000"/>
              <a:t>ươ</a:t>
            </a:r>
            <a:r>
              <a:rPr lang="en-US" sz="2000"/>
              <a:t>iphần một tr</a:t>
            </a:r>
            <a:r>
              <a:rPr lang="vi-VN" sz="2000"/>
              <a:t>ă</a:t>
            </a:r>
            <a:r>
              <a:rPr lang="en-US" sz="2000"/>
              <a:t>m,</a:t>
            </a:r>
          </a:p>
          <a:p>
            <a:pPr algn="ctr"/>
            <a:r>
              <a:rPr lang="en-US" sz="2000"/>
              <a:t>Hay bốn m</a:t>
            </a:r>
            <a:r>
              <a:rPr lang="vi-VN" sz="2000"/>
              <a:t>ươ</a:t>
            </a:r>
            <a:r>
              <a:rPr lang="en-US" sz="2000"/>
              <a:t>i phần tr</a:t>
            </a:r>
            <a:r>
              <a:rPr lang="vi-VN" sz="2000"/>
              <a:t>ă</a:t>
            </a:r>
            <a:r>
              <a:rPr lang="en-US" sz="2000"/>
              <a:t>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E7FBC9-61C7-47D3-8DE7-C4DBB2C50D13}"/>
              </a:ext>
            </a:extLst>
          </p:cNvPr>
          <p:cNvSpPr txBox="1"/>
          <p:nvPr/>
        </p:nvSpPr>
        <p:spPr>
          <a:xfrm>
            <a:off x="685800" y="304799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Thứ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ngày</a:t>
            </a:r>
            <a:r>
              <a:rPr lang="en-US" sz="2000" dirty="0"/>
              <a:t> 20 </a:t>
            </a:r>
            <a:r>
              <a:rPr lang="en-US" sz="2000" dirty="0" err="1"/>
              <a:t>thánh</a:t>
            </a:r>
            <a:r>
              <a:rPr lang="en-US" sz="2000" dirty="0"/>
              <a:t> 9 </a:t>
            </a:r>
            <a:r>
              <a:rPr lang="en-US" sz="2000" dirty="0" err="1"/>
              <a:t>năm</a:t>
            </a:r>
            <a:r>
              <a:rPr lang="en-US" sz="2000" dirty="0"/>
              <a:t>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6" dur="2000"/>
                                        <p:tgtEl>
                                          <p:spTgt spid="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2000"/>
                                        <p:tgtEl>
                                          <p:spTgt spid="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2" dur="1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2" grpId="0"/>
      <p:bldP spid="7223" grpId="0"/>
      <p:bldP spid="7224" grpId="0"/>
      <p:bldP spid="7225" grpId="0"/>
      <p:bldP spid="7226" grpId="0" animBg="1"/>
      <p:bldP spid="7227" grpId="0" animBg="1"/>
      <p:bldP spid="7228" grpId="0"/>
      <p:bldP spid="7229" grpId="0"/>
      <p:bldP spid="7231" grpId="0"/>
      <p:bldP spid="7232" grpId="0"/>
      <p:bldP spid="7233" grpId="0"/>
      <p:bldP spid="7234" grpId="0"/>
      <p:bldP spid="7235" grpId="0"/>
      <p:bldP spid="7236" grpId="0" animBg="1"/>
      <p:bldP spid="7237" grpId="0" animBg="1"/>
      <p:bldP spid="7238" grpId="0" animBg="1"/>
      <p:bldP spid="7239" grpId="0" animBg="1"/>
      <p:bldP spid="7240" grpId="0"/>
      <p:bldP spid="7241" grpId="0"/>
      <p:bldP spid="7242" grpId="0"/>
      <p:bldP spid="7824" grpId="0"/>
      <p:bldP spid="7825" grpId="0"/>
      <p:bldP spid="7826" grpId="0" animBg="1"/>
      <p:bldP spid="7827" grpId="0"/>
      <p:bldP spid="7828" grpId="0" animBg="1"/>
      <p:bldP spid="7829" grpId="0"/>
      <p:bldP spid="7830" grpId="0"/>
      <p:bldP spid="78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512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-304800" y="-762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Chú ý</a:t>
            </a:r>
            <a:r>
              <a:rPr lang="en-US" sz="2000">
                <a:solidFill>
                  <a:srgbClr val="CC0099"/>
                </a:solidFill>
              </a:rPr>
              <a:t> :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04800" y="990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en-US" sz="2800"/>
              <a:t>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</a:t>
            </a:r>
            <a:r>
              <a:rPr lang="en-US" sz="1600"/>
              <a:t> </a:t>
            </a:r>
            <a:r>
              <a:rPr lang="en-US" sz="2800"/>
              <a:t>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3276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800"/>
              <a:t>Ví dụ : 1 : 3 =         ;     4 : 10 =          ;     9 : 2 = 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819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895600" y="31242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895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867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867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8534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8534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5791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8458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6" grpId="0" animBg="1"/>
      <p:bldP spid="8209" grpId="0"/>
      <p:bldP spid="8210" grpId="0"/>
      <p:bldP spid="8211" grpId="0"/>
      <p:bldP spid="8212" grpId="0"/>
      <p:bldP spid="8213" grpId="0"/>
      <p:bldP spid="8214" grpId="0"/>
      <p:bldP spid="8215" grpId="0" animBg="1"/>
      <p:bldP spid="82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614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62000" y="685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31242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Ví dụ:  5 =           ;   12 =           ;     2001 =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8194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1816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80772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 flipV="1">
            <a:off x="29718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5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 flipV="1">
            <a:off x="29718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 flipV="1">
            <a:off x="5181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 flipV="1">
            <a:off x="5181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 flipV="1">
            <a:off x="8229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2001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 flipV="1">
            <a:off x="8229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 animBg="1"/>
      <p:bldP spid="9224" grpId="0" animBg="1"/>
      <p:bldP spid="9225" grpId="0" animBg="1"/>
      <p:bldP spid="9226" grpId="0"/>
      <p:bldP spid="9227" grpId="0"/>
      <p:bldP spid="9228" grpId="0"/>
      <p:bldP spid="9229" grpId="0"/>
      <p:bldP spid="9230" grpId="0"/>
      <p:bldP spid="92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717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9600" y="68580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5800" y="32766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 : 1 =             ;  1 =                ;  1 =           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7432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5105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7391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971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971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1816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1816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543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543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 animBg="1"/>
      <p:bldP spid="10248" grpId="0" animBg="1"/>
      <p:bldP spid="10249" grpId="0" animBg="1"/>
      <p:bldP spid="10250" grpId="0"/>
      <p:bldP spid="10251" grpId="0"/>
      <p:bldP spid="10256" grpId="0"/>
      <p:bldP spid="10257" grpId="0"/>
      <p:bldP spid="10258" grpId="0"/>
      <p:bldP spid="102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819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9906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35052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dụ:   0 =              ;  0 =             ;  0 =              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6670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8006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010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8194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8194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876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876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19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7162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162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 animBg="1"/>
      <p:bldP spid="11272" grpId="0" animBg="1"/>
      <p:bldP spid="11273" grpId="0" animBg="1"/>
      <p:bldP spid="11274" grpId="0"/>
      <p:bldP spid="11275" grpId="0"/>
      <p:bldP spid="11280" grpId="0"/>
      <p:bldP spid="11281" grpId="0"/>
      <p:bldP spid="11282" grpId="0"/>
      <p:bldP spid="112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922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09600" y="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Luyện tập thực hành :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-76200" y="304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1)a-Đọc các phân số sau :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15913" y="1184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315913" y="16414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260350" y="15859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2900" y="2251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42900" y="2708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142875" y="26590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49250" y="33178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49250" y="3775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134938" y="37195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42900" y="44894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342900" y="49466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31750" y="48704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968375" y="1143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N</a:t>
            </a:r>
            <a:r>
              <a:rPr lang="vi-VN" sz="2800"/>
              <a:t>ă</a:t>
            </a:r>
            <a:r>
              <a:rPr lang="en-US" sz="2800"/>
              <a:t>m phần bảy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1036638" y="23622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Hai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r>
              <a:rPr lang="en-US" sz="2800"/>
              <a:t>phần tr</a:t>
            </a:r>
            <a:r>
              <a:rPr lang="vi-VN" sz="2800"/>
              <a:t>ă</a:t>
            </a:r>
            <a:r>
              <a:rPr lang="en-US" sz="2800"/>
              <a:t>m</a:t>
            </a:r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1036638" y="3429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Chín m</a:t>
            </a:r>
            <a:r>
              <a:rPr lang="vi-VN" sz="2800"/>
              <a:t>ươ</a:t>
            </a:r>
            <a:r>
              <a:rPr lang="en-US" sz="2800"/>
              <a:t>i mốt</a:t>
            </a:r>
          </a:p>
          <a:p>
            <a:r>
              <a:rPr lang="en-US" sz="2800"/>
              <a:t> phần ba m</a:t>
            </a:r>
            <a:r>
              <a:rPr lang="vi-VN" sz="2800"/>
              <a:t>ươ</a:t>
            </a:r>
            <a:r>
              <a:rPr lang="en-US" sz="2800"/>
              <a:t>i tám</a:t>
            </a:r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1036638" y="4572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Tám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</a:t>
            </a:r>
          </a:p>
          <a:p>
            <a:r>
              <a:rPr lang="en-US" sz="2800"/>
              <a:t> phần nghìn</a:t>
            </a: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4648200" y="5334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b-Nêu tử và mẫu phân số:</a:t>
            </a: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4503738" y="1219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4503738" y="1676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4572000" y="2286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4572000" y="2743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4640263" y="3352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4640263" y="3810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716463" y="45243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4716463" y="49815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>
            <a:off x="4502150" y="160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4487863" y="2673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5" name="Line 57"/>
          <p:cNvSpPr>
            <a:spLocks noChangeShapeType="1"/>
          </p:cNvSpPr>
          <p:nvPr/>
        </p:nvSpPr>
        <p:spPr bwMode="auto">
          <a:xfrm>
            <a:off x="443865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4418013" y="48847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7" name="Line 59"/>
          <p:cNvSpPr>
            <a:spLocks noChangeShapeType="1"/>
          </p:cNvSpPr>
          <p:nvPr/>
        </p:nvSpPr>
        <p:spPr bwMode="auto">
          <a:xfrm flipV="1">
            <a:off x="4876800" y="12192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8" name="Line 60"/>
          <p:cNvSpPr>
            <a:spLocks noChangeShapeType="1"/>
          </p:cNvSpPr>
          <p:nvPr/>
        </p:nvSpPr>
        <p:spPr bwMode="auto">
          <a:xfrm>
            <a:off x="4800600" y="17526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 flipV="1">
            <a:off x="4953000" y="23622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51054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 flipV="1">
            <a:off x="4953000" y="34290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029200" y="3962400"/>
            <a:ext cx="1600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 flipV="1">
            <a:off x="5105400" y="45720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34000" y="51816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6019800" y="914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6019800" y="2057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5943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5867400" y="4343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6019800" y="1600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6019800" y="2667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5943600" y="3733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2" name="Rectangle 74"/>
          <p:cNvSpPr>
            <a:spLocks noChangeArrowheads="1"/>
          </p:cNvSpPr>
          <p:nvPr/>
        </p:nvSpPr>
        <p:spPr bwMode="auto">
          <a:xfrm>
            <a:off x="6019800" y="5105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4" dur="2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6" dur="2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1" dur="20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1" dur="20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1" dur="20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1" dur="2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1" dur="20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1" dur="2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316" grpId="0"/>
      <p:bldP spid="12317" grpId="0"/>
      <p:bldP spid="12318" grpId="0" animBg="1"/>
      <p:bldP spid="12319" grpId="0"/>
      <p:bldP spid="12320" grpId="0"/>
      <p:bldP spid="12321" grpId="0" animBg="1"/>
      <p:bldP spid="12322" grpId="0"/>
      <p:bldP spid="12323" grpId="0"/>
      <p:bldP spid="12324" grpId="0" animBg="1"/>
      <p:bldP spid="12325" grpId="0"/>
      <p:bldP spid="12326" grpId="0"/>
      <p:bldP spid="12327" grpId="0" animBg="1"/>
      <p:bldP spid="12330" grpId="0"/>
      <p:bldP spid="12331" grpId="0"/>
      <p:bldP spid="12332" grpId="0"/>
      <p:bldP spid="12333" grpId="0"/>
      <p:bldP spid="12335" grpId="0"/>
      <p:bldP spid="12336" grpId="0"/>
      <p:bldP spid="12337" grpId="0"/>
      <p:bldP spid="12338" grpId="0"/>
      <p:bldP spid="12339" grpId="0"/>
      <p:bldP spid="12340" grpId="0"/>
      <p:bldP spid="12341" grpId="0"/>
      <p:bldP spid="12342" grpId="0"/>
      <p:bldP spid="12343" grpId="0" animBg="1"/>
      <p:bldP spid="12344" grpId="0" animBg="1"/>
      <p:bldP spid="12345" grpId="0" animBg="1"/>
      <p:bldP spid="12346" grpId="0" animBg="1"/>
      <p:bldP spid="12347" grpId="0" animBg="1"/>
      <p:bldP spid="12348" grpId="0" animBg="1"/>
      <p:bldP spid="12349" grpId="0" animBg="1"/>
      <p:bldP spid="12350" grpId="0" animBg="1"/>
      <p:bldP spid="12351" grpId="0" animBg="1"/>
      <p:bldP spid="12352" grpId="0" animBg="1"/>
      <p:bldP spid="12353" grpId="0" animBg="1"/>
      <p:bldP spid="12354" grpId="0" animBg="1"/>
      <p:bldP spid="12355" grpId="0"/>
      <p:bldP spid="12356" grpId="0"/>
      <p:bldP spid="12357" grpId="0"/>
      <p:bldP spid="12358" grpId="0"/>
      <p:bldP spid="12359" grpId="0"/>
      <p:bldP spid="12360" grpId="0"/>
      <p:bldP spid="12361" grpId="0"/>
      <p:bldP spid="123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024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1000" y="3810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2) Viết các th</a:t>
            </a:r>
            <a:r>
              <a:rPr lang="vi-VN" sz="3200" b="1"/>
              <a:t>ươ</a:t>
            </a:r>
            <a:r>
              <a:rPr lang="en-US" sz="3200" b="1"/>
              <a:t>ng sau d</a:t>
            </a:r>
            <a:r>
              <a:rPr lang="vi-VN" sz="3200" b="1"/>
              <a:t>ư</a:t>
            </a:r>
            <a:r>
              <a:rPr lang="en-US" sz="3200" b="1"/>
              <a:t>ới dạng phân số: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33400" y="1447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 : 5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33400" y="2895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75 : 100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7200" y="4343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9 : 17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438400" y="144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362200" y="2895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362200" y="4343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886200" y="1676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810000" y="3200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8100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114800" y="11430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114800" y="1828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5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038600" y="2590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75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4038600" y="3352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962400" y="4114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9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3962400" y="4800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 animBg="1"/>
      <p:bldP spid="13325" grpId="0" animBg="1"/>
      <p:bldP spid="13326" grpId="0" animBg="1"/>
      <p:bldP spid="13327" grpId="0"/>
      <p:bldP spid="13328" grpId="0"/>
      <p:bldP spid="13329" grpId="0"/>
      <p:bldP spid="13330" grpId="0"/>
      <p:bldP spid="13331" grpId="0"/>
      <p:bldP spid="133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126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33400" y="3810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3)Viết các số tự nhiên sau d</a:t>
            </a:r>
            <a:r>
              <a:rPr lang="vi-VN" sz="3200" b="1"/>
              <a:t>ư</a:t>
            </a:r>
            <a:r>
              <a:rPr lang="en-US" sz="3200" b="1"/>
              <a:t>ới dạng phân số</a:t>
            </a:r>
          </a:p>
          <a:p>
            <a:r>
              <a:rPr lang="en-US" sz="3200" b="1"/>
              <a:t>Có mẫu số là 1: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143000" y="1828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143000" y="3352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143000" y="4800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1000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895600" y="1981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895600" y="3429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2922588" y="495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038600" y="2209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0386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886200" y="525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191000" y="152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191000" y="2362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191000" y="3124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197350" y="3810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191000" y="4572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211638" y="533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  <p:bldP spid="14350" grpId="0"/>
      <p:bldP spid="14351" grpId="0"/>
      <p:bldP spid="14352" grpId="0"/>
      <p:bldP spid="14353" grpId="0"/>
      <p:bldP spid="14354" grpId="0" animBg="1"/>
      <p:bldP spid="14355" grpId="0" animBg="1"/>
      <p:bldP spid="14356" grpId="0" animBg="1"/>
      <p:bldP spid="14357" grpId="0"/>
      <p:bldP spid="14358" grpId="0"/>
      <p:bldP spid="14359" grpId="0"/>
      <p:bldP spid="14360" grpId="0"/>
      <p:bldP spid="14361" grpId="0"/>
      <p:bldP spid="1436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593</Words>
  <Application>Microsoft Office PowerPoint</Application>
  <PresentationFormat>On-screen Show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Trung Nguyen</dc:creator>
  <cp:lastModifiedBy>NguyenHan Computer</cp:lastModifiedBy>
  <cp:revision>30</cp:revision>
  <dcterms:created xsi:type="dcterms:W3CDTF">2005-02-21T19:44:34Z</dcterms:created>
  <dcterms:modified xsi:type="dcterms:W3CDTF">2021-09-12T13:45:05Z</dcterms:modified>
</cp:coreProperties>
</file>