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media/media1.wav" ContentType="audio/x-wav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8"/>
  </p:notesMasterIdLst>
  <p:handoutMasterIdLst>
    <p:handoutMasterId r:id="rId19"/>
  </p:handoutMasterIdLst>
  <p:sldIdLst>
    <p:sldId id="292" r:id="rId2"/>
    <p:sldId id="256" r:id="rId3"/>
    <p:sldId id="289" r:id="rId4"/>
    <p:sldId id="258" r:id="rId5"/>
    <p:sldId id="277" r:id="rId6"/>
    <p:sldId id="295" r:id="rId7"/>
    <p:sldId id="290" r:id="rId8"/>
    <p:sldId id="286" r:id="rId9"/>
    <p:sldId id="265" r:id="rId10"/>
    <p:sldId id="294" r:id="rId11"/>
    <p:sldId id="291" r:id="rId12"/>
    <p:sldId id="267" r:id="rId13"/>
    <p:sldId id="270" r:id="rId14"/>
    <p:sldId id="274" r:id="rId15"/>
    <p:sldId id="266" r:id="rId16"/>
    <p:sldId id="293" r:id="rId17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30DA7"/>
    <a:srgbClr val="5CA139"/>
    <a:srgbClr val="FF5050"/>
    <a:srgbClr val="0099FF"/>
    <a:srgbClr val="F5750B"/>
    <a:srgbClr val="18ADB4"/>
    <a:srgbClr val="E6E3D2"/>
    <a:srgbClr val="128288"/>
    <a:srgbClr val="69D8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1181" autoAdjust="0"/>
    <p:restoredTop sz="96721" autoAdjust="0"/>
  </p:normalViewPr>
  <p:slideViewPr>
    <p:cSldViewPr>
      <p:cViewPr varScale="1">
        <p:scale>
          <a:sx n="90" d="100"/>
          <a:sy n="90" d="100"/>
        </p:scale>
        <p:origin x="-58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pPr/>
              <a:t>2021/10/10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pPr/>
              <a:t>2021/10/10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 dirty="0"/>
              <a:t>PPT】https://mumjin.taobao.com/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5356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11159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9346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822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0534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90012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7426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173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65260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29088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1168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8D040-5274-46E1-8040-753AB5991BBB}" type="datetimeFigureOut">
              <a:rPr lang="en-US" smtClean="0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019B4-0B24-44F9-BB35-DFEA73B587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83778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176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2809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3335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04823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08979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6953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3719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753180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1" y="1858308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760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608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709139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99023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70706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85262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schemeClr val="tx1">
                    <a:tint val="75000"/>
                  </a:schemeClr>
                </a:solidFill>
                <a:latin typeface="VNI-Heathe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schemeClr val="tx1">
                    <a:tint val="75000"/>
                  </a:schemeClr>
                </a:solidFill>
                <a:latin typeface="VNI-Heathe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srgbClr val="898989"/>
                </a:solidFill>
                <a:latin typeface="VNI-Heather" pitchFamily="2" charset="0"/>
              </a:defRPr>
            </a:lvl1pPr>
          </a:lstStyle>
          <a:p>
            <a:pPr>
              <a:defRPr/>
            </a:pPr>
            <a:fld id="{07928302-8267-453D-BE36-1C89297C7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656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3959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0898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7343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4860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305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106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1CBE20-8D59-4EE8-B038-334FFDAFA9CF}"/>
              </a:ext>
            </a:extLst>
          </p:cNvPr>
          <p:cNvSpPr txBox="1"/>
          <p:nvPr userDrawn="1"/>
        </p:nvSpPr>
        <p:spPr>
          <a:xfrm>
            <a:off x="8342798" y="47741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="" xmlns:p14="http://schemas.microsoft.com/office/powerpoint/2010/main" val="338514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52" r:id="rId20"/>
    <p:sldLayoutId id="2147483653" r:id="rId21"/>
    <p:sldLayoutId id="2147483683" r:id="rId22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thieu_nhi_the_gioi_lien_hoan-nhieu_nghe_si.mp3" TargetMode="Externa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7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microsoft.com/office/2007/relationships/media" Target="../media/media1.wav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28" y="0"/>
            <a:ext cx="907137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7150"/>
            <a:ext cx="9144000" cy="74295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TRUNG LẬP HẠ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32148" y="1163241"/>
            <a:ext cx="911185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pPr algn="ctr" eaLnBrk="1" hangingPunct="1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online</a:t>
            </a:r>
          </a:p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 DẠY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11/10/2021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 4</a:t>
            </a:r>
          </a:p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762000" y="3886200"/>
            <a:ext cx="75438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pPr algn="ctr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LÊ THỊ HỒNG CHÂU</a:t>
            </a:r>
          </a:p>
        </p:txBody>
      </p:sp>
      <p:sp>
        <p:nvSpPr>
          <p:cNvPr id="19462" name="Title 1"/>
          <p:cNvSpPr txBox="1">
            <a:spLocks/>
          </p:cNvSpPr>
          <p:nvPr/>
        </p:nvSpPr>
        <p:spPr bwMode="auto">
          <a:xfrm>
            <a:off x="800100" y="268605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pPr algn="ctr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MÔN: ĐẠO ĐỨC</a:t>
            </a:r>
          </a:p>
          <a:p>
            <a:pPr algn="ctr" eaLnBrk="1" hangingPunct="1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BÀI: VƯỢT KHÓ TRONG HỌC TẬP 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2)	</a:t>
            </a:r>
          </a:p>
        </p:txBody>
      </p:sp>
      <p:pic>
        <p:nvPicPr>
          <p:cNvPr id="9" name="~PP1512.WAV">
            <a:hlinkClick r:id="" action="ppaction://media"/>
          </p:cNvPr>
          <p:cNvPicPr>
            <a:picLocks noRot="1" noChangeAspect="1"/>
          </p:cNvPicPr>
          <p:nvPr>
            <a:wavAudioFile r:embed="rId1" name="~PP151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09435" y="480774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6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857250" y="970360"/>
            <a:ext cx="7943850" cy="102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fr-LU" alt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nêu một  số khó khăn mà </a:t>
            </a:r>
            <a:r>
              <a:rPr lang="fr-LU" alt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fr-LU" alt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thể gặp phải </a:t>
            </a:r>
            <a:r>
              <a:rPr lang="fr-LU" alt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fr-LU" alt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tập và những biện pháp để khắc phục những khó khăn đó </a:t>
            </a:r>
            <a:r>
              <a:rPr lang="fr-LU" alt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fr-LU" alt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 dưới đây</a:t>
            </a:r>
            <a:r>
              <a:rPr lang="fr-LU" alt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0934" name="Group 38"/>
          <p:cNvGraphicFramePr>
            <a:graphicFrameLocks noGrp="1"/>
          </p:cNvGraphicFramePr>
          <p:nvPr>
            <p:ph/>
          </p:nvPr>
        </p:nvGraphicFramePr>
        <p:xfrm>
          <a:off x="1143000" y="2228850"/>
          <a:ext cx="6858000" cy="2574131"/>
        </p:xfrm>
        <a:graphic>
          <a:graphicData uri="http://schemas.openxmlformats.org/drawingml/2006/table">
            <a:tbl>
              <a:tblPr/>
              <a:tblGrid>
                <a:gridCol w="3486150"/>
                <a:gridCol w="3371850"/>
              </a:tblGrid>
              <a:tr h="8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L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 khó khăn có thể gặp phải</a:t>
                      </a:r>
                      <a:endParaRPr kumimoji="0" lang="fr-L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L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NI-Times" pitchFamily="2" charset="0"/>
                          <a:cs typeface="Arial" charset="0"/>
                        </a:rPr>
                        <a:t> </a:t>
                      </a:r>
                      <a:r>
                        <a:rPr kumimoji="0" lang="fr-L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 biện pháp khắc phục</a:t>
                      </a:r>
                      <a:endParaRPr kumimoji="0" lang="fr-L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0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10" name="Rectangle 18"/>
          <p:cNvSpPr>
            <a:spLocks noChangeArrowheads="1"/>
          </p:cNvSpPr>
          <p:nvPr/>
        </p:nvSpPr>
        <p:spPr bwMode="auto">
          <a:xfrm>
            <a:off x="1143000" y="144066"/>
            <a:ext cx="49149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7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7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7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altLang="en-US" sz="27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13923" y="141685"/>
            <a:ext cx="2187178" cy="6000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1-原创素材\1_mm1102\PPT\PPT_014\materaials\pageimg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14" y="699542"/>
            <a:ext cx="6969854" cy="36870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420747">
            <a:off x="1618155" y="2029360"/>
            <a:ext cx="501926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4,5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tự học với sự hỗ trợ từ bố mẹ, anh chị nhé.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rgbClr val="C00000"/>
              </a:solidFill>
              <a:latin typeface="HP001 4 hàng" panose="020B0603050302020204" pitchFamily="34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1284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7534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97832" y="1693116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3429000"/>
            <a:ext cx="853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latin typeface="VNI-Times" pitchFamily="2" charset="0"/>
              </a:rPr>
              <a:t>     </a:t>
            </a:r>
            <a:endParaRPr lang="en-US" sz="2400" b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0229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59632" y="483518"/>
            <a:ext cx="6768752" cy="2808312"/>
            <a:chOff x="1259632" y="483518"/>
            <a:chExt cx="6768752" cy="2315760"/>
          </a:xfrm>
        </p:grpSpPr>
        <p:pic>
          <p:nvPicPr>
            <p:cNvPr id="12290" name="Picture 2" descr="F:\1-原创素材\1_mm1102\PPT\PPT_014\materaials\pageimg_g7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83518"/>
              <a:ext cx="6768752" cy="231576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411760" y="1715621"/>
              <a:ext cx="4392488" cy="786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Qua b</a:t>
              </a:r>
              <a:r>
                <a:rPr lang="vi-VN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ài</a:t>
              </a:r>
              <a:r>
                <a:rPr lang="en-US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ọc</a:t>
              </a:r>
              <a:r>
                <a:rPr lang="en-US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 nay</a:t>
              </a:r>
              <a:r>
                <a:rPr lang="vi-VN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, bạn rút ra được điều gì?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194349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31640" y="-92546"/>
            <a:ext cx="4392488" cy="1656184"/>
            <a:chOff x="755576" y="1421098"/>
            <a:chExt cx="4328988" cy="2806836"/>
          </a:xfrm>
        </p:grpSpPr>
        <p:pic>
          <p:nvPicPr>
            <p:cNvPr id="16386" name="Picture 2" descr="F:\1-原创素材\1_mm1102\PPT\PPT_014\materaials\pageimg_g1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421098"/>
              <a:ext cx="4328988" cy="28068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00371" y="2211711"/>
              <a:ext cx="1759661" cy="99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 smtClean="0">
                  <a:solidFill>
                    <a:srgbClr val="FF5050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Ghi nhớ</a:t>
              </a:r>
              <a:endParaRPr lang="en-US" altLang="zh-CN" sz="6000" b="1" dirty="0">
                <a:solidFill>
                  <a:srgbClr val="FF5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79512" y="1275606"/>
            <a:ext cx="8784976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3333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3333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FF5050"/>
              </a:solidFill>
              <a:latin typeface="HP001 4 hàng" panose="020B0603050302020204" pitchFamily="34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481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1-原创素材\1_mm1102\PPT\PPT_014\materaials\pageimg_g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8352928" cy="42330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691680" y="518207"/>
            <a:ext cx="6763519" cy="3654185"/>
            <a:chOff x="3233068" y="1131590"/>
            <a:chExt cx="4651300" cy="3654185"/>
          </a:xfrm>
        </p:grpSpPr>
        <p:sp>
          <p:nvSpPr>
            <p:cNvPr id="3" name="TextBox 2"/>
            <p:cNvSpPr txBox="1"/>
            <p:nvPr/>
          </p:nvSpPr>
          <p:spPr>
            <a:xfrm>
              <a:off x="3275856" y="1131590"/>
              <a:ext cx="4176464" cy="90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dirty="0" smtClean="0"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    </a:t>
              </a:r>
              <a:r>
                <a:rPr lang="en-US" altLang="zh-CN" sz="3200" b="1" dirty="0" err="1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Thực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hành</a:t>
              </a:r>
              <a:endPara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233068" y="2185576"/>
              <a:ext cx="4651300" cy="26001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Cố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gắng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thực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hiện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những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biện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pháp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đã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đề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ra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để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vượt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khó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khăn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trong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học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tập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.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Tìm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hiểu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động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viên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giúp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đỡ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bạn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khi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bạn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gặp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khó</a:t>
              </a:r>
              <a:r>
                <a:rPr lang="en-US" altLang="zh-CN" sz="28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khăn</a:t>
              </a:r>
              <a:r>
                <a:rPr lang="en-US" altLang="zh-CN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.</a:t>
              </a:r>
              <a:endParaRPr lang="zh-CN" altLang="en-US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80682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thieu_nhi_the_gioi_lien_hoan-nhieu_nghe_s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28700" y="46291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0716"/>
            <a:ext cx="9144000" cy="5138738"/>
          </a:xfrm>
        </p:spPr>
      </p:pic>
      <p:sp>
        <p:nvSpPr>
          <p:cNvPr id="46084" name="WordArt 2"/>
          <p:cNvSpPr>
            <a:spLocks noChangeArrowheads="1" noChangeShapeType="1" noTextEdit="1"/>
          </p:cNvSpPr>
          <p:nvPr/>
        </p:nvSpPr>
        <p:spPr bwMode="auto">
          <a:xfrm>
            <a:off x="3165872" y="1473994"/>
            <a:ext cx="2914650" cy="62865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27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9900CC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Dặn</a:t>
            </a: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9900CC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9900CC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dò</a:t>
            </a:r>
            <a:endParaRPr lang="en-US" sz="27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9900CC"/>
                  </a:gs>
                  <a:gs pos="100000">
                    <a:srgbClr val="CC33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102644"/>
            <a:ext cx="8458200" cy="193899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428625" indent="-428625">
              <a:lnSpc>
                <a:spcPct val="150000"/>
              </a:lnSpc>
              <a:buFontTx/>
              <a:buChar char="-"/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28625" indent="-428625">
              <a:lnSpc>
                <a:spcPct val="150000"/>
              </a:lnSpc>
              <a:buFontTx/>
              <a:buChar char="-"/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40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332640" y="-1892746"/>
            <a:ext cx="609600" cy="609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42586"/>
            <a:ext cx="1152128" cy="206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/>
          <a:srcRect l="17077" t="28332" r="21550" b="19471"/>
          <a:stretch/>
        </p:blipFill>
        <p:spPr>
          <a:xfrm rot="19141126">
            <a:off x="8391072" y="3137541"/>
            <a:ext cx="583972" cy="4712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5" y="4073265"/>
            <a:ext cx="283465" cy="2682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75" y="4801708"/>
            <a:ext cx="283465" cy="2682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17" y="4562475"/>
            <a:ext cx="283465" cy="2682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9" y="4611392"/>
            <a:ext cx="283465" cy="2682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06" y="4692823"/>
            <a:ext cx="283465" cy="2682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23" y="4709951"/>
            <a:ext cx="283465" cy="2682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45" y="4217215"/>
            <a:ext cx="283465" cy="268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66" y="4709951"/>
            <a:ext cx="283465" cy="2682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73" y="3939152"/>
            <a:ext cx="283465" cy="2682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7504" y="314973"/>
            <a:ext cx="8200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Thứ hai ngày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tháng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năm 2021</a:t>
            </a:r>
          </a:p>
          <a:p>
            <a:pPr algn="ctr"/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Đạo đức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Vượt khó trong học tập (tiết 2)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82661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2.77778E-6 0.0003 C -0.00052 -0.00834 -0.00069 -0.01636 -0.00139 -0.0247 C -0.00156 -0.02747 -0.00225 -0.03056 -0.0026 -0.03334 C -0.00312 -0.03704 -0.00347 -0.04075 -0.00382 -0.04445 C -0.00434 -0.05186 -0.00468 -0.05926 -0.00503 -0.06667 C -0.00833 -0.13272 -0.00364 -0.05124 -0.00885 -0.14229 C -0.0092 -0.14908 -0.0092 -0.15587 -0.01007 -0.16235 C -0.01059 -0.16513 -0.01093 -0.16821 -0.01128 -0.1713 C -0.01371 -0.19229 -0.01146 -0.17778 -0.01389 -0.20216 C -0.01441 -0.20896 -0.01649 -0.21852 -0.01753 -0.22439 C -0.01805 -0.22686 -0.01805 -0.22933 -0.01892 -0.23118 L -0.02135 -0.23797 C -0.02413 -0.25834 -0.02014 -0.23735 -0.02639 -0.25124 C -0.02725 -0.25309 -0.02708 -0.25587 -0.0276 -0.25772 C -0.0283 -0.26019 -0.02916 -0.26235 -0.03003 -0.26451 C -0.03125 -0.2676 -0.03246 -0.27068 -0.03385 -0.27346 C -0.03507 -0.27562 -0.03646 -0.27747 -0.03767 -0.27994 C -0.03941 -0.28426 -0.04097 -0.28889 -0.04253 -0.29321 C -0.0434 -0.29568 -0.04392 -0.29846 -0.04514 -0.3 L -0.04878 -0.30433 C -0.05295 -0.31544 -0.05017 -0.30957 -0.05885 -0.32007 C -0.06007 -0.32161 -0.06111 -0.32346 -0.06267 -0.32439 C -0.06389 -0.32531 -0.0651 -0.32562 -0.06632 -0.32655 C -0.06771 -0.32778 -0.06875 -0.32994 -0.07014 -0.33118 C -0.07257 -0.33303 -0.07534 -0.33334 -0.0776 -0.3355 C -0.08489 -0.34198 -0.0809 -0.33889 -0.0901 -0.34445 C -0.09132 -0.34507 -0.09253 -0.3463 -0.09392 -0.34661 C -0.09878 -0.34846 -0.10555 -0.35062 -0.11007 -0.3534 C -0.11371 -0.35556 -0.11493 -0.35649 -0.11892 -0.35772 C -0.12135 -0.35865 -0.12396 -0.35926 -0.12639 -0.35988 C -0.12812 -0.3605 -0.12968 -0.36204 -0.13142 -0.36235 C -0.14305 -0.36297 -0.15468 -0.36235 -0.16632 -0.36235 L -0.16632 -0.36204 " pathEditMode="relative" rAng="0" ptsTypes="AAAAAAAAAAAAAAAAAAAAAAAAAAAAAAAAAA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-1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32 -0.36204 L -0.16632 -0.36173 C -0.16857 -0.3676 -0.17361 -0.38118 -0.1776 -0.38673 L -0.18889 -0.4 C -0.1901 -0.40155 -0.19132 -0.40371 -0.19271 -0.40433 C -0.19514 -0.40587 -0.19791 -0.40618 -0.20017 -0.40896 C -0.2059 -0.41575 -0.20191 -0.41204 -0.20885 -0.41544 C -0.21024 -0.41605 -0.21146 -0.41729 -0.21267 -0.4176 C -0.21632 -0.41883 -0.22014 -0.41914 -0.22396 -0.42007 C -0.23767 -0.41914 -0.25139 -0.41914 -0.26527 -0.4176 C -0.26649 -0.4176 -0.26771 -0.41605 -0.26892 -0.41544 C -0.27222 -0.41389 -0.27587 -0.41389 -0.27899 -0.41112 C -0.28055 -0.40957 -0.28212 -0.40741 -0.28402 -0.40649 C -0.2868 -0.40525 -0.28975 -0.40525 -0.29271 -0.40433 C -0.3 -0.4 -0.29288 -0.40402 -0.30399 -0.4 C -0.31041 -0.39754 -0.30712 -0.39846 -0.31267 -0.39537 C -0.31684 -0.39352 -0.31962 -0.3926 -0.32396 -0.39105 L -0.37777 -0.39321 C -0.37951 -0.39352 -0.38107 -0.39476 -0.38281 -0.39537 C -0.39184 -0.39908 -0.38611 -0.39599 -0.39271 -0.4 C -0.39444 -0.40216 -0.396 -0.40494 -0.39774 -0.40649 C -0.39896 -0.40772 -0.40034 -0.40803 -0.40156 -0.40896 C -0.40312 -0.41019 -0.40486 -0.41204 -0.40642 -0.41328 C -0.40764 -0.4142 -0.40902 -0.41451 -0.41024 -0.41544 C -0.41475 -0.41883 -0.41527 -0.42007 -0.41892 -0.42439 C -0.41944 -0.42655 -0.41944 -0.42902 -0.42031 -0.43118 C -0.42343 -0.43951 -0.42343 -0.43673 -0.42777 -0.43982 C -0.42951 -0.44136 -0.43107 -0.44291 -0.43281 -0.44445 C -0.43958 -0.45124 -0.43333 -0.44692 -0.44027 -0.45093 C -0.44114 -0.4534 -0.44166 -0.45618 -0.44271 -0.45772 C -0.44375 -0.45926 -0.44531 -0.45896 -0.44652 -0.45988 C -0.44826 -0.46112 -0.45 -0.46235 -0.45156 -0.46451 C -0.45295 -0.46636 -0.45364 -0.46945 -0.45521 -0.47099 C -0.45764 -0.47346 -0.46024 -0.47408 -0.46284 -0.47562 C -0.46406 -0.47624 -0.46545 -0.47655 -0.46649 -0.47778 C -0.46771 -0.47933 -0.46892 -0.48087 -0.47031 -0.4821 C -0.47152 -0.48334 -0.47274 -0.48365 -0.47396 -0.48426 C -0.47986 -0.48735 -0.48073 -0.48704 -0.48784 -0.48889 C -0.48906 -0.48951 -0.49027 -0.49044 -0.49149 -0.49105 C -0.50139 -0.49445 -0.51371 -0.49445 -0.52274 -0.49537 C -0.53559 -0.5 -0.52691 -0.49784 -0.54896 -0.49784 L -0.54896 -0.49754 " pathEditMode="relative" rAng="0" ptsTypes="AAAAAAAAAAAAAAAAAAAAAAAAAAAAAAAAAAAAAAAAAA">
                                      <p:cBhvr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32" y="-68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707654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480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2439" y="195486"/>
            <a:ext cx="6083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Khi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gặp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bài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tập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khó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em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sẽ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làm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gì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C0000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6034" y="1000989"/>
            <a:ext cx="3971694" cy="523220"/>
            <a:chOff x="1144106" y="1602217"/>
            <a:chExt cx="3971694" cy="523220"/>
          </a:xfrm>
        </p:grpSpPr>
        <p:pic>
          <p:nvPicPr>
            <p:cNvPr id="4098" name="Picture 2" descr="F:\1-原创素材\1_mm1102\PPT\PPT_014\materaials\flower_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106" y="1687129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97502" y="1602217"/>
              <a:ext cx="36182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A.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Chép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luôn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bài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của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bạn</a:t>
              </a:r>
              <a:endParaRPr lang="zh-CN" altLang="en-US" sz="2800" b="1" spc="-150" dirty="0">
                <a:solidFill>
                  <a:srgbClr val="B30DA7"/>
                </a:solidFill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28596" y="2000246"/>
            <a:ext cx="5238775" cy="666096"/>
            <a:chOff x="4836180" y="2363694"/>
            <a:chExt cx="5238775" cy="666096"/>
          </a:xfrm>
        </p:grpSpPr>
        <p:pic>
          <p:nvPicPr>
            <p:cNvPr id="4101" name="Picture 5" descr="F:\1-原创素材\1_mm1102\PPT\PPT_014\materaials\flower_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180" y="2363694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121932" y="2506570"/>
              <a:ext cx="49530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C.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Hỏi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thầy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,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cô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giáo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hoặc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người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lớn</a:t>
              </a:r>
              <a:endParaRPr lang="zh-CN" altLang="en-US" sz="2800" b="1" spc="-150" dirty="0">
                <a:solidFill>
                  <a:srgbClr val="B30DA7"/>
                </a:solidFill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7460" y="1537817"/>
            <a:ext cx="4564783" cy="523220"/>
            <a:chOff x="2411760" y="2867750"/>
            <a:chExt cx="4564783" cy="523220"/>
          </a:xfrm>
        </p:grpSpPr>
        <p:pic>
          <p:nvPicPr>
            <p:cNvPr id="4100" name="Picture 4" descr="F:\1-原创素材\1_mm1102\PPT\PPT_014\materaials\flower_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2888700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734676" y="2867750"/>
              <a:ext cx="42418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B.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Nhờ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người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khác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làm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bài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hộ</a:t>
              </a:r>
              <a:endParaRPr lang="zh-CN" altLang="en-US" sz="2800" b="1" spc="-150" dirty="0">
                <a:solidFill>
                  <a:srgbClr val="B30DA7"/>
                </a:solidFill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87460" y="2680630"/>
            <a:ext cx="2861864" cy="523220"/>
            <a:chOff x="4839916" y="2875718"/>
            <a:chExt cx="2861864" cy="523220"/>
          </a:xfrm>
        </p:grpSpPr>
        <p:pic>
          <p:nvPicPr>
            <p:cNvPr id="4099" name="Picture 3" descr="F:\1-原创素材\1_mm1102\PPT\PPT_014\materaials\flower_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916" y="2918546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159096" y="2875718"/>
              <a:ext cx="25426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D.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Bỏ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không</a:t>
              </a:r>
              <a:r>
                <a:rPr lang="en-US" altLang="zh-CN" sz="2800" b="1" spc="-150" dirty="0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pc="-150" dirty="0" err="1" smtClean="0">
                  <a:solidFill>
                    <a:srgbClr val="B30DA7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làm</a:t>
              </a:r>
              <a:endParaRPr lang="zh-CN" altLang="en-US" sz="2800" b="1" spc="-150" dirty="0">
                <a:solidFill>
                  <a:srgbClr val="B30DA7"/>
                </a:solidFill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5" y="4073265"/>
            <a:ext cx="283465" cy="2682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75" y="4801708"/>
            <a:ext cx="283465" cy="2682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17" y="4562475"/>
            <a:ext cx="283465" cy="2682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9" y="4611392"/>
            <a:ext cx="283465" cy="2682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06" y="4692823"/>
            <a:ext cx="283465" cy="2682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23" y="4709951"/>
            <a:ext cx="283465" cy="2682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45" y="4217215"/>
            <a:ext cx="283465" cy="2682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66" y="4709951"/>
            <a:ext cx="283465" cy="2682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73" y="3939152"/>
            <a:ext cx="283465" cy="2682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0" cstate="print"/>
          <a:srcRect l="17077" t="28332" r="21550" b="19471"/>
          <a:stretch/>
        </p:blipFill>
        <p:spPr>
          <a:xfrm rot="19141126">
            <a:off x="8391072" y="3137541"/>
            <a:ext cx="583972" cy="4712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46856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9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2.77778E-6 0.0003 C -0.00052 -0.00834 -0.00069 -0.01636 -0.00139 -0.0247 C -0.00156 -0.02747 -0.00225 -0.03056 -0.0026 -0.03334 C -0.00312 -0.03704 -0.00347 -0.04075 -0.00382 -0.04445 C -0.00434 -0.05186 -0.00468 -0.05926 -0.00503 -0.06667 C -0.00833 -0.13272 -0.00364 -0.05124 -0.00885 -0.14229 C -0.0092 -0.14908 -0.0092 -0.15587 -0.01007 -0.16235 C -0.01059 -0.16513 -0.01093 -0.16821 -0.01128 -0.1713 C -0.01371 -0.19229 -0.01146 -0.17778 -0.01389 -0.20216 C -0.01441 -0.20896 -0.01649 -0.21852 -0.01753 -0.22439 C -0.01805 -0.22686 -0.01805 -0.22933 -0.01892 -0.23118 L -0.02135 -0.23797 C -0.02413 -0.25834 -0.02014 -0.23735 -0.02639 -0.25124 C -0.02725 -0.25309 -0.02708 -0.25587 -0.0276 -0.25772 C -0.0283 -0.26019 -0.02916 -0.26235 -0.03003 -0.26451 C -0.03125 -0.2676 -0.03246 -0.27068 -0.03385 -0.27346 C -0.03507 -0.27562 -0.03646 -0.27747 -0.03767 -0.27994 C -0.03941 -0.28426 -0.04097 -0.28889 -0.04253 -0.29321 C -0.0434 -0.29568 -0.04392 -0.29846 -0.04514 -0.3 L -0.04878 -0.30433 C -0.05295 -0.31544 -0.05017 -0.30957 -0.05885 -0.32007 C -0.06007 -0.32161 -0.06111 -0.32346 -0.06267 -0.32439 C -0.06389 -0.32531 -0.0651 -0.32562 -0.06632 -0.32655 C -0.06771 -0.32778 -0.06875 -0.32994 -0.07014 -0.33118 C -0.07257 -0.33303 -0.07534 -0.33334 -0.0776 -0.3355 C -0.08489 -0.34198 -0.0809 -0.33889 -0.0901 -0.34445 C -0.09132 -0.34507 -0.09253 -0.3463 -0.09392 -0.34661 C -0.09878 -0.34846 -0.10555 -0.35062 -0.11007 -0.3534 C -0.11371 -0.35556 -0.11493 -0.35649 -0.11892 -0.35772 C -0.12135 -0.35865 -0.12396 -0.35926 -0.12639 -0.35988 C -0.12812 -0.3605 -0.12968 -0.36204 -0.13142 -0.36235 C -0.14305 -0.36297 -0.15468 -0.36235 -0.16632 -0.36235 L -0.16632 -0.36204 " pathEditMode="relative" rAng="0" ptsTypes="AAAAAAAAAAAAAAAAAAAAAAAAAAAAAAAAAA">
                                      <p:cBhvr>
                                        <p:cTn id="9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-1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4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32 -0.36204 L -0.16632 -0.36173 C -0.16857 -0.3676 -0.17361 -0.38118 -0.1776 -0.38673 L -0.18889 -0.4 C -0.1901 -0.40155 -0.19132 -0.40371 -0.19271 -0.40433 C -0.19514 -0.40587 -0.19791 -0.40618 -0.20017 -0.40896 C -0.2059 -0.41575 -0.20191 -0.41204 -0.20885 -0.41544 C -0.21024 -0.41605 -0.21146 -0.41729 -0.21267 -0.4176 C -0.21632 -0.41883 -0.22014 -0.41914 -0.22396 -0.42007 C -0.23767 -0.41914 -0.25139 -0.41914 -0.26527 -0.4176 C -0.26649 -0.4176 -0.26771 -0.41605 -0.26892 -0.41544 C -0.27222 -0.41389 -0.27587 -0.41389 -0.27899 -0.41112 C -0.28055 -0.40957 -0.28212 -0.40741 -0.28402 -0.40649 C -0.2868 -0.40525 -0.28975 -0.40525 -0.29271 -0.40433 C -0.3 -0.4 -0.29288 -0.40402 -0.30399 -0.4 C -0.31041 -0.39754 -0.30712 -0.39846 -0.31267 -0.39537 C -0.31684 -0.39352 -0.31962 -0.3926 -0.32396 -0.39105 L -0.37777 -0.39321 C -0.37951 -0.39352 -0.38107 -0.39476 -0.38281 -0.39537 C -0.39184 -0.39908 -0.38611 -0.39599 -0.39271 -0.4 C -0.39444 -0.40216 -0.396 -0.40494 -0.39774 -0.40649 C -0.39896 -0.40772 -0.40034 -0.40803 -0.40156 -0.40896 C -0.40312 -0.41019 -0.40486 -0.41204 -0.40642 -0.41328 C -0.40764 -0.4142 -0.40902 -0.41451 -0.41024 -0.41544 C -0.41475 -0.41883 -0.41527 -0.42007 -0.41892 -0.42439 C -0.41944 -0.42655 -0.41944 -0.42902 -0.42031 -0.43118 C -0.42343 -0.43951 -0.42343 -0.43673 -0.42777 -0.43982 C -0.42951 -0.44136 -0.43107 -0.44291 -0.43281 -0.44445 C -0.43958 -0.45124 -0.43333 -0.44692 -0.44027 -0.45093 C -0.44114 -0.4534 -0.44166 -0.45618 -0.44271 -0.45772 C -0.44375 -0.45926 -0.44531 -0.45896 -0.44652 -0.45988 C -0.44826 -0.46112 -0.45 -0.46235 -0.45156 -0.46451 C -0.45295 -0.46636 -0.45364 -0.46945 -0.45521 -0.47099 C -0.45764 -0.47346 -0.46024 -0.47408 -0.46284 -0.47562 C -0.46406 -0.47624 -0.46545 -0.47655 -0.46649 -0.47778 C -0.46771 -0.47933 -0.46892 -0.48087 -0.47031 -0.4821 C -0.47152 -0.48334 -0.47274 -0.48365 -0.47396 -0.48426 C -0.47986 -0.48735 -0.48073 -0.48704 -0.48784 -0.48889 C -0.48906 -0.48951 -0.49027 -0.49044 -0.49149 -0.49105 C -0.50139 -0.49445 -0.51371 -0.49445 -0.52274 -0.49537 C -0.53559 -0.5 -0.52691 -0.49784 -0.54896 -0.49784 L -0.54896 -0.49754 " pathEditMode="relative" rAng="0" ptsTypes="AAAAAAAAAAAAAAAAAAAAAAAAAAAAAAAAAAAAAAAAAA">
                                      <p:cBhvr>
                                        <p:cTn id="101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32" y="-6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1520" y="-33455"/>
            <a:ext cx="4680520" cy="3631060"/>
            <a:chOff x="251520" y="-33455"/>
            <a:chExt cx="4680520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-33455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58506" y="1203598"/>
              <a:ext cx="3528392" cy="130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     </a:t>
              </a:r>
              <a:r>
                <a:rPr lang="en-US" altLang="zh-CN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1: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quyết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tình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huống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2177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323850" y="628650"/>
            <a:ext cx="862965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fr-LU" alt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Tình huống: </a:t>
            </a:r>
          </a:p>
          <a:p>
            <a:pPr algn="just">
              <a:spcBef>
                <a:spcPct val="50000"/>
              </a:spcBef>
            </a:pPr>
            <a:r>
              <a:rPr lang="fr-LU" altLang="en-US" sz="2400" b="1" dirty="0" smtClean="0">
                <a:solidFill>
                  <a:srgbClr val="B30DA7"/>
                </a:solidFill>
                <a:latin typeface="Times New Roman" pitchFamily="18" charset="0"/>
                <a:cs typeface="Times New Roman" pitchFamily="18" charset="0"/>
              </a:rPr>
              <a:t>Nếu </a:t>
            </a:r>
            <a:r>
              <a:rPr lang="fr-LU" altLang="en-US" sz="2400" b="1" dirty="0" smtClean="0">
                <a:solidFill>
                  <a:srgbClr val="B30DA7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fr-LU" altLang="en-US" sz="2400" b="1" dirty="0" smtClean="0">
                <a:solidFill>
                  <a:srgbClr val="B30DA7"/>
                </a:solidFill>
                <a:latin typeface="Times New Roman" pitchFamily="18" charset="0"/>
                <a:cs typeface="Times New Roman" pitchFamily="18" charset="0"/>
              </a:rPr>
              <a:t>bị ốm phải nghỉ học nhiều </a:t>
            </a:r>
            <a:r>
              <a:rPr lang="fr-LU" altLang="en-US" sz="2400" b="1" dirty="0" smtClean="0">
                <a:solidFill>
                  <a:srgbClr val="B30DA7"/>
                </a:solidFill>
                <a:latin typeface="Times New Roman" pitchFamily="18" charset="0"/>
                <a:cs typeface="Times New Roman" pitchFamily="18" charset="0"/>
              </a:rPr>
              <a:t>ngày. Theo </a:t>
            </a:r>
            <a:r>
              <a:rPr lang="fr-LU" altLang="en-US" sz="2400" b="1" dirty="0" smtClean="0">
                <a:solidFill>
                  <a:srgbClr val="B30DA7"/>
                </a:solidFill>
                <a:latin typeface="Times New Roman" pitchFamily="18" charset="0"/>
                <a:cs typeface="Times New Roman" pitchFamily="18" charset="0"/>
              </a:rPr>
              <a:t>em, bạn </a:t>
            </a:r>
            <a:r>
              <a:rPr lang="fr-LU" altLang="en-US" sz="2400" b="1" dirty="0" smtClean="0">
                <a:solidFill>
                  <a:srgbClr val="B30DA7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fr-LU" altLang="en-US" sz="2400" b="1" dirty="0" smtClean="0">
                <a:solidFill>
                  <a:srgbClr val="B30DA7"/>
                </a:solidFill>
                <a:latin typeface="Times New Roman" pitchFamily="18" charset="0"/>
                <a:cs typeface="Times New Roman" pitchFamily="18" charset="0"/>
              </a:rPr>
              <a:t>cần phải làm gì để theo kịp các bạn trong </a:t>
            </a:r>
            <a:r>
              <a:rPr lang="fr-LU" altLang="en-US" sz="2400" b="1" dirty="0" smtClean="0">
                <a:solidFill>
                  <a:srgbClr val="B30DA7"/>
                </a:solidFill>
                <a:latin typeface="Times New Roman" pitchFamily="18" charset="0"/>
                <a:cs typeface="Times New Roman" pitchFamily="18" charset="0"/>
              </a:rPr>
              <a:t>lớp? Nếu </a:t>
            </a:r>
            <a:r>
              <a:rPr lang="fr-LU" altLang="en-US" sz="2400" b="1" dirty="0" smtClean="0">
                <a:solidFill>
                  <a:srgbClr val="B30DA7"/>
                </a:solidFill>
                <a:latin typeface="Times New Roman" pitchFamily="18" charset="0"/>
                <a:cs typeface="Times New Roman" pitchFamily="18" charset="0"/>
              </a:rPr>
              <a:t>là bạn cùng lớp với Nam em có thể làm gì để giúp bạn?</a:t>
            </a:r>
          </a:p>
          <a:p>
            <a:pPr algn="just" eaLnBrk="1" hangingPunct="1">
              <a:spcBef>
                <a:spcPct val="50000"/>
              </a:spcBef>
            </a:pPr>
            <a:endParaRPr lang="fr-LU" altLang="en-US" sz="2100" b="1" dirty="0">
              <a:solidFill>
                <a:srgbClr val="000099"/>
              </a:solidFill>
              <a:latin typeface="VNI-Times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9833" y="771550"/>
            <a:ext cx="4392488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0099FF"/>
                </a:solidFill>
                <a:latin typeface="华康海报体W12(P)" pitchFamily="82" charset="-122"/>
                <a:ea typeface="华康海报体W12(P)" pitchFamily="82" charset="-122"/>
              </a:rPr>
              <a:t>此处添加标题</a:t>
            </a:r>
            <a:endParaRPr lang="en-US" altLang="zh-CN" sz="4000" dirty="0">
              <a:solidFill>
                <a:srgbClr val="0099FF"/>
              </a:solidFill>
              <a:latin typeface="华康海报体W12(P)" pitchFamily="82" charset="-122"/>
              <a:ea typeface="华康海报体W12(P)" pitchFamily="82" charset="-122"/>
            </a:endParaRPr>
          </a:p>
        </p:txBody>
      </p:sp>
      <p:pic>
        <p:nvPicPr>
          <p:cNvPr id="21506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48730"/>
            <a:ext cx="8856983" cy="648072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123478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LU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Tình huống:  </a:t>
            </a:r>
            <a:r>
              <a:rPr lang="fr-LU" altLang="en-US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Nếu nam bị ốm phải nghỉ học nhiều ngày</a:t>
            </a:r>
            <a:endParaRPr lang="fr-LU" altLang="en-US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50061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LU" altLang="en-US" b="1" dirty="0">
                <a:latin typeface="Times New Roman" pitchFamily="18" charset="0"/>
                <a:cs typeface="Times New Roman" pitchFamily="18" charset="0"/>
              </a:rPr>
              <a:t>a. Theo em, </a:t>
            </a:r>
            <a:r>
              <a:rPr lang="fr-LU" altLang="en-US" b="1" dirty="0" smtClean="0">
                <a:latin typeface="Times New Roman" pitchFamily="18" charset="0"/>
                <a:cs typeface="Times New Roman" pitchFamily="18" charset="0"/>
              </a:rPr>
              <a:t>bạn nam cần phải làm gì để theo kịp các bạn trong lớp?</a:t>
            </a:r>
            <a:endParaRPr lang="fr-LU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83568" y="873549"/>
            <a:ext cx="11506200" cy="161582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just" eaLnBrk="1" hangingPunct="1">
              <a:spcBef>
                <a:spcPct val="50000"/>
              </a:spcBef>
              <a:defRPr/>
            </a:pPr>
            <a:r>
              <a:rPr lang="fr-LU" alt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em, bạn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 phải làm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kịp các bạn trong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 như:</a:t>
            </a:r>
            <a:endParaRPr lang="fr-LU" altLang="en-US" b="1" dirty="0">
              <a:solidFill>
                <a:srgbClr val="0070C0"/>
              </a:solidFill>
              <a:latin typeface="VNI-Times" pitchFamily="2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27583" y="2489376"/>
            <a:ext cx="7416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LU" altLang="en-US" sz="2000" b="1" dirty="0" smtClean="0">
                <a:latin typeface="Times New Roman" pitchFamily="18" charset="0"/>
                <a:cs typeface="Times New Roman" pitchFamily="18" charset="0"/>
              </a:rPr>
              <a:t>b. Nếu là bạn cùng lớp với Nam em có thể làm gì để giúp bạn?</a:t>
            </a:r>
            <a:endParaRPr lang="fr-LU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8562" y="2996880"/>
            <a:ext cx="652175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 là bạn cùng lớp với Nam em có thể làm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fr-LU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 là</a:t>
            </a:r>
            <a:r>
              <a:rPr lang="fr-LU" altLang="en-US" b="1" dirty="0" smtClean="0">
                <a:solidFill>
                  <a:srgbClr val="0070C0"/>
                </a:solidFill>
                <a:latin typeface="VNI-Times" pitchFamily="2" charset="0"/>
              </a:rPr>
              <a:t>:</a:t>
            </a:r>
            <a:endParaRPr lang="fr-LU" altLang="en-US" b="1" dirty="0">
              <a:solidFill>
                <a:srgbClr val="0070C0"/>
              </a:solidFill>
              <a:latin typeface="VNI-Times" pitchFamily="2" charset="0"/>
            </a:endParaRPr>
          </a:p>
          <a:p>
            <a:pPr marL="457200" indent="-457200" algn="just">
              <a:spcBef>
                <a:spcPct val="50000"/>
              </a:spcBef>
              <a:buFontTx/>
              <a:buChar char="-"/>
              <a:defRPr/>
            </a:pP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ct val="50000"/>
              </a:spcBef>
              <a:buFontTx/>
              <a:buChar char="-"/>
              <a:defRPr/>
            </a:pP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defRPr/>
            </a:pPr>
            <a:endParaRPr lang="fr-LU" altLang="en-US" b="1" dirty="0">
              <a:solidFill>
                <a:srgbClr val="000099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737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71549"/>
            <a:ext cx="6912768" cy="3772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267744" y="2634356"/>
            <a:ext cx="5040560" cy="1243990"/>
            <a:chOff x="2267744" y="2634356"/>
            <a:chExt cx="5040560" cy="1243990"/>
          </a:xfrm>
        </p:grpSpPr>
        <p:sp>
          <p:nvSpPr>
            <p:cNvPr id="3" name="TextBox 2"/>
            <p:cNvSpPr txBox="1"/>
            <p:nvPr/>
          </p:nvSpPr>
          <p:spPr>
            <a:xfrm>
              <a:off x="3202909" y="2634356"/>
              <a:ext cx="2882197" cy="697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0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Hoạt</a:t>
              </a:r>
              <a:r>
                <a:rPr lang="en-US" altLang="zh-CN" sz="3000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 </a:t>
              </a:r>
              <a:r>
                <a:rPr lang="en-US" altLang="zh-CN" sz="30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động</a:t>
              </a:r>
              <a:r>
                <a:rPr lang="en-US" altLang="zh-CN" sz="3000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 2</a:t>
              </a:r>
              <a:endPara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67744" y="3293571"/>
              <a:ext cx="50405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smtClean="0">
                  <a:solidFill>
                    <a:srgbClr val="C0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                </a:t>
              </a:r>
              <a:r>
                <a:rPr lang="en-US" altLang="zh-CN" sz="3200" dirty="0" err="1" smtClean="0">
                  <a:solidFill>
                    <a:srgbClr val="C0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Liên</a:t>
              </a:r>
              <a:r>
                <a:rPr lang="en-US" altLang="zh-CN" sz="3200" dirty="0" smtClean="0">
                  <a:solidFill>
                    <a:srgbClr val="C0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dirty="0" err="1" smtClean="0">
                  <a:solidFill>
                    <a:srgbClr val="C0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hệ</a:t>
              </a:r>
              <a:endParaRPr lang="zh-CN" altLang="en-US" sz="3200" dirty="0">
                <a:solidFill>
                  <a:srgbClr val="C00000"/>
                </a:solidFill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304313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1-原创素材\1_mm1102\PPT\PPT_014\materaials\pageimg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14" y="699542"/>
            <a:ext cx="6969854" cy="36870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420747">
            <a:off x="1618155" y="1752361"/>
            <a:ext cx="501926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rgbClr val="C00000"/>
              </a:solidFill>
              <a:latin typeface="HP001 4 hàng" panose="020B0603050302020204" pitchFamily="34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5107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147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931</TotalTime>
  <Words>591</Words>
  <Application>Microsoft Office PowerPoint</Application>
  <PresentationFormat>On-screen Show (16:9)</PresentationFormat>
  <Paragraphs>69</Paragraphs>
  <Slides>16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Facet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147</dc:title>
  <dc:creator>Administrator</dc:creator>
  <cp:lastModifiedBy>Microsoft</cp:lastModifiedBy>
  <cp:revision>145</cp:revision>
  <dcterms:created xsi:type="dcterms:W3CDTF">2015-09-25T00:55:29Z</dcterms:created>
  <dcterms:modified xsi:type="dcterms:W3CDTF">2021-10-10T06:25:53Z</dcterms:modified>
</cp:coreProperties>
</file>