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301" r:id="rId5"/>
    <p:sldId id="266" r:id="rId6"/>
    <p:sldId id="303" r:id="rId7"/>
    <p:sldId id="302" r:id="rId8"/>
    <p:sldId id="298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94" d="100"/>
          <a:sy n="94" d="100"/>
        </p:scale>
        <p:origin x="-149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5769" y="72290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Unit Starter</a:t>
            </a: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/>
            </a:r>
            <a:b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66FF"/>
                </a:solidFill>
                <a:latin typeface="Arial Rounded MT Bold" panose="020F0704030504030204" pitchFamily="34" charset="0"/>
              </a:rPr>
              <a:t>My Family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05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LESSON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BF9EF5-D830-4FCD-BC0D-FDC22BBB9C2C}"/>
              </a:ext>
            </a:extLst>
          </p:cNvPr>
          <p:cNvSpPr txBox="1"/>
          <p:nvPr/>
        </p:nvSpPr>
        <p:spPr>
          <a:xfrm>
            <a:off x="365760" y="353568"/>
            <a:ext cx="175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370369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xmlns="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B458421-AFF6-4FD9-8C27-05030F75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56" y="1176793"/>
            <a:ext cx="5390395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393"/>
            <a:ext cx="10515600" cy="596657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11200" smtClean="0">
                <a:solidFill>
                  <a:srgbClr val="FF0000"/>
                </a:solidFill>
              </a:rPr>
              <a:t>** Simple Past : quá khứ đơn **</a:t>
            </a:r>
          </a:p>
          <a:p>
            <a:pPr marL="0" indent="0">
              <a:buNone/>
            </a:pPr>
            <a:r>
              <a:rPr lang="en-US" sz="7200" smtClean="0">
                <a:solidFill>
                  <a:srgbClr val="FF0000"/>
                </a:solidFill>
              </a:rPr>
              <a:t>Công Thức :  S + Was / Were + …..</a:t>
            </a:r>
          </a:p>
          <a:p>
            <a:pPr marL="0" indent="0">
              <a:buNone/>
            </a:pPr>
            <a:r>
              <a:rPr lang="en-US" sz="7200" b="1">
                <a:solidFill>
                  <a:srgbClr val="92D050"/>
                </a:solidFill>
              </a:rPr>
              <a:t>(</a:t>
            </a:r>
            <a:r>
              <a:rPr lang="en-US" sz="7200" b="1" smtClean="0">
                <a:solidFill>
                  <a:srgbClr val="92D050"/>
                </a:solidFill>
              </a:rPr>
              <a:t> Subject  viết  tắt  “ S “  gọi là chủ từ )</a:t>
            </a:r>
          </a:p>
          <a:p>
            <a:pPr marL="0" indent="0" algn="ctr">
              <a:buNone/>
            </a:pPr>
            <a:r>
              <a:rPr lang="en-US" sz="6400" b="1" smtClean="0">
                <a:solidFill>
                  <a:srgbClr val="FF0000"/>
                </a:solidFill>
              </a:rPr>
              <a:t> S là những từ : I/ He / She / It / Danh từ số ít  + WAS</a:t>
            </a:r>
          </a:p>
          <a:p>
            <a:pPr marL="0" indent="0">
              <a:buNone/>
            </a:pPr>
            <a:r>
              <a:rPr lang="en-US" sz="8000" smtClean="0">
                <a:solidFill>
                  <a:srgbClr val="7030A0"/>
                </a:solidFill>
              </a:rPr>
              <a:t>Trường hợp 1 :  </a:t>
            </a:r>
            <a:r>
              <a:rPr lang="en-US" sz="8000" smtClean="0"/>
              <a:t>danh từ số ít thường là những danh từ </a:t>
            </a:r>
            <a:r>
              <a:rPr lang="en-US" sz="8000" smtClean="0">
                <a:solidFill>
                  <a:srgbClr val="FF0000"/>
                </a:solidFill>
              </a:rPr>
              <a:t>không có “s” </a:t>
            </a:r>
          </a:p>
          <a:p>
            <a:pPr marL="0" indent="0">
              <a:buNone/>
            </a:pPr>
            <a:r>
              <a:rPr lang="en-US" sz="8000" smtClean="0"/>
              <a:t>Vd : </a:t>
            </a:r>
            <a:r>
              <a:rPr lang="en-US" sz="8000" b="1" smtClean="0"/>
              <a:t>Tên riêng : Lan, Minh, Nga </a:t>
            </a:r>
            <a:r>
              <a:rPr lang="en-US" sz="8000" smtClean="0"/>
              <a:t>( một người là danh từ số ít ) </a:t>
            </a:r>
          </a:p>
          <a:p>
            <a:pPr marL="0" indent="0">
              <a:buNone/>
            </a:pPr>
            <a:r>
              <a:rPr lang="en-US" sz="8000"/>
              <a:t> </a:t>
            </a:r>
            <a:r>
              <a:rPr lang="en-US" sz="8000" smtClean="0"/>
              <a:t>              Hoặc : </a:t>
            </a:r>
            <a:r>
              <a:rPr lang="en-US" sz="8000" b="1" smtClean="0"/>
              <a:t>An Apple , A baby , a ball</a:t>
            </a:r>
            <a:r>
              <a:rPr lang="en-US" sz="8000" smtClean="0"/>
              <a:t> ( là danh từ số ít vì có “ A và An    đằng trước ). </a:t>
            </a:r>
          </a:p>
          <a:p>
            <a:pPr marL="0" indent="0">
              <a:buNone/>
            </a:pPr>
            <a:r>
              <a:rPr lang="en-US" sz="8000" smtClean="0">
                <a:solidFill>
                  <a:srgbClr val="7030A0"/>
                </a:solidFill>
              </a:rPr>
              <a:t>Trường hợp đặc biệt : </a:t>
            </a:r>
            <a:r>
              <a:rPr lang="en-US" sz="8000" smtClean="0"/>
              <a:t>Một số Danh từ </a:t>
            </a:r>
            <a:r>
              <a:rPr lang="en-US" sz="8000" smtClean="0">
                <a:solidFill>
                  <a:srgbClr val="FF0000"/>
                </a:solidFill>
              </a:rPr>
              <a:t>có “ S “ </a:t>
            </a:r>
            <a:r>
              <a:rPr lang="en-US" sz="8000" smtClean="0"/>
              <a:t>cũng là danh từ số ít</a:t>
            </a:r>
          </a:p>
          <a:p>
            <a:pPr marL="0" indent="0">
              <a:buNone/>
            </a:pPr>
            <a:r>
              <a:rPr lang="en-US" sz="8000" smtClean="0"/>
              <a:t>Vd : </a:t>
            </a:r>
            <a:r>
              <a:rPr lang="vi-VN" sz="8000"/>
              <a:t> mathematics (môn toán), physics (môn vật lý), news (tin tức</a:t>
            </a:r>
            <a:r>
              <a:rPr lang="vi-VN" sz="8000" smtClean="0"/>
              <a:t>)</a:t>
            </a:r>
            <a:r>
              <a:rPr lang="en-US" sz="8000" smtClean="0"/>
              <a:t>…..</a:t>
            </a:r>
          </a:p>
          <a:p>
            <a:pPr marL="0" indent="0">
              <a:buNone/>
            </a:pPr>
            <a:r>
              <a:rPr lang="en-US" sz="8000" smtClean="0">
                <a:solidFill>
                  <a:srgbClr val="7030A0"/>
                </a:solidFill>
              </a:rPr>
              <a:t>Bài tập ví du : </a:t>
            </a:r>
          </a:p>
          <a:p>
            <a:pPr marL="0" indent="0">
              <a:buNone/>
            </a:pPr>
            <a:r>
              <a:rPr lang="en-US" sz="8000" smtClean="0"/>
              <a:t>Lan ……….. happy. ( was / were )</a:t>
            </a:r>
          </a:p>
          <a:p>
            <a:pPr marL="0" indent="0">
              <a:buNone/>
            </a:pPr>
            <a:r>
              <a:rPr lang="en-US" sz="8000" smtClean="0"/>
              <a:t>He …………. Student.  ( was / were ) </a:t>
            </a:r>
          </a:p>
          <a:p>
            <a:pPr marL="0" indent="0">
              <a:buNone/>
            </a:pPr>
            <a:r>
              <a:rPr lang="en-US" sz="8000" smtClean="0"/>
              <a:t>A baby ………. Cry. ( was / were )</a:t>
            </a:r>
          </a:p>
        </p:txBody>
      </p:sp>
    </p:spTree>
    <p:extLst>
      <p:ext uri="{BB962C8B-B14F-4D97-AF65-F5344CB8AC3E}">
        <p14:creationId xmlns:p14="http://schemas.microsoft.com/office/powerpoint/2010/main" val="260548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47363"/>
            <a:ext cx="10515600" cy="5529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b="1">
                <a:solidFill>
                  <a:srgbClr val="FF0000"/>
                </a:solidFill>
              </a:rPr>
              <a:t>S = We / You / They / danh từ số nhiều + WERE</a:t>
            </a:r>
          </a:p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</a:rPr>
              <a:t>Trường hợp 1 : </a:t>
            </a:r>
            <a:r>
              <a:rPr lang="en-US" sz="2600"/>
              <a:t>Danh từ số nhiều là danh từ </a:t>
            </a:r>
            <a:r>
              <a:rPr lang="en-US" sz="2600">
                <a:solidFill>
                  <a:srgbClr val="FF0000"/>
                </a:solidFill>
              </a:rPr>
              <a:t>có “  S “  hoặc “ ES “ </a:t>
            </a:r>
            <a:r>
              <a:rPr lang="en-US" sz="2600"/>
              <a:t>, hoặc tên riêng từ 2 người trở lên.</a:t>
            </a:r>
          </a:p>
          <a:p>
            <a:pPr marL="0" indent="0">
              <a:buNone/>
            </a:pPr>
            <a:r>
              <a:rPr lang="en-US" sz="2600"/>
              <a:t>Vd : Babies , Apples, Balls,  Lan and Minh,  Parents </a:t>
            </a:r>
            <a:r>
              <a:rPr lang="en-US" sz="2600" smtClean="0"/>
              <a:t>, they (họ )…..</a:t>
            </a:r>
            <a:endParaRPr lang="en-US" sz="2600"/>
          </a:p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</a:rPr>
              <a:t>Trường hợp đặc biệt : </a:t>
            </a:r>
            <a:r>
              <a:rPr lang="en-US" sz="2600"/>
              <a:t>Một số Danh từ </a:t>
            </a:r>
            <a:r>
              <a:rPr lang="en-US" sz="2600">
                <a:solidFill>
                  <a:srgbClr val="FF0000"/>
                </a:solidFill>
              </a:rPr>
              <a:t>không có “ S “ </a:t>
            </a:r>
            <a:r>
              <a:rPr lang="en-US" sz="2600"/>
              <a:t>cũng là danh từ số nhiều.</a:t>
            </a:r>
          </a:p>
          <a:p>
            <a:pPr marL="0" indent="0">
              <a:buNone/>
            </a:pPr>
            <a:r>
              <a:rPr lang="en-US" sz="2600"/>
              <a:t>Vd : </a:t>
            </a:r>
            <a:r>
              <a:rPr lang="vi-VN" sz="2600"/>
              <a:t>police (cảnh sát)</a:t>
            </a:r>
          </a:p>
          <a:p>
            <a:pPr marL="0" indent="0">
              <a:buNone/>
            </a:pPr>
            <a:r>
              <a:rPr lang="en-US" sz="2600"/>
              <a:t>       </a:t>
            </a:r>
            <a:r>
              <a:rPr lang="vi-VN" sz="2600"/>
              <a:t>people </a:t>
            </a:r>
            <a:r>
              <a:rPr lang="vi-VN" sz="2600" smtClean="0"/>
              <a:t>(</a:t>
            </a:r>
            <a:r>
              <a:rPr lang="en-US" sz="2600" smtClean="0"/>
              <a:t>con </a:t>
            </a:r>
            <a:r>
              <a:rPr lang="vi-VN" sz="2600" smtClean="0"/>
              <a:t>người</a:t>
            </a:r>
            <a:r>
              <a:rPr lang="vi-VN" sz="2600"/>
              <a:t>)</a:t>
            </a:r>
          </a:p>
          <a:p>
            <a:pPr marL="0" indent="0">
              <a:buNone/>
            </a:pPr>
            <a:r>
              <a:rPr lang="en-US" sz="2600"/>
              <a:t>      </a:t>
            </a:r>
            <a:r>
              <a:rPr lang="vi-VN" sz="2600"/>
              <a:t>children (trẻ em)</a:t>
            </a:r>
          </a:p>
          <a:p>
            <a:pPr marL="0" indent="0">
              <a:buNone/>
            </a:pPr>
            <a:r>
              <a:rPr lang="en-US" sz="2600"/>
              <a:t>      </a:t>
            </a:r>
            <a:r>
              <a:rPr lang="vi-VN" sz="2600"/>
              <a:t>the rich (những người giàu)</a:t>
            </a:r>
          </a:p>
          <a:p>
            <a:pPr marL="0" indent="0">
              <a:buNone/>
            </a:pPr>
            <a:r>
              <a:rPr lang="en-US" sz="2600"/>
              <a:t>      </a:t>
            </a:r>
            <a:r>
              <a:rPr lang="vi-VN" sz="2600"/>
              <a:t>the poor (những người nghèo)</a:t>
            </a:r>
            <a:endParaRPr lang="en-US" sz="2600"/>
          </a:p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</a:rPr>
              <a:t>Bài tập ví dụ : </a:t>
            </a:r>
          </a:p>
          <a:p>
            <a:pPr marL="0" indent="0">
              <a:buNone/>
            </a:pPr>
            <a:r>
              <a:rPr lang="en-US" sz="2600"/>
              <a:t>My parents ……………. ( was / were )  very happy. </a:t>
            </a:r>
          </a:p>
          <a:p>
            <a:pPr marL="0" indent="0">
              <a:buNone/>
            </a:pPr>
            <a:r>
              <a:rPr lang="en-US" sz="2600"/>
              <a:t>Apples ……………. ( was / were ) </a:t>
            </a:r>
            <a:r>
              <a:rPr lang="en-US" sz="2600" smtClean="0"/>
              <a:t>Delicious.</a:t>
            </a:r>
            <a:endParaRPr lang="en-US" sz="260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2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xmlns="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xmlns="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xmlns="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7430"/>
            <a:ext cx="10515600" cy="5699533"/>
          </a:xfrm>
        </p:spPr>
        <p:txBody>
          <a:bodyPr/>
          <a:lstStyle/>
          <a:p>
            <a:pPr marL="0" indent="0">
              <a:buNone/>
            </a:pPr>
            <a:r>
              <a:rPr lang="vi-VN" smtClean="0">
                <a:solidFill>
                  <a:srgbClr val="FF0000"/>
                </a:solidFill>
              </a:rPr>
              <a:t>Bài tập 3 trang 5</a:t>
            </a:r>
          </a:p>
          <a:p>
            <a:pPr lvl="0"/>
            <a:r>
              <a:rPr lang="en-US">
                <a:solidFill>
                  <a:srgbClr val="0070C0"/>
                </a:solidFill>
              </a:rPr>
              <a:t>Write </a:t>
            </a:r>
            <a:r>
              <a:rPr lang="en-US" i="1">
                <a:solidFill>
                  <a:srgbClr val="0070C0"/>
                </a:solidFill>
              </a:rPr>
              <a:t>was </a:t>
            </a:r>
            <a:r>
              <a:rPr lang="en-US">
                <a:solidFill>
                  <a:srgbClr val="0070C0"/>
                </a:solidFill>
              </a:rPr>
              <a:t>or </a:t>
            </a:r>
            <a:r>
              <a:rPr lang="en-US" i="1">
                <a:solidFill>
                  <a:srgbClr val="0070C0"/>
                </a:solidFill>
              </a:rPr>
              <a:t>were</a:t>
            </a:r>
            <a:r>
              <a:rPr lang="en-US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en-US"/>
              <a:t>Yesterday Quang </a:t>
            </a:r>
            <a:r>
              <a:rPr lang="en-US"/>
              <a:t>and </a:t>
            </a:r>
            <a:r>
              <a:rPr lang="en-US" smtClean="0"/>
              <a:t>Oanh</a:t>
            </a:r>
            <a:r>
              <a:rPr lang="vi-VN" smtClean="0"/>
              <a:t> (1)</a:t>
            </a:r>
            <a:r>
              <a:rPr lang="en-US" smtClean="0"/>
              <a:t> </a:t>
            </a:r>
            <a:r>
              <a:rPr lang="en-US" u="sng" smtClean="0">
                <a:solidFill>
                  <a:srgbClr val="FF0000"/>
                </a:solidFill>
              </a:rPr>
              <a:t>were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/>
              <a:t>at the beach with their mom and dad</a:t>
            </a:r>
            <a:r>
              <a:rPr lang="en-US"/>
              <a:t>. </a:t>
            </a:r>
            <a:r>
              <a:rPr lang="en-US" smtClean="0"/>
              <a:t>It </a:t>
            </a:r>
            <a:r>
              <a:rPr lang="vi-VN" smtClean="0"/>
              <a:t>(</a:t>
            </a:r>
            <a:r>
              <a:rPr lang="en-US" smtClean="0"/>
              <a:t>2</a:t>
            </a:r>
            <a:r>
              <a:rPr lang="en-US"/>
              <a:t>) </a:t>
            </a:r>
            <a:r>
              <a:rPr lang="en-US" u="sng">
                <a:solidFill>
                  <a:srgbClr val="FF0000"/>
                </a:solidFill>
              </a:rPr>
              <a:t>was</a:t>
            </a:r>
            <a:r>
              <a:rPr lang="en-US"/>
              <a:t> sunny. The </a:t>
            </a:r>
            <a:r>
              <a:rPr lang="en-US"/>
              <a:t>children </a:t>
            </a:r>
            <a:r>
              <a:rPr lang="vi-VN" smtClean="0"/>
              <a:t>(</a:t>
            </a:r>
            <a:r>
              <a:rPr lang="en-US" smtClean="0"/>
              <a:t>3</a:t>
            </a:r>
            <a:r>
              <a:rPr lang="en-US"/>
              <a:t>) </a:t>
            </a:r>
            <a:r>
              <a:rPr lang="en-US" u="sng">
                <a:solidFill>
                  <a:srgbClr val="FF0000"/>
                </a:solidFill>
              </a:rPr>
              <a:t>were</a:t>
            </a:r>
            <a:r>
              <a:rPr lang="en-US"/>
              <a:t> very happy. At twelve o’clock </a:t>
            </a:r>
            <a:r>
              <a:rPr lang="en-US"/>
              <a:t>they </a:t>
            </a:r>
            <a:r>
              <a:rPr lang="vi-VN" smtClean="0"/>
              <a:t>(</a:t>
            </a:r>
            <a:r>
              <a:rPr lang="en-US" smtClean="0"/>
              <a:t>4</a:t>
            </a:r>
            <a:r>
              <a:rPr lang="en-US"/>
              <a:t>) </a:t>
            </a:r>
            <a:r>
              <a:rPr lang="en-US" u="sng">
                <a:solidFill>
                  <a:srgbClr val="FF0000"/>
                </a:solidFill>
              </a:rPr>
              <a:t>were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hungry. </a:t>
            </a:r>
            <a:r>
              <a:rPr lang="en-US"/>
              <a:t>Mom </a:t>
            </a:r>
            <a:r>
              <a:rPr lang="vi-VN" smtClean="0"/>
              <a:t>(</a:t>
            </a:r>
            <a:r>
              <a:rPr lang="en-US" smtClean="0"/>
              <a:t>5</a:t>
            </a:r>
            <a:r>
              <a:rPr lang="en-US"/>
              <a:t>) </a:t>
            </a:r>
            <a:r>
              <a:rPr lang="en-US" u="sng">
                <a:solidFill>
                  <a:srgbClr val="FF0000"/>
                </a:solidFill>
              </a:rPr>
              <a:t>was</a:t>
            </a:r>
            <a:r>
              <a:rPr lang="en-US"/>
              <a:t> hot</a:t>
            </a:r>
            <a:r>
              <a:rPr lang="en-US"/>
              <a:t>. </a:t>
            </a:r>
            <a:r>
              <a:rPr lang="en-US" smtClean="0"/>
              <a:t>Dad</a:t>
            </a:r>
            <a:r>
              <a:rPr lang="vi-VN" smtClean="0"/>
              <a:t> (</a:t>
            </a:r>
            <a:r>
              <a:rPr lang="en-US" smtClean="0"/>
              <a:t>6</a:t>
            </a:r>
            <a:r>
              <a:rPr lang="en-US"/>
              <a:t>)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u="sng">
                <a:solidFill>
                  <a:srgbClr val="FF0000"/>
                </a:solidFill>
              </a:rPr>
              <a:t>was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tired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2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>
                <a:solidFill>
                  <a:srgbClr val="FF0000"/>
                </a:solidFill>
              </a:rPr>
              <a:t>**Homework**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vi-VN" smtClean="0"/>
              <a:t>Về nhà học công thức về : thì quá khứ đơn.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6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Kết bạn zalo số : 0933486719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Khi kết bạn với cô, tụi con nhắn tin qua cho cô theo nội dung :</a:t>
            </a: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</a:rPr>
              <a:t>Họ Tên + lớp </a:t>
            </a:r>
          </a:p>
          <a:p>
            <a:pPr marL="0" indent="0">
              <a:buNone/>
            </a:pPr>
            <a:r>
              <a:rPr lang="en-US" smtClean="0"/>
              <a:t>Ví dụ : Lê thị mỹ duyên + 4/1 </a:t>
            </a:r>
            <a:endParaRPr lang="vi-VN" smtClean="0"/>
          </a:p>
          <a:p>
            <a:pPr marL="0" indent="0">
              <a:buNone/>
            </a:pPr>
            <a:endParaRPr lang="vi-VN"/>
          </a:p>
          <a:p>
            <a:pPr marL="0" indent="0">
              <a:buNone/>
            </a:pPr>
            <a:r>
              <a:rPr lang="vi-VN" smtClean="0"/>
              <a:t>( Sau khi kết bạn zalo với cô xong, nhắn tin qua cho cô, cô gửi bài cho tụi con học nhé. ) 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888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77820B5-AB46-4C5E-AEF5-B4BF7615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429</Words>
  <Application>Microsoft Office PowerPoint</Application>
  <PresentationFormat>Custom</PresentationFormat>
  <Paragraphs>40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Unit Starter My Family</vt:lpstr>
      <vt:lpstr>PowerPoint Presentation</vt:lpstr>
      <vt:lpstr>PowerPoint Presentation</vt:lpstr>
      <vt:lpstr>PowerPoint Presentation</vt:lpstr>
      <vt:lpstr>Workbook time!!!</vt:lpstr>
      <vt:lpstr>PowerPoint Presentation</vt:lpstr>
      <vt:lpstr>**Homework**</vt:lpstr>
      <vt:lpstr>Kết bạn zalo số : 0933486719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 My family</dc:title>
  <dc:creator>CHAU HO</dc:creator>
  <cp:lastModifiedBy>MSI</cp:lastModifiedBy>
  <cp:revision>38</cp:revision>
  <dcterms:created xsi:type="dcterms:W3CDTF">2020-08-26T10:26:39Z</dcterms:created>
  <dcterms:modified xsi:type="dcterms:W3CDTF">2021-10-03T13:30:43Z</dcterms:modified>
</cp:coreProperties>
</file>