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3" r:id="rId2"/>
    <p:sldId id="274" r:id="rId3"/>
    <p:sldId id="267" r:id="rId4"/>
    <p:sldId id="269" r:id="rId5"/>
    <p:sldId id="265" r:id="rId6"/>
    <p:sldId id="271" r:id="rId7"/>
    <p:sldId id="263" r:id="rId8"/>
    <p:sldId id="276" r:id="rId9"/>
    <p:sldId id="270" r:id="rId10"/>
    <p:sldId id="277" r:id="rId11"/>
    <p:sldId id="278" r:id="rId12"/>
    <p:sldId id="279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3300"/>
    <a:srgbClr val="FF66FF"/>
    <a:srgbClr val="FFCC99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54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59D71-47F0-4512-8BDB-3C3043382058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13CF-2435-40F5-8BDD-80FD04A1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9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4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1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7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4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2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5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6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1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5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987426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1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6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3CA54-2F58-4947-AACB-CEA7F4EE486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52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1FDAC-D770-4FFD-A6B0-0B9ADE5EE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5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20690"/>
            <a:ext cx="72850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50108"/>
            <a:ext cx="79375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9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361" b="71776"/>
          <a:stretch/>
        </p:blipFill>
        <p:spPr>
          <a:xfrm>
            <a:off x="-835572" y="-1466192"/>
            <a:ext cx="9979572" cy="8433551"/>
          </a:xfrm>
        </p:spPr>
      </p:pic>
      <p:sp>
        <p:nvSpPr>
          <p:cNvPr id="5" name="TextBox 4"/>
          <p:cNvSpPr txBox="1"/>
          <p:nvPr/>
        </p:nvSpPr>
        <p:spPr>
          <a:xfrm>
            <a:off x="1213948" y="5457344"/>
            <a:ext cx="1040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1086" y="5498853"/>
            <a:ext cx="1336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1688" y="5678972"/>
            <a:ext cx="1703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59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26778" b="49581"/>
          <a:stretch/>
        </p:blipFill>
        <p:spPr>
          <a:xfrm>
            <a:off x="-504497" y="-204952"/>
            <a:ext cx="9979573" cy="7047921"/>
          </a:xfrm>
        </p:spPr>
      </p:pic>
      <p:sp>
        <p:nvSpPr>
          <p:cNvPr id="5" name="TextBox 4"/>
          <p:cNvSpPr txBox="1"/>
          <p:nvPr/>
        </p:nvSpPr>
        <p:spPr>
          <a:xfrm>
            <a:off x="426264" y="5538350"/>
            <a:ext cx="976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766" y="5533907"/>
            <a:ext cx="1105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6788" y="5670409"/>
            <a:ext cx="1014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4257" y="5855075"/>
            <a:ext cx="869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70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50096" b="19068"/>
          <a:stretch/>
        </p:blipFill>
        <p:spPr>
          <a:xfrm>
            <a:off x="-914400" y="0"/>
            <a:ext cx="10058401" cy="8513379"/>
          </a:xfrm>
        </p:spPr>
      </p:pic>
      <p:sp>
        <p:nvSpPr>
          <p:cNvPr id="5" name="TextBox 4"/>
          <p:cNvSpPr txBox="1"/>
          <p:nvPr/>
        </p:nvSpPr>
        <p:spPr>
          <a:xfrm>
            <a:off x="873015" y="4365484"/>
            <a:ext cx="872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5437" y="4517884"/>
            <a:ext cx="872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5095" y="4397294"/>
            <a:ext cx="966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r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475095" y="4868117"/>
            <a:ext cx="91252" cy="2015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54160" y="4574053"/>
            <a:ext cx="966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r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603934" y="4968879"/>
            <a:ext cx="56418" cy="21996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226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" y="1"/>
            <a:ext cx="9113633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F366630-E345-46EA-9B0E-7927167CF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601" y="2115835"/>
            <a:ext cx="5133051" cy="21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9E2F08-E627-4EF1-8D84-0F81ABFC8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106" y="1532206"/>
            <a:ext cx="4943110" cy="162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4" y="546251"/>
            <a:ext cx="5829297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495520" y="4625823"/>
            <a:ext cx="615296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KTBC: 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8001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4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4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308769"/>
            <a:ext cx="4571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5" y="6308769"/>
            <a:ext cx="4571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6" y="3001396"/>
            <a:ext cx="4571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5" y="2974633"/>
            <a:ext cx="4571999" cy="3348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4457" y="1711405"/>
            <a:ext cx="1476884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nhà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2001" y="1711405"/>
            <a:ext cx="2151859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rổ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" y="4992013"/>
            <a:ext cx="2255684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dừa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07591" y="1711405"/>
            <a:ext cx="2255684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thỏ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5774" y="1789461"/>
            <a:ext cx="2030211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  <a:cs typeface="Arial"/>
              </a:rPr>
              <a:t>tre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496991" y="5011874"/>
            <a:ext cx="1476884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đũa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2001" y="4981101"/>
            <a:ext cx="1476884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dĩa</a:t>
            </a:r>
            <a:endParaRPr lang="en-US" sz="5000" dirty="0">
              <a:latin typeface="Century Gothic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23860" y="5011874"/>
            <a:ext cx="1476884" cy="838691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 err="1">
                <a:latin typeface="Century Gothic" pitchFamily="34" charset="0"/>
              </a:rPr>
              <a:t>tủ</a:t>
            </a:r>
            <a:endParaRPr lang="en-US" sz="5000" dirty="0">
              <a:latin typeface="Century Gothic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62120" y="659747"/>
            <a:ext cx="1545471" cy="2255716"/>
            <a:chOff x="1886463" y="659746"/>
            <a:chExt cx="1545470" cy="225571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65D02D2-111C-48DA-B806-17EDA77B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63" y="1171855"/>
              <a:ext cx="1476884" cy="17436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E93B167-9DF8-4F7B-A15E-DCA0F198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63" y="659746"/>
              <a:ext cx="1545470" cy="138391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790458" y="745679"/>
            <a:ext cx="1545471" cy="2255717"/>
            <a:chOff x="4114800" y="745678"/>
            <a:chExt cx="1545470" cy="225571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9F79902-D845-4948-9A8D-BC737DA8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094" y="1257788"/>
              <a:ext cx="1476884" cy="17436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F5A3D29D-2006-4BE0-AEF2-ABC918DC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745678"/>
              <a:ext cx="1545470" cy="1383912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946010" y="646954"/>
            <a:ext cx="1545471" cy="2255717"/>
            <a:chOff x="6705600" y="745678"/>
            <a:chExt cx="1545470" cy="2255717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9F6EF56-EFE5-46AA-BEED-938FE1E3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893" y="1257788"/>
              <a:ext cx="1476884" cy="174360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ABCEBFF-5DE1-4042-94D0-113FF0A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745678"/>
              <a:ext cx="1545470" cy="1383912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7242235" y="725782"/>
            <a:ext cx="1545471" cy="2255716"/>
            <a:chOff x="1513265" y="4003878"/>
            <a:chExt cx="1545470" cy="2255716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633EC59B-FCA1-44AA-9210-1F72A9C8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559" y="4515987"/>
              <a:ext cx="1476884" cy="17436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D65FD14-A8FF-49BD-BB2A-1A81849D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265" y="4003878"/>
              <a:ext cx="1545470" cy="138391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435873" y="3859212"/>
            <a:ext cx="1545471" cy="2255717"/>
            <a:chOff x="3969495" y="4090795"/>
            <a:chExt cx="1545470" cy="2255717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FB1DCEB-4C74-4EB6-8AC6-7F38A1717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789" y="4602905"/>
              <a:ext cx="1476884" cy="17436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69360CF-BDF1-45A9-8C3E-6AEF4338A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495" y="4090795"/>
              <a:ext cx="1545470" cy="138391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556603" y="3864155"/>
            <a:ext cx="1545471" cy="2255717"/>
            <a:chOff x="6475225" y="4183745"/>
            <a:chExt cx="1545470" cy="2255717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72FC547B-FE68-4CD5-98AE-80D9F184E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518" y="4695855"/>
              <a:ext cx="1476884" cy="174360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12C318AC-1A9F-4496-B8ED-00C59FCF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225" y="4183745"/>
              <a:ext cx="1545470" cy="138391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572003" y="3764900"/>
            <a:ext cx="1545471" cy="2199259"/>
            <a:chOff x="6096002" y="3701836"/>
            <a:chExt cx="2060627" cy="219925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B25B2451-429F-4193-AD91-3FC55091F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450" y="4157487"/>
              <a:ext cx="1969179" cy="174360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F815BA16-0CA4-45FA-B15C-9FFC4691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2" y="3701836"/>
              <a:ext cx="2060627" cy="138391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743978" y="3708443"/>
            <a:ext cx="1545471" cy="2255716"/>
            <a:chOff x="8991968" y="3708442"/>
            <a:chExt cx="2060627" cy="225571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424C2331-9CA8-46A5-9223-5370B0AC7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693" y="4220551"/>
              <a:ext cx="1969179" cy="174360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BE6BB17E-4B9B-41C4-96D2-D72E59DCE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968" y="3708442"/>
              <a:ext cx="2060627" cy="1383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9" grpId="0" animBg="1"/>
      <p:bldP spid="41" grpId="0" animBg="1"/>
      <p:bldP spid="43" grpId="0" animBg="1"/>
      <p:bldP spid="44" grpId="0" animBg="1"/>
      <p:bldP spid="33" grpId="0" animBg="1"/>
      <p:bldP spid="53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2840" y="876692"/>
            <a:ext cx="6062863" cy="630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9169" y="-27294"/>
            <a:ext cx="7717221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700" dirty="0">
                <a:latin typeface="+mj-lt"/>
              </a:rPr>
              <a:t>Vẽ đường cho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700" dirty="0">
                <a:latin typeface="+mj-lt"/>
              </a:rPr>
              <a:t>. Đọc các chữ xuất hiện trên đường đi.</a:t>
            </a:r>
            <a:endParaRPr lang="en-US" sz="2700" dirty="0">
              <a:latin typeface="+mj-lt"/>
            </a:endParaRPr>
          </a:p>
        </p:txBody>
      </p:sp>
      <p:sp>
        <p:nvSpPr>
          <p:cNvPr id="4" name="Freeform 3"/>
          <p:cNvSpPr/>
          <p:nvPr/>
        </p:nvSpPr>
        <p:spPr>
          <a:xfrm flipV="1">
            <a:off x="3860053" y="2595461"/>
            <a:ext cx="272427" cy="285688"/>
          </a:xfrm>
          <a:custGeom>
            <a:avLst/>
            <a:gdLst>
              <a:gd name="connsiteX0" fmla="*/ 0 w 474531"/>
              <a:gd name="connsiteY0" fmla="*/ 655093 h 655093"/>
              <a:gd name="connsiteX1" fmla="*/ 436729 w 474531"/>
              <a:gd name="connsiteY1" fmla="*/ 395785 h 655093"/>
              <a:gd name="connsiteX2" fmla="*/ 423081 w 474531"/>
              <a:gd name="connsiteY2" fmla="*/ 0 h 65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531" h="655093">
                <a:moveTo>
                  <a:pt x="0" y="655093"/>
                </a:moveTo>
                <a:cubicBezTo>
                  <a:pt x="183108" y="580030"/>
                  <a:pt x="366216" y="504967"/>
                  <a:pt x="436729" y="395785"/>
                </a:cubicBezTo>
                <a:cubicBezTo>
                  <a:pt x="507242" y="286603"/>
                  <a:pt x="465161" y="143301"/>
                  <a:pt x="423081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23251" y="2526744"/>
            <a:ext cx="972403" cy="832515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38863" y="2572605"/>
            <a:ext cx="291722" cy="45719"/>
          </a:xfrm>
          <a:custGeom>
            <a:avLst/>
            <a:gdLst>
              <a:gd name="connsiteX0" fmla="*/ 0 w 1037230"/>
              <a:gd name="connsiteY0" fmla="*/ 13648 h 13648"/>
              <a:gd name="connsiteX1" fmla="*/ 1037230 w 1037230"/>
              <a:gd name="connsiteY1" fmla="*/ 0 h 1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7230" h="13648">
                <a:moveTo>
                  <a:pt x="0" y="13648"/>
                </a:moveTo>
                <a:lnTo>
                  <a:pt x="103723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72733" y="2792906"/>
            <a:ext cx="894051" cy="1132709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350816" y="2572605"/>
            <a:ext cx="743507" cy="103831"/>
          </a:xfrm>
          <a:custGeom>
            <a:avLst/>
            <a:gdLst>
              <a:gd name="connsiteX0" fmla="*/ 0 w 668740"/>
              <a:gd name="connsiteY0" fmla="*/ 0 h 81886"/>
              <a:gd name="connsiteX1" fmla="*/ 668740 w 668740"/>
              <a:gd name="connsiteY1" fmla="*/ 81886 h 81886"/>
              <a:gd name="connsiteX2" fmla="*/ 668740 w 668740"/>
              <a:gd name="connsiteY2" fmla="*/ 81886 h 81886"/>
              <a:gd name="connsiteX0" fmla="*/ 0 w 749207"/>
              <a:gd name="connsiteY0" fmla="*/ 0 h 103831"/>
              <a:gd name="connsiteX1" fmla="*/ 749207 w 749207"/>
              <a:gd name="connsiteY1" fmla="*/ 103831 h 103831"/>
              <a:gd name="connsiteX2" fmla="*/ 749207 w 749207"/>
              <a:gd name="connsiteY2" fmla="*/ 103831 h 10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207" h="103831">
                <a:moveTo>
                  <a:pt x="0" y="0"/>
                </a:moveTo>
                <a:lnTo>
                  <a:pt x="749207" y="103831"/>
                </a:lnTo>
                <a:lnTo>
                  <a:pt x="749207" y="103831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94324" y="2866026"/>
            <a:ext cx="34289" cy="893933"/>
          </a:xfrm>
          <a:custGeom>
            <a:avLst/>
            <a:gdLst>
              <a:gd name="connsiteX0" fmla="*/ 0 w 40943"/>
              <a:gd name="connsiteY0" fmla="*/ 0 h 614150"/>
              <a:gd name="connsiteX1" fmla="*/ 40943 w 40943"/>
              <a:gd name="connsiteY1" fmla="*/ 614150 h 61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43" h="614150">
                <a:moveTo>
                  <a:pt x="0" y="0"/>
                </a:moveTo>
                <a:lnTo>
                  <a:pt x="40943" y="61415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flipV="1">
            <a:off x="3430586" y="3759956"/>
            <a:ext cx="701895" cy="276016"/>
          </a:xfrm>
          <a:custGeom>
            <a:avLst/>
            <a:gdLst>
              <a:gd name="connsiteX0" fmla="*/ 0 w 1173708"/>
              <a:gd name="connsiteY0" fmla="*/ 0 h 95534"/>
              <a:gd name="connsiteX1" fmla="*/ 1173708 w 1173708"/>
              <a:gd name="connsiteY1" fmla="*/ 95534 h 9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708" h="95534">
                <a:moveTo>
                  <a:pt x="0" y="0"/>
                </a:moveTo>
                <a:lnTo>
                  <a:pt x="1173708" y="9553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59435" y="3432412"/>
            <a:ext cx="966837" cy="635651"/>
          </a:xfrm>
          <a:prstGeom prst="ellipse">
            <a:avLst/>
          </a:prstGeom>
          <a:noFill/>
          <a:ln w="57150">
            <a:solidFill>
              <a:srgbClr val="CC33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84724" y="4131510"/>
            <a:ext cx="711543" cy="440495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51812" y="5467335"/>
            <a:ext cx="1701436" cy="127096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Dot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430585" y="4844334"/>
            <a:ext cx="1312268" cy="860431"/>
          </a:xfrm>
          <a:prstGeom prst="ellipse">
            <a:avLst/>
          </a:prstGeom>
          <a:noFill/>
          <a:ln w="57150">
            <a:solidFill>
              <a:srgbClr val="0033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3181303" y="4020849"/>
            <a:ext cx="249280" cy="1372071"/>
          </a:xfrm>
          <a:custGeom>
            <a:avLst/>
            <a:gdLst>
              <a:gd name="connsiteX0" fmla="*/ 0 w 1246673"/>
              <a:gd name="connsiteY0" fmla="*/ 0 h 1781503"/>
              <a:gd name="connsiteX1" fmla="*/ 1040524 w 1246673"/>
              <a:gd name="connsiteY1" fmla="*/ 425669 h 1781503"/>
              <a:gd name="connsiteX2" fmla="*/ 1182414 w 1246673"/>
              <a:gd name="connsiteY2" fmla="*/ 1371600 h 1781503"/>
              <a:gd name="connsiteX3" fmla="*/ 268014 w 1246673"/>
              <a:gd name="connsiteY3" fmla="*/ 1781503 h 1781503"/>
              <a:gd name="connsiteX0" fmla="*/ 0 w 1246673"/>
              <a:gd name="connsiteY0" fmla="*/ 0 h 1781503"/>
              <a:gd name="connsiteX1" fmla="*/ 1040525 w 1246673"/>
              <a:gd name="connsiteY1" fmla="*/ 289192 h 1781503"/>
              <a:gd name="connsiteX2" fmla="*/ 1182414 w 1246673"/>
              <a:gd name="connsiteY2" fmla="*/ 1371600 h 1781503"/>
              <a:gd name="connsiteX3" fmla="*/ 268014 w 1246673"/>
              <a:gd name="connsiteY3" fmla="*/ 1781503 h 1781503"/>
              <a:gd name="connsiteX0" fmla="*/ 0 w 1199766"/>
              <a:gd name="connsiteY0" fmla="*/ 0 h 1781503"/>
              <a:gd name="connsiteX1" fmla="*/ 1040525 w 1199766"/>
              <a:gd name="connsiteY1" fmla="*/ 289192 h 1781503"/>
              <a:gd name="connsiteX2" fmla="*/ 1182414 w 1199766"/>
              <a:gd name="connsiteY2" fmla="*/ 1371600 h 1781503"/>
              <a:gd name="connsiteX3" fmla="*/ 268014 w 1199766"/>
              <a:gd name="connsiteY3" fmla="*/ 1781503 h 1781503"/>
              <a:gd name="connsiteX0" fmla="*/ 0 w 1065307"/>
              <a:gd name="connsiteY0" fmla="*/ 0 h 1781503"/>
              <a:gd name="connsiteX1" fmla="*/ 1040525 w 1065307"/>
              <a:gd name="connsiteY1" fmla="*/ 289192 h 1781503"/>
              <a:gd name="connsiteX2" fmla="*/ 701238 w 1065307"/>
              <a:gd name="connsiteY2" fmla="*/ 1303361 h 1781503"/>
              <a:gd name="connsiteX3" fmla="*/ 268014 w 1065307"/>
              <a:gd name="connsiteY3" fmla="*/ 1781503 h 1781503"/>
              <a:gd name="connsiteX0" fmla="*/ 0 w 1065307"/>
              <a:gd name="connsiteY0" fmla="*/ 0 h 1481252"/>
              <a:gd name="connsiteX1" fmla="*/ 1040525 w 1065307"/>
              <a:gd name="connsiteY1" fmla="*/ 289192 h 1481252"/>
              <a:gd name="connsiteX2" fmla="*/ 701238 w 1065307"/>
              <a:gd name="connsiteY2" fmla="*/ 1303361 h 1481252"/>
              <a:gd name="connsiteX3" fmla="*/ 355502 w 1065307"/>
              <a:gd name="connsiteY3" fmla="*/ 1481252 h 1481252"/>
              <a:gd name="connsiteX0" fmla="*/ 0 w 1065307"/>
              <a:gd name="connsiteY0" fmla="*/ 0 h 1481252"/>
              <a:gd name="connsiteX1" fmla="*/ 1040525 w 1065307"/>
              <a:gd name="connsiteY1" fmla="*/ 289192 h 1481252"/>
              <a:gd name="connsiteX2" fmla="*/ 701238 w 1065307"/>
              <a:gd name="connsiteY2" fmla="*/ 975814 h 1481252"/>
              <a:gd name="connsiteX3" fmla="*/ 355502 w 1065307"/>
              <a:gd name="connsiteY3" fmla="*/ 1481252 h 1481252"/>
              <a:gd name="connsiteX0" fmla="*/ 0 w 1065307"/>
              <a:gd name="connsiteY0" fmla="*/ 0 h 1372070"/>
              <a:gd name="connsiteX1" fmla="*/ 1040525 w 1065307"/>
              <a:gd name="connsiteY1" fmla="*/ 289192 h 1372070"/>
              <a:gd name="connsiteX2" fmla="*/ 701238 w 1065307"/>
              <a:gd name="connsiteY2" fmla="*/ 975814 h 1372070"/>
              <a:gd name="connsiteX3" fmla="*/ 180530 w 1065307"/>
              <a:gd name="connsiteY3" fmla="*/ 1372070 h 137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307" h="1372070">
                <a:moveTo>
                  <a:pt x="0" y="0"/>
                </a:moveTo>
                <a:cubicBezTo>
                  <a:pt x="421727" y="98534"/>
                  <a:pt x="923652" y="126556"/>
                  <a:pt x="1040525" y="289192"/>
                </a:cubicBezTo>
                <a:cubicBezTo>
                  <a:pt x="1157398" y="451828"/>
                  <a:pt x="829990" y="749842"/>
                  <a:pt x="701238" y="975814"/>
                </a:cubicBezTo>
                <a:cubicBezTo>
                  <a:pt x="572486" y="1201786"/>
                  <a:pt x="573354" y="1280104"/>
                  <a:pt x="180530" y="137207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80230" y="4068064"/>
            <a:ext cx="958634" cy="1786827"/>
          </a:xfrm>
          <a:prstGeom prst="ellipse">
            <a:avLst/>
          </a:prstGeom>
          <a:noFill/>
          <a:ln w="57150">
            <a:solidFill>
              <a:srgbClr val="FF66FF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357353" y="5049331"/>
            <a:ext cx="3618921" cy="836007"/>
          </a:xfrm>
          <a:custGeom>
            <a:avLst/>
            <a:gdLst>
              <a:gd name="connsiteX0" fmla="*/ 0 w 4825229"/>
              <a:gd name="connsiteY0" fmla="*/ 327888 h 836006"/>
              <a:gd name="connsiteX1" fmla="*/ 150125 w 4825229"/>
              <a:gd name="connsiteY1" fmla="*/ 778264 h 836006"/>
              <a:gd name="connsiteX2" fmla="*/ 750627 w 4825229"/>
              <a:gd name="connsiteY2" fmla="*/ 532604 h 836006"/>
              <a:gd name="connsiteX3" fmla="*/ 1405719 w 4825229"/>
              <a:gd name="connsiteY3" fmla="*/ 832855 h 836006"/>
              <a:gd name="connsiteX4" fmla="*/ 2197289 w 4825229"/>
              <a:gd name="connsiteY4" fmla="*/ 300592 h 836006"/>
              <a:gd name="connsiteX5" fmla="*/ 3098041 w 4825229"/>
              <a:gd name="connsiteY5" fmla="*/ 314240 h 836006"/>
              <a:gd name="connsiteX6" fmla="*/ 3835021 w 4825229"/>
              <a:gd name="connsiteY6" fmla="*/ 342 h 836006"/>
              <a:gd name="connsiteX7" fmla="*/ 4681182 w 4825229"/>
              <a:gd name="connsiteY7" fmla="*/ 382479 h 836006"/>
              <a:gd name="connsiteX8" fmla="*/ 4817659 w 4825229"/>
              <a:gd name="connsiteY8" fmla="*/ 546252 h 8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5229" h="836006">
                <a:moveTo>
                  <a:pt x="0" y="327888"/>
                </a:moveTo>
                <a:cubicBezTo>
                  <a:pt x="12510" y="536016"/>
                  <a:pt x="25020" y="744145"/>
                  <a:pt x="150125" y="778264"/>
                </a:cubicBezTo>
                <a:cubicBezTo>
                  <a:pt x="275230" y="812383"/>
                  <a:pt x="541361" y="523506"/>
                  <a:pt x="750627" y="532604"/>
                </a:cubicBezTo>
                <a:cubicBezTo>
                  <a:pt x="959893" y="541702"/>
                  <a:pt x="1164609" y="871524"/>
                  <a:pt x="1405719" y="832855"/>
                </a:cubicBezTo>
                <a:cubicBezTo>
                  <a:pt x="1646829" y="794186"/>
                  <a:pt x="1915235" y="387028"/>
                  <a:pt x="2197289" y="300592"/>
                </a:cubicBezTo>
                <a:cubicBezTo>
                  <a:pt x="2479343" y="214156"/>
                  <a:pt x="2825086" y="364282"/>
                  <a:pt x="3098041" y="314240"/>
                </a:cubicBezTo>
                <a:cubicBezTo>
                  <a:pt x="3370996" y="264198"/>
                  <a:pt x="3571164" y="-11031"/>
                  <a:pt x="3835021" y="342"/>
                </a:cubicBezTo>
                <a:cubicBezTo>
                  <a:pt x="4098878" y="11715"/>
                  <a:pt x="4517409" y="291494"/>
                  <a:pt x="4681182" y="382479"/>
                </a:cubicBezTo>
                <a:cubicBezTo>
                  <a:pt x="4844955" y="473464"/>
                  <a:pt x="4831307" y="509858"/>
                  <a:pt x="4817659" y="54625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084998" y="6223380"/>
            <a:ext cx="4141274" cy="11191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36484" y="250639"/>
            <a:ext cx="934607" cy="1301767"/>
            <a:chOff x="315310" y="250639"/>
            <a:chExt cx="1246142" cy="1301766"/>
          </a:xfrm>
        </p:grpSpPr>
        <p:sp>
          <p:nvSpPr>
            <p:cNvPr id="24" name="Rectangle 23"/>
            <p:cNvSpPr/>
            <p:nvPr/>
          </p:nvSpPr>
          <p:spPr>
            <a:xfrm>
              <a:off x="315310" y="281316"/>
              <a:ext cx="1246142" cy="82473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20262" y="693683"/>
              <a:ext cx="536028" cy="33107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 rot="18766136">
              <a:off x="137392" y="572112"/>
              <a:ext cx="1301766" cy="658819"/>
            </a:xfrm>
            <a:prstGeom prst="arc">
              <a:avLst>
                <a:gd name="adj1" fmla="val 16200000"/>
                <a:gd name="adj2" fmla="val 1901979"/>
              </a:avLst>
            </a:prstGeom>
            <a:ln w="38100"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771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6" grpId="1" animBg="1"/>
      <p:bldP spid="18" grpId="0" animBg="1"/>
      <p:bldP spid="19" grpId="0" animBg="1"/>
      <p:bldP spid="20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125" y="1378928"/>
            <a:ext cx="8765628" cy="3393237"/>
          </a:xfrm>
          <a:prstGeom prst="rect">
            <a:avLst/>
          </a:prstGeom>
          <a:solidFill>
            <a:srgbClr val="FFCC99">
              <a:alpha val="38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dirty="0" err="1">
                <a:latin typeface=".VnAvant" pitchFamily="34" charset="0"/>
              </a:rPr>
              <a:t>Thá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bÐ</a:t>
            </a:r>
            <a:r>
              <a:rPr lang="en-US" sz="5400" dirty="0">
                <a:latin typeface=".VnAvant" pitchFamily="34" charset="0"/>
              </a:rPr>
              <a:t> ë </a:t>
            </a:r>
            <a:r>
              <a:rPr lang="en-US" sz="5400" dirty="0" err="1">
                <a:latin typeface=".VnAvant" pitchFamily="34" charset="0"/>
              </a:rPr>
              <a:t>nh</a:t>
            </a:r>
            <a:r>
              <a:rPr lang="en-US" sz="5400" dirty="0">
                <a:latin typeface=".VnAvant" pitchFamily="34" charset="0"/>
              </a:rPr>
              <a:t>µ </a:t>
            </a:r>
            <a:r>
              <a:rPr lang="en-US" sz="5400" dirty="0" err="1">
                <a:latin typeface=".VnAvant" pitchFamily="34" charset="0"/>
              </a:rPr>
              <a:t>chê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mÑ</a:t>
            </a:r>
            <a:r>
              <a:rPr lang="en-US" sz="5400" dirty="0">
                <a:latin typeface=".VnAvant" pitchFamily="34" charset="0"/>
              </a:rPr>
              <a:t>.</a:t>
            </a:r>
          </a:p>
          <a:p>
            <a:r>
              <a:rPr lang="en-US" sz="5400" dirty="0" err="1" smtClean="0">
                <a:latin typeface="VNI-Avo" pitchFamily="2" charset="0"/>
              </a:rPr>
              <a:t>Tröa</a:t>
            </a:r>
            <a:r>
              <a:rPr lang="en-US" sz="5400" dirty="0">
                <a:latin typeface=".VnAvant" pitchFamily="34" charset="0"/>
              </a:rPr>
              <a:t>, </a:t>
            </a:r>
            <a:r>
              <a:rPr lang="en-US" sz="5400" dirty="0" err="1">
                <a:latin typeface=".VnAvant" pitchFamily="34" charset="0"/>
              </a:rPr>
              <a:t>mÑ</a:t>
            </a:r>
            <a:r>
              <a:rPr lang="en-US" sz="5400" dirty="0">
                <a:latin typeface=".VnAvant" pitchFamily="34" charset="0"/>
              </a:rPr>
              <a:t> ®i </a:t>
            </a:r>
            <a:r>
              <a:rPr lang="en-US" sz="5400" dirty="0" err="1">
                <a:latin typeface=".VnAvant" pitchFamily="34" charset="0"/>
              </a:rPr>
              <a:t>chî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vÒ</a:t>
            </a:r>
            <a:r>
              <a:rPr lang="en-US" sz="5400" dirty="0">
                <a:latin typeface=".VnAvant" pitchFamily="34" charset="0"/>
              </a:rPr>
              <a:t>. MÑ </a:t>
            </a:r>
            <a:r>
              <a:rPr lang="en-US" sz="5400" dirty="0" err="1">
                <a:latin typeface=".VnAvant" pitchFamily="34" charset="0"/>
              </a:rPr>
              <a:t>mua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mÝa</a:t>
            </a:r>
            <a:r>
              <a:rPr lang="en-US" sz="5400" dirty="0">
                <a:latin typeface=".VnAvant" pitchFamily="34" charset="0"/>
              </a:rPr>
              <a:t> vµ </a:t>
            </a:r>
            <a:r>
              <a:rPr lang="en-US" sz="5400" dirty="0" err="1">
                <a:latin typeface=".VnAvant" pitchFamily="34" charset="0"/>
              </a:rPr>
              <a:t>cá</a:t>
            </a:r>
            <a:r>
              <a:rPr lang="en-US" sz="5400" dirty="0">
                <a:latin typeface=".VnAvant" pitchFamily="34" charset="0"/>
              </a:rPr>
              <a:t> l¸ </a:t>
            </a:r>
            <a:r>
              <a:rPr lang="en-US" sz="5400" dirty="0" err="1">
                <a:latin typeface=".VnAvant" pitchFamily="34" charset="0"/>
              </a:rPr>
              <a:t>tre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cho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thá</a:t>
            </a:r>
            <a:r>
              <a:rPr lang="en-US" sz="5400" dirty="0">
                <a:latin typeface=".VnAvant" pitchFamily="34" charset="0"/>
              </a:rPr>
              <a:t> </a:t>
            </a:r>
            <a:r>
              <a:rPr lang="en-US" sz="5400" dirty="0" err="1">
                <a:latin typeface=".VnAvant" pitchFamily="34" charset="0"/>
              </a:rPr>
              <a:t>bÐ</a:t>
            </a:r>
            <a:r>
              <a:rPr lang="en-US" sz="5400" dirty="0">
                <a:latin typeface=".VnAvant" pitchFamily="34" charset="0"/>
              </a:rPr>
              <a:t>.</a:t>
            </a:r>
            <a:endParaRPr lang="vi-VN" sz="54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6923" y="2222932"/>
            <a:ext cx="71398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21424" y="3092582"/>
            <a:ext cx="3344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08939" y="3975413"/>
            <a:ext cx="2680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2103" y="3980667"/>
            <a:ext cx="28772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4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236484" y="1712891"/>
            <a:ext cx="1869213" cy="10560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Thỏ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bé</a:t>
            </a:r>
            <a:endParaRPr lang="en-US" sz="3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236484" y="3951667"/>
            <a:ext cx="1869213" cy="10560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Thỏ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mẹ</a:t>
            </a:r>
            <a:endParaRPr lang="en-US" sz="3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1719" y="901522"/>
            <a:ext cx="3362996" cy="10560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đi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chợ</a:t>
            </a:r>
            <a:endParaRPr lang="en-US" sz="3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4721719" y="2805449"/>
            <a:ext cx="3362996" cy="10560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ở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chờ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mẹ</a:t>
            </a:r>
            <a:endParaRPr lang="en-US" sz="3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4721719" y="4724401"/>
            <a:ext cx="3827135" cy="10560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mua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mía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cỏ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lá</a:t>
            </a:r>
            <a:r>
              <a:rPr lang="en-US" sz="30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entury Gothic" pitchFamily="34" charset="0"/>
              </a:rPr>
              <a:t>tre</a:t>
            </a:r>
            <a:endParaRPr lang="en-US" sz="3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cxnSp>
        <p:nvCxnSpPr>
          <p:cNvPr id="12" name="Straight Connector 11"/>
          <p:cNvCxnSpPr>
            <a:endCxn id="4" idx="1"/>
          </p:cNvCxnSpPr>
          <p:nvPr/>
        </p:nvCxnSpPr>
        <p:spPr>
          <a:xfrm flipV="1">
            <a:off x="1986457" y="1429558"/>
            <a:ext cx="2735263" cy="2827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1"/>
          </p:cNvCxnSpPr>
          <p:nvPr/>
        </p:nvCxnSpPr>
        <p:spPr>
          <a:xfrm>
            <a:off x="2105697" y="4479703"/>
            <a:ext cx="2616021" cy="7727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1"/>
          </p:cNvCxnSpPr>
          <p:nvPr/>
        </p:nvCxnSpPr>
        <p:spPr>
          <a:xfrm>
            <a:off x="2105697" y="2260246"/>
            <a:ext cx="2616021" cy="10732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36484" y="250639"/>
            <a:ext cx="934607" cy="1301767"/>
            <a:chOff x="315310" y="250639"/>
            <a:chExt cx="1246142" cy="1301766"/>
          </a:xfrm>
        </p:grpSpPr>
        <p:sp>
          <p:nvSpPr>
            <p:cNvPr id="10" name="Rectangle 9"/>
            <p:cNvSpPr/>
            <p:nvPr/>
          </p:nvSpPr>
          <p:spPr>
            <a:xfrm>
              <a:off x="315310" y="281316"/>
              <a:ext cx="1246142" cy="82473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20262" y="693683"/>
              <a:ext cx="536028" cy="33107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 rot="18766136">
              <a:off x="137392" y="572112"/>
              <a:ext cx="1301766" cy="658819"/>
            </a:xfrm>
            <a:prstGeom prst="arc">
              <a:avLst>
                <a:gd name="adj1" fmla="val 16200000"/>
                <a:gd name="adj2" fmla="val 1901979"/>
              </a:avLst>
            </a:prstGeom>
            <a:ln w="38100"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499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262" y="0"/>
            <a:ext cx="986921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5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1" y="158115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 smtClean="0">
                <a:latin typeface="Century Gothic" pitchFamily="34" charset="0"/>
              </a:rPr>
              <a:t>ngh</a:t>
            </a:r>
            <a:r>
              <a:rPr lang="en-US" sz="4100" dirty="0" err="1" smtClean="0">
                <a:latin typeface="VNI-Avo" pitchFamily="2" charset="0"/>
              </a:rPr>
              <a:t>eà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8888" y="292358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>
                <a:latin typeface="Century Gothic" pitchFamily="34" charset="0"/>
              </a:rPr>
              <a:t>nghé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8888" y="419993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>
                <a:latin typeface="Century Gothic" pitchFamily="34" charset="0"/>
              </a:rPr>
              <a:t>ngô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8888" y="550307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 smtClean="0">
                <a:latin typeface="VNI-Avo" pitchFamily="2" charset="0"/>
              </a:rPr>
              <a:t>ngöïa</a:t>
            </a:r>
            <a:endParaRPr lang="en-US" sz="41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1" y="1609129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 smtClean="0">
                <a:latin typeface="Century Gothic" pitchFamily="34" charset="0"/>
              </a:rPr>
              <a:t>tr</a:t>
            </a:r>
            <a:r>
              <a:rPr lang="en-US" sz="4100" dirty="0" err="1" smtClean="0">
                <a:latin typeface="VNI-Avo" pitchFamily="2" charset="0"/>
              </a:rPr>
              <a:t>eã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4951" y="292358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>
                <a:latin typeface="Century Gothic" pitchFamily="34" charset="0"/>
              </a:rPr>
              <a:t>chê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75" y="421779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>
                <a:latin typeface="Century Gothic" pitchFamily="34" charset="0"/>
              </a:rPr>
              <a:t>rùa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1" y="5503070"/>
            <a:ext cx="224313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 err="1">
                <a:latin typeface="Century Gothic" pitchFamily="34" charset="0"/>
              </a:rPr>
              <a:t>dĩa</a:t>
            </a:r>
            <a:endParaRPr lang="en-US" sz="4100" dirty="0">
              <a:latin typeface="Century Gothic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78958" y="95251"/>
            <a:ext cx="2800351" cy="1485900"/>
          </a:xfrm>
          <a:prstGeom prst="ellipse">
            <a:avLst/>
          </a:prstGeom>
          <a:solidFill>
            <a:srgbClr val="66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r>
              <a:rPr lang="en-US" sz="2700" b="1" dirty="0" err="1">
                <a:solidFill>
                  <a:srgbClr val="CC3300"/>
                </a:solidFill>
                <a:latin typeface="Century Gothic" pitchFamily="34" charset="0"/>
              </a:rPr>
              <a:t>Củng</a:t>
            </a:r>
            <a:r>
              <a:rPr lang="en-US" sz="2700" b="1" dirty="0">
                <a:solidFill>
                  <a:srgbClr val="CC3300"/>
                </a:solidFill>
                <a:latin typeface="Century Gothic" pitchFamily="34" charset="0"/>
              </a:rPr>
              <a:t> </a:t>
            </a:r>
            <a:r>
              <a:rPr lang="en-US" sz="2700" b="1" dirty="0" err="1">
                <a:solidFill>
                  <a:srgbClr val="CC3300"/>
                </a:solidFill>
                <a:latin typeface="Century Gothic" pitchFamily="34" charset="0"/>
              </a:rPr>
              <a:t>cố</a:t>
            </a:r>
            <a:endParaRPr lang="en-US" sz="2700" b="1" dirty="0">
              <a:solidFill>
                <a:srgbClr val="CC33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100</Words>
  <Application>Microsoft Office PowerPoint</Application>
  <PresentationFormat>On-screen Show (4:3)</PresentationFormat>
  <Paragraphs>38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dau do</cp:lastModifiedBy>
  <cp:revision>72</cp:revision>
  <dcterms:created xsi:type="dcterms:W3CDTF">2020-09-03T11:42:44Z</dcterms:created>
  <dcterms:modified xsi:type="dcterms:W3CDTF">2021-10-03T09:32:59Z</dcterms:modified>
</cp:coreProperties>
</file>