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90" r:id="rId2"/>
    <p:sldId id="284" r:id="rId3"/>
    <p:sldId id="259" r:id="rId4"/>
    <p:sldId id="271" r:id="rId5"/>
    <p:sldId id="273" r:id="rId6"/>
    <p:sldId id="275" r:id="rId7"/>
    <p:sldId id="283" r:id="rId8"/>
    <p:sldId id="289" r:id="rId9"/>
    <p:sldId id="287" r:id="rId10"/>
    <p:sldId id="278" r:id="rId11"/>
    <p:sldId id="281" r:id="rId12"/>
    <p:sldId id="280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CC00"/>
    <a:srgbClr val="9999FF"/>
    <a:srgbClr val="FFCC00"/>
    <a:srgbClr val="FF9900"/>
    <a:srgbClr val="FFFF66"/>
    <a:srgbClr val="CCFF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4513" autoAdjust="0"/>
  </p:normalViewPr>
  <p:slideViewPr>
    <p:cSldViewPr>
      <p:cViewPr varScale="1">
        <p:scale>
          <a:sx n="70" d="100"/>
          <a:sy n="70" d="100"/>
        </p:scale>
        <p:origin x="67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237CD-2A98-489D-8BC9-5FC4BCDDB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847BF-5927-4498-92E1-9307D13E14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F5F56-8635-4051-A036-04DAA5938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45F55-15DD-4E2B-A76C-A89050D5E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DB079-7BED-4A64-87F5-070B8C95B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8D706-23E1-4CFB-BF76-4C27816772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0CCDB-DA31-41EB-858F-91A3DA099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A8F7-1C0F-4E4F-8F84-70034DD4D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B22F74-BA08-4B8D-AE8C-51BF3EBD2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DA9E0-6610-49F8-A64C-55A630787E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DD62D-DEB1-4FCC-80F8-FE454A2BAF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DBDD2DF5-E7D5-420E-97A4-9F479AD986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8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8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8" cy="7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8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8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8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8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8" cy="7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8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830388" y="3163888"/>
            <a:ext cx="5334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BÀI:  NHỚ LẠI BUỔI ĐẦU ĐI HỌC     </a:t>
            </a:r>
          </a:p>
          <a:p>
            <a:pPr eaLnBrk="1" hangingPunct="1">
              <a:defRPr/>
            </a:pPr>
            <a:r>
              <a:rPr lang="en-US" altLang="en-US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            TUẦN 6 – TIẾT 12</a:t>
            </a:r>
          </a:p>
        </p:txBody>
      </p:sp>
      <p:sp>
        <p:nvSpPr>
          <p:cNvPr id="2051" name="WordArt 14"/>
          <p:cNvSpPr>
            <a:spLocks noChangeArrowheads="1" noChangeShapeType="1" noTextEdit="1"/>
          </p:cNvSpPr>
          <p:nvPr/>
        </p:nvSpPr>
        <p:spPr bwMode="auto">
          <a:xfrm>
            <a:off x="2605088" y="2047875"/>
            <a:ext cx="3935412" cy="388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 TẢ LỚP 3</a:t>
            </a:r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2690813" y="153511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182938" y="153511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3675063" y="153511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4167188" y="1535113"/>
            <a:ext cx="66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4659313" y="1535113"/>
            <a:ext cx="66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5181600" y="1535113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sp>
        <p:nvSpPr>
          <p:cNvPr id="2058" name="Text Box 16"/>
          <p:cNvSpPr txBox="1">
            <a:spLocks noChangeArrowheads="1"/>
          </p:cNvSpPr>
          <p:nvPr/>
        </p:nvSpPr>
        <p:spPr bwMode="auto">
          <a:xfrm>
            <a:off x="5867400" y="1535113"/>
            <a:ext cx="582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63" tIns="45685" rIns="91363" bIns="45685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FF00"/>
                </a:solidFill>
                <a:latin typeface=".VnTime" pitchFamily="34" charset="0"/>
                <a:cs typeface="Arial" panose="020B0604020202020204" pitchFamily="34" charset="0"/>
                <a:sym typeface="Webdings" panose="05030102010509060703" pitchFamily="18" charset="2"/>
              </a:rPr>
              <a:t></a:t>
            </a:r>
            <a:endParaRPr lang="en-US" altLang="en-US" sz="2400" b="1">
              <a:solidFill>
                <a:srgbClr val="FFFF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pic>
        <p:nvPicPr>
          <p:cNvPr id="23567" name="Picture 15" descr="Picture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172200" y="3352800"/>
            <a:ext cx="2743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WordArt 14"/>
          <p:cNvSpPr>
            <a:spLocks noChangeArrowheads="1" noChangeShapeType="1" noTextEdit="1"/>
          </p:cNvSpPr>
          <p:nvPr/>
        </p:nvSpPr>
        <p:spPr bwMode="auto">
          <a:xfrm>
            <a:off x="685800" y="417513"/>
            <a:ext cx="7848600" cy="868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TRUNG LẬP HẠ</a:t>
            </a:r>
          </a:p>
        </p:txBody>
      </p:sp>
    </p:spTree>
    <p:extLst>
      <p:ext uri="{BB962C8B-B14F-4D97-AF65-F5344CB8AC3E}">
        <p14:creationId xmlns:p14="http://schemas.microsoft.com/office/powerpoint/2010/main" val="248564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4168775" cy="731838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04163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000" smtClean="0"/>
              <a:t>Điền vào chỗ trống </a:t>
            </a:r>
            <a:r>
              <a:rPr lang="en-US" sz="4000" u="sng" smtClean="0">
                <a:solidFill>
                  <a:srgbClr val="CC3300"/>
                </a:solidFill>
              </a:rPr>
              <a:t>eo</a:t>
            </a:r>
            <a:r>
              <a:rPr lang="en-US" sz="4000" smtClean="0"/>
              <a:t> hay </a:t>
            </a:r>
            <a:r>
              <a:rPr lang="en-US" sz="4000" u="sng" smtClean="0">
                <a:solidFill>
                  <a:srgbClr val="CC3300"/>
                </a:solidFill>
              </a:rPr>
              <a:t>oeo</a:t>
            </a:r>
            <a:r>
              <a:rPr lang="en-US" sz="4000" smtClean="0"/>
              <a:t>?</a:t>
            </a:r>
          </a:p>
        </p:txBody>
      </p:sp>
      <p:sp>
        <p:nvSpPr>
          <p:cNvPr id="175108" name="Rectangle 4"/>
          <p:cNvSpPr>
            <a:spLocks noRot="1" noChangeArrowheads="1"/>
          </p:cNvSpPr>
          <p:nvPr/>
        </p:nvSpPr>
        <p:spPr bwMode="auto">
          <a:xfrm>
            <a:off x="1752600" y="2667000"/>
            <a:ext cx="2949575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nhà ngh…</a:t>
            </a:r>
          </a:p>
        </p:txBody>
      </p:sp>
      <p:sp>
        <p:nvSpPr>
          <p:cNvPr id="175109" name="Rectangle 5"/>
          <p:cNvSpPr>
            <a:spLocks noRot="1" noChangeArrowheads="1"/>
          </p:cNvSpPr>
          <p:nvPr/>
        </p:nvSpPr>
        <p:spPr bwMode="auto">
          <a:xfrm>
            <a:off x="1741488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đường ngoằn ng….</a:t>
            </a:r>
          </a:p>
        </p:txBody>
      </p:sp>
      <p:sp>
        <p:nvSpPr>
          <p:cNvPr id="175110" name="Rectangle 6"/>
          <p:cNvSpPr>
            <a:spLocks noRot="1" noChangeArrowheads="1"/>
          </p:cNvSpPr>
          <p:nvPr/>
        </p:nvSpPr>
        <p:spPr bwMode="auto">
          <a:xfrm>
            <a:off x="1828800" y="4419600"/>
            <a:ext cx="431006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cười ngặt ngh....</a:t>
            </a:r>
          </a:p>
        </p:txBody>
      </p:sp>
      <p:sp>
        <p:nvSpPr>
          <p:cNvPr id="175111" name="Rectangle 7"/>
          <p:cNvSpPr>
            <a:spLocks noRot="1" noChangeArrowheads="1"/>
          </p:cNvSpPr>
          <p:nvPr/>
        </p:nvSpPr>
        <p:spPr bwMode="auto">
          <a:xfrm>
            <a:off x="1752600" y="52578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ng….. đầu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V="1">
            <a:off x="0" y="1143000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800"/>
                            </p:stCondLst>
                            <p:childTnLst>
                              <p:par>
                                <p:cTn id="36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/>
      <p:bldP spid="175107" grpId="0" build="p"/>
      <p:bldP spid="175108" grpId="0"/>
      <p:bldP spid="175109" grpId="0"/>
      <p:bldP spid="175110" grpId="0"/>
      <p:bldP spid="1751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sz="35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400" smtClean="0"/>
              <a:t>Tìm các từ chưa tiếng có vần </a:t>
            </a:r>
            <a:r>
              <a:rPr lang="en-US" sz="3400" i="1" smtClean="0">
                <a:solidFill>
                  <a:srgbClr val="CC3300"/>
                </a:solidFill>
              </a:rPr>
              <a:t>ươn</a:t>
            </a:r>
            <a:r>
              <a:rPr lang="en-US" sz="3400" smtClean="0"/>
              <a:t> hoặc </a:t>
            </a:r>
            <a:r>
              <a:rPr lang="en-US" sz="3400" i="1" smtClean="0">
                <a:solidFill>
                  <a:srgbClr val="CC3300"/>
                </a:solidFill>
              </a:rPr>
              <a:t>ương</a:t>
            </a:r>
            <a:r>
              <a:rPr lang="en-US" sz="3400" smtClean="0"/>
              <a:t> có nghĩa như sau :</a:t>
            </a:r>
          </a:p>
        </p:txBody>
      </p:sp>
      <p:sp>
        <p:nvSpPr>
          <p:cNvPr id="14340" name="Rectangle 4"/>
          <p:cNvSpPr>
            <a:spLocks noRot="1" noChangeArrowheads="1"/>
          </p:cNvSpPr>
          <p:nvPr/>
        </p:nvSpPr>
        <p:spPr bwMode="auto">
          <a:xfrm>
            <a:off x="1219200" y="24384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Cùng nghĩa với </a:t>
            </a:r>
            <a:r>
              <a:rPr lang="en-US" sz="3500" i="1">
                <a:latin typeface="Arial" charset="0"/>
              </a:rPr>
              <a:t>thuê</a:t>
            </a:r>
          </a:p>
        </p:txBody>
      </p:sp>
      <p:sp>
        <p:nvSpPr>
          <p:cNvPr id="14341" name="Rectangle 5"/>
          <p:cNvSpPr>
            <a:spLocks noRot="1" noChangeArrowheads="1"/>
          </p:cNvSpPr>
          <p:nvPr/>
        </p:nvSpPr>
        <p:spPr bwMode="auto">
          <a:xfrm>
            <a:off x="1219200" y="32766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Trái nghĩa với </a:t>
            </a:r>
            <a:r>
              <a:rPr lang="en-US" sz="3500" i="1">
                <a:latin typeface="Arial" charset="0"/>
              </a:rPr>
              <a:t>phạt</a:t>
            </a:r>
          </a:p>
        </p:txBody>
      </p:sp>
      <p:sp>
        <p:nvSpPr>
          <p:cNvPr id="14342" name="Rectangle 6"/>
          <p:cNvSpPr>
            <a:spLocks noRot="1" noChangeArrowheads="1"/>
          </p:cNvSpPr>
          <p:nvPr/>
        </p:nvSpPr>
        <p:spPr bwMode="auto">
          <a:xfrm>
            <a:off x="1295400" y="41148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Làm chín thức ăn bằng cách đặt trực tiếp trên than, lửa .</a:t>
            </a:r>
          </a:p>
        </p:txBody>
      </p:sp>
      <p:sp>
        <p:nvSpPr>
          <p:cNvPr id="14343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8425" y="85725"/>
            <a:ext cx="4168775" cy="731838"/>
          </a:xfrm>
          <a:noFill/>
        </p:spPr>
        <p:txBody>
          <a:bodyPr anchor="ctr"/>
          <a:lstStyle/>
          <a:p>
            <a:pPr eaLnBrk="1" hangingPunct="1"/>
            <a:r>
              <a:rPr lang="en-US" sz="3200" smtClean="0">
                <a:solidFill>
                  <a:srgbClr val="FF0066"/>
                </a:solidFill>
              </a:rPr>
              <a:t>Bài tập chính tả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200" smtClean="0"/>
              <a:t>Tìm các từ chưa tiếng có vần </a:t>
            </a:r>
            <a:r>
              <a:rPr lang="en-US" sz="3200" i="1" smtClean="0">
                <a:solidFill>
                  <a:srgbClr val="CC3300"/>
                </a:solidFill>
              </a:rPr>
              <a:t>ươn</a:t>
            </a:r>
            <a:r>
              <a:rPr lang="en-US" sz="3200" smtClean="0"/>
              <a:t> hoặc </a:t>
            </a:r>
            <a:r>
              <a:rPr lang="en-US" sz="3200" i="1" smtClean="0">
                <a:solidFill>
                  <a:srgbClr val="CC3300"/>
                </a:solidFill>
              </a:rPr>
              <a:t>ương</a:t>
            </a:r>
            <a:r>
              <a:rPr lang="en-US" sz="3200" smtClean="0"/>
              <a:t> có nghĩa như sau :</a:t>
            </a:r>
          </a:p>
        </p:txBody>
      </p:sp>
      <p:sp>
        <p:nvSpPr>
          <p:cNvPr id="177156" name="Rectangle 4"/>
          <p:cNvSpPr>
            <a:spLocks noRot="1" noChangeArrowheads="1"/>
          </p:cNvSpPr>
          <p:nvPr/>
        </p:nvSpPr>
        <p:spPr bwMode="auto">
          <a:xfrm>
            <a:off x="1600200" y="22098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Cùng nghĩa với </a:t>
            </a:r>
            <a:r>
              <a:rPr lang="en-US" sz="3200" i="1">
                <a:latin typeface="Arial" charset="0"/>
              </a:rPr>
              <a:t>thuê</a:t>
            </a:r>
          </a:p>
        </p:txBody>
      </p:sp>
      <p:sp>
        <p:nvSpPr>
          <p:cNvPr id="177157" name="Rectangle 5"/>
          <p:cNvSpPr>
            <a:spLocks noRot="1" noChangeArrowheads="1"/>
          </p:cNvSpPr>
          <p:nvPr/>
        </p:nvSpPr>
        <p:spPr bwMode="auto">
          <a:xfrm>
            <a:off x="1676400" y="3429000"/>
            <a:ext cx="6335713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Trái nghĩa với </a:t>
            </a:r>
            <a:r>
              <a:rPr lang="en-US" sz="3200" i="1">
                <a:latin typeface="Arial" charset="0"/>
              </a:rPr>
              <a:t>phạt</a:t>
            </a:r>
          </a:p>
        </p:txBody>
      </p:sp>
      <p:sp>
        <p:nvSpPr>
          <p:cNvPr id="177158" name="Rectangle 6"/>
          <p:cNvSpPr>
            <a:spLocks noRot="1" noChangeArrowheads="1"/>
          </p:cNvSpPr>
          <p:nvPr/>
        </p:nvSpPr>
        <p:spPr bwMode="auto">
          <a:xfrm>
            <a:off x="1219200" y="45720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latin typeface="Arial" charset="0"/>
              </a:rPr>
              <a:t>Làm chín thức ăn bằng cách đặt trực tiếp trên than, lửa .</a:t>
            </a:r>
          </a:p>
        </p:txBody>
      </p:sp>
      <p:sp>
        <p:nvSpPr>
          <p:cNvPr id="177159" name="Rectangle 7"/>
          <p:cNvSpPr>
            <a:spLocks noRot="1" noChangeArrowheads="1"/>
          </p:cNvSpPr>
          <p:nvPr/>
        </p:nvSpPr>
        <p:spPr bwMode="auto">
          <a:xfrm>
            <a:off x="1905000" y="2819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mướn</a:t>
            </a:r>
          </a:p>
        </p:txBody>
      </p:sp>
      <p:sp>
        <p:nvSpPr>
          <p:cNvPr id="177160" name="Rectangle 8"/>
          <p:cNvSpPr>
            <a:spLocks noRot="1" noChangeArrowheads="1"/>
          </p:cNvSpPr>
          <p:nvPr/>
        </p:nvSpPr>
        <p:spPr bwMode="auto">
          <a:xfrm>
            <a:off x="1828800" y="3962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thưởng</a:t>
            </a:r>
          </a:p>
        </p:txBody>
      </p:sp>
      <p:sp>
        <p:nvSpPr>
          <p:cNvPr id="177161" name="Rectangle 9"/>
          <p:cNvSpPr>
            <a:spLocks noRot="1" noChangeArrowheads="1"/>
          </p:cNvSpPr>
          <p:nvPr/>
        </p:nvSpPr>
        <p:spPr bwMode="auto">
          <a:xfrm>
            <a:off x="2057400" y="5486400"/>
            <a:ext cx="2819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200">
                <a:solidFill>
                  <a:srgbClr val="CC3300"/>
                </a:solidFill>
                <a:latin typeface="Arial" charset="0"/>
              </a:rPr>
              <a:t>nướng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150"/>
                            </p:stCondLst>
                            <p:childTnLst>
                              <p:par>
                                <p:cTn id="1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7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7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7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4" grpId="0"/>
      <p:bldP spid="177155" grpId="0" build="p"/>
      <p:bldP spid="177156" grpId="0"/>
      <p:bldP spid="177157" grpId="0"/>
      <p:bldP spid="177158" grpId="0"/>
      <p:bldP spid="177159" grpId="0"/>
      <p:bldP spid="177160" grpId="0"/>
      <p:bldP spid="1771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371600" y="1143000"/>
            <a:ext cx="6400800" cy="21859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 dirty="0" err="1">
                <a:solidFill>
                  <a:srgbClr val="000099"/>
                </a:solidFill>
                <a:latin typeface="Arial" charset="0"/>
              </a:rPr>
              <a:t>Chính</a:t>
            </a:r>
            <a:r>
              <a:rPr lang="en-US" sz="2400" u="sng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u="sng" dirty="0" err="1">
                <a:solidFill>
                  <a:srgbClr val="000099"/>
                </a:solidFill>
                <a:latin typeface="Arial" charset="0"/>
              </a:rPr>
              <a:t>tả</a:t>
            </a:r>
            <a:endParaRPr lang="en-US" sz="2400" u="sng" dirty="0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    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Nghe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–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viết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:    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Nhớ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lại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buổi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đầu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đi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học</a:t>
            </a:r>
            <a:endParaRPr lang="en-US" sz="2800" dirty="0">
              <a:solidFill>
                <a:srgbClr val="FF0066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800" dirty="0">
                <a:latin typeface="Arial" charset="0"/>
              </a:rPr>
              <a:t>      ( </a:t>
            </a:r>
            <a:r>
              <a:rPr lang="en-US" sz="2800" dirty="0" err="1">
                <a:latin typeface="Arial" charset="0"/>
              </a:rPr>
              <a:t>Từ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i="1" dirty="0" err="1">
                <a:latin typeface="Arial" charset="0"/>
              </a:rPr>
              <a:t>Cũng</a:t>
            </a:r>
            <a:r>
              <a:rPr lang="en-US" sz="2800" i="1" dirty="0">
                <a:latin typeface="Arial" charset="0"/>
              </a:rPr>
              <a:t> </a:t>
            </a:r>
            <a:r>
              <a:rPr lang="en-US" sz="2800" i="1" dirty="0" err="1">
                <a:latin typeface="Arial" charset="0"/>
              </a:rPr>
              <a:t>như</a:t>
            </a:r>
            <a:r>
              <a:rPr lang="en-US" sz="2800" i="1" dirty="0">
                <a:latin typeface="Arial" charset="0"/>
              </a:rPr>
              <a:t> </a:t>
            </a:r>
            <a:r>
              <a:rPr lang="en-US" sz="2800" i="1" dirty="0" err="1">
                <a:latin typeface="Arial" charset="0"/>
              </a:rPr>
              <a:t>tôi</a:t>
            </a:r>
            <a:r>
              <a:rPr lang="en-US" sz="2800" dirty="0">
                <a:latin typeface="Arial" charset="0"/>
              </a:rPr>
              <a:t> ....</a:t>
            </a:r>
            <a:r>
              <a:rPr lang="en-US" sz="2800" i="1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đến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hết</a:t>
            </a:r>
            <a:r>
              <a:rPr lang="en-US" sz="2800" dirty="0">
                <a:latin typeface="Arial" charset="0"/>
              </a:rPr>
              <a:t> )</a:t>
            </a:r>
          </a:p>
        </p:txBody>
      </p:sp>
      <p:pic>
        <p:nvPicPr>
          <p:cNvPr id="5124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5275"/>
            <a:ext cx="22098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6" name="Group 8"/>
          <p:cNvGrpSpPr>
            <a:grpSpLocks/>
          </p:cNvGrpSpPr>
          <p:nvPr/>
        </p:nvGrpSpPr>
        <p:grpSpPr bwMode="auto">
          <a:xfrm>
            <a:off x="-304800" y="4724400"/>
            <a:ext cx="9912350" cy="2133600"/>
            <a:chOff x="0" y="1392"/>
            <a:chExt cx="5760" cy="2928"/>
          </a:xfrm>
        </p:grpSpPr>
        <p:pic>
          <p:nvPicPr>
            <p:cNvPr id="5127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 dirty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	</a:t>
            </a:r>
            <a:r>
              <a:rPr lang="en-US" sz="2800" dirty="0" err="1">
                <a:latin typeface="Arial" charset="0"/>
              </a:rPr>
              <a:t>Cũng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tôi</a:t>
            </a:r>
            <a:r>
              <a:rPr lang="en-US" sz="2800" dirty="0">
                <a:latin typeface="Arial" charset="0"/>
              </a:rPr>
              <a:t> , </a:t>
            </a:r>
            <a:r>
              <a:rPr lang="en-US" sz="2800" dirty="0" err="1">
                <a:latin typeface="Arial" charset="0"/>
              </a:rPr>
              <a:t>mấy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học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trò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mới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bỡ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ngỡ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đứng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nép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bên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thân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chỉ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dám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từng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bước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nhẹ</a:t>
            </a:r>
            <a:r>
              <a:rPr lang="en-US" sz="2800" dirty="0">
                <a:latin typeface="Arial" charset="0"/>
              </a:rPr>
              <a:t> . </a:t>
            </a:r>
            <a:r>
              <a:rPr lang="en-US" sz="2800" dirty="0" err="1">
                <a:latin typeface="Arial" charset="0"/>
              </a:rPr>
              <a:t>Họ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con </a:t>
            </a:r>
            <a:r>
              <a:rPr lang="en-US" sz="2800" dirty="0" err="1">
                <a:latin typeface="Arial" charset="0"/>
              </a:rPr>
              <a:t>chim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nhìn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quãng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rộng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muốn</a:t>
            </a:r>
            <a:r>
              <a:rPr lang="en-US" sz="2800" dirty="0">
                <a:latin typeface="Arial" charset="0"/>
              </a:rPr>
              <a:t> bay </a:t>
            </a:r>
            <a:r>
              <a:rPr lang="en-US" sz="2800" dirty="0" err="1">
                <a:latin typeface="Arial" charset="0"/>
              </a:rPr>
              <a:t>nhưng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còn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ngập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ngừng</a:t>
            </a:r>
            <a:r>
              <a:rPr lang="en-US" sz="2800" dirty="0">
                <a:latin typeface="Arial" charset="0"/>
              </a:rPr>
              <a:t> e </a:t>
            </a:r>
            <a:r>
              <a:rPr lang="en-US" sz="2800" dirty="0" err="1">
                <a:latin typeface="Arial" charset="0"/>
              </a:rPr>
              <a:t>sợ</a:t>
            </a:r>
            <a:r>
              <a:rPr lang="en-US" sz="2800" dirty="0">
                <a:latin typeface="Arial" charset="0"/>
              </a:rPr>
              <a:t>. </a:t>
            </a:r>
            <a:r>
              <a:rPr lang="en-US" sz="2800" dirty="0" err="1">
                <a:latin typeface="Arial" charset="0"/>
              </a:rPr>
              <a:t>Họ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thèm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vụng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và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ước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ao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thầm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được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như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những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người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học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trò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cũ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biết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lớp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biết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thầy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để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khỏi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phải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rụt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rè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trong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cảnh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lạ</a:t>
            </a:r>
            <a:r>
              <a:rPr lang="en-US" sz="2800" dirty="0">
                <a:latin typeface="Arial" charset="0"/>
              </a:rPr>
              <a:t> .</a:t>
            </a:r>
          </a:p>
          <a:p>
            <a:pPr algn="r">
              <a:spcBef>
                <a:spcPct val="50000"/>
              </a:spcBef>
            </a:pPr>
            <a:r>
              <a:rPr lang="en-US" sz="2800" b="0" dirty="0">
                <a:latin typeface="Arial" charset="0"/>
              </a:rPr>
              <a:t>					</a:t>
            </a:r>
            <a:r>
              <a:rPr lang="en-US" sz="2800" b="0" i="1" dirty="0">
                <a:latin typeface="Arial" charset="0"/>
              </a:rPr>
              <a:t>Theo</a:t>
            </a:r>
            <a:r>
              <a:rPr lang="en-US" sz="2800" b="0" dirty="0">
                <a:latin typeface="Arial" charset="0"/>
              </a:rPr>
              <a:t> </a:t>
            </a:r>
            <a:r>
              <a:rPr lang="en-US" sz="2800" b="0" dirty="0" err="1">
                <a:latin typeface="Arial" charset="0"/>
              </a:rPr>
              <a:t>Thanh</a:t>
            </a:r>
            <a:r>
              <a:rPr lang="en-US" sz="2800" b="0" dirty="0">
                <a:latin typeface="Arial" charset="0"/>
              </a:rPr>
              <a:t> </a:t>
            </a:r>
            <a:r>
              <a:rPr lang="en-US" sz="2800" b="0" dirty="0" err="1">
                <a:latin typeface="Arial" charset="0"/>
              </a:rPr>
              <a:t>Tịnh</a:t>
            </a:r>
            <a:endParaRPr lang="en-US" sz="28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 dirty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14313"/>
            <a:ext cx="8229600" cy="563562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Chính tả:</a:t>
            </a:r>
            <a:r>
              <a:rPr lang="en-US" smtClean="0"/>
              <a:t> Nhớ lại buổi đầu đi học</a:t>
            </a:r>
          </a:p>
        </p:txBody>
      </p:sp>
      <p:pic>
        <p:nvPicPr>
          <p:cNvPr id="7173" name="Picture 9" descr="Hoa 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/>
          <p:cNvSpPr>
            <a:spLocks noChangeArrowheads="1"/>
          </p:cNvSpPr>
          <p:nvPr/>
        </p:nvSpPr>
        <p:spPr bwMode="auto">
          <a:xfrm>
            <a:off x="0" y="825314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76200" y="1965417"/>
            <a:ext cx="5932227" cy="1066801"/>
          </a:xfrm>
          <a:prstGeom prst="cloudCallout">
            <a:avLst>
              <a:gd name="adj1" fmla="val 57824"/>
              <a:gd name="adj2" fmla="val 3440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" rIns="9144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endParaRPr lang="en-US" alt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066976"/>
            <a:ext cx="434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1" hangingPunct="1">
              <a:spcBef>
                <a:spcPct val="50000"/>
              </a:spcBef>
              <a:buClr>
                <a:srgbClr val="00CC99"/>
              </a:buClr>
            </a:pP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Tâm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trạng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của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đám</a:t>
            </a:r>
            <a:r>
              <a:rPr lang="en-US" sz="2400" b="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học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trò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mới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 smtClean="0">
                <a:solidFill>
                  <a:srgbClr val="0000CC"/>
                </a:solidFill>
                <a:latin typeface="Arial" charset="0"/>
              </a:rPr>
              <a:t>như</a:t>
            </a:r>
            <a:r>
              <a:rPr lang="en-US" sz="2400" dirty="0" smtClean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thế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?</a:t>
            </a:r>
            <a:endParaRPr lang="en-US" sz="2400" i="1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352446" y="4374558"/>
            <a:ext cx="7543800" cy="52322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Tâm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trạng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của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đám</a:t>
            </a:r>
            <a:r>
              <a:rPr lang="en-US" sz="2800" b="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học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trò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mới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rất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bỡ</a:t>
            </a:r>
            <a:r>
              <a:rPr lang="en-US" sz="2800" dirty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charset="0"/>
              </a:rPr>
              <a:t>ngỡ</a:t>
            </a:r>
            <a:endParaRPr lang="en-US" sz="2800" dirty="0">
              <a:solidFill>
                <a:srgbClr val="C00000"/>
              </a:solidFill>
              <a:latin typeface="Arial" charset="0"/>
            </a:endParaRPr>
          </a:p>
        </p:txBody>
      </p:sp>
      <p:pic>
        <p:nvPicPr>
          <p:cNvPr id="17" name="Picture 7" descr="0003-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29400" y="1697037"/>
            <a:ext cx="16002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white">
          <a:xfrm>
            <a:off x="66675" y="214313"/>
            <a:ext cx="8229600" cy="563562"/>
          </a:xfrm>
          <a:noFill/>
        </p:spPr>
        <p:txBody>
          <a:bodyPr anchor="ctr"/>
          <a:lstStyle/>
          <a:p>
            <a:pPr eaLnBrk="1" hangingPunct="1"/>
            <a:r>
              <a:rPr lang="en-US" smtClean="0">
                <a:solidFill>
                  <a:srgbClr val="FF0066"/>
                </a:solidFill>
              </a:rPr>
              <a:t>Chính tả:</a:t>
            </a:r>
            <a:r>
              <a:rPr lang="en-US" smtClean="0"/>
              <a:t> Nhớ lại buổi đầu đi học</a:t>
            </a: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250777" y="1095685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250777" y="2466411"/>
            <a:ext cx="5997623" cy="1066801"/>
          </a:xfrm>
          <a:prstGeom prst="cloudCallout">
            <a:avLst>
              <a:gd name="adj1" fmla="val 57824"/>
              <a:gd name="adj2" fmla="val 3440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" rIns="9144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anose="05000000000000000000" pitchFamily="2" charset="2"/>
              <a:buNone/>
            </a:pPr>
            <a:endParaRPr lang="en-US" altLang="en-US" sz="3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2667000"/>
            <a:ext cx="50673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Những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hình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ảnh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nào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cho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em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biết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điều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CC"/>
                </a:solidFill>
                <a:latin typeface="Arial" charset="0"/>
              </a:rPr>
              <a:t>đó</a:t>
            </a:r>
            <a:r>
              <a:rPr lang="en-US" sz="2400" dirty="0">
                <a:solidFill>
                  <a:srgbClr val="0000CC"/>
                </a:solidFill>
                <a:latin typeface="Arial" charset="0"/>
              </a:rPr>
              <a:t>?</a:t>
            </a:r>
            <a:endParaRPr lang="en-US" sz="2400" dirty="0">
              <a:solidFill>
                <a:srgbClr val="0000CC"/>
              </a:solidFill>
              <a:latin typeface="Arial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990600" y="4572000"/>
            <a:ext cx="7162800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M</a:t>
            </a:r>
            <a:r>
              <a:rPr lang="en-US" sz="2400" dirty="0" err="1" smtClean="0">
                <a:solidFill>
                  <a:srgbClr val="000099"/>
                </a:solidFill>
                <a:latin typeface="Arial" charset="0"/>
              </a:rPr>
              <a:t>ấy</a:t>
            </a:r>
            <a:r>
              <a:rPr lang="en-US" sz="2400" dirty="0" smtClean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trò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mới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bỡ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ngỡ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đứng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nép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bên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người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thân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,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chỉ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dám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đi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từng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bước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nhẹ</a:t>
            </a:r>
            <a:endParaRPr lang="en-US" sz="2400" dirty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10" name="Picture 7" descr="0003-3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34200" y="2002916"/>
            <a:ext cx="16002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609600"/>
            <a:ext cx="7543800" cy="1295400"/>
          </a:xfrm>
        </p:spPr>
        <p:txBody>
          <a:bodyPr/>
          <a:lstStyle/>
          <a:p>
            <a:pPr eaLnBrk="1" hangingPunct="1"/>
            <a:r>
              <a:rPr lang="en-US" sz="3500" u="sng" dirty="0" err="1" smtClean="0"/>
              <a:t>Hướng</a:t>
            </a:r>
            <a:r>
              <a:rPr lang="en-US" sz="3500" u="sng" dirty="0" smtClean="0"/>
              <a:t> </a:t>
            </a:r>
            <a:r>
              <a:rPr lang="en-US" sz="3500" u="sng" dirty="0" err="1" smtClean="0"/>
              <a:t>dẫn</a:t>
            </a:r>
            <a:r>
              <a:rPr lang="en-US" sz="3500" u="sng" dirty="0" smtClean="0"/>
              <a:t> </a:t>
            </a:r>
            <a:r>
              <a:rPr lang="en-US" sz="3500" u="sng" dirty="0" err="1" smtClean="0"/>
              <a:t>viết</a:t>
            </a:r>
            <a:r>
              <a:rPr lang="en-US" sz="3500" u="sng" dirty="0" smtClean="0"/>
              <a:t> </a:t>
            </a:r>
            <a:r>
              <a:rPr lang="en-US" sz="3500" u="sng" dirty="0" err="1" smtClean="0"/>
              <a:t>từ</a:t>
            </a:r>
            <a:r>
              <a:rPr lang="en-US" sz="3500" u="sng" dirty="0" smtClean="0"/>
              <a:t> </a:t>
            </a:r>
            <a:r>
              <a:rPr lang="en-US" sz="3500" u="sng" dirty="0" err="1" smtClean="0"/>
              <a:t>khó</a:t>
            </a:r>
            <a:endParaRPr lang="en-US" sz="3500" u="sng" dirty="0" smtClean="0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1233488" y="2450033"/>
            <a:ext cx="7351630" cy="2578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700" b="0" dirty="0" err="1">
                <a:solidFill>
                  <a:srgbClr val="CC3300"/>
                </a:solidFill>
                <a:latin typeface="Arial" charset="0"/>
              </a:rPr>
              <a:t>bỡ</a:t>
            </a:r>
            <a:r>
              <a:rPr lang="en-US" sz="4700" b="0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ngỡ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,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đứng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nép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,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ngập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ngừng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,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quãng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trời,rụt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rè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, 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ước</a:t>
            </a:r>
            <a:r>
              <a:rPr lang="en-US" sz="4700" b="0" dirty="0" smtClean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en-US" sz="4700" b="0" dirty="0" err="1" smtClean="0">
                <a:solidFill>
                  <a:srgbClr val="CC3300"/>
                </a:solidFill>
                <a:latin typeface="Arial" charset="0"/>
              </a:rPr>
              <a:t>ao</a:t>
            </a:r>
            <a:endParaRPr lang="en-US" sz="4700" b="0" dirty="0">
              <a:solidFill>
                <a:srgbClr val="CC3300"/>
              </a:solidFill>
              <a:latin typeface="Arial" charset="0"/>
            </a:endParaRPr>
          </a:p>
        </p:txBody>
      </p:sp>
      <p:pic>
        <p:nvPicPr>
          <p:cNvPr id="922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2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10593222">
            <a:off x="7978775" y="5265738"/>
            <a:ext cx="1152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3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672117">
            <a:off x="509588" y="4824412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5141830" y="4904526"/>
            <a:ext cx="335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endParaRPr lang="en-US" sz="4700" b="0" dirty="0">
              <a:solidFill>
                <a:srgbClr val="CC33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xit" presetSubtype="4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2" grpId="1"/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 dirty="0" err="1">
                <a:solidFill>
                  <a:srgbClr val="000099"/>
                </a:solidFill>
                <a:latin typeface="Arial" charset="0"/>
              </a:rPr>
              <a:t>Chính</a:t>
            </a:r>
            <a:r>
              <a:rPr lang="en-US" sz="2400" u="sng" dirty="0">
                <a:solidFill>
                  <a:srgbClr val="000099"/>
                </a:solidFill>
                <a:latin typeface="Arial" charset="0"/>
              </a:rPr>
              <a:t> </a:t>
            </a:r>
            <a:r>
              <a:rPr lang="en-US" sz="2400" u="sng" dirty="0" err="1">
                <a:solidFill>
                  <a:srgbClr val="000099"/>
                </a:solidFill>
                <a:latin typeface="Arial" charset="0"/>
              </a:rPr>
              <a:t>tả</a:t>
            </a:r>
            <a:endParaRPr lang="en-US" sz="2400" u="sng" dirty="0">
              <a:solidFill>
                <a:srgbClr val="000099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    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Nghe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 – </a:t>
            </a:r>
            <a:r>
              <a:rPr lang="en-US" sz="2400" dirty="0" err="1">
                <a:solidFill>
                  <a:srgbClr val="000099"/>
                </a:solidFill>
                <a:latin typeface="Arial" charset="0"/>
              </a:rPr>
              <a:t>viết</a:t>
            </a:r>
            <a:r>
              <a:rPr lang="en-US" sz="2400" dirty="0">
                <a:solidFill>
                  <a:srgbClr val="000099"/>
                </a:solidFill>
                <a:latin typeface="Arial" charset="0"/>
              </a:rPr>
              <a:t>:       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Nhớ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lại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buổi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đầu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đi</a:t>
            </a:r>
            <a:r>
              <a:rPr lang="en-US" sz="2800" dirty="0">
                <a:solidFill>
                  <a:srgbClr val="FF0066"/>
                </a:solidFill>
                <a:latin typeface="Arial" charset="0"/>
              </a:rPr>
              <a:t> </a:t>
            </a:r>
            <a:r>
              <a:rPr lang="en-US" sz="2800" dirty="0" err="1">
                <a:solidFill>
                  <a:srgbClr val="FF0066"/>
                </a:solidFill>
                <a:latin typeface="Arial" charset="0"/>
              </a:rPr>
              <a:t>học</a:t>
            </a:r>
            <a:endParaRPr lang="en-US" sz="2800" dirty="0">
              <a:solidFill>
                <a:srgbClr val="FF0066"/>
              </a:solidFill>
              <a:latin typeface="Arial" charset="0"/>
            </a:endParaRPr>
          </a:p>
        </p:txBody>
      </p:sp>
      <p:sp>
        <p:nvSpPr>
          <p:cNvPr id="180228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</a:t>
            </a:r>
            <a:r>
              <a:rPr lang="en-US" sz="2800">
                <a:latin typeface="Arial" charset="0"/>
              </a:rPr>
              <a:t>Cũng như tôi , mấy học trò mới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bỡ ngỡ</a:t>
            </a:r>
            <a:r>
              <a:rPr lang="en-US" sz="2800">
                <a:latin typeface="Arial" charset="0"/>
              </a:rPr>
              <a:t> đứng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nép</a:t>
            </a:r>
            <a:r>
              <a:rPr lang="en-US" sz="2800">
                <a:latin typeface="Arial" charset="0"/>
              </a:rPr>
              <a:t> bên người thân, chỉ dám đi từng bước nhẹ . Họ như con chim nhìn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quãng trời</a:t>
            </a:r>
            <a:r>
              <a:rPr lang="en-US" sz="2800">
                <a:latin typeface="Arial" charset="0"/>
              </a:rPr>
              <a:t> rộng muốn bay nhưng còn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ngập ngừng</a:t>
            </a:r>
            <a:r>
              <a:rPr lang="en-US" sz="2800">
                <a:latin typeface="Arial" charset="0"/>
              </a:rPr>
              <a:t> e sợ. Họ thèm vụng và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ước ao</a:t>
            </a:r>
            <a:r>
              <a:rPr lang="en-US" sz="2800">
                <a:latin typeface="Arial" charset="0"/>
              </a:rPr>
              <a:t> thầm được như những người học trò cũ, biết lớp, biết thầy để khỏi phải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rụt rè</a:t>
            </a:r>
            <a:r>
              <a:rPr lang="en-US" sz="2800">
                <a:latin typeface="Arial" charset="0"/>
              </a:rPr>
              <a:t> trong cảnh lạ .</a:t>
            </a:r>
          </a:p>
          <a:p>
            <a:pPr algn="r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				</a:t>
            </a:r>
            <a:r>
              <a:rPr lang="en-US" sz="2800" b="0" i="1">
                <a:latin typeface="Arial" charset="0"/>
              </a:rPr>
              <a:t>Theo</a:t>
            </a:r>
            <a:r>
              <a:rPr lang="en-US" sz="2800" b="0">
                <a:latin typeface="Arial" charset="0"/>
              </a:rPr>
              <a:t> Thanh Tịnh</a:t>
            </a: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folHlink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19200" y="838200"/>
            <a:ext cx="6400800" cy="4000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 </a:t>
            </a:r>
            <a:endParaRPr lang="en-US" sz="2000" i="1">
              <a:latin typeface="Arial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219200" y="1828800"/>
            <a:ext cx="6400800" cy="9540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400">
                <a:solidFill>
                  <a:srgbClr val="000099"/>
                </a:solidFill>
                <a:latin typeface="Arial" charset="0"/>
              </a:rPr>
              <a:t>Nhớ lai buổi đầu đi học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209800" y="4114800"/>
            <a:ext cx="4800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charset="0"/>
              </a:rPr>
              <a:t>VIẾT CHÍNH TẢ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400800" cy="457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endParaRPr lang="en-US" sz="2400" i="1">
              <a:latin typeface="Arial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1371600" y="1143000"/>
            <a:ext cx="6400800" cy="15382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u="sng">
                <a:solidFill>
                  <a:srgbClr val="000099"/>
                </a:solidFill>
                <a:latin typeface="Arial" charset="0"/>
              </a:rPr>
              <a:t>Chính tả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     Nghe – viết: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Nhớ lại buổi đầu đi học</a:t>
            </a:r>
          </a:p>
        </p:txBody>
      </p:sp>
      <p:sp>
        <p:nvSpPr>
          <p:cNvPr id="193540" name="Text Box 4"/>
          <p:cNvSpPr txBox="1">
            <a:spLocks noChangeArrowheads="1"/>
          </p:cNvSpPr>
          <p:nvPr/>
        </p:nvSpPr>
        <p:spPr bwMode="auto">
          <a:xfrm>
            <a:off x="381000" y="2286000"/>
            <a:ext cx="8534400" cy="470852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>
              <a:latin typeface="Arial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</a:t>
            </a:r>
            <a:r>
              <a:rPr lang="en-US" sz="2800">
                <a:latin typeface="Arial" charset="0"/>
              </a:rPr>
              <a:t>Cũng như tôi , mấy học trò mới bỡ ngỡ đứng nép bên người thân, chỉ dám đi từng bước nhẹ . Họ như con chim nhìn quãng trời rộng muốn bay nhưng còn ngập ngừng e sợ. Họ thèm vụng và ước ao thầm được như những người học trò cũ, biết lớp, biết thầy để khỏi phải rụt rè trong cảnh lạ .</a:t>
            </a:r>
          </a:p>
          <a:p>
            <a:pPr algn="r">
              <a:spcBef>
                <a:spcPct val="50000"/>
              </a:spcBef>
            </a:pPr>
            <a:r>
              <a:rPr lang="en-US" sz="2800" b="0">
                <a:latin typeface="Arial" charset="0"/>
              </a:rPr>
              <a:t>					</a:t>
            </a:r>
            <a:r>
              <a:rPr lang="en-US" sz="2800" b="0" i="1">
                <a:latin typeface="Arial" charset="0"/>
              </a:rPr>
              <a:t>Theo</a:t>
            </a:r>
            <a:r>
              <a:rPr lang="en-US" sz="2800" b="0">
                <a:latin typeface="Arial" charset="0"/>
              </a:rPr>
              <a:t> Thanh Tịnh</a:t>
            </a:r>
            <a:endParaRPr lang="en-US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US" sz="2000" b="0">
              <a:latin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3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0" grpId="0" animBg="1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</TotalTime>
  <Words>327</Words>
  <Application>Microsoft Office PowerPoint</Application>
  <PresentationFormat>On-screen Show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</vt:lpstr>
      <vt:lpstr>Arial</vt:lpstr>
      <vt:lpstr>Times New Roman</vt:lpstr>
      <vt:lpstr>Webdings</vt:lpstr>
      <vt:lpstr>Wingdings</vt:lpstr>
      <vt:lpstr>Network</vt:lpstr>
      <vt:lpstr>PowerPoint Presentation</vt:lpstr>
      <vt:lpstr>PowerPoint Presentation</vt:lpstr>
      <vt:lpstr>PowerPoint Presentation</vt:lpstr>
      <vt:lpstr>Chính tả: Nhớ lại buổi đầu đi học</vt:lpstr>
      <vt:lpstr>Chính tả: Nhớ lại buổi đầu đi học</vt:lpstr>
      <vt:lpstr>Hướng dẫn viết từ khó</vt:lpstr>
      <vt:lpstr>PowerPoint Presentation</vt:lpstr>
      <vt:lpstr>PowerPoint Presentation</vt:lpstr>
      <vt:lpstr>PowerPoint Presentation</vt:lpstr>
      <vt:lpstr>Bài tập chính tả</vt:lpstr>
      <vt:lpstr>Bài tập chính tả</vt:lpstr>
      <vt:lpstr>Bài tập chính tả</vt:lpstr>
    </vt:vector>
  </TitlesOfParts>
  <Company>Truc Dao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Admin</cp:lastModifiedBy>
  <cp:revision>141</cp:revision>
  <dcterms:created xsi:type="dcterms:W3CDTF">2008-01-17T00:56:22Z</dcterms:created>
  <dcterms:modified xsi:type="dcterms:W3CDTF">2021-09-07T04:01:41Z</dcterms:modified>
</cp:coreProperties>
</file>