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99" r:id="rId3"/>
    <p:sldId id="259" r:id="rId4"/>
    <p:sldId id="300" r:id="rId5"/>
    <p:sldId id="301" r:id="rId6"/>
    <p:sldId id="277" r:id="rId7"/>
    <p:sldId id="293" r:id="rId8"/>
    <p:sldId id="260" r:id="rId9"/>
    <p:sldId id="286" r:id="rId10"/>
    <p:sldId id="279" r:id="rId11"/>
    <p:sldId id="280" r:id="rId12"/>
    <p:sldId id="281" r:id="rId13"/>
    <p:sldId id="284" r:id="rId14"/>
    <p:sldId id="282" r:id="rId15"/>
    <p:sldId id="291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60"/>
  </p:normalViewPr>
  <p:slideViewPr>
    <p:cSldViewPr>
      <p:cViewPr varScale="1">
        <p:scale>
          <a:sx n="64" d="100"/>
          <a:sy n="64" d="100"/>
        </p:scale>
        <p:origin x="84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92E47-8139-49F0-813F-451EADA5F333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C5AD6-549C-4945-8B43-57246D74E6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366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5AD6-549C-4945-8B43-57246D74E6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5AD6-549C-4945-8B43-57246D74E6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5AD6-549C-4945-8B43-57246D74E6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5AD6-549C-4945-8B43-57246D74E6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5AD6-549C-4945-8B43-57246D74E6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1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5AD6-549C-4945-8B43-57246D74E6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1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5AD6-549C-4945-8B43-57246D74E6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5AD6-549C-4945-8B43-57246D74E6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1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6C5AD6-549C-4945-8B43-57246D74E6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8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5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1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78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2">
            <a:extLst>
              <a:ext uri="{FF2B5EF4-FFF2-40B4-BE49-F238E27FC236}">
                <a16:creationId xmlns:a16="http://schemas.microsoft.com/office/drawing/2014/main" xmlns="" id="{A21AFEA9-A9B0-43D8-BB12-CA9057BF47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15">
            <a:extLst>
              <a:ext uri="{FF2B5EF4-FFF2-40B4-BE49-F238E27FC236}">
                <a16:creationId xmlns:a16="http://schemas.microsoft.com/office/drawing/2014/main" xmlns="" id="{6F850007-0AD6-4452-8252-CE702061E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xmlns="" id="{CBE50D99-782B-4197-A21A-0C950DB89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>
            <a:extLst>
              <a:ext uri="{FF2B5EF4-FFF2-40B4-BE49-F238E27FC236}">
                <a16:creationId xmlns:a16="http://schemas.microsoft.com/office/drawing/2014/main" xmlns="" id="{8DFCAEBA-EB42-42BD-994F-106A719D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473825"/>
            <a:ext cx="1011238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C77957-396F-41CA-A81F-7316448DFD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62808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4">
            <a:extLst>
              <a:ext uri="{FF2B5EF4-FFF2-40B4-BE49-F238E27FC236}">
                <a16:creationId xmlns:a16="http://schemas.microsoft.com/office/drawing/2014/main" xmlns="" id="{A8EA42DD-59A1-4F69-9CBA-7F48EDA588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xmlns="" id="{0B44D534-ED27-4FFD-B339-BD186299B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76200"/>
            <a:ext cx="38608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xmlns="" id="{983BA125-2E1D-4A5D-AE09-4157F6B74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473825"/>
            <a:ext cx="1011238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3AEF70-FDB2-4482-BC47-F38D36020F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71996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12">
            <a:extLst>
              <a:ext uri="{FF2B5EF4-FFF2-40B4-BE49-F238E27FC236}">
                <a16:creationId xmlns:a16="http://schemas.microsoft.com/office/drawing/2014/main" xmlns="" id="{04345A43-F023-45E0-B08C-93929BECA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18">
            <a:extLst>
              <a:ext uri="{FF2B5EF4-FFF2-40B4-BE49-F238E27FC236}">
                <a16:creationId xmlns:a16="http://schemas.microsoft.com/office/drawing/2014/main" xmlns="" id="{ED58D738-320D-4538-869F-4533A2CA4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>
            <a:extLst>
              <a:ext uri="{FF2B5EF4-FFF2-40B4-BE49-F238E27FC236}">
                <a16:creationId xmlns:a16="http://schemas.microsoft.com/office/drawing/2014/main" xmlns="" id="{E5D1683E-A1E5-4837-9BA6-FEF745AAC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xmlns="" id="{B0C6D9AA-5DFC-4C50-9261-7E308F6CB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6100DD-CCF2-40A4-BD35-1E640F35D8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649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xmlns="" id="{7A8DF87D-DBE7-4470-A8F0-CDF5622F5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>
            <a:extLst>
              <a:ext uri="{FF2B5EF4-FFF2-40B4-BE49-F238E27FC236}">
                <a16:creationId xmlns:a16="http://schemas.microsoft.com/office/drawing/2014/main" xmlns="" id="{A0C7B12D-98D7-4457-B64A-E6FBC07C9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xmlns="" id="{E0484DC4-75A5-4989-BA6F-9DBBF85CA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27045-51DC-402E-AE1C-7065866159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1876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2">
            <a:extLst>
              <a:ext uri="{FF2B5EF4-FFF2-40B4-BE49-F238E27FC236}">
                <a16:creationId xmlns:a16="http://schemas.microsoft.com/office/drawing/2014/main" xmlns="" id="{5ED3B6AD-4343-4833-ACB7-2045D0031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9">
            <a:extLst>
              <a:ext uri="{FF2B5EF4-FFF2-40B4-BE49-F238E27FC236}">
                <a16:creationId xmlns:a16="http://schemas.microsoft.com/office/drawing/2014/main" xmlns="" id="{E37A8751-FC71-4104-A872-C75C419AA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xmlns="" id="{9CF784EC-637E-495A-AE97-348FDA579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xmlns="" id="{A80D1BA0-49EB-42C3-87C3-0DF950E11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76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FB46F1-8AFC-477F-90D5-2655A8216A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09699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0">
            <a:extLst>
              <a:ext uri="{FF2B5EF4-FFF2-40B4-BE49-F238E27FC236}">
                <a16:creationId xmlns:a16="http://schemas.microsoft.com/office/drawing/2014/main" xmlns="" id="{A5638434-0189-4FE4-A8F3-FDBDE7B6F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>
            <a:extLst>
              <a:ext uri="{FF2B5EF4-FFF2-40B4-BE49-F238E27FC236}">
                <a16:creationId xmlns:a16="http://schemas.microsoft.com/office/drawing/2014/main" xmlns="" id="{9C01E013-A66F-4BB0-8B3A-7B1A6E552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585C9B3-9EDF-4398-86CB-6E18EA120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8ADC1-4191-4336-AB21-6267DED9B5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742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>
            <a:extLst>
              <a:ext uri="{FF2B5EF4-FFF2-40B4-BE49-F238E27FC236}">
                <a16:creationId xmlns:a16="http://schemas.microsoft.com/office/drawing/2014/main" xmlns="" id="{52FD0E6D-529E-49CE-91DE-A6D3F026B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>
            <a:extLst>
              <a:ext uri="{FF2B5EF4-FFF2-40B4-BE49-F238E27FC236}">
                <a16:creationId xmlns:a16="http://schemas.microsoft.com/office/drawing/2014/main" xmlns="" id="{21DC4741-186E-4CF9-B335-C22DDBC4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xmlns="" id="{35701A19-63FD-418D-8DDF-8CF59BBA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AB955A-D986-467A-9BBE-85936BFF64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8970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2">
            <a:extLst>
              <a:ext uri="{FF2B5EF4-FFF2-40B4-BE49-F238E27FC236}">
                <a16:creationId xmlns:a16="http://schemas.microsoft.com/office/drawing/2014/main" xmlns="" id="{7EBDB37C-09B7-473F-AA30-F22700BB129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24">
            <a:extLst>
              <a:ext uri="{FF2B5EF4-FFF2-40B4-BE49-F238E27FC236}">
                <a16:creationId xmlns:a16="http://schemas.microsoft.com/office/drawing/2014/main" xmlns="" id="{03391795-79F1-4CB8-9AA0-38D87A7F3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>
            <a:extLst>
              <a:ext uri="{FF2B5EF4-FFF2-40B4-BE49-F238E27FC236}">
                <a16:creationId xmlns:a16="http://schemas.microsoft.com/office/drawing/2014/main" xmlns="" id="{79115145-C3EE-4571-883E-CA92A92B9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xmlns="" id="{3ED95B0B-73C9-453D-BDAB-ABE0B544F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F5DB61-A37E-4B42-AB7A-E5E6DB9A5C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47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5653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6">
            <a:extLst>
              <a:ext uri="{FF2B5EF4-FFF2-40B4-BE49-F238E27FC236}">
                <a16:creationId xmlns:a16="http://schemas.microsoft.com/office/drawing/2014/main" xmlns="" id="{7857142A-8FB6-481A-AA79-C786330FC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FF70FEB9-0FEB-466E-8DF3-DE78DE48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>
            <a:extLst>
              <a:ext uri="{FF2B5EF4-FFF2-40B4-BE49-F238E27FC236}">
                <a16:creationId xmlns:a16="http://schemas.microsoft.com/office/drawing/2014/main" xmlns="" id="{C2144EBA-A86E-401C-BD7C-6A09316D63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126E1-F022-402A-98A2-F1D28EB48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1067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0">
            <a:extLst>
              <a:ext uri="{FF2B5EF4-FFF2-40B4-BE49-F238E27FC236}">
                <a16:creationId xmlns:a16="http://schemas.microsoft.com/office/drawing/2014/main" xmlns="" id="{4AEE2C7E-C9E7-4269-9887-F4790F8E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>
            <a:extLst>
              <a:ext uri="{FF2B5EF4-FFF2-40B4-BE49-F238E27FC236}">
                <a16:creationId xmlns:a16="http://schemas.microsoft.com/office/drawing/2014/main" xmlns="" id="{39519C88-3DD7-4EDF-BB67-D2B712379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="" id="{B196A3C7-1703-4FE6-A878-A525ABFF0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6B2C3-5D4A-4173-857D-15B0189F29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46814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D87A22C-9F65-4489-A8BB-B6D067DA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9609195-236A-4D83-ABAF-8C835B88B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42074BF-2DF8-4C2B-8420-4005C54A1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BE3A07A-BD76-473E-AECB-3C07F1111F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727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2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52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951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00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9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4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17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8F9C-AC03-4514-891F-74DA1F4ED015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B6F53-1D2A-4166-A4BB-C310CB94C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9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>
            <a:extLst>
              <a:ext uri="{FF2B5EF4-FFF2-40B4-BE49-F238E27FC236}">
                <a16:creationId xmlns:a16="http://schemas.microsoft.com/office/drawing/2014/main" xmlns="" id="{4FA121B5-B378-48F7-BF13-2EA0F83164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9" name="Text Placeholder 7">
            <a:extLst>
              <a:ext uri="{FF2B5EF4-FFF2-40B4-BE49-F238E27FC236}">
                <a16:creationId xmlns:a16="http://schemas.microsoft.com/office/drawing/2014/main" xmlns="" id="{82C34274-3E16-4267-A788-5DE6898CB1F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06400" y="1554163"/>
            <a:ext cx="115824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xmlns="" id="{75D25397-C4AB-4C76-917C-F1231EAE97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360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xmlns="" id="{106600CE-9E10-4868-B8D1-251835F09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76200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D34F2157-5760-4BD2-973D-95DA972B6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72800" y="6477000"/>
            <a:ext cx="1016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D38E27"/>
                </a:solidFill>
              </a:defRPr>
            </a:lvl1pPr>
          </a:lstStyle>
          <a:p>
            <a:pPr>
              <a:defRPr/>
            </a:pPr>
            <a:fld id="{FB07EE07-F2DA-43FD-8DFE-7AD6C6E214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xmlns="" id="{4C0C64A4-7F7C-4B7A-807F-CBD91D744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xmlns="" id="{2CB591B2-BCD6-4A92-A3F6-6A693798F0B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xmlns="" id="{6863390A-D157-4F28-9528-BFAA10C65F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533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anose="020B06030201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ình chữ nhật 1">
            <a:extLst>
              <a:ext uri="{FF2B5EF4-FFF2-40B4-BE49-F238E27FC236}">
                <a16:creationId xmlns:a16="http://schemas.microsoft.com/office/drawing/2014/main" xmlns="" id="{3AA16391-FDA4-47D4-978C-FF463BB9E98E}"/>
              </a:ext>
            </a:extLst>
          </p:cNvPr>
          <p:cNvSpPr/>
          <p:nvPr/>
        </p:nvSpPr>
        <p:spPr>
          <a:xfrm>
            <a:off x="1104900" y="1141392"/>
            <a:ext cx="9829800" cy="5032416"/>
          </a:xfrm>
          <a:prstGeom prst="rect">
            <a:avLst/>
          </a:prstGeom>
          <a:noFill/>
        </p:spPr>
        <p:txBody>
          <a:bodyPr spcFirstLastPara="1" wrap="none">
            <a:prstTxWarp prst="textArchUp">
              <a:avLst>
                <a:gd name="adj" fmla="val 10430027"/>
              </a:avLst>
            </a:prstTxWarp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 dirty="0" err="1">
                <a:ln/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</a:t>
            </a:r>
            <a:r>
              <a:rPr kumimoji="0" lang="vi-VN" sz="7200" b="1" i="0" u="none" strike="noStrike" kern="1200" cap="none" spc="0" normalizeH="0" baseline="0" noProof="0" dirty="0">
                <a:ln/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ư</a:t>
            </a:r>
            <a:r>
              <a:rPr kumimoji="0" lang="en-US" sz="7200" b="1" i="0" u="none" strike="noStrike" kern="1200" cap="none" spc="0" normalizeH="0" baseline="0" noProof="0" dirty="0" err="1">
                <a:ln/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ờng</a:t>
            </a:r>
            <a:r>
              <a:rPr kumimoji="0" lang="en-US" sz="7200" b="1" i="0" u="none" strike="noStrike" kern="1200" cap="none" spc="0" normalizeH="0" baseline="0" noProof="0" dirty="0">
                <a:ln/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7200" b="1" i="0" u="none" strike="noStrike" kern="1200" cap="none" spc="0" normalizeH="0" baseline="0" noProof="0" dirty="0" err="1">
                <a:ln/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Tiểu</a:t>
            </a:r>
            <a:r>
              <a:rPr kumimoji="0" lang="en-US" sz="7200" b="1" i="0" u="none" strike="noStrike" kern="1200" cap="none" spc="0" normalizeH="0" baseline="0" noProof="0" dirty="0">
                <a:ln/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7200" b="1" i="0" u="none" strike="noStrike" kern="1200" cap="none" spc="0" normalizeH="0" baseline="0" noProof="0" dirty="0" err="1">
                <a:ln/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7200" b="1" i="0" u="none" strike="noStrike" kern="1200" cap="none" spc="0" normalizeH="0" baseline="0" noProof="0" dirty="0">
                <a:ln/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7200" b="1" dirty="0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7200" b="1" dirty="0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ln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endParaRPr kumimoji="0" lang="vi-VN" sz="7200" b="1" i="0" u="none" strike="noStrike" kern="1200" cap="none" spc="0" normalizeH="0" baseline="0" noProof="0" dirty="0">
              <a:ln/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268" name="Hộp Văn bản 3">
            <a:extLst>
              <a:ext uri="{FF2B5EF4-FFF2-40B4-BE49-F238E27FC236}">
                <a16:creationId xmlns:a16="http://schemas.microsoft.com/office/drawing/2014/main" xmlns="" id="{89ABB867-B80E-491F-8941-DB1E48A3E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0486" y="2459137"/>
            <a:ext cx="629022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Môn</a:t>
            </a:r>
            <a:r>
              <a:rPr kumimoji="0" lang="en-US" alt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alt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altLang="en-US" sz="5400" b="1" i="0" u="none" strike="noStrike" kern="1200" cap="none" spc="0" normalizeH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5400" b="1" i="0" u="none" strike="noStrike" kern="1200" cap="none" spc="0" normalizeH="0" noProof="0" dirty="0" err="1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đọc</a:t>
            </a:r>
            <a:endParaRPr kumimoji="0" lang="en-US" altLang="en-US" sz="5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269" name="Hộp Văn bản 5">
            <a:extLst>
              <a:ext uri="{FF2B5EF4-FFF2-40B4-BE49-F238E27FC236}">
                <a16:creationId xmlns:a16="http://schemas.microsoft.com/office/drawing/2014/main" xmlns="" id="{47CAA74D-A3E8-408D-918D-05D1D2745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1725" y="3429000"/>
            <a:ext cx="4343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800" b="1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Lớp</a:t>
            </a:r>
            <a:r>
              <a:rPr kumimoji="0" lang="en-US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US" altLang="en-US" sz="4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11271" name="Picture 22" descr="daisy_button_pink_hb">
            <a:extLst>
              <a:ext uri="{FF2B5EF4-FFF2-40B4-BE49-F238E27FC236}">
                <a16:creationId xmlns:a16="http://schemas.microsoft.com/office/drawing/2014/main" xmlns="" id="{95EEF15F-741A-4DC9-A1C1-54C03DED229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6064250"/>
            <a:ext cx="1371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22" descr="daisy_button_pink_hb">
            <a:extLst>
              <a:ext uri="{FF2B5EF4-FFF2-40B4-BE49-F238E27FC236}">
                <a16:creationId xmlns:a16="http://schemas.microsoft.com/office/drawing/2014/main" xmlns="" id="{99AEDDBE-3963-46EB-A38C-34BFB627520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3788" y="5645150"/>
            <a:ext cx="1371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Picture 22" descr="daisy_button_pink_hb">
            <a:extLst>
              <a:ext uri="{FF2B5EF4-FFF2-40B4-BE49-F238E27FC236}">
                <a16:creationId xmlns:a16="http://schemas.microsoft.com/office/drawing/2014/main" xmlns="" id="{8366D9A7-1BA9-41E2-AD50-9D1425EF71E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025" y="5221288"/>
            <a:ext cx="1371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22" descr="daisy_button_pink_hb">
            <a:extLst>
              <a:ext uri="{FF2B5EF4-FFF2-40B4-BE49-F238E27FC236}">
                <a16:creationId xmlns:a16="http://schemas.microsoft.com/office/drawing/2014/main" xmlns="" id="{7975621A-FE7B-4C44-AED5-183A4F938F8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88" y="4800600"/>
            <a:ext cx="1371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5" name="Group 9">
            <a:extLst>
              <a:ext uri="{FF2B5EF4-FFF2-40B4-BE49-F238E27FC236}">
                <a16:creationId xmlns:a16="http://schemas.microsoft.com/office/drawing/2014/main" xmlns="" id="{6CCF328D-E6EF-4657-A78C-F5EF47ED5461}"/>
              </a:ext>
            </a:extLst>
          </p:cNvPr>
          <p:cNvGrpSpPr>
            <a:grpSpLocks/>
          </p:cNvGrpSpPr>
          <p:nvPr/>
        </p:nvGrpSpPr>
        <p:grpSpPr bwMode="auto">
          <a:xfrm>
            <a:off x="8507413" y="5997575"/>
            <a:ext cx="3733800" cy="985838"/>
            <a:chOff x="96" y="3553"/>
            <a:chExt cx="1104" cy="671"/>
          </a:xfrm>
        </p:grpSpPr>
        <p:pic>
          <p:nvPicPr>
            <p:cNvPr id="11278" name="Picture 10" descr="!hp8ls2l">
              <a:extLst>
                <a:ext uri="{FF2B5EF4-FFF2-40B4-BE49-F238E27FC236}">
                  <a16:creationId xmlns:a16="http://schemas.microsoft.com/office/drawing/2014/main" xmlns="" id="{F45AB861-B9CE-4566-84A4-B80E8801300C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246" y="3553"/>
              <a:ext cx="954" cy="6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9" name="Picture 11" descr="!dk8_1la">
              <a:extLst>
                <a:ext uri="{FF2B5EF4-FFF2-40B4-BE49-F238E27FC236}">
                  <a16:creationId xmlns:a16="http://schemas.microsoft.com/office/drawing/2014/main" xmlns="" id="{2914C98D-B9BD-40F9-AE35-1FBC1EFCFDC8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" y="3753"/>
              <a:ext cx="480" cy="4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80" name="Picture 12" descr="ROSE1">
              <a:extLst>
                <a:ext uri="{FF2B5EF4-FFF2-40B4-BE49-F238E27FC236}">
                  <a16:creationId xmlns:a16="http://schemas.microsoft.com/office/drawing/2014/main" xmlns="" id="{2451C648-BA10-46BA-87EC-57A69418DB77}"/>
                </a:ext>
              </a:extLst>
            </p:cNvPr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28" y="3661"/>
              <a:ext cx="336" cy="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276" name="Picture 5" descr="0830js5b15daddi012pz8">
            <a:extLst>
              <a:ext uri="{FF2B5EF4-FFF2-40B4-BE49-F238E27FC236}">
                <a16:creationId xmlns:a16="http://schemas.microsoft.com/office/drawing/2014/main" xmlns="" id="{FE39C04D-F8A9-4CEE-9D24-CAB0CC77E1D1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950" y="-152400"/>
            <a:ext cx="1028700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5" descr="0830js5b15daddi012pz8">
            <a:extLst>
              <a:ext uri="{FF2B5EF4-FFF2-40B4-BE49-F238E27FC236}">
                <a16:creationId xmlns:a16="http://schemas.microsoft.com/office/drawing/2014/main" xmlns="" id="{92547DA3-AE90-4C50-92F8-0DE6E68BEB7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9225" y="-38100"/>
            <a:ext cx="1028700" cy="339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419600" y="1286805"/>
            <a:ext cx="4114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</a:rPr>
              <a:t>Tìm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</a:rPr>
              <a:t>bài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470452" y="2775615"/>
            <a:ext cx="10515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2"/>
          <p:cNvSpPr>
            <a:spLocks noChangeArrowheads="1"/>
          </p:cNvSpPr>
          <p:nvPr/>
        </p:nvSpPr>
        <p:spPr bwMode="auto">
          <a:xfrm>
            <a:off x="304800" y="4034629"/>
            <a:ext cx="11582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giả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xưa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bỡ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ngỡ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ight Arrow 8"/>
          <p:cNvSpPr/>
          <p:nvPr/>
        </p:nvSpPr>
        <p:spPr>
          <a:xfrm>
            <a:off x="609600" y="4343400"/>
            <a:ext cx="308113" cy="152399"/>
          </a:xfrm>
          <a:prstGeom prst="righ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74314" y="-308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7200" y="2080592"/>
            <a:ext cx="10515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- HS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</a:rPr>
              <a:t>đọc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</a:rPr>
              <a:t>thầm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</a:rPr>
              <a:t>đoạn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 2</a:t>
            </a:r>
            <a:r>
              <a:rPr lang="en-US" sz="3600" b="1" dirty="0" smtClean="0">
                <a:solidFill>
                  <a:srgbClr val="00B050"/>
                </a:solidFill>
                <a:latin typeface="Times New Roman" pitchFamily="18" charset="0"/>
              </a:rPr>
              <a:t>:</a:t>
            </a:r>
            <a:endParaRPr lang="en-US" sz="36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E844164B-5A81-4B61-B169-3E24D06DA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452" y="-2601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1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648200" y="1271805"/>
            <a:ext cx="4495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</a:rPr>
              <a:t>Tìm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</a:rPr>
              <a:t>bài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2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90998" y="1840768"/>
            <a:ext cx="9372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- HS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</a:rPr>
              <a:t>đọc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</a:rPr>
              <a:t>thầm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</a:rPr>
              <a:t>đoạn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 3:( )</a:t>
            </a: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45499" y="2330620"/>
            <a:ext cx="1150100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bỡ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ngỡ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964806" y="3390827"/>
            <a:ext cx="104394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Bỡ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ngỡ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nép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endParaRPr lang="en-US" sz="36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bay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ngập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e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/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-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vụng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dạn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4314" y="-308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810750" y="3723456"/>
            <a:ext cx="308113" cy="152399"/>
          </a:xfrm>
          <a:prstGeom prst="righ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6DB711AC-486D-46AE-B69C-074573609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3998" y="-2576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50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343400" y="1841916"/>
            <a:ext cx="533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itchFamily="18" charset="0"/>
              </a:rPr>
              <a:t>Tìm</a:t>
            </a:r>
            <a:r>
              <a:rPr lang="en-US" sz="40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itchFamily="18" charset="0"/>
              </a:rPr>
              <a:t>hiểu</a:t>
            </a:r>
            <a:r>
              <a:rPr lang="en-US" sz="40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itchFamily="18" charset="0"/>
              </a:rPr>
              <a:t>bài</a:t>
            </a:r>
            <a:endParaRPr lang="en-US" sz="40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990600" y="2844213"/>
            <a:ext cx="10744200" cy="2927971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28575">
            <a:solidFill>
              <a:schemeClr val="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endParaRPr lang="en-US" b="1" dirty="0">
              <a:solidFill>
                <a:srgbClr val="1A0597"/>
              </a:solidFill>
              <a:latin typeface="Times New Roman" pitchFamily="18" charset="0"/>
            </a:endParaRPr>
          </a:p>
          <a:p>
            <a:pPr algn="l"/>
            <a:r>
              <a:rPr lang="en-US" sz="4400" b="1" i="1" dirty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4400" b="1" i="1" dirty="0" err="1">
                <a:solidFill>
                  <a:srgbClr val="C00000"/>
                </a:solidFill>
                <a:latin typeface="Times New Roman" pitchFamily="18" charset="0"/>
              </a:rPr>
              <a:t>Nội</a:t>
            </a:r>
            <a:r>
              <a:rPr lang="en-US" sz="4400" b="1" i="1" dirty="0">
                <a:solidFill>
                  <a:srgbClr val="C00000"/>
                </a:solidFill>
                <a:latin typeface="Times New Roman" pitchFamily="18" charset="0"/>
              </a:rPr>
              <a:t> dung: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văn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là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những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hồi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tưởng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</a:p>
          <a:p>
            <a:pPr algn="l"/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đẹp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đẽ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của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nhà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văn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Thanh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Tịnh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về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buổi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</a:p>
          <a:p>
            <a:pPr algn="l"/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đầu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tiên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tới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itchFamily="18" charset="0"/>
              </a:rPr>
              <a:t>trường</a:t>
            </a:r>
            <a:r>
              <a:rPr lang="en-US" sz="4400" b="1" i="1" dirty="0">
                <a:solidFill>
                  <a:srgbClr val="0070C0"/>
                </a:solidFill>
                <a:latin typeface="Times New Roman" pitchFamily="18" charset="0"/>
              </a:rPr>
              <a:t>.</a:t>
            </a:r>
          </a:p>
          <a:p>
            <a:pPr algn="l"/>
            <a:endParaRPr lang="en-US" sz="3600" i="1" dirty="0">
              <a:solidFill>
                <a:srgbClr val="0070C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974314" y="-308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22BCB84-7998-4927-B06B-4239FCCF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56" y="-2073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ao: 5 Cánh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09EB2FD6-9344-437F-A009-C87768402510}"/>
              </a:ext>
            </a:extLst>
          </p:cNvPr>
          <p:cNvSpPr/>
          <p:nvPr/>
        </p:nvSpPr>
        <p:spPr>
          <a:xfrm>
            <a:off x="10515600" y="304801"/>
            <a:ext cx="762000" cy="677474"/>
          </a:xfrm>
          <a:prstGeom prst="star5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2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4314" y="-53883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47700" y="943253"/>
            <a:ext cx="495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Học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thuộc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lòng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đoạn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C00000"/>
                </a:solidFill>
                <a:latin typeface="Times New Roman" pitchFamily="18" charset="0"/>
              </a:rPr>
              <a:t>văn</a:t>
            </a:r>
            <a:endParaRPr 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47700" y="1402647"/>
            <a:ext cx="115443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Hướng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dẫn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học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sinh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đọc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diễn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cảm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đoạn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văn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: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đọc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với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giọng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hồi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tưởng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nhẹ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nhàng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đầy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cảm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xúc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;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nhấn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giọng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những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gợi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tả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gợi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cảm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647700" y="2981832"/>
            <a:ext cx="11544300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28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Hằng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cuối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rụng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nao</a:t>
            </a:r>
            <a:r>
              <a:rPr lang="en-US"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nức</a:t>
            </a:r>
            <a:r>
              <a:rPr lang="vi-VN"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kỉ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mơn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man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tươi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mỉm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bầu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quang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đãng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3505200" y="3203082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847290" y="3227327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1974314" y="3783497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3352800" y="4800600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3886200" y="4252655"/>
            <a:ext cx="224321" cy="320675"/>
            <a:chOff x="8672513" y="3886200"/>
            <a:chExt cx="224321" cy="320675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8744434" y="3895725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8672513" y="3886200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8915400" y="5421596"/>
            <a:ext cx="224321" cy="320675"/>
            <a:chOff x="8672513" y="3886200"/>
            <a:chExt cx="224321" cy="320675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8744434" y="3895725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8672513" y="3886200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/>
          <p:cNvCxnSpPr/>
          <p:nvPr/>
        </p:nvCxnSpPr>
        <p:spPr>
          <a:xfrm flipH="1">
            <a:off x="7772400" y="4822058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676400" y="5429533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 flipH="1">
            <a:off x="6096000" y="3729734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/>
        </p:nvSpPr>
        <p:spPr>
          <a:xfrm>
            <a:off x="1974314" y="-308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5" name="Sao: 5 Cánh 4">
            <a:hlinkClick r:id="rId3" action="ppaction://hlinksldjump"/>
            <a:extLst>
              <a:ext uri="{FF2B5EF4-FFF2-40B4-BE49-F238E27FC236}">
                <a16:creationId xmlns:a16="http://schemas.microsoft.com/office/drawing/2014/main" xmlns="" id="{E2AE826B-0FAF-468C-A6C2-C116DE393541}"/>
              </a:ext>
            </a:extLst>
          </p:cNvPr>
          <p:cNvSpPr/>
          <p:nvPr/>
        </p:nvSpPr>
        <p:spPr>
          <a:xfrm>
            <a:off x="11353800" y="6135414"/>
            <a:ext cx="685800" cy="68580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1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4026" y="-498968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70034" y="1103087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Học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thuộc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lòng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đoạn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</a:rPr>
              <a:t>văn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8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19100" y="1614357"/>
            <a:ext cx="11658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Times New Roman" pitchFamily="18" charset="0"/>
              </a:rPr>
              <a:t>  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Hướng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dẫn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học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sinh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đọc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diễn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cảm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đoạn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70C0"/>
                </a:solidFill>
                <a:latin typeface="Times New Roman" pitchFamily="18" charset="0"/>
              </a:rPr>
              <a:t>văn</a:t>
            </a: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</a:rPr>
              <a:t>: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đọc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với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giọng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hồi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tưởng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nhẹ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nhàng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đầy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cảm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xúc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;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nhấn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giọng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những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gợi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tả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gợi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cảm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571500" y="3182201"/>
            <a:ext cx="1150619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/>
            <a:r>
              <a:rPr lang="en-US" sz="32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cậu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bỡ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ngỡ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nép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dám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600" b="1" i="1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nhìn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quãng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bay,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ngập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vụng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i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thầm</a:t>
            </a:r>
            <a:r>
              <a:rPr lang="en-US" sz="3600" b="1" i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được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rụt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rè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lạ</a:t>
            </a: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3958543" y="3429000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678621" y="3928444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826999" y="4483639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086600" y="5598544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2876551" y="5062332"/>
            <a:ext cx="224321" cy="320675"/>
            <a:chOff x="8672513" y="3886200"/>
            <a:chExt cx="224321" cy="320675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8744434" y="3895725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>
              <a:off x="8672513" y="3886200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4495800" y="6096000"/>
            <a:ext cx="224321" cy="320675"/>
            <a:chOff x="8672513" y="3886200"/>
            <a:chExt cx="224321" cy="320675"/>
          </a:xfrm>
        </p:grpSpPr>
        <p:cxnSp>
          <p:nvCxnSpPr>
            <p:cNvPr id="20" name="Straight Connector 19"/>
            <p:cNvCxnSpPr/>
            <p:nvPr/>
          </p:nvCxnSpPr>
          <p:spPr>
            <a:xfrm flipH="1">
              <a:off x="8744434" y="3895725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8672513" y="3886200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23" name="Straight Connector 22"/>
          <p:cNvCxnSpPr/>
          <p:nvPr/>
        </p:nvCxnSpPr>
        <p:spPr>
          <a:xfrm flipH="1">
            <a:off x="5334000" y="5598544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979399" y="5071857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081059" y="3382549"/>
            <a:ext cx="152400" cy="3127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8816461" y="3943877"/>
            <a:ext cx="224321" cy="320675"/>
            <a:chOff x="8672513" y="3886200"/>
            <a:chExt cx="224321" cy="320675"/>
          </a:xfrm>
        </p:grpSpPr>
        <p:cxnSp>
          <p:nvCxnSpPr>
            <p:cNvPr id="26" name="Straight Connector 25"/>
            <p:cNvCxnSpPr/>
            <p:nvPr/>
          </p:nvCxnSpPr>
          <p:spPr>
            <a:xfrm flipH="1">
              <a:off x="8744434" y="3895725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>
              <a:off x="8672513" y="3886200"/>
              <a:ext cx="152400" cy="31115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8" name="Title 1"/>
          <p:cNvSpPr txBox="1">
            <a:spLocks/>
          </p:cNvSpPr>
          <p:nvPr/>
        </p:nvSpPr>
        <p:spPr>
          <a:xfrm>
            <a:off x="1974314" y="-308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Sao: 5 Cánh 2">
            <a:hlinkClick r:id="rId3" action="ppaction://hlinksldjump"/>
            <a:extLst>
              <a:ext uri="{FF2B5EF4-FFF2-40B4-BE49-F238E27FC236}">
                <a16:creationId xmlns:a16="http://schemas.microsoft.com/office/drawing/2014/main" xmlns="" id="{BE63DB71-27E0-4C06-9DFD-AAEF7840F83C}"/>
              </a:ext>
            </a:extLst>
          </p:cNvPr>
          <p:cNvSpPr/>
          <p:nvPr/>
        </p:nvSpPr>
        <p:spPr>
          <a:xfrm>
            <a:off x="11201400" y="381000"/>
            <a:ext cx="609600" cy="453889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7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31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3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1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1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1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1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981200" y="2057446"/>
            <a:ext cx="381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</a:rPr>
              <a:t>Củng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</a:rPr>
              <a:t>cố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</a:rPr>
              <a:t>Dặn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</a:rPr>
              <a:t>dò</a:t>
            </a:r>
            <a:endParaRPr lang="en-US" sz="32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981200" y="2758133"/>
            <a:ext cx="868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-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Về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nhà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tiếp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tục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học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thuộc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1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đoạn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văn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951383" y="3505200"/>
            <a:ext cx="8686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-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Nhớ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lại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buổi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đi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học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đầu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tiên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của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mình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để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kể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lại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trong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tiết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Tập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làm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văn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tới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.. </a:t>
            </a:r>
          </a:p>
        </p:txBody>
      </p:sp>
      <p:sp>
        <p:nvSpPr>
          <p:cNvPr id="6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954696" y="4619341"/>
            <a:ext cx="868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-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Chuẩn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bị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: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Trận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bóng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dưới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lòng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70C0"/>
                </a:solidFill>
                <a:latin typeface="Times New Roman" pitchFamily="18" charset="0"/>
              </a:rPr>
              <a:t>đường</a:t>
            </a:r>
            <a:r>
              <a:rPr lang="en-US" sz="3200" b="1" i="1" dirty="0">
                <a:solidFill>
                  <a:srgbClr val="0070C0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4314" y="-308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6879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 descr="tOI DI HOC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207221"/>
            <a:ext cx="7467600" cy="5680184"/>
          </a:xfrm>
          <a:prstGeom prst="rect">
            <a:avLst/>
          </a:prstGeom>
          <a:noFill/>
          <a:ln w="9525">
            <a:solidFill>
              <a:srgbClr val="99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6"/>
          <p:cNvSpPr txBox="1">
            <a:spLocks/>
          </p:cNvSpPr>
          <p:nvPr/>
        </p:nvSpPr>
        <p:spPr>
          <a:xfrm>
            <a:off x="2133600" y="493021"/>
            <a:ext cx="8229600" cy="5651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40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753600" y="594757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 - </a:t>
            </a:r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66692" y="-49385"/>
            <a:ext cx="1828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531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477962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2200" b="1" dirty="0" smtClean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2200" b="1" dirty="0" smtClean="0">
                <a:solidFill>
                  <a:prstClr val="black"/>
                </a:solidFill>
                <a:ea typeface="+mn-ea"/>
                <a:cs typeface="+mn-cs"/>
              </a:rPr>
            </a:b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smtClean="0"/>
              <a:t>                           </a:t>
            </a:r>
            <a:r>
              <a:rPr lang="en-US" sz="14400" b="1" dirty="0" err="1" smtClean="0">
                <a:solidFill>
                  <a:srgbClr val="3333FF"/>
                </a:solidFill>
              </a:rPr>
              <a:t>Hằng</a:t>
            </a:r>
            <a:r>
              <a:rPr lang="en-US" sz="14400" b="1" dirty="0" smtClean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năm</a:t>
            </a:r>
            <a:r>
              <a:rPr lang="en-US" sz="14400" b="1" dirty="0">
                <a:solidFill>
                  <a:srgbClr val="3333FF"/>
                </a:solidFill>
              </a:rPr>
              <a:t>, </a:t>
            </a:r>
            <a:r>
              <a:rPr lang="en-US" sz="14400" b="1" dirty="0" err="1">
                <a:solidFill>
                  <a:srgbClr val="3333FF"/>
                </a:solidFill>
              </a:rPr>
              <a:t>cứ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vào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cuối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thu</a:t>
            </a:r>
            <a:r>
              <a:rPr lang="en-US" sz="14400" b="1" dirty="0">
                <a:solidFill>
                  <a:srgbClr val="3333FF"/>
                </a:solidFill>
              </a:rPr>
              <a:t>, </a:t>
            </a:r>
            <a:r>
              <a:rPr lang="en-US" sz="14400" b="1" dirty="0" err="1">
                <a:solidFill>
                  <a:srgbClr val="3333FF"/>
                </a:solidFill>
              </a:rPr>
              <a:t>lá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ngoài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đường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rụng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nhiều</a:t>
            </a:r>
            <a:r>
              <a:rPr lang="en-US" sz="14400" b="1" dirty="0">
                <a:solidFill>
                  <a:srgbClr val="3333FF"/>
                </a:solidFill>
              </a:rPr>
              <a:t>, </a:t>
            </a:r>
            <a:r>
              <a:rPr lang="en-US" sz="14400" b="1" dirty="0" err="1">
                <a:solidFill>
                  <a:srgbClr val="3333FF"/>
                </a:solidFill>
              </a:rPr>
              <a:t>lòng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tôi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lại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nao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nức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những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kỉ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niệm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mơn</a:t>
            </a:r>
            <a:r>
              <a:rPr lang="en-US" sz="14400" b="1" dirty="0">
                <a:solidFill>
                  <a:srgbClr val="3333FF"/>
                </a:solidFill>
              </a:rPr>
              <a:t> man </a:t>
            </a:r>
            <a:r>
              <a:rPr lang="en-US" sz="14400" b="1" dirty="0" err="1">
                <a:solidFill>
                  <a:srgbClr val="3333FF"/>
                </a:solidFill>
              </a:rPr>
              <a:t>của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buổi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tựu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trường</a:t>
            </a:r>
            <a:r>
              <a:rPr lang="en-US" sz="14400" b="1" dirty="0">
                <a:solidFill>
                  <a:srgbClr val="3333FF"/>
                </a:solidFill>
              </a:rPr>
              <a:t>. </a:t>
            </a:r>
            <a:r>
              <a:rPr lang="en-US" sz="14400" b="1" dirty="0" err="1">
                <a:solidFill>
                  <a:srgbClr val="3333FF"/>
                </a:solidFill>
              </a:rPr>
              <a:t>Tôi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quên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thế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nào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được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những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cảm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giác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trong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sáng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ấy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nảy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nở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trong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lòng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tôi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như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mấy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cánh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hoa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tươi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mỉm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cười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giữa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bầu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trời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quang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đãng</a:t>
            </a:r>
            <a:r>
              <a:rPr lang="en-US" sz="14400" b="1" dirty="0" smtClean="0">
                <a:solidFill>
                  <a:srgbClr val="3333FF"/>
                </a:solidFill>
              </a:rPr>
              <a:t>.</a:t>
            </a:r>
          </a:p>
          <a:p>
            <a:pPr marL="0" indent="0">
              <a:buNone/>
            </a:pPr>
            <a:r>
              <a:rPr lang="en-US" sz="14400" b="1" dirty="0" smtClean="0">
                <a:solidFill>
                  <a:srgbClr val="3333FF"/>
                </a:solidFill>
              </a:rPr>
              <a:t>        </a:t>
            </a:r>
            <a:r>
              <a:rPr lang="en-US" sz="14400" b="1" dirty="0" err="1" smtClean="0">
                <a:solidFill>
                  <a:srgbClr val="3333FF"/>
                </a:solidFill>
              </a:rPr>
              <a:t>Buổi</a:t>
            </a:r>
            <a:r>
              <a:rPr lang="en-US" sz="14400" b="1" dirty="0" smtClean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mai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hôm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ấy</a:t>
            </a:r>
            <a:r>
              <a:rPr lang="en-US" sz="14400" b="1" dirty="0">
                <a:solidFill>
                  <a:srgbClr val="3333FF"/>
                </a:solidFill>
              </a:rPr>
              <a:t>, </a:t>
            </a:r>
            <a:r>
              <a:rPr lang="en-US" sz="14400" b="1" dirty="0" err="1">
                <a:solidFill>
                  <a:srgbClr val="3333FF"/>
                </a:solidFill>
              </a:rPr>
              <a:t>một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buổi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mai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đầy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sương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thu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và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gió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lạnh</a:t>
            </a:r>
            <a:r>
              <a:rPr lang="en-US" sz="14400" b="1" dirty="0">
                <a:solidFill>
                  <a:srgbClr val="3333FF"/>
                </a:solidFill>
              </a:rPr>
              <a:t>. </a:t>
            </a:r>
            <a:r>
              <a:rPr lang="en-US" sz="14400" b="1" dirty="0" err="1">
                <a:solidFill>
                  <a:srgbClr val="3333FF"/>
                </a:solidFill>
              </a:rPr>
              <a:t>Mẹ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tôi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âu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yếm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nắm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tay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tôi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dẫn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trên</a:t>
            </a:r>
            <a:r>
              <a:rPr lang="en-US" sz="14400" b="1" dirty="0">
                <a:solidFill>
                  <a:srgbClr val="3333FF"/>
                </a:solidFill>
              </a:rPr>
              <a:t> con </a:t>
            </a:r>
            <a:r>
              <a:rPr lang="en-US" sz="14400" b="1" dirty="0" err="1">
                <a:solidFill>
                  <a:srgbClr val="3333FF"/>
                </a:solidFill>
              </a:rPr>
              <a:t>đường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làng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dài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và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hẹp</a:t>
            </a:r>
            <a:r>
              <a:rPr lang="en-US" sz="14400" b="1" dirty="0">
                <a:solidFill>
                  <a:srgbClr val="3333FF"/>
                </a:solidFill>
              </a:rPr>
              <a:t>. Con </a:t>
            </a:r>
            <a:r>
              <a:rPr lang="en-US" sz="14400" b="1" dirty="0" err="1">
                <a:solidFill>
                  <a:srgbClr val="3333FF"/>
                </a:solidFill>
              </a:rPr>
              <a:t>đường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này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tôi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đã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quen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lại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lắm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lần</a:t>
            </a:r>
            <a:r>
              <a:rPr lang="en-US" sz="14400" b="1" dirty="0">
                <a:solidFill>
                  <a:srgbClr val="3333FF"/>
                </a:solidFill>
              </a:rPr>
              <a:t>, </a:t>
            </a:r>
            <a:r>
              <a:rPr lang="en-US" sz="14400" b="1" dirty="0" err="1">
                <a:solidFill>
                  <a:srgbClr val="3333FF"/>
                </a:solidFill>
              </a:rPr>
              <a:t>nhưng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lần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này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tự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nhiên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thấy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lạ</a:t>
            </a:r>
            <a:r>
              <a:rPr lang="en-US" sz="14400" b="1" dirty="0">
                <a:solidFill>
                  <a:srgbClr val="3333FF"/>
                </a:solidFill>
              </a:rPr>
              <a:t>. </a:t>
            </a:r>
            <a:r>
              <a:rPr lang="en-US" sz="14400" b="1" dirty="0" err="1">
                <a:solidFill>
                  <a:srgbClr val="3333FF"/>
                </a:solidFill>
              </a:rPr>
              <a:t>Cảnh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vật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xung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quanh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tôi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đang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có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sự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thay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đổi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lớn</a:t>
            </a:r>
            <a:r>
              <a:rPr lang="en-US" sz="14400" b="1" dirty="0">
                <a:solidFill>
                  <a:srgbClr val="3333FF"/>
                </a:solidFill>
              </a:rPr>
              <a:t>: </a:t>
            </a:r>
            <a:r>
              <a:rPr lang="en-US" sz="14400" b="1" dirty="0" err="1">
                <a:solidFill>
                  <a:srgbClr val="3333FF"/>
                </a:solidFill>
              </a:rPr>
              <a:t>hôm</a:t>
            </a:r>
            <a:r>
              <a:rPr lang="en-US" sz="14400" b="1" dirty="0">
                <a:solidFill>
                  <a:srgbClr val="3333FF"/>
                </a:solidFill>
              </a:rPr>
              <a:t> nay </a:t>
            </a:r>
            <a:r>
              <a:rPr lang="en-US" sz="14400" b="1" dirty="0" err="1">
                <a:solidFill>
                  <a:srgbClr val="3333FF"/>
                </a:solidFill>
              </a:rPr>
              <a:t>tôi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đi</a:t>
            </a:r>
            <a:r>
              <a:rPr lang="en-US" sz="14400" b="1" dirty="0">
                <a:solidFill>
                  <a:srgbClr val="3333FF"/>
                </a:solidFill>
              </a:rPr>
              <a:t> </a:t>
            </a:r>
            <a:r>
              <a:rPr lang="en-US" sz="14400" b="1" dirty="0" err="1">
                <a:solidFill>
                  <a:srgbClr val="3333FF"/>
                </a:solidFill>
              </a:rPr>
              <a:t>học</a:t>
            </a:r>
            <a:r>
              <a:rPr lang="en-US" sz="14400" b="1" dirty="0" smtClean="0">
                <a:solidFill>
                  <a:srgbClr val="3333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47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dirty="0">
                <a:solidFill>
                  <a:prstClr val="black"/>
                </a:solidFill>
              </a:rPr>
              <a:t/>
            </a:r>
            <a:br>
              <a:rPr lang="en-US" sz="2000" dirty="0">
                <a:solidFill>
                  <a:prstClr val="black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</a:rPr>
              <a:t>       </a:t>
            </a:r>
            <a:r>
              <a:rPr lang="en-US" sz="3600" b="1" dirty="0" err="1" smtClean="0">
                <a:solidFill>
                  <a:srgbClr val="3333FF"/>
                </a:solidFill>
              </a:rPr>
              <a:t>Cũng</a:t>
            </a:r>
            <a:r>
              <a:rPr lang="en-US" sz="3600" b="1" dirty="0" smtClean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như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tôi</a:t>
            </a:r>
            <a:r>
              <a:rPr lang="en-US" sz="3600" b="1" dirty="0">
                <a:solidFill>
                  <a:srgbClr val="3333FF"/>
                </a:solidFill>
              </a:rPr>
              <a:t>, </a:t>
            </a:r>
            <a:r>
              <a:rPr lang="en-US" sz="3600" b="1" dirty="0" err="1">
                <a:solidFill>
                  <a:srgbClr val="3333FF"/>
                </a:solidFill>
              </a:rPr>
              <a:t>mấy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học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trò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mới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bỡ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ngỡ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đứng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nép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bên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người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thân</a:t>
            </a:r>
            <a:r>
              <a:rPr lang="en-US" sz="3600" b="1" dirty="0">
                <a:solidFill>
                  <a:srgbClr val="3333FF"/>
                </a:solidFill>
              </a:rPr>
              <a:t>, </a:t>
            </a:r>
            <a:r>
              <a:rPr lang="en-US" sz="3600" b="1" dirty="0" err="1">
                <a:solidFill>
                  <a:srgbClr val="3333FF"/>
                </a:solidFill>
              </a:rPr>
              <a:t>chỉ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dám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đi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từng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bước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nhẹ</a:t>
            </a:r>
            <a:r>
              <a:rPr lang="en-US" sz="3600" b="1" dirty="0">
                <a:solidFill>
                  <a:srgbClr val="3333FF"/>
                </a:solidFill>
              </a:rPr>
              <a:t>. </a:t>
            </a:r>
            <a:r>
              <a:rPr lang="en-US" sz="3600" b="1" dirty="0" err="1">
                <a:solidFill>
                  <a:srgbClr val="3333FF"/>
                </a:solidFill>
              </a:rPr>
              <a:t>Họ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như</a:t>
            </a:r>
            <a:r>
              <a:rPr lang="en-US" sz="3600" b="1" dirty="0">
                <a:solidFill>
                  <a:srgbClr val="3333FF"/>
                </a:solidFill>
              </a:rPr>
              <a:t> con </a:t>
            </a:r>
            <a:r>
              <a:rPr lang="en-US" sz="3600" b="1" dirty="0" err="1">
                <a:solidFill>
                  <a:srgbClr val="3333FF"/>
                </a:solidFill>
              </a:rPr>
              <a:t>chim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nhìn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quãng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trời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rộng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muốn</a:t>
            </a:r>
            <a:r>
              <a:rPr lang="en-US" sz="3600" b="1" dirty="0">
                <a:solidFill>
                  <a:srgbClr val="3333FF"/>
                </a:solidFill>
              </a:rPr>
              <a:t> bay, </a:t>
            </a:r>
            <a:r>
              <a:rPr lang="en-US" sz="3600" b="1" dirty="0" err="1">
                <a:solidFill>
                  <a:srgbClr val="3333FF"/>
                </a:solidFill>
              </a:rPr>
              <a:t>nhưng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còn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ngập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ngừng</a:t>
            </a:r>
            <a:r>
              <a:rPr lang="en-US" sz="3600" b="1" dirty="0">
                <a:solidFill>
                  <a:srgbClr val="3333FF"/>
                </a:solidFill>
              </a:rPr>
              <a:t> e </a:t>
            </a:r>
            <a:r>
              <a:rPr lang="en-US" sz="3600" b="1" dirty="0" err="1">
                <a:solidFill>
                  <a:srgbClr val="3333FF"/>
                </a:solidFill>
              </a:rPr>
              <a:t>sợ</a:t>
            </a:r>
            <a:r>
              <a:rPr lang="en-US" sz="3600" b="1" dirty="0">
                <a:solidFill>
                  <a:srgbClr val="3333FF"/>
                </a:solidFill>
              </a:rPr>
              <a:t>. </a:t>
            </a:r>
            <a:r>
              <a:rPr lang="en-US" sz="3600" b="1" dirty="0" err="1">
                <a:solidFill>
                  <a:srgbClr val="3333FF"/>
                </a:solidFill>
              </a:rPr>
              <a:t>Họ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thèm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vụng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và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ước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ao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thầm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được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như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những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người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học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trò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cũ</a:t>
            </a:r>
            <a:r>
              <a:rPr lang="en-US" sz="3600" b="1" dirty="0">
                <a:solidFill>
                  <a:srgbClr val="3333FF"/>
                </a:solidFill>
              </a:rPr>
              <a:t>, </a:t>
            </a:r>
            <a:r>
              <a:rPr lang="en-US" sz="3600" b="1" dirty="0" err="1">
                <a:solidFill>
                  <a:srgbClr val="3333FF"/>
                </a:solidFill>
              </a:rPr>
              <a:t>biết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lớp</a:t>
            </a:r>
            <a:r>
              <a:rPr lang="en-US" sz="3600" b="1" dirty="0">
                <a:solidFill>
                  <a:srgbClr val="3333FF"/>
                </a:solidFill>
              </a:rPr>
              <a:t>, </a:t>
            </a:r>
            <a:r>
              <a:rPr lang="en-US" sz="3600" b="1" dirty="0" err="1">
                <a:solidFill>
                  <a:srgbClr val="3333FF"/>
                </a:solidFill>
              </a:rPr>
              <a:t>biết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thầy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để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khỏi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phải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rụt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rè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trong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cảnh</a:t>
            </a:r>
            <a:r>
              <a:rPr lang="en-US" sz="3600" b="1" dirty="0">
                <a:solidFill>
                  <a:srgbClr val="3333FF"/>
                </a:solidFill>
              </a:rPr>
              <a:t> </a:t>
            </a:r>
            <a:r>
              <a:rPr lang="en-US" sz="3600" b="1" dirty="0" err="1">
                <a:solidFill>
                  <a:srgbClr val="3333FF"/>
                </a:solidFill>
              </a:rPr>
              <a:t>lạ</a:t>
            </a:r>
            <a:r>
              <a:rPr lang="en-US" sz="3600" b="1" dirty="0">
                <a:solidFill>
                  <a:srgbClr val="3333FF"/>
                </a:solidFill>
              </a:rPr>
              <a:t>.</a:t>
            </a:r>
          </a:p>
          <a:p>
            <a:pPr marL="0" lvl="0" indent="0" algn="r">
              <a:buNone/>
            </a:pPr>
            <a:r>
              <a:rPr lang="en-US" sz="3600" b="1" dirty="0">
                <a:solidFill>
                  <a:srgbClr val="3333FF"/>
                </a:solidFill>
              </a:rPr>
              <a:t>                                                                                                                                   </a:t>
            </a:r>
            <a:r>
              <a:rPr lang="en-US" sz="3600" b="1" dirty="0" smtClean="0">
                <a:solidFill>
                  <a:srgbClr val="3333FF"/>
                </a:solidFill>
              </a:rPr>
              <a:t>                     </a:t>
            </a:r>
            <a:r>
              <a:rPr lang="en-US" sz="2800" b="1" dirty="0" smtClean="0">
                <a:solidFill>
                  <a:srgbClr val="3333FF"/>
                </a:solidFill>
              </a:rPr>
              <a:t>Theo </a:t>
            </a:r>
            <a:r>
              <a:rPr lang="en-US" sz="2800" b="1" dirty="0">
                <a:solidFill>
                  <a:srgbClr val="3333FF"/>
                </a:solidFill>
              </a:rPr>
              <a:t>THANH TỊNH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3251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7679" y="302566"/>
            <a:ext cx="7774057" cy="1167317"/>
          </a:xfrm>
        </p:spPr>
        <p:txBody>
          <a:bodyPr>
            <a:noAutofit/>
          </a:bodyPr>
          <a:lstStyle/>
          <a:p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426216" y="1603356"/>
            <a:ext cx="215844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sz="3600" b="1" i="1">
                <a:solidFill>
                  <a:srgbClr val="0070C0"/>
                </a:solidFill>
                <a:latin typeface="Times New Roman" pitchFamily="18" charset="0"/>
              </a:rPr>
              <a:t>Luyện đọc</a:t>
            </a:r>
            <a:endParaRPr lang="en-US" sz="36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27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365439" y="1609602"/>
            <a:ext cx="304197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sz="3600" b="1" i="1">
                <a:solidFill>
                  <a:srgbClr val="0070C0"/>
                </a:solidFill>
                <a:latin typeface="Times New Roman" pitchFamily="18" charset="0"/>
              </a:rPr>
              <a:t>Tìm hiểu bài</a:t>
            </a:r>
            <a:endParaRPr lang="en-US" sz="3600" b="1" i="1" dirty="0">
              <a:solidFill>
                <a:srgbClr val="0070C0"/>
              </a:solidFill>
              <a:latin typeface="Times New Roman" pitchFamily="18" charset="0"/>
            </a:endParaRPr>
          </a:p>
        </p:txBody>
      </p:sp>
      <p:sp>
        <p:nvSpPr>
          <p:cNvPr id="30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08330" y="4844683"/>
            <a:ext cx="951340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*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chia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làm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3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đoạn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(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mỗi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lần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xuống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dòng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là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1 </a:t>
            </a:r>
            <a:r>
              <a:rPr lang="en-US" sz="3200" b="1" i="1" dirty="0" err="1">
                <a:solidFill>
                  <a:srgbClr val="00B050"/>
                </a:solidFill>
                <a:latin typeface="Times New Roman" pitchFamily="18" charset="0"/>
              </a:rPr>
              <a:t>đoạn</a:t>
            </a:r>
            <a:r>
              <a:rPr lang="en-US" sz="3200" b="1" i="1" dirty="0">
                <a:solidFill>
                  <a:srgbClr val="00B050"/>
                </a:solidFill>
                <a:latin typeface="Times New Roman" pitchFamily="18" charset="0"/>
              </a:rPr>
              <a:t> )</a:t>
            </a:r>
          </a:p>
        </p:txBody>
      </p:sp>
      <p:sp>
        <p:nvSpPr>
          <p:cNvPr id="31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30815" y="5417089"/>
            <a:ext cx="11415078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*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Bài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này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đọc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với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giọng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nhẹ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nhàng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tình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cảm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.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Chú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ý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ngắt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nghỉ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hơi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giữa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các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cụm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7030A0"/>
                </a:solidFill>
                <a:latin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7030A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1974314" y="-308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544903" y="590719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 - </a:t>
            </a:r>
            <a:r>
              <a:rPr lang="en-US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</a:t>
            </a:r>
            <a:endParaRPr lang="en-US" sz="28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Đường nối Thẳng 3">
            <a:extLst>
              <a:ext uri="{FF2B5EF4-FFF2-40B4-BE49-F238E27FC236}">
                <a16:creationId xmlns:a16="http://schemas.microsoft.com/office/drawing/2014/main" xmlns="" id="{00F14388-64DA-4C87-9FE2-911E7BD244EF}"/>
              </a:ext>
            </a:extLst>
          </p:cNvPr>
          <p:cNvCxnSpPr>
            <a:cxnSpLocks/>
          </p:cNvCxnSpPr>
          <p:nvPr/>
        </p:nvCxnSpPr>
        <p:spPr>
          <a:xfrm>
            <a:off x="5716888" y="1965982"/>
            <a:ext cx="0" cy="245361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 Box 6">
            <a:hlinkClick r:id="" action="ppaction://noaction"/>
            <a:extLst>
              <a:ext uri="{FF2B5EF4-FFF2-40B4-BE49-F238E27FC236}">
                <a16:creationId xmlns:a16="http://schemas.microsoft.com/office/drawing/2014/main" xmlns="" id="{51929583-D5DB-4770-B391-0BCCCEC19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11796"/>
            <a:ext cx="52104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sz="3200" b="1" i="1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- nao nức, mơn man </a:t>
            </a:r>
            <a:endParaRPr lang="en-US" sz="3200" b="1" i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17" name="Text Box 4">
            <a:extLst>
              <a:ext uri="{FF2B5EF4-FFF2-40B4-BE49-F238E27FC236}">
                <a16:creationId xmlns:a16="http://schemas.microsoft.com/office/drawing/2014/main" xmlns="" id="{36036041-382B-4DA7-B506-A745D5B0B2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4137" y="2793912"/>
            <a:ext cx="522423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i="1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sz="3200" b="1" i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trường, nảy nở </a:t>
            </a:r>
            <a:endParaRPr lang="en-US" sz="3200" b="1" i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 Box 4">
            <a:extLst>
              <a:ext uri="{FF2B5EF4-FFF2-40B4-BE49-F238E27FC236}">
                <a16:creationId xmlns:a16="http://schemas.microsoft.com/office/drawing/2014/main" xmlns="" id="{7B0BFD1B-84FA-4DA6-B875-484DE17DB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234" y="3320782"/>
            <a:ext cx="5224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- quang đãng, bỡ ngỡ</a:t>
            </a:r>
            <a:endParaRPr lang="en-US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4">
            <a:extLst>
              <a:ext uri="{FF2B5EF4-FFF2-40B4-BE49-F238E27FC236}">
                <a16:creationId xmlns:a16="http://schemas.microsoft.com/office/drawing/2014/main" xmlns="" id="{B33C52D3-D1DE-403B-98AD-81500B204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0234" y="3788703"/>
            <a:ext cx="52242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ngập ngừng, rụt rè</a:t>
            </a:r>
            <a:endParaRPr lang="en-US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8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15" grpId="0"/>
      <p:bldP spid="17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3158364"/>
            <a:ext cx="1051559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ấy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nở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mỉm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cười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bầu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đãng</a:t>
            </a:r>
            <a:r>
              <a:rPr lang="en-US" sz="4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6" name="Straight Connector 5"/>
          <p:cNvCxnSpPr/>
          <p:nvPr/>
        </p:nvCxnSpPr>
        <p:spPr>
          <a:xfrm flipH="1">
            <a:off x="4633292" y="4101548"/>
            <a:ext cx="152400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5-Point Star 1">
            <a:hlinkClick r:id="rId2" action="ppaction://hlinksldjump"/>
          </p:cNvPr>
          <p:cNvSpPr/>
          <p:nvPr/>
        </p:nvSpPr>
        <p:spPr>
          <a:xfrm>
            <a:off x="10195891" y="6400800"/>
            <a:ext cx="381000" cy="304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1966291" y="-11595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933812" y="-102795"/>
            <a:ext cx="8229600" cy="55833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4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4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4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4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49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9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865244" y="1831993"/>
            <a:ext cx="393853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</a:rPr>
              <a:t>- </a:t>
            </a:r>
            <a:r>
              <a:rPr lang="en-US" sz="4000" b="1" i="1" dirty="0" err="1">
                <a:solidFill>
                  <a:srgbClr val="C00000"/>
                </a:solidFill>
                <a:latin typeface="Times New Roman" pitchFamily="18" charset="0"/>
              </a:rPr>
              <a:t>Luyện</a:t>
            </a:r>
            <a:r>
              <a:rPr lang="en-US" sz="40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itchFamily="18" charset="0"/>
              </a:rPr>
              <a:t>đọc</a:t>
            </a:r>
            <a:endParaRPr lang="en-US" sz="40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4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042411" y="2437418"/>
            <a:ext cx="2133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</a:rPr>
              <a:t>Câu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</a:rPr>
              <a:t>: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9829800" y="4101548"/>
            <a:ext cx="152400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5908704" y="4761596"/>
            <a:ext cx="152400" cy="3048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>
            <a:cxnSpLocks/>
          </p:cNvCxnSpPr>
          <p:nvPr/>
        </p:nvCxnSpPr>
        <p:spPr>
          <a:xfrm>
            <a:off x="2438400" y="5867400"/>
            <a:ext cx="264951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4785692" y="4520022"/>
            <a:ext cx="152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7515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0942" y="-36200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658297" y="3042106"/>
            <a:ext cx="372054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747147" y="1351563"/>
            <a:ext cx="263055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</a:rPr>
              <a:t>Luyện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</a:rPr>
              <a:t>đọc</a:t>
            </a:r>
            <a:endParaRPr lang="en-US" sz="36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2040730" y="2479878"/>
            <a:ext cx="295568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mơn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man  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" name="Text Box 11"/>
          <p:cNvSpPr txBox="1">
            <a:spLocks noChangeArrowheads="1"/>
          </p:cNvSpPr>
          <p:nvPr/>
        </p:nvSpPr>
        <p:spPr bwMode="auto">
          <a:xfrm>
            <a:off x="2190111" y="5505359"/>
            <a:ext cx="2362200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bỡ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ngỡ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 Box 11"/>
          <p:cNvSpPr txBox="1">
            <a:spLocks noChangeArrowheads="1"/>
          </p:cNvSpPr>
          <p:nvPr/>
        </p:nvSpPr>
        <p:spPr bwMode="auto">
          <a:xfrm>
            <a:off x="1928596" y="6120910"/>
            <a:ext cx="2667000" cy="584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- rụt</a:t>
            </a:r>
            <a:r>
              <a:rPr lang="vi-VN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rè</a:t>
            </a:r>
            <a:endParaRPr lang="en-US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1930689" y="1972328"/>
            <a:ext cx="1333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</a:rPr>
              <a:t>+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4841048" y="1878425"/>
            <a:ext cx="0" cy="185938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4841048" y="4280794"/>
            <a:ext cx="323794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715617" y="2466352"/>
            <a:ext cx="220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4996413" y="2502354"/>
            <a:ext cx="299319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i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Tựu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4940091" y="5477949"/>
            <a:ext cx="342889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Thèm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vụng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5" name="Text Box 4"/>
          <p:cNvSpPr txBox="1">
            <a:spLocks noChangeArrowheads="1"/>
          </p:cNvSpPr>
          <p:nvPr/>
        </p:nvSpPr>
        <p:spPr bwMode="auto">
          <a:xfrm>
            <a:off x="4996413" y="6090134"/>
            <a:ext cx="229293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Rụt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rè</a:t>
            </a:r>
            <a:r>
              <a:rPr lang="en-US" sz="32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7" name="Text Box 4"/>
          <p:cNvSpPr txBox="1">
            <a:spLocks noChangeArrowheads="1"/>
          </p:cNvSpPr>
          <p:nvPr/>
        </p:nvSpPr>
        <p:spPr bwMode="auto">
          <a:xfrm>
            <a:off x="7552153" y="4289644"/>
            <a:ext cx="4953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làng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quê</a:t>
            </a:r>
            <a:endParaRPr lang="en-US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 Box 4"/>
          <p:cNvSpPr txBox="1">
            <a:spLocks noChangeArrowheads="1"/>
          </p:cNvSpPr>
          <p:nvPr/>
        </p:nvSpPr>
        <p:spPr bwMode="auto">
          <a:xfrm>
            <a:off x="7806745" y="5491654"/>
            <a:ext cx="42634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ước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thầm</a:t>
            </a:r>
            <a:endParaRPr lang="en-US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Text Box 4"/>
          <p:cNvSpPr txBox="1">
            <a:spLocks noChangeArrowheads="1"/>
          </p:cNvSpPr>
          <p:nvPr/>
        </p:nvSpPr>
        <p:spPr bwMode="auto">
          <a:xfrm>
            <a:off x="7142922" y="6120911"/>
            <a:ext cx="3352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Nhút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nhát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sợ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sệt</a:t>
            </a:r>
            <a:endParaRPr lang="en-US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4"/>
          <p:cNvSpPr txBox="1">
            <a:spLocks noChangeArrowheads="1"/>
          </p:cNvSpPr>
          <p:nvPr/>
        </p:nvSpPr>
        <p:spPr bwMode="auto">
          <a:xfrm>
            <a:off x="4933709" y="3104392"/>
            <a:ext cx="727654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2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452745" y="3868928"/>
            <a:ext cx="220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H="1">
            <a:off x="4847554" y="5398332"/>
            <a:ext cx="6505" cy="12150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9"/>
          <p:cNvSpPr txBox="1">
            <a:spLocks noChangeArrowheads="1"/>
          </p:cNvSpPr>
          <p:nvPr/>
        </p:nvSpPr>
        <p:spPr bwMode="auto">
          <a:xfrm>
            <a:off x="517718" y="4954729"/>
            <a:ext cx="220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4854058" y="4264633"/>
            <a:ext cx="0" cy="69009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1974573" y="-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7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5110578" y="1979150"/>
            <a:ext cx="24415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</a:rPr>
              <a:t>+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</a:rPr>
              <a:t>Từ</a:t>
            </a:r>
            <a:r>
              <a:rPr lang="en-US" sz="32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C00000"/>
                </a:solidFill>
                <a:latin typeface="Times New Roman" pitchFamily="18" charset="0"/>
              </a:rPr>
              <a:t>ngữ</a:t>
            </a:r>
            <a:endParaRPr lang="en-US" sz="3200" b="1" i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8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914240" y="1358825"/>
            <a:ext cx="41163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</a:rPr>
              <a:t>-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</a:rPr>
              <a:t>Tìm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</a:rPr>
              <a:t>hiểu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C00000"/>
                </a:solidFill>
                <a:latin typeface="Times New Roman" pitchFamily="18" charset="0"/>
              </a:rPr>
              <a:t>bài</a:t>
            </a:r>
            <a:r>
              <a:rPr lang="en-US" sz="3600" b="1" i="1" dirty="0">
                <a:solidFill>
                  <a:srgbClr val="C00000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3" name="Sao: 5 Cánh 2">
            <a:hlinkClick r:id="rId3" action="ppaction://hlinksldjump"/>
            <a:extLst>
              <a:ext uri="{FF2B5EF4-FFF2-40B4-BE49-F238E27FC236}">
                <a16:creationId xmlns:a16="http://schemas.microsoft.com/office/drawing/2014/main" xmlns="" id="{00EB7ABE-8555-4245-A12F-B15D16B485D0}"/>
              </a:ext>
            </a:extLst>
          </p:cNvPr>
          <p:cNvSpPr/>
          <p:nvPr/>
        </p:nvSpPr>
        <p:spPr>
          <a:xfrm>
            <a:off x="10896600" y="218239"/>
            <a:ext cx="914400" cy="838200"/>
          </a:xfrm>
          <a:prstGeom prst="star5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35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61" grpId="0"/>
      <p:bldP spid="63" grpId="0" animBg="1"/>
      <p:bldP spid="80" grpId="0" animBg="1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5-Point Star 4">
            <a:hlinkClick r:id="rId3" action="ppaction://hlinksldjump"/>
          </p:cNvPr>
          <p:cNvSpPr/>
          <p:nvPr/>
        </p:nvSpPr>
        <p:spPr>
          <a:xfrm>
            <a:off x="11353800" y="228600"/>
            <a:ext cx="632791" cy="838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572000" y="1371504"/>
            <a:ext cx="4191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</a:rPr>
              <a:t>Tìm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</a:rPr>
              <a:t>hiểu</a:t>
            </a:r>
            <a:r>
              <a:rPr lang="en-US" sz="40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itchFamily="18" charset="0"/>
              </a:rPr>
              <a:t>bài</a:t>
            </a:r>
            <a:endParaRPr lang="en-US" sz="40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22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38200" y="2019107"/>
            <a:ext cx="502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- HS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</a:rPr>
              <a:t>đọc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</a:rPr>
              <a:t>thầm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B050"/>
                </a:solidFill>
                <a:latin typeface="Times New Roman" pitchFamily="18" charset="0"/>
              </a:rPr>
              <a:t>đoạn</a:t>
            </a:r>
            <a:r>
              <a:rPr lang="en-US" sz="3600" b="1" dirty="0">
                <a:solidFill>
                  <a:srgbClr val="00B050"/>
                </a:solidFill>
                <a:latin typeface="Times New Roman" pitchFamily="18" charset="0"/>
              </a:rPr>
              <a:t> 1:</a:t>
            </a:r>
          </a:p>
        </p:txBody>
      </p:sp>
      <p:sp>
        <p:nvSpPr>
          <p:cNvPr id="23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838200" y="2819400"/>
            <a:ext cx="11353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</a:rPr>
              <a:t>  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Điều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gì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gợi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tác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giả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nhớ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những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kỷ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niệm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của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buổi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tựu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Times New Roman" pitchFamily="18" charset="0"/>
              </a:rPr>
              <a:t>trường</a:t>
            </a:r>
            <a:r>
              <a:rPr lang="en-US" sz="3600" b="1" dirty="0">
                <a:solidFill>
                  <a:srgbClr val="C0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24" name="Text Box 6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977674" y="4039716"/>
            <a:ext cx="9982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</a:rPr>
              <a:t>      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Lá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ngoài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đường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rụng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nhiều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vào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cuối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thu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làm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tác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giả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nao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nức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nhớ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những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kỷ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niệm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của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buổi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tựu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itchFamily="18" charset="0"/>
              </a:rPr>
              <a:t>trường</a:t>
            </a:r>
            <a:r>
              <a:rPr lang="en-US" sz="3600" b="1" i="1" dirty="0">
                <a:solidFill>
                  <a:srgbClr val="0070C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974314" y="-30811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Right Arrow 8"/>
          <p:cNvSpPr/>
          <p:nvPr/>
        </p:nvSpPr>
        <p:spPr>
          <a:xfrm>
            <a:off x="1215887" y="4363050"/>
            <a:ext cx="308113" cy="152399"/>
          </a:xfrm>
          <a:prstGeom prst="rightArrow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B379696-3BC1-4AB6-9A93-F83B91D7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6856" y="-20733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5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3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12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934</Words>
  <Application>Microsoft Office PowerPoint</Application>
  <PresentationFormat>Widescreen</PresentationFormat>
  <Paragraphs>105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Franklin Gothic Book</vt:lpstr>
      <vt:lpstr>Franklin Gothic Medium</vt:lpstr>
      <vt:lpstr>Times New Roman</vt:lpstr>
      <vt:lpstr>Wingdings 2</vt:lpstr>
      <vt:lpstr>Office Theme</vt:lpstr>
      <vt:lpstr>Trek</vt:lpstr>
      <vt:lpstr>PowerPoint Presentation</vt:lpstr>
      <vt:lpstr>PowerPoint Presentation</vt:lpstr>
      <vt:lpstr> Tập đọc Nhớ lại buổi đầu đi học  </vt:lpstr>
      <vt:lpstr>  Tập đọc Nhớ lại buổi đầu đi học  </vt:lpstr>
      <vt:lpstr>Tập đọc Nhớ lại buổi đầu đi học </vt:lpstr>
      <vt:lpstr>  Tập đọc Nhớ lại buổi đầu đi học</vt:lpstr>
      <vt:lpstr>  Tập đọc Nhớ lại buổi đầu đi học </vt:lpstr>
      <vt:lpstr>PowerPoint Presentation</vt:lpstr>
      <vt:lpstr>  Tập đọc Nhớ lại buổi đầu đi học </vt:lpstr>
      <vt:lpstr>  Tập đọc Nhớ lại buổi đầu đi học </vt:lpstr>
      <vt:lpstr>  Tập đọc Nhớ lại buổi đầu đi học </vt:lpstr>
      <vt:lpstr>  Tập đọc Nhớ lại buổi đầu đi học </vt:lpstr>
      <vt:lpstr>   Tập đọc Nhớ lại buổi đầu đi học </vt:lpstr>
      <vt:lpstr>   Tập đọc Nhớ lại buổi đầu đi học </vt:lpstr>
      <vt:lpstr>   Tập đọc Nhớ lại buổi đầu đi học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KÍNH CHÀO CÁC THẦY CÔ VÀ CÁC EM HỌC SINH</dc:title>
  <dc:creator>Dung</dc:creator>
  <cp:lastModifiedBy>Admin</cp:lastModifiedBy>
  <cp:revision>93</cp:revision>
  <dcterms:created xsi:type="dcterms:W3CDTF">2017-09-25T10:38:31Z</dcterms:created>
  <dcterms:modified xsi:type="dcterms:W3CDTF">2021-09-06T04:10:58Z</dcterms:modified>
</cp:coreProperties>
</file>