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5" r:id="rId3"/>
    <p:sldId id="257" r:id="rId4"/>
    <p:sldId id="259" r:id="rId5"/>
    <p:sldId id="260" r:id="rId6"/>
    <p:sldId id="286" r:id="rId7"/>
    <p:sldId id="261" r:id="rId8"/>
    <p:sldId id="263" r:id="rId9"/>
    <p:sldId id="264" r:id="rId10"/>
    <p:sldId id="265" r:id="rId11"/>
    <p:sldId id="266" r:id="rId12"/>
    <p:sldId id="269" r:id="rId13"/>
    <p:sldId id="270" r:id="rId14"/>
    <p:sldId id="273" r:id="rId15"/>
    <p:sldId id="274" r:id="rId16"/>
    <p:sldId id="277" r:id="rId17"/>
    <p:sldId id="275" r:id="rId18"/>
    <p:sldId id="279" r:id="rId19"/>
    <p:sldId id="280" r:id="rId20"/>
    <p:sldId id="287" r:id="rId21"/>
    <p:sldId id="288" r:id="rId22"/>
    <p:sldId id="289" r:id="rId23"/>
    <p:sldId id="290" r:id="rId24"/>
    <p:sldId id="281" r:id="rId25"/>
    <p:sldId id="282" r:id="rId26"/>
    <p:sldId id="283" r:id="rId27"/>
    <p:sldId id="294" r:id="rId28"/>
    <p:sldId id="293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5" autoAdjust="0"/>
    <p:restoredTop sz="94660"/>
  </p:normalViewPr>
  <p:slideViewPr>
    <p:cSldViewPr snapToGrid="0">
      <p:cViewPr varScale="1">
        <p:scale>
          <a:sx n="46" d="100"/>
          <a:sy n="46" d="100"/>
        </p:scale>
        <p:origin x="-708" y="-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561A0-57B7-49D2-941A-A8DC58F4106E}" type="datetimeFigureOut">
              <a:rPr lang="en-AU" smtClean="0"/>
              <a:t>14/10/2021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9CA2E-1998-44BF-AC93-3622B0ABF87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54831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561A0-57B7-49D2-941A-A8DC58F4106E}" type="datetimeFigureOut">
              <a:rPr lang="en-AU" smtClean="0"/>
              <a:t>14/10/2021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9CA2E-1998-44BF-AC93-3622B0ABF87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69953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561A0-57B7-49D2-941A-A8DC58F4106E}" type="datetimeFigureOut">
              <a:rPr lang="en-AU" smtClean="0"/>
              <a:t>14/10/2021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9CA2E-1998-44BF-AC93-3622B0ABF87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25374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561A0-57B7-49D2-941A-A8DC58F4106E}" type="datetimeFigureOut">
              <a:rPr lang="en-AU" smtClean="0"/>
              <a:t>14/10/2021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9CA2E-1998-44BF-AC93-3622B0ABF87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74176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561A0-57B7-49D2-941A-A8DC58F4106E}" type="datetimeFigureOut">
              <a:rPr lang="en-AU" smtClean="0"/>
              <a:t>14/10/2021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9CA2E-1998-44BF-AC93-3622B0ABF87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170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561A0-57B7-49D2-941A-A8DC58F4106E}" type="datetimeFigureOut">
              <a:rPr lang="en-AU" smtClean="0"/>
              <a:t>14/10/2021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9CA2E-1998-44BF-AC93-3622B0ABF87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14104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561A0-57B7-49D2-941A-A8DC58F4106E}" type="datetimeFigureOut">
              <a:rPr lang="en-AU" smtClean="0"/>
              <a:t>14/10/2021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9CA2E-1998-44BF-AC93-3622B0ABF87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59920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561A0-57B7-49D2-941A-A8DC58F4106E}" type="datetimeFigureOut">
              <a:rPr lang="en-AU" smtClean="0"/>
              <a:t>14/10/2021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9CA2E-1998-44BF-AC93-3622B0ABF87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75557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561A0-57B7-49D2-941A-A8DC58F4106E}" type="datetimeFigureOut">
              <a:rPr lang="en-AU" smtClean="0"/>
              <a:t>14/10/2021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9CA2E-1998-44BF-AC93-3622B0ABF87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31281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561A0-57B7-49D2-941A-A8DC58F4106E}" type="datetimeFigureOut">
              <a:rPr lang="en-AU" smtClean="0"/>
              <a:t>14/10/2021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9CA2E-1998-44BF-AC93-3622B0ABF87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13001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561A0-57B7-49D2-941A-A8DC58F4106E}" type="datetimeFigureOut">
              <a:rPr lang="en-AU" smtClean="0"/>
              <a:t>14/10/2021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9CA2E-1998-44BF-AC93-3622B0ABF87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95789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F561A0-57B7-49D2-941A-A8DC58F4106E}" type="datetimeFigureOut">
              <a:rPr lang="en-AU" smtClean="0"/>
              <a:t>14/10/2021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59CA2E-1998-44BF-AC93-3622B0ABF87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08569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5.xml"/><Relationship Id="rId4" Type="http://schemas.openxmlformats.org/officeDocument/2006/relationships/slide" Target="slide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5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5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5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5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5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1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20.xml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" Target="slide2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 txBox="1">
            <a:spLocks/>
          </p:cNvSpPr>
          <p:nvPr/>
        </p:nvSpPr>
        <p:spPr>
          <a:xfrm>
            <a:off x="1606062" y="2944911"/>
            <a:ext cx="9144000" cy="12167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AU" dirty="0">
              <a:solidFill>
                <a:srgbClr val="0070C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441938" y="-401826"/>
            <a:ext cx="9594166" cy="2123658"/>
          </a:xfrm>
          <a:prstGeom prst="rect">
            <a:avLst/>
          </a:prstGeom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 wrap="square">
            <a:spAutoFit/>
          </a:bodyPr>
          <a:lstStyle/>
          <a:p>
            <a:pPr algn="ctr"/>
            <a:r>
              <a:rPr lang="en-US" sz="4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TRUNG LẬP HẠ 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AU" sz="4400" dirty="0"/>
          </a:p>
        </p:txBody>
      </p:sp>
      <p:sp>
        <p:nvSpPr>
          <p:cNvPr id="4" name="Rectangle 3"/>
          <p:cNvSpPr/>
          <p:nvPr/>
        </p:nvSpPr>
        <p:spPr>
          <a:xfrm>
            <a:off x="1594338" y="1429644"/>
            <a:ext cx="9594166" cy="2123658"/>
          </a:xfrm>
          <a:prstGeom prst="rect">
            <a:avLst/>
          </a:prstGeom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 wrap="square">
            <a:spAutoFit/>
          </a:bodyPr>
          <a:lstStyle/>
          <a:p>
            <a:pPr algn="ctr"/>
            <a:r>
              <a:rPr lang="en-US" sz="4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TỪ VÀ CÂU </a:t>
            </a:r>
            <a:br>
              <a:rPr lang="en-US" sz="4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AU" sz="4400" dirty="0">
              <a:solidFill>
                <a:srgbClr val="0070C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594338" y="4474974"/>
            <a:ext cx="9594166" cy="2123658"/>
          </a:xfrm>
          <a:prstGeom prst="rect">
            <a:avLst/>
          </a:prstGeom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 wrap="square">
            <a:spAutoFit/>
          </a:bodyPr>
          <a:lstStyle/>
          <a:p>
            <a:pPr algn="ctr"/>
            <a:r>
              <a:rPr lang="en-US" sz="4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GV: </a:t>
            </a:r>
            <a:r>
              <a:rPr lang="en-US" sz="4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sz="4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4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</a:t>
            </a:r>
            <a:r>
              <a:rPr lang="en-US" sz="4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Quyên</a:t>
            </a:r>
            <a:r>
              <a:rPr lang="en-US" sz="4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AU" sz="4400" dirty="0">
              <a:solidFill>
                <a:srgbClr val="0070C0"/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672904" y="314941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MỞ RỘNG VỐN TỪ: THIÊN NHIÊN</a:t>
            </a:r>
            <a:endParaRPr lang="en-A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5804378"/>
      </p:ext>
    </p:extLst>
  </p:cSld>
  <p:clrMapOvr>
    <a:masterClrMapping/>
  </p:clrMapOvr>
  <p:transition spd="slow">
    <p:randomBar dir="vert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 noGrp="1"/>
          </p:cNvSpPr>
          <p:nvPr>
            <p:ph idx="1"/>
          </p:nvPr>
        </p:nvSpPr>
        <p:spPr>
          <a:xfrm>
            <a:off x="838200" y="1825625"/>
            <a:ext cx="10515600" cy="8753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thiên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AU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838200" y="2660824"/>
            <a:ext cx="10515600" cy="6286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800" b="1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800" b="1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thiên</a:t>
            </a:r>
            <a:r>
              <a:rPr lang="en-US" sz="2800" b="1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AU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745588" y="3091108"/>
            <a:ext cx="10571870" cy="8753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a)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Tất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 con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ra.</a:t>
            </a:r>
            <a:endParaRPr lang="en-AU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1143000" y="5565290"/>
            <a:ext cx="10515600" cy="8753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AU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801858" y="4312582"/>
            <a:ext cx="10515600" cy="8753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Tất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tồn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AU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801858" y="3719782"/>
            <a:ext cx="10515600" cy="8753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Tất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 con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ra.</a:t>
            </a:r>
            <a:endParaRPr lang="en-AU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itle 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2021</a:t>
            </a:r>
          </a:p>
          <a:p>
            <a:pPr algn="ctr"/>
            <a:r>
              <a:rPr lang="en-US" sz="28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TỪ VÀ CÂU</a:t>
            </a:r>
            <a:r>
              <a:rPr lang="en-US" sz="2800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 RỘNG VỐN TỪ: THIÊN NHIÊN</a:t>
            </a:r>
            <a:endParaRPr lang="en-AU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0475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xit" presetSubtype="4" fill="hold" grpId="1" nodeType="clickEffect">
                                  <p:stCondLst>
                                    <p:cond delay="50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1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7" grpId="1"/>
      <p:bldP spid="9" grpId="0"/>
      <p:bldP spid="9" grpId="1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1151" y="2635604"/>
            <a:ext cx="10515600" cy="1325563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800" u="sng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u="sng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u="sng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800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u="sng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sz="2800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u="sng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800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u="sng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u="sng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800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u="sng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u="sng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800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u="sng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u="sng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u="sng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800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u="sng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u="sng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thiên</a:t>
            </a:r>
            <a:r>
              <a:rPr lang="en-US" sz="2800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u="sng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800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AU" sz="2800" u="sng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9625" y="3863746"/>
            <a:ext cx="7925972" cy="762831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thác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ghềnh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AU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099625" y="4993434"/>
            <a:ext cx="7925972" cy="7628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chảy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mòn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AU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099625" y="4413485"/>
            <a:ext cx="7925972" cy="7628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Góp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gió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bão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AU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099625" y="5574571"/>
            <a:ext cx="7925972" cy="7628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d)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Khoai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quen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AU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1001151" y="1843757"/>
            <a:ext cx="10515600" cy="8131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thiên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AU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2" name="Straight Connector 11">
            <a:hlinkClick r:id="rId2" action="ppaction://hlinksldjump"/>
          </p:cNvPr>
          <p:cNvCxnSpPr/>
          <p:nvPr/>
        </p:nvCxnSpPr>
        <p:spPr>
          <a:xfrm>
            <a:off x="2264898" y="4304714"/>
            <a:ext cx="520505" cy="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hlinkClick r:id="rId3" action="ppaction://hlinksldjump"/>
          </p:cNvPr>
          <p:cNvCxnSpPr/>
          <p:nvPr/>
        </p:nvCxnSpPr>
        <p:spPr>
          <a:xfrm>
            <a:off x="3882683" y="4304714"/>
            <a:ext cx="844062" cy="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hlinkClick r:id="rId4" action="ppaction://hlinksldjump"/>
          </p:cNvPr>
          <p:cNvCxnSpPr/>
          <p:nvPr/>
        </p:nvCxnSpPr>
        <p:spPr>
          <a:xfrm>
            <a:off x="2264898" y="4881489"/>
            <a:ext cx="520505" cy="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3727938" y="4881489"/>
            <a:ext cx="492367" cy="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1533380" y="5387926"/>
            <a:ext cx="745587" cy="14068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H="1">
            <a:off x="3221501" y="5458265"/>
            <a:ext cx="351692" cy="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1631850" y="6038214"/>
            <a:ext cx="787791" cy="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2602522" y="6035040"/>
            <a:ext cx="393895" cy="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3516918" y="6035040"/>
            <a:ext cx="492364" cy="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4164033" y="6035040"/>
            <a:ext cx="365763" cy="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le 1"/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11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2021</a:t>
            </a:r>
          </a:p>
          <a:p>
            <a:pPr algn="ctr"/>
            <a:r>
              <a:rPr lang="en-US" sz="28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TỪ VÀ CÂU</a:t>
            </a:r>
            <a:r>
              <a:rPr lang="en-US" sz="2800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 RỘNG VỐN TỪ: THIÊN NHIÊN</a:t>
            </a:r>
            <a:endParaRPr lang="en-AU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756592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  <p:bldP spid="5" grpId="0"/>
      <p:bldP spid="6" grpId="0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2594" y="211015"/>
            <a:ext cx="6308187" cy="675249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Giốc</a:t>
            </a:r>
            <a:endParaRPr lang="en-A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67619"/>
            <a:ext cx="12192000" cy="5732584"/>
          </a:xfrm>
        </p:spPr>
      </p:pic>
    </p:spTree>
    <p:extLst>
      <p:ext uri="{BB962C8B-B14F-4D97-AF65-F5344CB8AC3E}">
        <p14:creationId xmlns:p14="http://schemas.microsoft.com/office/powerpoint/2010/main" val="2725378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88788" y="154745"/>
            <a:ext cx="5444197" cy="576775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Ghềnh</a:t>
            </a:r>
            <a:r>
              <a:rPr lang="en-US" dirty="0"/>
              <a:t> </a:t>
            </a:r>
            <a:r>
              <a:rPr lang="en-US" dirty="0" err="1"/>
              <a:t>đá</a:t>
            </a:r>
            <a:r>
              <a:rPr lang="en-US" dirty="0"/>
              <a:t> </a:t>
            </a:r>
            <a:r>
              <a:rPr lang="en-US" dirty="0" err="1"/>
              <a:t>đĩa</a:t>
            </a:r>
            <a:r>
              <a:rPr lang="en-US" dirty="0"/>
              <a:t> </a:t>
            </a:r>
            <a:r>
              <a:rPr lang="en-US" dirty="0" err="1"/>
              <a:t>Phú</a:t>
            </a:r>
            <a:r>
              <a:rPr lang="en-US" dirty="0"/>
              <a:t> </a:t>
            </a:r>
            <a:r>
              <a:rPr lang="en-US" dirty="0" err="1"/>
              <a:t>Yên</a:t>
            </a:r>
            <a:endParaRPr lang="en-AU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31521"/>
            <a:ext cx="12192000" cy="6126480"/>
          </a:xfrm>
        </p:spPr>
      </p:pic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10170942" y="267286"/>
            <a:ext cx="914400" cy="28135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41520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172200" cy="6189663"/>
          </a:xfrm>
        </p:spPr>
      </p:pic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913205"/>
            <a:ext cx="5183188" cy="591869"/>
          </a:xfrm>
        </p:spPr>
        <p:txBody>
          <a:bodyPr/>
          <a:lstStyle/>
          <a:p>
            <a:endParaRPr lang="en-AU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5040" y="1"/>
            <a:ext cx="6156960" cy="6199188"/>
          </a:xfrm>
        </p:spPr>
      </p:pic>
      <p:sp>
        <p:nvSpPr>
          <p:cNvPr id="2" name="Left Arrow 1">
            <a:hlinkClick r:id="rId4" action="ppaction://hlinksldjump"/>
          </p:cNvPr>
          <p:cNvSpPr/>
          <p:nvPr/>
        </p:nvSpPr>
        <p:spPr>
          <a:xfrm>
            <a:off x="9158068" y="6400800"/>
            <a:ext cx="914400" cy="4572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29253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4305" y="1839692"/>
            <a:ext cx="9389012" cy="706559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Miêu</a:t>
            </a:r>
            <a:r>
              <a:rPr lang="en-US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thiên</a:t>
            </a:r>
            <a:r>
              <a:rPr lang="en-US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endParaRPr lang="en-A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44304" y="2695255"/>
            <a:ext cx="7616483" cy="10043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en-US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miêu</a:t>
            </a:r>
            <a:r>
              <a:rPr lang="en-US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A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596700" y="4323067"/>
            <a:ext cx="7616483" cy="5707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xa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):  M: </a:t>
            </a:r>
            <a:r>
              <a:rPr lang="en-US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tít</a:t>
            </a:r>
            <a:r>
              <a:rPr lang="en-US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tắp</a:t>
            </a:r>
            <a:endParaRPr lang="en-A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596700" y="3785056"/>
            <a:ext cx="7616483" cy="5707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      M: </a:t>
            </a:r>
            <a:r>
              <a:rPr lang="en-US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la</a:t>
            </a:r>
            <a:endParaRPr lang="en-A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604906" y="4861078"/>
            <a:ext cx="7616483" cy="5707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        M: </a:t>
            </a:r>
            <a:r>
              <a:rPr lang="en-US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vút</a:t>
            </a:r>
            <a:endParaRPr lang="en-A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604906" y="5431244"/>
            <a:ext cx="7616483" cy="5707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d)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sâu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        M: </a:t>
            </a:r>
            <a:r>
              <a:rPr lang="en-US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hun</a:t>
            </a:r>
            <a:r>
              <a:rPr lang="en-US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hút</a:t>
            </a:r>
            <a:endParaRPr lang="en-A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itle 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2021</a:t>
            </a:r>
          </a:p>
          <a:p>
            <a:pPr algn="ctr"/>
            <a:r>
              <a:rPr lang="en-US" sz="28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TỪ VÀ CÂU</a:t>
            </a:r>
            <a:r>
              <a:rPr lang="en-US" sz="2800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 RỘNG VỐN TỪ: THIÊN NHIÊN</a:t>
            </a:r>
            <a:endParaRPr lang="en-AU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028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6" grpId="0"/>
      <p:bldP spid="7" grpId="0"/>
      <p:bldP spid="8" grpId="0"/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4305" y="1839692"/>
            <a:ext cx="9318673" cy="706559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Miêu</a:t>
            </a: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thiên</a:t>
            </a: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AU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44304" y="2695255"/>
            <a:ext cx="7616483" cy="10043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miêu</a:t>
            </a:r>
            <a:r>
              <a:rPr lang="en-US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A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596699" y="4533936"/>
            <a:ext cx="11318635" cy="57079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lang="en-US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tít</a:t>
            </a: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tắp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tít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tít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khơi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muôn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trùng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thăm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thẳm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,…..</a:t>
            </a:r>
            <a:endParaRPr lang="en-AU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596700" y="3785056"/>
            <a:ext cx="9349158" cy="57079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la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mênh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mông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bát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ngát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thênh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thang ……</a:t>
            </a:r>
            <a:endParaRPr lang="en-AU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596698" y="5097594"/>
            <a:ext cx="10460508" cy="7335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vút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chót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vót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ngất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vòi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vọi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vời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vợi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,…</a:t>
            </a:r>
            <a:endParaRPr lang="en-AU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596699" y="5793949"/>
            <a:ext cx="9447633" cy="5707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d)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sâu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hút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sâu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hoắm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hoăm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hoắm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thăm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thẳm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….</a:t>
            </a:r>
            <a:endParaRPr lang="en-AU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990600" y="5175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11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2021</a:t>
            </a:r>
          </a:p>
          <a:p>
            <a:pPr algn="ctr"/>
            <a:r>
              <a:rPr lang="en-US" sz="28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TỪ VÀ CÂU</a:t>
            </a:r>
            <a:r>
              <a:rPr lang="en-US" sz="2800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 RỘNG VỐN TỪ: THIÊN NHIÊN</a:t>
            </a:r>
            <a:endParaRPr lang="en-AU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2526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985911" y="3722308"/>
            <a:ext cx="7503942" cy="495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sóng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M: </a:t>
            </a:r>
            <a:r>
              <a:rPr lang="en-US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ì </a:t>
            </a:r>
            <a:r>
              <a:rPr lang="en-US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ầm</a:t>
            </a:r>
            <a:endParaRPr lang="en-A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838200" y="2625139"/>
            <a:ext cx="10880188" cy="87771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u="sng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u="sng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u="sng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u="sng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miêu</a:t>
            </a:r>
            <a:r>
              <a:rPr lang="en-US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u="sng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u="sng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sóng</a:t>
            </a:r>
            <a:r>
              <a:rPr lang="en-US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u="sng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u="sng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u="sng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u="sng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u="sng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u="sng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u="sng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u="sng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u="sng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AU" u="sng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554500" y="1867773"/>
            <a:ext cx="8786447" cy="49554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Miêu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thiên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endParaRPr lang="en-A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985911" y="4437306"/>
            <a:ext cx="7503942" cy="495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làn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sóng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nhẹ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M: </a:t>
            </a:r>
            <a:r>
              <a:rPr lang="en-US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lăn</a:t>
            </a:r>
            <a:r>
              <a:rPr lang="en-US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tăn</a:t>
            </a:r>
            <a:endParaRPr lang="en-A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990600" y="5237041"/>
            <a:ext cx="7503942" cy="495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đợt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sóng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mạnh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M: </a:t>
            </a:r>
            <a:r>
              <a:rPr lang="en-US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cuồn</a:t>
            </a:r>
            <a:r>
              <a:rPr lang="en-US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cuộn</a:t>
            </a:r>
            <a:endParaRPr lang="en-A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itle 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2021</a:t>
            </a:r>
          </a:p>
          <a:p>
            <a:pPr algn="ctr"/>
            <a:r>
              <a:rPr lang="en-US" sz="28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TỪ VÀ CÂU</a:t>
            </a:r>
            <a:r>
              <a:rPr lang="en-US" sz="2800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 RỘNG VỐN TỪ: THIÊN NHIÊN</a:t>
            </a:r>
            <a:endParaRPr lang="en-AU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7461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/>
      <p:bldP spid="7" grpId="0"/>
      <p:bldP spid="8" grpId="0"/>
      <p:bldP spid="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985911" y="3722308"/>
            <a:ext cx="9663332" cy="495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sóng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ì </a:t>
            </a:r>
            <a:r>
              <a:rPr lang="en-US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ầm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ầm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ầm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ầm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ào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ào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ào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ì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oạp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oàm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oạp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,….</a:t>
            </a:r>
            <a:endParaRPr lang="en-AU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838200" y="2625139"/>
            <a:ext cx="10880188" cy="87771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miêu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sóng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AU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990600" y="1978025"/>
            <a:ext cx="8251874" cy="49554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Miêu</a:t>
            </a: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thiên</a:t>
            </a: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AU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985911" y="4437306"/>
            <a:ext cx="9663332" cy="495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làn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sóng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nhẹ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lăn</a:t>
            </a: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tăn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dập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dềnh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lững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bò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,…</a:t>
            </a:r>
            <a:endParaRPr lang="en-AU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990599" y="5237041"/>
            <a:ext cx="10727789" cy="4955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đợt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sóng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cuồn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cuộn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ào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ạt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điên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cuồng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dữ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dội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dữ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tợn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,…</a:t>
            </a:r>
            <a:endParaRPr lang="en-AU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itle 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2021</a:t>
            </a:r>
          </a:p>
          <a:p>
            <a:pPr algn="ctr"/>
            <a:r>
              <a:rPr lang="en-US" sz="28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TỪ VÀ CÂU</a:t>
            </a:r>
            <a:r>
              <a:rPr lang="en-US" sz="2800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 RỘNG VỐN TỪ: THIÊN NHIÊN</a:t>
            </a:r>
            <a:endParaRPr lang="en-AU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1591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/>
      <p:bldP spid="7" grpId="0"/>
      <p:bldP spid="8" grpId="0"/>
      <p:bldP spid="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1466" y="1313657"/>
            <a:ext cx="4802945" cy="5573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TRÒ CHƠI Ô CỬA BÍ MẬT</a:t>
            </a:r>
            <a:endParaRPr lang="en-A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Bevel 4">
            <a:hlinkClick r:id="rId2" action="ppaction://hlinksldjump"/>
          </p:cNvPr>
          <p:cNvSpPr/>
          <p:nvPr/>
        </p:nvSpPr>
        <p:spPr>
          <a:xfrm>
            <a:off x="3456256" y="2041213"/>
            <a:ext cx="1322363" cy="1772529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Bevel 5">
            <a:hlinkClick r:id="rId3" action="ppaction://hlinksldjump"/>
          </p:cNvPr>
          <p:cNvSpPr/>
          <p:nvPr/>
        </p:nvSpPr>
        <p:spPr>
          <a:xfrm>
            <a:off x="8093613" y="2022406"/>
            <a:ext cx="1364566" cy="1772529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Bevel 6"/>
          <p:cNvSpPr/>
          <p:nvPr/>
        </p:nvSpPr>
        <p:spPr>
          <a:xfrm>
            <a:off x="3456256" y="4541298"/>
            <a:ext cx="1322363" cy="1772529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Bevel 7"/>
          <p:cNvSpPr/>
          <p:nvPr/>
        </p:nvSpPr>
        <p:spPr>
          <a:xfrm>
            <a:off x="8093613" y="4429727"/>
            <a:ext cx="1364566" cy="1758461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hlinkClick r:id="rId4" action="ppaction://hlinksldjump"/>
          </p:cNvPr>
          <p:cNvSpPr txBox="1"/>
          <p:nvPr/>
        </p:nvSpPr>
        <p:spPr>
          <a:xfrm>
            <a:off x="3917558" y="3937436"/>
            <a:ext cx="3997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A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508610" y="3906507"/>
            <a:ext cx="5345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A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012663" y="6270454"/>
            <a:ext cx="5122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A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659839" y="6163790"/>
            <a:ext cx="5345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A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itle 1"/>
          <p:cNvSpPr txBox="1"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2021</a:t>
            </a:r>
          </a:p>
          <a:p>
            <a:pPr algn="ctr"/>
            <a:r>
              <a:rPr lang="en-US" sz="28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TỪ VÀ CÂU</a:t>
            </a:r>
            <a:r>
              <a:rPr lang="en-US" sz="2800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 RỘNG VỐN TỪ: THIÊN NHIÊN</a:t>
            </a:r>
            <a:endParaRPr lang="en-AU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8966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2021</a:t>
            </a:r>
          </a:p>
          <a:p>
            <a:pPr algn="ctr"/>
            <a:r>
              <a:rPr lang="en-US" sz="28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TỪ VÀ CÂU</a:t>
            </a:r>
            <a:r>
              <a:rPr lang="en-US" sz="2800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 RỘNG VỐN TỪ: THIÊN NHIÊN</a:t>
            </a:r>
            <a:endParaRPr lang="en-AU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1168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1466" y="1313657"/>
            <a:ext cx="4802945" cy="5573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TRÒ CHƠI Ô CỬA BÍ MẬT</a:t>
            </a:r>
            <a:endParaRPr lang="en-A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itle 1"/>
          <p:cNvSpPr txBox="1">
            <a:spLocks noGrp="1"/>
          </p:cNvSpPr>
          <p:nvPr>
            <p:ph type="title"/>
          </p:nvPr>
        </p:nvSpPr>
        <p:spPr>
          <a:xfrm>
            <a:off x="838200" y="1"/>
            <a:ext cx="10515600" cy="13136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2021</a:t>
            </a:r>
          </a:p>
          <a:p>
            <a:pPr algn="ctr"/>
            <a:r>
              <a:rPr lang="en-US" sz="28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TỪ VÀ CÂU</a:t>
            </a:r>
            <a:r>
              <a:rPr lang="en-US" sz="2800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 RỘNG VỐN TỪ: THIÊN NHIÊN</a:t>
            </a:r>
            <a:endParaRPr lang="en-AU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Bevel 4">
            <a:hlinkClick r:id="rId2" action="ppaction://hlinksldjump"/>
          </p:cNvPr>
          <p:cNvSpPr/>
          <p:nvPr/>
        </p:nvSpPr>
        <p:spPr>
          <a:xfrm>
            <a:off x="2998176" y="2133978"/>
            <a:ext cx="1322363" cy="1772529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A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Bevel 5">
            <a:hlinkClick r:id="rId3" action="ppaction://hlinksldjump"/>
          </p:cNvPr>
          <p:cNvSpPr/>
          <p:nvPr/>
        </p:nvSpPr>
        <p:spPr>
          <a:xfrm>
            <a:off x="7829845" y="2133978"/>
            <a:ext cx="1364566" cy="1772529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Bevel 6"/>
          <p:cNvSpPr/>
          <p:nvPr/>
        </p:nvSpPr>
        <p:spPr>
          <a:xfrm>
            <a:off x="2941905" y="4559447"/>
            <a:ext cx="1378634" cy="1772529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Bevel 7"/>
          <p:cNvSpPr/>
          <p:nvPr/>
        </p:nvSpPr>
        <p:spPr>
          <a:xfrm>
            <a:off x="7841568" y="4689167"/>
            <a:ext cx="1364566" cy="1758461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459478" y="3910102"/>
            <a:ext cx="3997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A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hlinkClick r:id="rId4" action="ppaction://hlinksldjump"/>
          </p:cNvPr>
          <p:cNvSpPr txBox="1"/>
          <p:nvPr/>
        </p:nvSpPr>
        <p:spPr>
          <a:xfrm>
            <a:off x="8512128" y="4036227"/>
            <a:ext cx="5345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A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603086" y="6374874"/>
            <a:ext cx="5122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A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523851" y="6393103"/>
            <a:ext cx="5345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A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4049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1466" y="1313657"/>
            <a:ext cx="4802945" cy="5573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TRÒ CHƠI Ô CỬA BÍ MẬT</a:t>
            </a:r>
            <a:endParaRPr lang="en-A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Bevel 4">
            <a:hlinkClick r:id="rId2" action="ppaction://hlinksldjump"/>
          </p:cNvPr>
          <p:cNvSpPr/>
          <p:nvPr/>
        </p:nvSpPr>
        <p:spPr>
          <a:xfrm>
            <a:off x="4107620" y="2133977"/>
            <a:ext cx="1322363" cy="1772529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A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Bevel 5">
            <a:hlinkClick r:id="rId3" action="ppaction://hlinksldjump"/>
          </p:cNvPr>
          <p:cNvSpPr/>
          <p:nvPr/>
        </p:nvSpPr>
        <p:spPr>
          <a:xfrm>
            <a:off x="8512128" y="2133978"/>
            <a:ext cx="1364566" cy="1772529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A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Bevel 6">
            <a:hlinkClick r:id="rId4" action="ppaction://hlinksldjump"/>
          </p:cNvPr>
          <p:cNvSpPr/>
          <p:nvPr/>
        </p:nvSpPr>
        <p:spPr>
          <a:xfrm>
            <a:off x="4107620" y="4517244"/>
            <a:ext cx="1378634" cy="1772529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Bevel 7"/>
          <p:cNvSpPr/>
          <p:nvPr/>
        </p:nvSpPr>
        <p:spPr>
          <a:xfrm>
            <a:off x="8642253" y="4555367"/>
            <a:ext cx="1364566" cy="1758461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68922" y="4018079"/>
            <a:ext cx="3997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A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057250" y="3994024"/>
            <a:ext cx="5345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A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712530" y="6313828"/>
            <a:ext cx="5122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A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057250" y="6289773"/>
            <a:ext cx="5345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A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itle 1"/>
          <p:cNvSpPr txBox="1">
            <a:spLocks noGrp="1"/>
          </p:cNvSpPr>
          <p:nvPr>
            <p:ph type="title"/>
          </p:nvPr>
        </p:nvSpPr>
        <p:spPr>
          <a:xfrm>
            <a:off x="921327" y="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2021</a:t>
            </a:r>
          </a:p>
          <a:p>
            <a:pPr algn="ctr"/>
            <a:r>
              <a:rPr lang="en-US" sz="28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TỪ VÀ CÂU</a:t>
            </a:r>
            <a:r>
              <a:rPr lang="en-US" sz="2800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 RỘNG VỐN TỪ: THIÊN NHIÊN</a:t>
            </a:r>
            <a:endParaRPr lang="en-AU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7826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1466" y="1313657"/>
            <a:ext cx="4802945" cy="5573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TRÒ CHƠI Ô CỬA BÍ MẬT</a:t>
            </a:r>
            <a:endParaRPr lang="en-A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Bevel 4">
            <a:hlinkClick r:id="rId2" action="ppaction://hlinksldjump"/>
          </p:cNvPr>
          <p:cNvSpPr/>
          <p:nvPr/>
        </p:nvSpPr>
        <p:spPr>
          <a:xfrm>
            <a:off x="3906423" y="1871004"/>
            <a:ext cx="1322363" cy="1772529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A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Bevel 5">
            <a:hlinkClick r:id="rId3" action="ppaction://hlinksldjump"/>
          </p:cNvPr>
          <p:cNvSpPr/>
          <p:nvPr/>
        </p:nvSpPr>
        <p:spPr>
          <a:xfrm>
            <a:off x="7897839" y="1818326"/>
            <a:ext cx="1364566" cy="1772529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A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Bevel 6"/>
          <p:cNvSpPr/>
          <p:nvPr/>
        </p:nvSpPr>
        <p:spPr>
          <a:xfrm>
            <a:off x="3908769" y="4638803"/>
            <a:ext cx="1378634" cy="1772529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A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Bevel 7">
            <a:hlinkClick r:id="rId4" action="ppaction://hlinksldjump"/>
          </p:cNvPr>
          <p:cNvSpPr/>
          <p:nvPr/>
        </p:nvSpPr>
        <p:spPr>
          <a:xfrm>
            <a:off x="8097425" y="4638803"/>
            <a:ext cx="1364566" cy="1758461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391466" y="3700435"/>
            <a:ext cx="3997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A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512422" y="3630845"/>
            <a:ext cx="5345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A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535074" y="6411332"/>
            <a:ext cx="5122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A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659839" y="6358782"/>
            <a:ext cx="5345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A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990600" y="1876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11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2021</a:t>
            </a:r>
          </a:p>
          <a:p>
            <a:pPr algn="ctr"/>
            <a:r>
              <a:rPr lang="en-US" sz="28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TỪ VÀ CÂU</a:t>
            </a:r>
            <a:r>
              <a:rPr lang="en-US" sz="2800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 RỘNG VỐN TỪ: THIÊN NHIÊN</a:t>
            </a:r>
            <a:endParaRPr lang="en-AU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7901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1466" y="1313657"/>
            <a:ext cx="4802945" cy="5573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TRÒ CHƠI Ô CỬA BÍ MẬT</a:t>
            </a:r>
            <a:endParaRPr lang="en-A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Bevel 4">
            <a:hlinkClick r:id="rId2" action="ppaction://hlinksldjump"/>
          </p:cNvPr>
          <p:cNvSpPr/>
          <p:nvPr/>
        </p:nvSpPr>
        <p:spPr>
          <a:xfrm>
            <a:off x="3069103" y="2133978"/>
            <a:ext cx="1322363" cy="1772529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A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Bevel 5">
            <a:hlinkClick r:id="rId3" action="ppaction://hlinksldjump"/>
          </p:cNvPr>
          <p:cNvSpPr/>
          <p:nvPr/>
        </p:nvSpPr>
        <p:spPr>
          <a:xfrm>
            <a:off x="8512128" y="2133978"/>
            <a:ext cx="1364566" cy="1772529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A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Bevel 6">
            <a:hlinkClick r:id="rId4" action="ppaction://hlinksldjump"/>
          </p:cNvPr>
          <p:cNvSpPr/>
          <p:nvPr/>
        </p:nvSpPr>
        <p:spPr>
          <a:xfrm>
            <a:off x="3069103" y="4511567"/>
            <a:ext cx="1378634" cy="1772529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A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Bevel 7"/>
          <p:cNvSpPr/>
          <p:nvPr/>
        </p:nvSpPr>
        <p:spPr>
          <a:xfrm>
            <a:off x="8512128" y="4525635"/>
            <a:ext cx="1364566" cy="1758461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AU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57954" y="3906507"/>
            <a:ext cx="4152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A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043183" y="3910587"/>
            <a:ext cx="5345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A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717096" y="6365936"/>
            <a:ext cx="5122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A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194411" y="6233418"/>
            <a:ext cx="5345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A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990600" y="1876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11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2021</a:t>
            </a:r>
          </a:p>
          <a:p>
            <a:pPr algn="ctr"/>
            <a:r>
              <a:rPr lang="en-US" sz="28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TỪ VÀ CÂU</a:t>
            </a:r>
            <a:r>
              <a:rPr lang="en-US" sz="2800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 RỘNG VỐN TỪ: THIÊN NHIÊN</a:t>
            </a:r>
            <a:endParaRPr lang="en-AU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8237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sóng</a:t>
            </a: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AU" sz="3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6"/>
            <a:ext cx="3396175" cy="579950"/>
          </a:xfrm>
        </p:spPr>
        <p:txBody>
          <a:bodyPr/>
          <a:lstStyle/>
          <a:p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ầm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ầm</a:t>
            </a:r>
            <a:endParaRPr lang="en-A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838198" y="2325042"/>
            <a:ext cx="3396175" cy="5799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rì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rào</a:t>
            </a:r>
            <a:endParaRPr lang="en-A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838199" y="2845314"/>
            <a:ext cx="3396175" cy="5799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c) ì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oạp</a:t>
            </a:r>
            <a:endParaRPr lang="en-A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ight Arrow 5">
            <a:hlinkClick r:id="rId2" action="ppaction://hlinksldjump"/>
          </p:cNvPr>
          <p:cNvSpPr/>
          <p:nvPr/>
        </p:nvSpPr>
        <p:spPr>
          <a:xfrm rot="10800000">
            <a:off x="10027920" y="5471160"/>
            <a:ext cx="1325880" cy="838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82011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  <p:bldP spid="4" grpId="1"/>
      <p:bldP spid="5" grpId="0"/>
      <p:bldP spid="5" grpId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1581002" cy="1315851"/>
          </a:xfrm>
        </p:spPr>
        <p:txBody>
          <a:bodyPr/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đố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A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04382" y="1825626"/>
            <a:ext cx="6259163" cy="264246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gương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hiền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hòa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trưa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chói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lòa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gắt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gay</a:t>
            </a:r>
          </a:p>
          <a:p>
            <a:pPr marL="0" indent="0" algn="ctr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Dậy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đằng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Đông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ngủ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đằng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Tây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vắng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mây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tối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mù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                                                 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?</a:t>
            </a:r>
            <a:endParaRPr lang="en-A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254326" y="4196031"/>
            <a:ext cx="5683347" cy="26619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AU" dirty="0"/>
          </a:p>
        </p:txBody>
      </p:sp>
      <p:grpSp>
        <p:nvGrpSpPr>
          <p:cNvPr id="7" name="Group 6"/>
          <p:cNvGrpSpPr/>
          <p:nvPr/>
        </p:nvGrpSpPr>
        <p:grpSpPr>
          <a:xfrm>
            <a:off x="4764917" y="4622531"/>
            <a:ext cx="2086049" cy="1719830"/>
            <a:chOff x="4764917" y="4622531"/>
            <a:chExt cx="2086049" cy="1719830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64917" y="4622531"/>
              <a:ext cx="2086049" cy="1215561"/>
            </a:xfrm>
            <a:prstGeom prst="rect">
              <a:avLst/>
            </a:prstGeom>
          </p:spPr>
        </p:pic>
        <p:sp>
          <p:nvSpPr>
            <p:cNvPr id="6" name="TextBox 5"/>
            <p:cNvSpPr txBox="1"/>
            <p:nvPr/>
          </p:nvSpPr>
          <p:spPr>
            <a:xfrm>
              <a:off x="5247250" y="5973029"/>
              <a:ext cx="135049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Mặt</a:t>
              </a:r>
              <a:r>
                <a:rPr lang="en-US" dirty="0"/>
                <a:t> </a:t>
              </a:r>
              <a:r>
                <a:rPr lang="en-US" dirty="0" err="1"/>
                <a:t>trời</a:t>
              </a:r>
              <a:endParaRPr lang="en-AU" dirty="0"/>
            </a:p>
          </p:txBody>
        </p:sp>
      </p:grpSp>
      <p:sp>
        <p:nvSpPr>
          <p:cNvPr id="8" name="Right Arrow 7">
            <a:hlinkClick r:id="rId3" action="ppaction://hlinksldjump"/>
          </p:cNvPr>
          <p:cNvSpPr/>
          <p:nvPr/>
        </p:nvSpPr>
        <p:spPr>
          <a:xfrm rot="10800000">
            <a:off x="10027920" y="5471160"/>
            <a:ext cx="1325880" cy="838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56221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thiên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A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5071" y="1547447"/>
            <a:ext cx="8216704" cy="4135902"/>
          </a:xfrm>
        </p:spPr>
      </p:pic>
      <p:sp>
        <p:nvSpPr>
          <p:cNvPr id="5" name="TextBox 4"/>
          <p:cNvSpPr txBox="1"/>
          <p:nvPr/>
        </p:nvSpPr>
        <p:spPr>
          <a:xfrm>
            <a:off x="4445391" y="5964702"/>
            <a:ext cx="22367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Lũ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lụt</a:t>
            </a:r>
            <a:endParaRPr lang="en-A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10297551" y="6344529"/>
            <a:ext cx="1406769" cy="513471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00113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A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876865" cy="622153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Lăn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tăn</a:t>
            </a:r>
            <a:endParaRPr lang="en-AU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838200" y="3179762"/>
            <a:ext cx="2158219" cy="62215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Dằng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dặc</a:t>
            </a:r>
            <a:endParaRPr lang="en-AU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838200" y="2582715"/>
            <a:ext cx="2158219" cy="622153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Thênh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thang</a:t>
            </a:r>
            <a:endParaRPr lang="en-AU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Left Arrow 6">
            <a:hlinkClick r:id="rId2" action="ppaction://hlinksldjump"/>
          </p:cNvPr>
          <p:cNvSpPr/>
          <p:nvPr/>
        </p:nvSpPr>
        <p:spPr>
          <a:xfrm>
            <a:off x="9101797" y="5809957"/>
            <a:ext cx="1420837" cy="74558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97226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3" grpId="1" build="p"/>
      <p:bldP spid="4" grpId="0"/>
      <p:bldP spid="4" grpId="1"/>
      <p:bldP spid="5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3640" y="1701126"/>
            <a:ext cx="7284720" cy="1399222"/>
          </a:xfrm>
        </p:spPr>
        <p:txBody>
          <a:bodyPr>
            <a:normAutofit fontScale="90000"/>
          </a:bodyPr>
          <a:lstStyle/>
          <a:p>
            <a:r>
              <a:rPr lang="en-US" dirty="0" err="1">
                <a:solidFill>
                  <a:srgbClr val="00B050"/>
                </a:solidFill>
              </a:rPr>
              <a:t>Chào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 err="1">
                <a:solidFill>
                  <a:srgbClr val="00B050"/>
                </a:solidFill>
              </a:rPr>
              <a:t>tạm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 err="1">
                <a:solidFill>
                  <a:srgbClr val="00B050"/>
                </a:solidFill>
              </a:rPr>
              <a:t>biệt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 err="1">
                <a:solidFill>
                  <a:srgbClr val="00B050"/>
                </a:solidFill>
              </a:rPr>
              <a:t>các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 err="1">
                <a:solidFill>
                  <a:srgbClr val="00B050"/>
                </a:solidFill>
              </a:rPr>
              <a:t>em</a:t>
            </a:r>
            <a:endParaRPr lang="en-AU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51875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9483" y="1255442"/>
            <a:ext cx="3699803" cy="1325563"/>
          </a:xfrm>
        </p:spPr>
        <p:txBody>
          <a:bodyPr>
            <a:normAutofit/>
          </a:bodyPr>
          <a:lstStyle/>
          <a:p>
            <a:pPr algn="ctr"/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KIỂM TRA BÀI CŨ</a:t>
            </a:r>
            <a:endParaRPr lang="en-A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4809" y="2683754"/>
            <a:ext cx="7138182" cy="1044184"/>
          </a:xfrm>
        </p:spPr>
        <p:txBody>
          <a:bodyPr/>
          <a:lstStyle/>
          <a:p>
            <a:pPr marL="0" indent="0">
              <a:buNone/>
            </a:pP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A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964809" y="3843924"/>
            <a:ext cx="10317481" cy="10441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gốc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mối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cơm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tàu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than….</a:t>
            </a:r>
            <a:endParaRPr lang="en-AU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11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2021</a:t>
            </a:r>
          </a:p>
          <a:p>
            <a:pPr algn="ctr"/>
            <a:r>
              <a:rPr lang="en-US" sz="28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TỪ VÀ CÂU</a:t>
            </a:r>
            <a:r>
              <a:rPr lang="en-US" sz="2800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 RỘNG VỐN TỪ: THIÊN NHIÊN</a:t>
            </a:r>
            <a:endParaRPr lang="en-AU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474276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077878"/>
          </a:xfrm>
        </p:spPr>
        <p:txBody>
          <a:bodyPr/>
          <a:lstStyle/>
          <a:p>
            <a:endParaRPr lang="en-AU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542" y="365125"/>
            <a:ext cx="11873131" cy="6077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556234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937201"/>
          </a:xfrm>
        </p:spPr>
        <p:txBody>
          <a:bodyPr/>
          <a:lstStyle/>
          <a:p>
            <a:endParaRPr lang="en-AU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947" y="365124"/>
            <a:ext cx="11816861" cy="6492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650635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2095" y="646478"/>
            <a:ext cx="10515600" cy="4952463"/>
          </a:xfrm>
        </p:spPr>
        <p:txBody>
          <a:bodyPr/>
          <a:lstStyle/>
          <a:p>
            <a:endParaRPr lang="en-AU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692" y="491733"/>
            <a:ext cx="11592951" cy="6120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318743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534571" y="2261919"/>
            <a:ext cx="888960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thiên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AU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le 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2021</a:t>
            </a:r>
          </a:p>
          <a:p>
            <a:pPr algn="ctr"/>
            <a:r>
              <a:rPr lang="en-US" sz="28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TỪ VÀ CÂU</a:t>
            </a:r>
            <a:r>
              <a:rPr lang="en-US" sz="2800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 RỘNG VỐN TỪ: THIÊN NHIÊN</a:t>
            </a:r>
            <a:endParaRPr lang="en-AU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9741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948" y="253218"/>
            <a:ext cx="11873132" cy="6710291"/>
          </a:xfrm>
        </p:spPr>
        <p:txBody>
          <a:bodyPr/>
          <a:lstStyle/>
          <a:p>
            <a:endParaRPr lang="en-AU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948" y="253219"/>
            <a:ext cx="11873132" cy="6604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828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677" y="450166"/>
            <a:ext cx="11156852" cy="6407833"/>
          </a:xfrm>
        </p:spPr>
        <p:txBody>
          <a:bodyPr/>
          <a:lstStyle/>
          <a:p>
            <a:endParaRPr lang="en-AU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678" y="450166"/>
            <a:ext cx="12051322" cy="64078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3118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757</TotalTime>
  <Words>907</Words>
  <Application>Microsoft Office PowerPoint</Application>
  <PresentationFormat>Custom</PresentationFormat>
  <Paragraphs>125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Office Theme</vt:lpstr>
      <vt:lpstr>PowerPoint Presentation</vt:lpstr>
      <vt:lpstr>Thứ tư ngày 10 tháng 11 năm 2021 LUYỆN TỪ VÀ CÂU MỞ RỘNG VỐN TỪ: THIÊN NHIÊN</vt:lpstr>
      <vt:lpstr>KIỂM TRA BÀI CŨ</vt:lpstr>
      <vt:lpstr>PowerPoint Presentation</vt:lpstr>
      <vt:lpstr>PowerPoint Presentation</vt:lpstr>
      <vt:lpstr>PowerPoint Presentation</vt:lpstr>
      <vt:lpstr>Thứ tư ngày 10 tháng 11 năm 2021 LUYỆN TỪ VÀ CÂU MỞ RỘNG VỐN TỪ: THIÊN NHIÊN</vt:lpstr>
      <vt:lpstr>PowerPoint Presentation</vt:lpstr>
      <vt:lpstr>PowerPoint Presentation</vt:lpstr>
      <vt:lpstr>Thứ tư ngày 10 tháng 11 năm 2021 LUYỆN TỪ VÀ CÂU MỞ RỘNG VỐN TỪ: THIÊN NHIÊN</vt:lpstr>
      <vt:lpstr>2. Tìm trong các thành ngữ, tục ngữ sau những từ chỉ các sự vật hiện tượng trong  thiên nhiên:</vt:lpstr>
      <vt:lpstr>Thác Bản Giốc</vt:lpstr>
      <vt:lpstr>Ghềnh đá đĩa Phú Yên</vt:lpstr>
      <vt:lpstr>PowerPoint Presentation</vt:lpstr>
      <vt:lpstr>Thứ tư ngày 10 tháng 11 năm 2021 LUYỆN TỪ VÀ CÂU MỞ RỘNG VỐN TỪ: THIÊN NHIÊN</vt:lpstr>
      <vt:lpstr>PowerPoint Presentation</vt:lpstr>
      <vt:lpstr>Thứ tư ngày 10 tháng 11 năm 2021 LUYỆN TỪ VÀ CÂU MỞ RỘNG VỐN TỪ: THIÊN NHIÊN</vt:lpstr>
      <vt:lpstr>Thứ tư ngày 10 tháng 11 năm 2021 LUYỆN TỪ VÀ CÂU MỞ RỘNG VỐN TỪ: THIÊN NHIÊN</vt:lpstr>
      <vt:lpstr>Thứ tư ngày 10 tháng 11 năm 2021 LUYỆN TỪ VÀ CÂU MỞ RỘNG VỐN TỪ: THIÊN NHIÊN</vt:lpstr>
      <vt:lpstr>Thứ tư ngày 10 tháng 11 năm 2021 LUYỆN TỪ VÀ CÂU MỞ RỘNG VỐN TỪ: THIÊN NHIÊN</vt:lpstr>
      <vt:lpstr>Thứ tư ngày 10 tháng 11 năm 2021 LUYỆN TỪ VÀ CÂU MỞ RỘNG VỐN TỪ: THIÊN NHIÊN</vt:lpstr>
      <vt:lpstr>PowerPoint Presentation</vt:lpstr>
      <vt:lpstr>PowerPoint Presentation</vt:lpstr>
      <vt:lpstr>Từ nào dưới đây tả tiếng sóng rất mạnh?</vt:lpstr>
      <vt:lpstr>Em hãy giải câu đố sau:</vt:lpstr>
      <vt:lpstr>Tìm từ chỉ hiện tượng thiên nhiên sau:</vt:lpstr>
      <vt:lpstr>Từ nào dưới đây tả chiều rộng?</vt:lpstr>
      <vt:lpstr>Chào tạm biệt các em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TRƯỜNG TIỂU HỌC ĐÔN</dc:title>
  <dc:creator>user</dc:creator>
  <cp:lastModifiedBy>ismail - [2010]</cp:lastModifiedBy>
  <cp:revision>84</cp:revision>
  <dcterms:created xsi:type="dcterms:W3CDTF">2019-10-26T14:16:42Z</dcterms:created>
  <dcterms:modified xsi:type="dcterms:W3CDTF">2021-10-14T08:25:52Z</dcterms:modified>
</cp:coreProperties>
</file>