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50" r:id="rId1"/>
  </p:sldMasterIdLst>
  <p:notesMasterIdLst>
    <p:notesMasterId r:id="rId22"/>
  </p:notesMasterIdLst>
  <p:sldIdLst>
    <p:sldId id="390" r:id="rId2"/>
    <p:sldId id="399" r:id="rId3"/>
    <p:sldId id="416" r:id="rId4"/>
    <p:sldId id="398" r:id="rId5"/>
    <p:sldId id="411" r:id="rId6"/>
    <p:sldId id="397" r:id="rId7"/>
    <p:sldId id="400" r:id="rId8"/>
    <p:sldId id="395" r:id="rId9"/>
    <p:sldId id="421" r:id="rId10"/>
    <p:sldId id="413" r:id="rId11"/>
    <p:sldId id="402" r:id="rId12"/>
    <p:sldId id="410" r:id="rId13"/>
    <p:sldId id="422" r:id="rId14"/>
    <p:sldId id="409" r:id="rId15"/>
    <p:sldId id="406" r:id="rId16"/>
    <p:sldId id="374" r:id="rId17"/>
    <p:sldId id="417" r:id="rId18"/>
    <p:sldId id="385" r:id="rId19"/>
    <p:sldId id="387" r:id="rId20"/>
    <p:sldId id="372" r:id="rId21"/>
  </p:sldIdLst>
  <p:sldSz cx="12192000" cy="6858000"/>
  <p:notesSz cx="6858000" cy="9144000"/>
  <p:embeddedFontLst>
    <p:embeddedFont>
      <p:font typeface="HP001 5 hàng 1 ô ly" panose="020B0604020202020204" charset="0"/>
      <p:bold r:id="rId23"/>
    </p:embeddedFont>
    <p:embeddedFont>
      <p:font typeface="VNI-Times" panose="020B0604020202020204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HP001 4 hàng" panose="020B0604020202020204" charset="0"/>
      <p:regular r:id="rId35"/>
      <p:bold r:id="rId36"/>
    </p:embeddedFont>
    <p:embeddedFont>
      <p:font typeface=".VnAristote" panose="020B7200000000000000"/>
      <p:regular r:id="rId37"/>
    </p:embeddedFont>
    <p:embeddedFont>
      <p:font typeface="VNI-Ariston" panose="020B0604020202020204"/>
      <p:boldItalic r:id="rId38"/>
    </p:embeddedFont>
    <p:embeddedFont>
      <p:font typeface="Impact" panose="020B0806030902050204" pitchFamily="34" charset="0"/>
      <p:regular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h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9900"/>
    <a:srgbClr val="FFFF00"/>
    <a:srgbClr val="006600"/>
    <a:srgbClr val="00863D"/>
    <a:srgbClr val="0066FF"/>
    <a:srgbClr val="FF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8849" autoAdjust="0"/>
  </p:normalViewPr>
  <p:slideViewPr>
    <p:cSldViewPr>
      <p:cViewPr varScale="1">
        <p:scale>
          <a:sx n="73" d="100"/>
          <a:sy n="73" d="100"/>
        </p:scale>
        <p:origin x="57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8T16:05:22.880" idx="2">
    <p:pos x="7328" y="33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7T07:56:51.15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>
            <a:extLst>
              <a:ext uri="{FF2B5EF4-FFF2-40B4-BE49-F238E27FC236}">
                <a16:creationId xmlns:a16="http://schemas.microsoft.com/office/drawing/2014/main" id="{A0CB5214-F9A7-4714-91CF-ED7E6DCB1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6F2AB841-42B6-4C21-A79E-C68DC99C550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07D2382-4C62-4FF5-999B-54F980FAE41A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4" name="Nơi giữ chỗ cho Hình ảnh của Bản chiếu 3">
            <a:extLst>
              <a:ext uri="{FF2B5EF4-FFF2-40B4-BE49-F238E27FC236}">
                <a16:creationId xmlns:a16="http://schemas.microsoft.com/office/drawing/2014/main" id="{00F52E5C-0E5D-4E03-AF81-62AD26C40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ơi giữ chỗ cho Ghi chú 4">
            <a:extLst>
              <a:ext uri="{FF2B5EF4-FFF2-40B4-BE49-F238E27FC236}">
                <a16:creationId xmlns:a16="http://schemas.microsoft.com/office/drawing/2014/main" id="{C49E7312-C6BB-4871-9E30-743FBE0E2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EFF2C4E6-1ED8-452B-AAA8-9683A5A9AB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AA310363-068E-434D-9986-D4821ED2E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CFAE6C-1357-4223-B4F6-DE7DF6AC4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4B1B7B7-B532-4D21-9DA9-65CB1EA421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31AFAF0-09A7-4F20-BE74-21FFEAE0B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20F2F86-5509-4DFB-BEFE-6FAA6ED83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C6B0B7-04E7-454F-9B79-69C3BD9E9D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FA5239B-9DAB-468B-AE3E-ECEF29C09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BB70646-29C4-4258-806E-BA1FC4865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73C4D33-19ED-4C28-AF74-0C8F059F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6E2AFE-5C0E-46D0-97E3-5C2799BB49F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A671249F-F4F5-46FB-BBA9-466D1F7B4D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78D9E150-8D8C-453E-A92C-47B53A2100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FFB343D6-D5B7-4FB3-97C3-B031694A3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A3C850-4705-4EAF-B3D9-4CB02537B46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7280CEB6-8FAB-404D-BEBD-61259CFE7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257D268B-A8BE-4943-B0C9-9E2125E25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81B72E29-6EF3-4557-8F29-B1BBD533EB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CC46C8-2728-43A7-B878-10B2EEE8BC2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B42B3B4-AD67-404C-BC8E-0D8EA0AD2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40896-3866-4E43-A4DB-8E330AF0A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quan sát và cho biết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 hoa </a:t>
            </a:r>
            <a:r>
              <a:rPr lang="en-US" altLang="en-US" b="1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tờ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mấy li? rộng mấy li? Gồm có mấy nét? </a:t>
            </a:r>
          </a:p>
          <a:p>
            <a:pPr marL="171450" indent="-171450">
              <a:buFontTx/>
              <a:buChar char="-"/>
              <a:defRPr/>
            </a:pP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các con hãy lắng nghe hướng dẫn cách viết chữ hoa tờ nhé. _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</a:p>
          <a:p>
            <a:pPr marL="171450" indent="-171450">
              <a:buFontTx/>
              <a:buChar char="-"/>
              <a:defRPr/>
            </a:pP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898C9071-FBA1-490E-89C8-E3324C6EAB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A8609-3E87-47F2-90F5-969DAB900C2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397C0BC7-3FC3-415F-979F-098C937BD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EABEE134-C467-4B88-BBEA-99064F34A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solidFill>
                  <a:srgbClr val="006600"/>
                </a:solidFill>
              </a:rPr>
              <a:t>Các em hãy viết chữ hoa T vào bảng con nhé</a:t>
            </a:r>
          </a:p>
          <a:p>
            <a:endParaRPr lang="en-US" altLang="en-US">
              <a:solidFill>
                <a:srgbClr val="FF0000"/>
              </a:solidFill>
            </a:endParaRPr>
          </a:p>
          <a:p>
            <a:r>
              <a:rPr lang="en-US" altLang="en-US">
                <a:solidFill>
                  <a:srgbClr val="FF0000"/>
                </a:solidFill>
              </a:rPr>
              <a:t>_ Enter…..</a:t>
            </a:r>
          </a:p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6E2D6937-5A35-4226-8919-D8CEF1D13C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B3EC9F-2AC9-46FF-B3DB-7BD1BA84DB7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118D134-6E56-4D47-AFBF-B6D95F0A2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64EF789-3CA9-4ED3-BF87-2FC092D72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6480B288-1221-42FD-8744-CAA030C68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05BD1B-945F-411E-B2AE-5DC436C6E99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07B3DDF4-FC06-4158-BBA0-9466DB1363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95965D46-28F3-4DEA-9EA6-90ABB77354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5E324580-56C3-4B51-A832-CC28AD299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7D2904-92EE-4CC8-A169-C7649097CBAF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0B4D43B5-154E-46A8-AF56-04795165D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5A4ED6AF-5A4F-4AFE-9A8A-21249D1A7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38D62F6-36E9-487F-96A8-847EB78B0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9D874B-0304-4B1E-8FB7-CC5F682ADDD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BB11A949-4B5E-4C46-A31D-34A892C5F5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657CA4A-229F-4138-81AF-744E489020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8FC87326-BA32-4691-976D-D86436114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17BC3-3AE6-4327-BAC4-05939EC62E1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6AAE6BC5-0FB0-4B04-8E07-264D96E89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A019F3C7-4000-4B5E-9761-62D40DEE8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77B574E8-B211-4D6C-9CA4-44232A736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AC70C1-F8A0-4DC3-B118-4D94D6A5456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BF13F5-D277-49B0-BA02-EFEB619C02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48C0958-0DF2-482A-93D0-078F7CD78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8414E6BF-B14D-4A9B-9DFB-9C87CA85C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1009C6-3354-4CCB-805B-BFE783F23E9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CFAE6C-1357-4223-B4F6-DE7DF6AC498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66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6DBBA0CE-2A4F-4955-A65B-645F59A81E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51E82CEE-D561-4873-8A26-CE3F714ED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ĐÂY LÀ TRANG VỞ MÀ CÁC EM SẼ ĐƯỢC HỌC hôm nay</a:t>
            </a:r>
          </a:p>
          <a:p>
            <a:endParaRPr lang="en-US" altLang="en-US"/>
          </a:p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tiết học - cô trò chúng ta cùng khởi động bằng bài hát Chữ đẹp thì nết càng ngoan_ cô mời các em cùng hát.</a:t>
            </a:r>
          </a:p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CB6F4C1-1C9E-468C-B101-F9A83E302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76DE05-5609-4FC1-9DA5-4130B0B49C5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3123F2F-C345-415D-9466-3E57EB5FA0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FBFC7EF-71EA-421D-95B2-7AF591D8E1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4F9CC77-A99C-495F-A11E-018BE8275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80F0C2-1318-4361-AEAB-B356DB78F02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5E69CC7-BC9D-48BE-8215-7E0947D6F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33F91E7E-55ED-4D07-BFFA-4FCAD7725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FF220374-DCA0-489D-B563-37C4F70C8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82858F-F2B6-454B-99E8-0E83BFEECC1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AE261E1-45BD-46D1-84C2-ED4D7AB450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95B731BD-F6CD-49DE-A899-259C5FA996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571500" indent="-571500" algn="just">
              <a:buFontTx/>
              <a:buChar char="-"/>
              <a:defRPr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</a:t>
            </a:r>
          </a:p>
          <a:p>
            <a:pPr>
              <a:defRPr/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3E80A2FD-32AB-4E5D-8728-0106929DA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C27AED-E1C0-495F-A7D7-558BCC3D1C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A69693B-C712-49B7-9022-3F4E6A14F5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FC7F39F-CAA4-46FE-B439-C9A686BE4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 algn="just">
              <a:buFontTx/>
              <a:buNone/>
              <a:defRPr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2A775A5A-9D9C-4FB6-BB1D-98C53AFC0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74426D-550B-4122-B762-A5F30EF3F26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9B56BA3A-AC6C-4387-A1FC-3C2904E9F5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34FE3E6-3407-40DF-A23B-6DC489AB94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vi-VN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86E63B1-2DB6-42A0-BD2D-3CEF155D6A9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9FBF44-825D-4311-BD69-C7B5F5822467}" type="slidenum">
              <a:rPr lang="en-US" altLang="en-US">
                <a:latin typeface=".VnAristote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1DBEF4C-BBE7-4AF8-9F96-FE7DED3ED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4410283-A605-4D78-9F60-6148343E35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3141CB9-ADAF-4EBD-A9E5-FF7769C5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D8CF0-9B6B-47C5-8F3D-085395E9F06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PanelTitle-GrommetsCombined.png">
            <a:extLst>
              <a:ext uri="{FF2B5EF4-FFF2-40B4-BE49-F238E27FC236}">
                <a16:creationId xmlns:a16="http://schemas.microsoft.com/office/drawing/2014/main" id="{E2833FCC-663C-4131-8F1F-92670DD01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41CBCB-0E42-421B-9616-178F7B42C528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6F9DA78-ADBC-41A2-B2C4-8B4BD72F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AF2C68-81E9-49B8-9686-2A0D73EE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B560C3-0BD9-4B36-A111-9929BED1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78791-A9FA-471F-93DA-A4071D3DD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96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18E3DA-ADA3-4754-91AF-54BAD725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9D7A74-0BA4-47EF-8789-F273F135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2CAEA0-9D61-402E-BFBB-BB9E192A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9B2F-C128-4F32-BD0B-46C4556FA5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89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EC30AC-C687-4CF9-BB29-1CD89E8FC50A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00B91F-F8D9-41C2-A7AB-DCE24CEF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C40D64-CF03-4434-A684-1A4DF32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9AFC82-B6F9-4D95-A35E-8946B57A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B122-42B7-4079-A4F7-B97F0FCAC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25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29E358-0C26-4A1B-B082-56CDC9CD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C26AB-BAA3-481D-B6F3-E56D6401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C5230B-5039-4C62-876C-348AD6352307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9924394-D9D1-4C6A-80C1-B6098F4718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9208A0A-E666-4B19-86C7-1658911DF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D31A88-CD37-4218-8DAF-5C5D179870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E5A1-19E7-4EDB-BB17-19E5ADEDA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5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B30BA-652B-4758-B849-E2DC719F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AF3D-BD2F-40D9-9879-035506B9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970D-890D-40EB-9158-E319D282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8339-B605-4551-9704-9C6B34683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8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3842F-BC4C-4904-8E19-97C363DE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8A695-916F-4411-8A2F-EE487039A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F2147-B89B-45AA-A5DA-B5E455EAED48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A8C9B03-3F37-40A6-9255-1781D478A5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0EE1DD-A443-45C8-AEC7-BC8E28BDF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7D90F2-7080-4D22-A2A7-C90B21E52E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E850-E504-4CF7-A485-10078DA9B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23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62D8F8-2012-44A0-93B5-5A11948897D6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01C40-DB50-4C6C-9829-94B9A7C260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8D0BA2-331B-4B96-A439-83F0DB6AB8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279AA-1B41-4D71-BD23-BD6842B223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C400D-3DFB-44C8-9DD1-CEE75D5A6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830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B2BD83-2B6C-4619-B798-35D2BAF0928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B4DA30-1CCE-405B-9EF2-EE0484E9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F2AAD8-12B5-4B45-9C90-CEA5D341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B81FE-C911-44DC-906B-5491D38F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8BB4-4624-433F-A653-66B99792F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6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DD609-4344-4F72-8912-E982B45F83A2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89177C-F3BE-470D-A620-1D38609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12A870-67B6-4D08-B644-C17AD7CF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04CEF3-1154-4B1E-A820-E26D612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E544-90A3-442C-B791-B06DA3801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2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9A199-9780-4034-AB52-7923A3368AE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B840FD-E33A-42B7-8471-EABF556C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A665DE-DAC6-4B64-85D3-CDDDBB1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BC3AF7-3689-4D12-B88A-5F4B7CD3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4781A-29D1-4D8D-992B-8F16B23D5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81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2F5489-DFD1-4CAA-ABBE-8A04B5B12E8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F799-8A56-4B8A-B5DC-AAD70C8D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715A73-A844-48B5-95FB-A205824E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B1AC01-5C58-4481-BC8C-55ECFF77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A6B8-6101-45F6-866D-47DAA2823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24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26C603-BF93-41F6-9D1A-4736E979E22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956BB5A-33C1-4060-B85D-8D3BA317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2AA107F-49DB-4580-B398-523FD1EC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60130F2-9720-4DCE-BB98-FFDFB9A6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F9A4-35D0-4047-949F-13AB8E117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5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D32E7D-B8A5-46B9-B740-A2F020FB1EB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DD831E6-B6EA-4471-9A9C-D019E200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111F61A-9F2B-4CBC-B966-F88552F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E7B8386-F09D-4308-9F49-18DEFF10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2C7F-5D29-47B4-9D2D-9674DE79A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3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F8F7A7-41CD-4D94-B24C-44EE425B022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E4B6B39-CF49-45E2-BB77-85C9424D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38CBD1C-0793-4DFA-8555-9E29D970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00F3F51-1014-4E85-8AD5-E1799FCF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8626-A878-4938-BD4D-BE2A11FCE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25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FE94DA-54B8-4626-BAE9-82A8DF74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BBAACA-A421-4462-9A24-EF96A8AC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32A4F6-51DB-44B4-A3DB-9BBA252F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13DD-CCDB-439C-9F6E-99894C84B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9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E2F0A8-BF0F-4D2F-A125-FEB2B120DBF4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B4FF556-F3A6-44D7-9A1B-6E004B0C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46BAB28-CAB7-44AF-A291-C8AB8457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2BCF8AD-61F8-47FD-A3C1-07F844C6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F9A8-103D-4552-9DF4-974139135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9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37955B-739E-4D9D-B269-479C71D1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421253-FF67-4F90-A1D2-12E31D03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662776-7674-4B6A-9C6A-E0786FD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9CBA9-80DD-4F7D-BC10-1052FD42A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2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:a16="http://schemas.microsoft.com/office/drawing/2014/main" id="{E0F1A0F0-5666-4069-B262-13968A0A14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E0C710D4-08B5-4FD7-9730-832CDB85AC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E89A8C7-75ED-4CBB-A806-7925311FC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9CBD-57F4-41B7-8CCE-E490D069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439C-0594-4658-89D6-8D9C450CE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93C9-CC58-43F4-9229-4FE35637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F15BA7A-9A82-494A-984C-05A15EC9A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41" r:id="rId7"/>
    <p:sldLayoutId id="2147484651" r:id="rId8"/>
    <p:sldLayoutId id="2147484642" r:id="rId9"/>
    <p:sldLayoutId id="2147484643" r:id="rId10"/>
    <p:sldLayoutId id="2147484652" r:id="rId11"/>
    <p:sldLayoutId id="2147484653" r:id="rId12"/>
    <p:sldLayoutId id="2147484644" r:id="rId13"/>
    <p:sldLayoutId id="2147484654" r:id="rId14"/>
    <p:sldLayoutId id="2147484655" r:id="rId15"/>
    <p:sldLayoutId id="2147484656" r:id="rId16"/>
    <p:sldLayoutId id="214748465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ghi%20hinh\CHU%20O.mp4" TargetMode="External"/><Relationship Id="rId1" Type="http://schemas.microsoft.com/office/2007/relationships/media" Target="file:///D:\ghi%20hinh\CHU%20O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20.png"/><Relationship Id="rId2" Type="http://schemas.openxmlformats.org/officeDocument/2006/relationships/video" Target="file:///D:\FFOutput\H&#432;&#7899;ng%20d&#7851;n%20vi&#7871;t%20ch&#7919;%20T%20vi&#7871;t%20hoa%2000_00_00-00_01_40%2000_00_06-%2000_00_00-00_01_32.mp4" TargetMode="External"/><Relationship Id="rId1" Type="http://schemas.microsoft.com/office/2007/relationships/media" Target="file:///D:\FFOutput\H&#432;&#7899;ng%20d&#7851;n%20vi&#7871;t%20ch&#7919;%20T%20vi&#7871;t%20hoa%2000_00_00-00_01_40%2000_00_06-%2000_00_00-00_01_32.mp4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4.xml"/><Relationship Id="rId12" Type="http://schemas.openxmlformats.org/officeDocument/2006/relationships/comments" Target="../comments/comment2.xml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video" Target="../media/media2.mp4"/><Relationship Id="rId10" Type="http://schemas.openxmlformats.org/officeDocument/2006/relationships/image" Target="../media/image10.png"/><Relationship Id="rId4" Type="http://schemas.microsoft.com/office/2007/relationships/media" Target="../media/media2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video" Target="file:///D:\ghi%20hinh\H&#431;&#7898;NG%20D&#7850;N%20QUY%20TR&#204;NH%20VI&#7870;T%20CH&#7918;%20G%20HOA%20C&#7904;%20NH&#7886;%2000_00_28-%2000_00_03-%2000_00_00-00_01_31.mp4" TargetMode="External"/><Relationship Id="rId1" Type="http://schemas.microsoft.com/office/2007/relationships/media" Target="file:///D:\ghi%20hinh\H&#431;&#7898;NG%20D&#7850;N%20QUY%20TR&#204;NH%20VI&#7870;T%20CH&#7918;%20G%20HOA%20C&#7904;%20NH&#7886;%2000_00_28-%2000_00_03-%2000_00_00-00_01_31.mp4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bstract-background">
            <a:extLst>
              <a:ext uri="{FF2B5EF4-FFF2-40B4-BE49-F238E27FC236}">
                <a16:creationId xmlns:a16="http://schemas.microsoft.com/office/drawing/2014/main" id="{181DB633-F1D4-4B79-AD14-EAD40F9B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2">
            <a:extLst>
              <a:ext uri="{FF2B5EF4-FFF2-40B4-BE49-F238E27FC236}">
                <a16:creationId xmlns:a16="http://schemas.microsoft.com/office/drawing/2014/main" id="{D7736226-E554-48F1-811A-57650475E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2819400"/>
            <a:ext cx="6000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lớp 3</a:t>
            </a:r>
          </a:p>
        </p:txBody>
      </p:sp>
      <p:pic>
        <p:nvPicPr>
          <p:cNvPr id="16390" name="Audio 1">
            <a:hlinkClick r:id="" action="ppaction://media"/>
            <a:extLst>
              <a:ext uri="{FF2B5EF4-FFF2-40B4-BE49-F238E27FC236}">
                <a16:creationId xmlns:a16="http://schemas.microsoft.com/office/drawing/2014/main" id="{18009E3B-101C-4814-AB91-2204C4B9ED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63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F2B90680-5A75-48CE-809E-A5A56829F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57200"/>
            <a:ext cx="112045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udio 1">
            <a:hlinkClick r:id="" action="ppaction://media"/>
            <a:extLst>
              <a:ext uri="{FF2B5EF4-FFF2-40B4-BE49-F238E27FC236}">
                <a16:creationId xmlns:a16="http://schemas.microsoft.com/office/drawing/2014/main" id="{458E74B6-862C-4174-B40D-FE3481166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C09292C3-89CD-44C8-B6AA-69579D79E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2191999" y="6705600"/>
            <a:ext cx="203200" cy="152400"/>
          </a:xfrm>
          <a:prstGeom prst="rect">
            <a:avLst/>
          </a:prstGeom>
        </p:spPr>
      </p:pic>
    </p:spTree>
  </p:cSld>
  <p:clrMapOvr>
    <a:masterClrMapping/>
  </p:clrMapOvr>
  <p:transition spd="slow" advTm="29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7AFD8FAE-72B2-43F1-93F3-4B1CC6641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33487"/>
            <a:ext cx="44577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2">
            <a:extLst>
              <a:ext uri="{FF2B5EF4-FFF2-40B4-BE49-F238E27FC236}">
                <a16:creationId xmlns:a16="http://schemas.microsoft.com/office/drawing/2014/main" id="{66C3283A-7654-4249-BA58-5559FDF0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19250"/>
            <a:ext cx="66294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 hoa </a:t>
            </a:r>
            <a:r>
              <a:rPr lang="en-US" altLang="en-US" sz="3200" b="1">
                <a:solidFill>
                  <a:srgbClr val="002060"/>
                </a:solidFill>
                <a:latin typeface="HP001 4 hàng" charset="0"/>
              </a:rPr>
              <a:t>Ô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cỡ nhỏ cao 2li rưỡi, rộng 2 li, gồm 3 nét. </a:t>
            </a:r>
          </a:p>
        </p:txBody>
      </p:sp>
      <p:sp>
        <p:nvSpPr>
          <p:cNvPr id="12" name="Hình Chữ nhật 91">
            <a:extLst>
              <a:ext uri="{FF2B5EF4-FFF2-40B4-BE49-F238E27FC236}">
                <a16:creationId xmlns:a16="http://schemas.microsoft.com/office/drawing/2014/main" id="{54BFBAC4-E46D-4823-88FD-A86616B05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919413"/>
            <a:ext cx="6477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*Nét 1 là nét cong giống con chữ  hoa </a:t>
            </a:r>
            <a:r>
              <a:rPr lang="en-US" altLang="en-US" sz="3200" b="1">
                <a:solidFill>
                  <a:srgbClr val="00B050"/>
                </a:solidFill>
                <a:latin typeface="HP001 4 hàng" charset="0"/>
              </a:rPr>
              <a:t>O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cao 2 li rưỡi.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Nét 2, 3 là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</a:rPr>
              <a:t>nét thẳng xiên ngắn trái nối với nét thẳng xiên ngắn phải để tạo dấu mũ, đặt cân đối trên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</a:rPr>
              <a:t>đầu chữ </a:t>
            </a:r>
            <a:r>
              <a:rPr lang="en-US" altLang="en-US" sz="3200" b="1">
                <a:solidFill>
                  <a:srgbClr val="00B050"/>
                </a:solidFill>
                <a:latin typeface="HP001 4 hàng" charset="0"/>
              </a:rPr>
              <a:t>O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</a:rPr>
              <a:t>hoa.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Audio 1">
            <a:hlinkClick r:id="" action="ppaction://media"/>
            <a:extLst>
              <a:ext uri="{FF2B5EF4-FFF2-40B4-BE49-F238E27FC236}">
                <a16:creationId xmlns:a16="http://schemas.microsoft.com/office/drawing/2014/main" id="{235E49A8-93D3-4C79-9E32-7A7B7706F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17BD2C8-8873-41C4-8F39-B1482D2A4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F9A453-0287-471F-9BE7-D413C9467911}"/>
              </a:ext>
            </a:extLst>
          </p:cNvPr>
          <p:cNvCxnSpPr>
            <a:cxnSpLocks/>
          </p:cNvCxnSpPr>
          <p:nvPr/>
        </p:nvCxnSpPr>
        <p:spPr>
          <a:xfrm>
            <a:off x="3962400" y="2057400"/>
            <a:ext cx="0" cy="3200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363B73-E14D-47AA-98AA-7B446E71114F}"/>
              </a:ext>
            </a:extLst>
          </p:cNvPr>
          <p:cNvCxnSpPr>
            <a:cxnSpLocks/>
          </p:cNvCxnSpPr>
          <p:nvPr/>
        </p:nvCxnSpPr>
        <p:spPr>
          <a:xfrm flipH="1">
            <a:off x="1143000" y="3581400"/>
            <a:ext cx="24384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1">
            <a:extLst>
              <a:ext uri="{FF2B5EF4-FFF2-40B4-BE49-F238E27FC236}">
                <a16:creationId xmlns:a16="http://schemas.microsoft.com/office/drawing/2014/main" id="{DD11675E-D7F8-4126-A21A-B79E57F63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28638"/>
            <a:ext cx="373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  <a:endParaRPr lang="en-US" altLang="en-US" sz="3200" b="1">
              <a:solidFill>
                <a:srgbClr val="FF0000"/>
              </a:solidFill>
              <a:latin typeface="HP001 4 hàng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HP001 4 hàng" charset="0"/>
              </a:rPr>
              <a:t>Ôn chữ hoa G (tt)</a:t>
            </a:r>
          </a:p>
        </p:txBody>
      </p:sp>
    </p:spTree>
    <p:custDataLst>
      <p:tags r:id="rId1"/>
    </p:custDataLst>
  </p:cSld>
  <p:clrMapOvr>
    <a:masterClrMapping/>
  </p:clrMapOvr>
  <p:transition spd="slow" advTm="38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udio 2">
            <a:hlinkClick r:id="" action="ppaction://media"/>
            <a:extLst>
              <a:ext uri="{FF2B5EF4-FFF2-40B4-BE49-F238E27FC236}">
                <a16:creationId xmlns:a16="http://schemas.microsoft.com/office/drawing/2014/main" id="{8E703254-36C5-4B1E-90AB-1B753344C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U O.mp4">
            <a:hlinkClick r:id="" action="ppaction://media"/>
            <a:extLst>
              <a:ext uri="{FF2B5EF4-FFF2-40B4-BE49-F238E27FC236}">
                <a16:creationId xmlns:a16="http://schemas.microsoft.com/office/drawing/2014/main" id="{25CBEF24-5A4C-479D-A152-59472BD3E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12014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22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9C861D6B-A237-4991-AD53-E1DE60A04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754981"/>
            <a:ext cx="342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52">
            <a:extLst>
              <a:ext uri="{FF2B5EF4-FFF2-40B4-BE49-F238E27FC236}">
                <a16:creationId xmlns:a16="http://schemas.microsoft.com/office/drawing/2014/main" id="{4111EBE5-47CA-43BB-9EB0-ED7DD909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057400"/>
            <a:ext cx="76962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 hoa </a:t>
            </a:r>
            <a:r>
              <a:rPr lang="en-US" altLang="en-US" sz="3200" b="1">
                <a:solidFill>
                  <a:srgbClr val="002060"/>
                </a:solidFill>
                <a:latin typeface="HP001 4 hàng" charset="0"/>
              </a:rPr>
              <a:t>T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2 li rưỡi, rộng 2 li.</a:t>
            </a:r>
          </a:p>
          <a:p>
            <a:pPr eaLnBrk="1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viết bởi 1 nét. </a:t>
            </a:r>
          </a:p>
        </p:txBody>
      </p:sp>
      <p:sp>
        <p:nvSpPr>
          <p:cNvPr id="5" name="Hình Chữ nhật 91">
            <a:extLst>
              <a:ext uri="{FF2B5EF4-FFF2-40B4-BE49-F238E27FC236}">
                <a16:creationId xmlns:a16="http://schemas.microsoft.com/office/drawing/2014/main" id="{0CF97D32-AF90-4ECA-9A1F-74E747E83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06825"/>
            <a:ext cx="6477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Là nét cong trái nhỏ kết hợp nét lượn ngang và nét cong trái to. </a:t>
            </a:r>
            <a:endParaRPr lang="en-US" altLang="en-US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Audio 1">
            <a:hlinkClick r:id="" action="ppaction://media"/>
            <a:extLst>
              <a:ext uri="{FF2B5EF4-FFF2-40B4-BE49-F238E27FC236}">
                <a16:creationId xmlns:a16="http://schemas.microsoft.com/office/drawing/2014/main" id="{33D73B85-F61E-45C0-B4EE-67A4B3AC3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312E794-4AF1-4489-BE9F-A55126A899AE}"/>
              </a:ext>
            </a:extLst>
          </p:cNvPr>
          <p:cNvCxnSpPr>
            <a:cxnSpLocks/>
          </p:cNvCxnSpPr>
          <p:nvPr/>
        </p:nvCxnSpPr>
        <p:spPr>
          <a:xfrm>
            <a:off x="3810000" y="1600200"/>
            <a:ext cx="0" cy="3581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4F40D2-32CF-4867-9E2D-F56252B4C234}"/>
              </a:ext>
            </a:extLst>
          </p:cNvPr>
          <p:cNvCxnSpPr>
            <a:cxnSpLocks/>
          </p:cNvCxnSpPr>
          <p:nvPr/>
        </p:nvCxnSpPr>
        <p:spPr>
          <a:xfrm>
            <a:off x="990600" y="2362200"/>
            <a:ext cx="24384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1">
            <a:extLst>
              <a:ext uri="{FF2B5EF4-FFF2-40B4-BE49-F238E27FC236}">
                <a16:creationId xmlns:a16="http://schemas.microsoft.com/office/drawing/2014/main" id="{1BEE2BB5-7DEA-4A31-91A9-FBCB94091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28638"/>
            <a:ext cx="373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  <a:endParaRPr lang="en-US" altLang="en-US" sz="3200" b="1">
              <a:solidFill>
                <a:srgbClr val="FF0000"/>
              </a:solidFill>
              <a:latin typeface="HP001 4 hàng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HP001 4 hàng" charset="0"/>
              </a:rPr>
              <a:t>Ôn chữ hoa G (tt)</a:t>
            </a:r>
          </a:p>
        </p:txBody>
      </p:sp>
    </p:spTree>
    <p:custDataLst>
      <p:tags r:id="rId1"/>
    </p:custDataLst>
  </p:cSld>
  <p:clrMapOvr>
    <a:masterClrMapping/>
  </p:clrMapOvr>
  <p:transition spd="slow" advTm="27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T viết hoa 00_00_00-00_01_40 00_00_06- 00_00_00-00_01_32.mp4">
            <a:hlinkClick r:id="" action="ppaction://media"/>
            <a:extLst>
              <a:ext uri="{FF2B5EF4-FFF2-40B4-BE49-F238E27FC236}">
                <a16:creationId xmlns:a16="http://schemas.microsoft.com/office/drawing/2014/main" id="{5CBB1320-E754-4A40-9DAF-8BBC2DAC6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1353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17B66E-2ED3-40B8-9BE7-17327572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A1D768-04B7-4839-A4EB-6BF93BC1F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0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43" objId="3"/>
        <p14:triggerEvt type="onClick" time="6143" objId="3"/>
        <p14:stopEvt time="10050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0A4BBBD0-ED5A-4A0B-A53C-A652BCABB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507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3" name="Group 11">
            <a:extLst>
              <a:ext uri="{FF2B5EF4-FFF2-40B4-BE49-F238E27FC236}">
                <a16:creationId xmlns:a16="http://schemas.microsoft.com/office/drawing/2014/main" id="{BB701E2D-B42E-48E6-9A6A-4B70C22F4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18348"/>
              </p:ext>
            </p:extLst>
          </p:nvPr>
        </p:nvGraphicFramePr>
        <p:xfrm>
          <a:off x="3771899" y="2832100"/>
          <a:ext cx="4648200" cy="151130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8206" name="Rectangle 104">
            <a:extLst>
              <a:ext uri="{FF2B5EF4-FFF2-40B4-BE49-F238E27FC236}">
                <a16:creationId xmlns:a16="http://schemas.microsoft.com/office/drawing/2014/main" id="{6B2FAE4C-B2E4-452A-83C8-71BF84C7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940050"/>
            <a:ext cx="23860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>
                <a:solidFill>
                  <a:schemeClr val="hlink"/>
                </a:solidFill>
                <a:latin typeface="HP001 4 hàng" charset="0"/>
              </a:rPr>
              <a:t> </a:t>
            </a:r>
            <a:r>
              <a:rPr lang="en-US" altLang="en-US" sz="3200">
                <a:solidFill>
                  <a:srgbClr val="0070C0"/>
                </a:solidFill>
                <a:latin typeface="HP001 5 hàng 1 ô ly" pitchFamily="34" charset="0"/>
              </a:rPr>
              <a:t>Ông Gióng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5FB10-4B12-4E72-887D-F551710EC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381000"/>
            <a:ext cx="4038600" cy="176221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8E0CCE-FA8B-4D56-A93A-C9FDF0CF2610}"/>
              </a:ext>
            </a:extLst>
          </p:cNvPr>
          <p:cNvCxnSpPr>
            <a:cxnSpLocks/>
          </p:cNvCxnSpPr>
          <p:nvPr/>
        </p:nvCxnSpPr>
        <p:spPr>
          <a:xfrm>
            <a:off x="4572000" y="36576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C1AD27-2F8F-42BA-9FB5-F28D2D79DF22}"/>
              </a:ext>
            </a:extLst>
          </p:cNvPr>
          <p:cNvCxnSpPr>
            <a:cxnSpLocks/>
          </p:cNvCxnSpPr>
          <p:nvPr/>
        </p:nvCxnSpPr>
        <p:spPr>
          <a:xfrm>
            <a:off x="5562600" y="365760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40B886-147E-42AB-8AB1-B7725F9CD200}"/>
              </a:ext>
            </a:extLst>
          </p:cNvPr>
          <p:cNvCxnSpPr>
            <a:cxnSpLocks/>
          </p:cNvCxnSpPr>
          <p:nvPr/>
        </p:nvCxnSpPr>
        <p:spPr>
          <a:xfrm>
            <a:off x="4495800" y="3657600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7930FC-2DA7-4A5B-A51B-BC906C5A9F98}"/>
              </a:ext>
            </a:extLst>
          </p:cNvPr>
          <p:cNvCxnSpPr>
            <a:cxnSpLocks/>
          </p:cNvCxnSpPr>
          <p:nvPr/>
        </p:nvCxnSpPr>
        <p:spPr>
          <a:xfrm>
            <a:off x="5562600" y="3657600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97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>
            <a:extLst>
              <a:ext uri="{FF2B5EF4-FFF2-40B4-BE49-F238E27FC236}">
                <a16:creationId xmlns:a16="http://schemas.microsoft.com/office/drawing/2014/main" id="{B644BF04-6F05-485D-A691-AB1960C1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00" y="1066800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HP001 4 hàng" charset="0"/>
              </a:rPr>
              <a:t>Ôn chữ hoa G</a:t>
            </a:r>
          </a:p>
        </p:txBody>
      </p:sp>
      <p:sp>
        <p:nvSpPr>
          <p:cNvPr id="50179" name="Text Box 8">
            <a:extLst>
              <a:ext uri="{FF2B5EF4-FFF2-40B4-BE49-F238E27FC236}">
                <a16:creationId xmlns:a16="http://schemas.microsoft.com/office/drawing/2014/main" id="{D724688C-3F1F-403C-9900-A2D79D662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3810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ED2E2FC-9F0B-4125-868C-B4060015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74925"/>
            <a:ext cx="891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      </a:t>
            </a:r>
            <a:r>
              <a:rPr lang="en-US" altLang="en-US" sz="3200" b="1">
                <a:solidFill>
                  <a:schemeClr val="tx1"/>
                </a:solidFill>
                <a:latin typeface="HP001 5 hàng 1 ô ly" pitchFamily="34" charset="0"/>
              </a:rPr>
              <a:t>Gió đưa cành trúc la đà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HP001 5 hàng 1 ô ly" pitchFamily="34" charset="0"/>
              </a:rPr>
              <a:t>Tiếng chuông Trấn Vũ, canh gà Thọ Xương.</a:t>
            </a: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8E6D97-02F5-4BFA-B3C0-CA68539394EF}"/>
              </a:ext>
            </a:extLst>
          </p:cNvPr>
          <p:cNvCxnSpPr>
            <a:cxnSpLocks/>
          </p:cNvCxnSpPr>
          <p:nvPr/>
        </p:nvCxnSpPr>
        <p:spPr>
          <a:xfrm>
            <a:off x="3352800" y="3124200"/>
            <a:ext cx="55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B484A4-5703-4802-9819-D5AE80FC03DC}"/>
              </a:ext>
            </a:extLst>
          </p:cNvPr>
          <p:cNvCxnSpPr>
            <a:cxnSpLocks/>
          </p:cNvCxnSpPr>
          <p:nvPr/>
        </p:nvCxnSpPr>
        <p:spPr>
          <a:xfrm>
            <a:off x="1981200" y="3733800"/>
            <a:ext cx="55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610C8F-339F-4152-BB5A-612A88374938}"/>
              </a:ext>
            </a:extLst>
          </p:cNvPr>
          <p:cNvCxnSpPr>
            <a:cxnSpLocks/>
          </p:cNvCxnSpPr>
          <p:nvPr/>
        </p:nvCxnSpPr>
        <p:spPr>
          <a:xfrm flipV="1">
            <a:off x="4724400" y="3718560"/>
            <a:ext cx="1524000" cy="15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150BFB-E57C-4641-A059-03908800C97D}"/>
              </a:ext>
            </a:extLst>
          </p:cNvPr>
          <p:cNvCxnSpPr>
            <a:cxnSpLocks/>
          </p:cNvCxnSpPr>
          <p:nvPr/>
        </p:nvCxnSpPr>
        <p:spPr>
          <a:xfrm>
            <a:off x="8229600" y="3718560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129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2EF8DCDA-1011-462F-8767-61D1F2E74DD5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9213" y="-384175"/>
            <a:ext cx="12344400" cy="7173913"/>
          </a:xfrm>
          <a:gradFill rotWithShape="1">
            <a:gsLst>
              <a:gs pos="0">
                <a:schemeClr val="bg1"/>
              </a:gs>
              <a:gs pos="100000">
                <a:srgbClr val="C4F8C5"/>
              </a:gs>
            </a:gsLst>
            <a:path path="shape">
              <a:fillToRect l="50000" t="50000" r="50000" b="50000"/>
            </a:path>
          </a:gra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>
              <a:solidFill>
                <a:srgbClr val="6600FF"/>
              </a:solidFill>
              <a:latin typeface="VNI-Times" pitchFamily="2" charset="0"/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CC3300"/>
                </a:solidFill>
                <a:latin typeface="VNI-Ariston" pitchFamily="2" charset="0"/>
              </a:rPr>
              <a:t>	                                             </a:t>
            </a:r>
            <a:r>
              <a:rPr lang="en-US" altLang="en-US" sz="4000">
                <a:solidFill>
                  <a:srgbClr val="6600FF"/>
                </a:solidFill>
              </a:rPr>
              <a:t>		</a:t>
            </a:r>
            <a:r>
              <a:rPr lang="en-US" altLang="en-US" sz="4000">
                <a:solidFill>
                  <a:schemeClr val="hlink"/>
                </a:solidFill>
              </a:rPr>
              <a:t>              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6600FF"/>
                </a:solidFill>
              </a:rPr>
              <a:t>	       </a:t>
            </a:r>
            <a:r>
              <a:rPr lang="en-US" altLang="en-US" sz="3300">
                <a:solidFill>
                  <a:srgbClr val="0033CC"/>
                </a:solidFill>
              </a:rPr>
              <a:t>	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 u="sng">
              <a:solidFill>
                <a:schemeClr val="folHlink"/>
              </a:solidFill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chemeClr val="folHlink"/>
                </a:solidFill>
              </a:rPr>
              <a:t>      				</a:t>
            </a:r>
          </a:p>
        </p:txBody>
      </p:sp>
      <p:sp>
        <p:nvSpPr>
          <p:cNvPr id="52227" name="Line 5">
            <a:extLst>
              <a:ext uri="{FF2B5EF4-FFF2-40B4-BE49-F238E27FC236}">
                <a16:creationId xmlns:a16="http://schemas.microsoft.com/office/drawing/2014/main" id="{41FA9A7F-2820-417B-B609-8DC7A47BB1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850" y="49418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7" name="Text Box 33">
            <a:extLst>
              <a:ext uri="{FF2B5EF4-FFF2-40B4-BE49-F238E27FC236}">
                <a16:creationId xmlns:a16="http://schemas.microsoft.com/office/drawing/2014/main" id="{88BABFB5-86A1-49BC-A972-4BD24FB2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0"/>
            <a:ext cx="446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10" tIns="40755" rIns="81510" bIns="40755">
            <a:spAutoFit/>
          </a:bodyPr>
          <a:lstStyle>
            <a:lvl1pPr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8432C8"/>
                </a:solidFill>
                <a:latin typeface="VNI-Times" pitchFamily="2" charset="0"/>
              </a:rPr>
              <a:t>- </a:t>
            </a: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Löng thaúng, khoâng tì ngöïc vaøo baøn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Ñaàu hôi cuùi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Maét caùch vôû khoaûng 25 – 30cm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phaûi caàm buùt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traùi tì nheï leân meùp vôû ñeå giöõ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Hai chaân ñeå song song thoaûi maùi .</a:t>
            </a:r>
          </a:p>
        </p:txBody>
      </p:sp>
      <p:sp>
        <p:nvSpPr>
          <p:cNvPr id="98338" name="Text Box 34">
            <a:extLst>
              <a:ext uri="{FF2B5EF4-FFF2-40B4-BE49-F238E27FC236}">
                <a16:creationId xmlns:a16="http://schemas.microsoft.com/office/drawing/2014/main" id="{5ABDD7BA-5A7E-418D-B825-413DA21C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33375"/>
            <a:ext cx="3951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510" tIns="40755" rIns="81510" bIns="40755">
            <a:spAutoFit/>
          </a:bodyPr>
          <a:lstStyle/>
          <a:p>
            <a:pPr defTabSz="814388">
              <a:spcBef>
                <a:spcPct val="50000"/>
              </a:spcBef>
              <a:defRPr/>
            </a:pPr>
            <a:r>
              <a:rPr lang="en-US" sz="2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Tư thế ngồi viết</a:t>
            </a:r>
          </a:p>
        </p:txBody>
      </p:sp>
      <p:pic>
        <p:nvPicPr>
          <p:cNvPr id="98339" name="Picture 35" descr="cây viết">
            <a:extLst>
              <a:ext uri="{FF2B5EF4-FFF2-40B4-BE49-F238E27FC236}">
                <a16:creationId xmlns:a16="http://schemas.microsoft.com/office/drawing/2014/main" id="{9784926D-5643-4689-96BA-79D4989EF2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32375"/>
            <a:ext cx="15113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40" name="Rectangle 36">
            <a:extLst>
              <a:ext uri="{FF2B5EF4-FFF2-40B4-BE49-F238E27FC236}">
                <a16:creationId xmlns:a16="http://schemas.microsoft.com/office/drawing/2014/main" id="{FBE9E79F-BD40-4E45-A525-40D234064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21163"/>
            <a:ext cx="2952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Cách cầm bút</a:t>
            </a:r>
          </a:p>
        </p:txBody>
      </p:sp>
      <p:sp>
        <p:nvSpPr>
          <p:cNvPr id="98341" name="Rectangle 37">
            <a:extLst>
              <a:ext uri="{FF2B5EF4-FFF2-40B4-BE49-F238E27FC236}">
                <a16:creationId xmlns:a16="http://schemas.microsoft.com/office/drawing/2014/main" id="{D0AE13A1-A16D-4566-B2AE-34570F3E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38" y="3505200"/>
            <a:ext cx="4500562" cy="328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Caàm buùt baèng ba ngoùn tay :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 ngoùn caùi, ngoùn troû, ngoùn giöõa.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Khi vieát duøng ba ngoùn tay di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chuyeån buùt töø traùi sang phaûi,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caùn buùt hôi nghieâng veà beân phaûi;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coå tay, khuyûu tay vaø caùnh tay cöû ñoäng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meàm maïi,thoaûi maùi.</a:t>
            </a:r>
          </a:p>
        </p:txBody>
      </p:sp>
      <p:pic>
        <p:nvPicPr>
          <p:cNvPr id="11" name="Picture 2" descr="tu the ngoi">
            <a:extLst>
              <a:ext uri="{FF2B5EF4-FFF2-40B4-BE49-F238E27FC236}">
                <a16:creationId xmlns:a16="http://schemas.microsoft.com/office/drawing/2014/main" id="{92D8C770-3AC5-49AC-9C1E-E5B33E0C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524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601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>
            <a:extLst>
              <a:ext uri="{FF2B5EF4-FFF2-40B4-BE49-F238E27FC236}">
                <a16:creationId xmlns:a16="http://schemas.microsoft.com/office/drawing/2014/main" id="{A025F9A3-C147-493A-9346-29171865A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81200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Gi                                      </a:t>
            </a:r>
          </a:p>
        </p:txBody>
      </p:sp>
      <p:sp>
        <p:nvSpPr>
          <p:cNvPr id="54275" name="Rectangle 6">
            <a:extLst>
              <a:ext uri="{FF2B5EF4-FFF2-40B4-BE49-F238E27FC236}">
                <a16:creationId xmlns:a16="http://schemas.microsoft.com/office/drawing/2014/main" id="{6BD4E885-3F6B-4B0C-ABB1-C4565E15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971800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Ô             C                     </a:t>
            </a:r>
          </a:p>
        </p:txBody>
      </p:sp>
      <p:sp>
        <p:nvSpPr>
          <p:cNvPr id="54276" name="Rectangle 7">
            <a:extLst>
              <a:ext uri="{FF2B5EF4-FFF2-40B4-BE49-F238E27FC236}">
                <a16:creationId xmlns:a16="http://schemas.microsoft.com/office/drawing/2014/main" id="{5D038F4B-AC9F-4E3A-AC4C-D78D0AFC8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962400"/>
            <a:ext cx="8670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Ông Gióng                             </a:t>
            </a:r>
          </a:p>
        </p:txBody>
      </p:sp>
      <p:sp>
        <p:nvSpPr>
          <p:cNvPr id="54277" name="Rectangle 8">
            <a:extLst>
              <a:ext uri="{FF2B5EF4-FFF2-40B4-BE49-F238E27FC236}">
                <a16:creationId xmlns:a16="http://schemas.microsoft.com/office/drawing/2014/main" id="{5B7C901E-91FD-468F-9481-DA85BC9AA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000"/>
            <a:ext cx="891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      </a:t>
            </a:r>
            <a:r>
              <a:rPr lang="en-US" altLang="en-US" sz="3200" b="1">
                <a:solidFill>
                  <a:schemeClr val="tx1"/>
                </a:solidFill>
                <a:latin typeface="HP001 5 hàng 1 ô ly" pitchFamily="34" charset="0"/>
              </a:rPr>
              <a:t>Gió đưa cành trúc la đà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HP001 5 hàng 1 ô ly" pitchFamily="34" charset="0"/>
              </a:rPr>
              <a:t>Tiếng chuông Trấn Vũ, canh gà Thọ Xương.</a:t>
            </a:r>
            <a:r>
              <a:rPr lang="en-US" altLang="en-US" sz="4000" b="1">
                <a:solidFill>
                  <a:schemeClr val="tx1"/>
                </a:solidFill>
                <a:latin typeface="HP001 5 hàng 1 ô ly" pitchFamily="34" charset="0"/>
              </a:rPr>
              <a:t>                    </a:t>
            </a:r>
          </a:p>
        </p:txBody>
      </p:sp>
      <p:sp>
        <p:nvSpPr>
          <p:cNvPr id="54278" name="Text Box 9">
            <a:extLst>
              <a:ext uri="{FF2B5EF4-FFF2-40B4-BE49-F238E27FC236}">
                <a16:creationId xmlns:a16="http://schemas.microsoft.com/office/drawing/2014/main" id="{C03F2019-DCC1-4327-A838-F1A0C1621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143000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HP001 4 hàng" charset="0"/>
              </a:rPr>
              <a:t>Chữ hoa G</a:t>
            </a:r>
          </a:p>
        </p:txBody>
      </p:sp>
      <p:sp>
        <p:nvSpPr>
          <p:cNvPr id="54279" name="Text Box 11">
            <a:extLst>
              <a:ext uri="{FF2B5EF4-FFF2-40B4-BE49-F238E27FC236}">
                <a16:creationId xmlns:a16="http://schemas.microsoft.com/office/drawing/2014/main" id="{83CC38F9-F3A0-4016-A626-B9EBF77EC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A6A222-C18B-4F6B-A334-1AC9CC5C0227}"/>
              </a:ext>
            </a:extLst>
          </p:cNvPr>
          <p:cNvSpPr/>
          <p:nvPr/>
        </p:nvSpPr>
        <p:spPr>
          <a:xfrm>
            <a:off x="5486400" y="2949575"/>
            <a:ext cx="533400" cy="708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en-US" sz="4000" b="1">
                <a:latin typeface="HP001 5 hàng 1 ô ly" pitchFamily="34" charset="0"/>
              </a:rPr>
              <a:t>T</a:t>
            </a:r>
            <a:endParaRPr lang="en-US" sz="40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CC5CC6-CAB6-41D2-9D39-9FA87E438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Audio 1">
            <a:hlinkClick r:id="" action="ppaction://media"/>
            <a:extLst>
              <a:ext uri="{FF2B5EF4-FFF2-40B4-BE49-F238E27FC236}">
                <a16:creationId xmlns:a16="http://schemas.microsoft.com/office/drawing/2014/main" id="{CE3B574E-F1EA-4EC4-9B17-0A42A2715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E9F8D6F5-3AA3-4405-A89A-80D22F1A5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8835"/>
            <a:ext cx="5257800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2B0BF-602C-46F3-BCFB-CDFF89908282}"/>
              </a:ext>
            </a:extLst>
          </p:cNvPr>
          <p:cNvSpPr txBox="1"/>
          <p:nvPr/>
        </p:nvSpPr>
        <p:spPr>
          <a:xfrm>
            <a:off x="457200" y="368300"/>
            <a:ext cx="11379200" cy="596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1EEEA9-14A0-44CE-A484-87C11D1B2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97" y="533400"/>
            <a:ext cx="4737003" cy="20667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F2D07-05B7-43B3-A81D-A7C948E6F1C4}"/>
              </a:ext>
            </a:extLst>
          </p:cNvPr>
          <p:cNvSpPr txBox="1"/>
          <p:nvPr/>
        </p:nvSpPr>
        <p:spPr>
          <a:xfrm>
            <a:off x="5168900" y="62015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</p:spTree>
    <p:custDataLst>
      <p:tags r:id="rId1"/>
    </p:custDataLst>
  </p:cSld>
  <p:clrMapOvr>
    <a:masterClrMapping/>
  </p:clrMapOvr>
  <p:transition spd="slow" advTm="9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EJ1450">
            <a:extLst>
              <a:ext uri="{FF2B5EF4-FFF2-40B4-BE49-F238E27FC236}">
                <a16:creationId xmlns:a16="http://schemas.microsoft.com/office/drawing/2014/main" id="{6699A845-C2CA-4062-8D94-BEDBCFB7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EJ1450">
            <a:extLst>
              <a:ext uri="{FF2B5EF4-FFF2-40B4-BE49-F238E27FC236}">
                <a16:creationId xmlns:a16="http://schemas.microsoft.com/office/drawing/2014/main" id="{A0C85132-6E28-4A1D-8D43-733CF569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WordArt 6">
            <a:extLst>
              <a:ext uri="{FF2B5EF4-FFF2-40B4-BE49-F238E27FC236}">
                <a16:creationId xmlns:a16="http://schemas.microsoft.com/office/drawing/2014/main" id="{BFC96FD6-5EB9-4A80-B857-82C71F91A1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1600200"/>
            <a:ext cx="7620000" cy="3733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CÁC EM !</a:t>
            </a:r>
          </a:p>
        </p:txBody>
      </p:sp>
    </p:spTree>
  </p:cSld>
  <p:clrMapOvr>
    <a:masterClrMapping/>
  </p:clrMapOvr>
  <p:transition advTm="893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9F351B1-C5A1-4E38-B952-06AB63983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385763"/>
            <a:ext cx="11274425" cy="600233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0483" name="Audio 1">
            <a:hlinkClick r:id="" action="ppaction://media"/>
            <a:extLst>
              <a:ext uri="{FF2B5EF4-FFF2-40B4-BE49-F238E27FC236}">
                <a16:creationId xmlns:a16="http://schemas.microsoft.com/office/drawing/2014/main" id="{A37C1CB8-E3C4-429B-AA8B-F46473A8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tuần 10.jpg">
            <a:extLst>
              <a:ext uri="{FF2B5EF4-FFF2-40B4-BE49-F238E27FC236}">
                <a16:creationId xmlns:a16="http://schemas.microsoft.com/office/drawing/2014/main" id="{5843502F-D111-4C2B-8B2B-7BE2D13D7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381000"/>
            <a:ext cx="77724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30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2DF79D2-B006-455F-9C20-3906F807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9601200" cy="1303338"/>
          </a:xfrm>
        </p:spPr>
        <p:txBody>
          <a:bodyPr/>
          <a:lstStyle/>
          <a:p>
            <a:pPr eaLnBrk="1" hangingPunct="1"/>
            <a:endParaRPr lang="en-US" altLang="en-US">
              <a:ln>
                <a:noFill/>
              </a:ln>
            </a:endParaRPr>
          </a:p>
        </p:txBody>
      </p:sp>
      <p:pic>
        <p:nvPicPr>
          <p:cNvPr id="22531" name="Audio 1">
            <a:hlinkClick r:id="" action="ppaction://media"/>
            <a:extLst>
              <a:ext uri="{FF2B5EF4-FFF2-40B4-BE49-F238E27FC236}">
                <a16:creationId xmlns:a16="http://schemas.microsoft.com/office/drawing/2014/main" id="{85E75E8C-E494-459F-AC1B-5EFF7AF2C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Audio 3">
            <a:hlinkClick r:id="" action="ppaction://media"/>
            <a:extLst>
              <a:ext uri="{FF2B5EF4-FFF2-40B4-BE49-F238E27FC236}">
                <a16:creationId xmlns:a16="http://schemas.microsoft.com/office/drawing/2014/main" id="{819CB85B-1438-4707-AB31-DF99D4C9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BF6F29-5411-442D-AB3F-CED2019627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Chữ Đẹp Mà Nết Càng Ngoan ♫ Candy Ngọc Hà ♫ Nhạc Thiếu Nhi Vui Nhộn [MV 4K] 00_00_00-00_01_22 00_00_10-">
            <a:hlinkClick r:id="" action="ppaction://media"/>
            <a:extLst>
              <a:ext uri="{FF2B5EF4-FFF2-40B4-BE49-F238E27FC236}">
                <a16:creationId xmlns:a16="http://schemas.microsoft.com/office/drawing/2014/main" id="{AFB14E0D-0507-4AEB-9D88-E415790FD7B1}"/>
              </a:ext>
            </a:extLst>
          </p:cNvPr>
          <p:cNvPicPr>
            <a:picLocks noGrp="1" noChangeAspect="1"/>
          </p:cNvPicPr>
          <p:nvPr>
            <p:ph idx="1"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</p:cSld>
  <p:clrMapOvr>
    <a:masterClrMapping/>
  </p:clrMapOvr>
  <p:transition spd="slow" advTm="72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" objId="2"/>
        <p14:triggerEvt type="onClick" time="251" objId="2"/>
        <p14:stopEvt time="7225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>
            <a:extLst>
              <a:ext uri="{FF2B5EF4-FFF2-40B4-BE49-F238E27FC236}">
                <a16:creationId xmlns:a16="http://schemas.microsoft.com/office/drawing/2014/main" id="{7587D750-3D6F-4DB2-9448-C04059E6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53800" cy="2062163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  <a:p>
            <a:pPr algn="ctr"/>
            <a:endParaRPr lang="en-US" altLang="en-US" sz="2800" b="1">
              <a:solidFill>
                <a:srgbClr val="FFFF00"/>
              </a:solidFill>
              <a:latin typeface="HP001 4 hàng" charset="0"/>
            </a:endParaRPr>
          </a:p>
          <a:p>
            <a:pPr algn="ctr"/>
            <a:r>
              <a:rPr lang="en-US" altLang="en-US" sz="2800" b="1">
                <a:solidFill>
                  <a:srgbClr val="FFFF00"/>
                </a:solidFill>
                <a:latin typeface="HP001 4 hàng" charset="0"/>
              </a:rPr>
              <a:t>  </a:t>
            </a:r>
            <a:r>
              <a:rPr lang="en-US" altLang="en-US" sz="4000" b="1">
                <a:solidFill>
                  <a:srgbClr val="FFFF00"/>
                </a:solidFill>
                <a:latin typeface="HP001 4 hàng" charset="0"/>
              </a:rPr>
              <a:t>Ôn chữ hoa G (tt)</a:t>
            </a:r>
          </a:p>
          <a:p>
            <a:pPr algn="ctr"/>
            <a:endParaRPr lang="en-US" altLang="en-US" sz="2800" b="1">
              <a:solidFill>
                <a:srgbClr val="FFFF00"/>
              </a:solidFill>
              <a:latin typeface="HP001 4 hàng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EB7E7-DD12-4309-AAAB-3D20960FEDB8}"/>
              </a:ext>
            </a:extLst>
          </p:cNvPr>
          <p:cNvSpPr/>
          <p:nvPr/>
        </p:nvSpPr>
        <p:spPr>
          <a:xfrm>
            <a:off x="381000" y="1905000"/>
            <a:ext cx="11353800" cy="4513263"/>
          </a:xfrm>
          <a:prstGeom prst="rect">
            <a:avLst/>
          </a:prstGeom>
          <a:solidFill>
            <a:srgbClr val="009900"/>
          </a:solidFill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tiêu: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Ôn lại cách viết chữ hoa G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Thực hành viết đúng mẫu các chữ hoa Ô, G, T, V, X, chữ ghi từ ứng dụng Ông Gióng, câu ứng dụng ….. vào vở tập viết.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Tx/>
              <a:buChar char="-"/>
              <a:defRPr/>
            </a:pPr>
            <a:endParaRPr lang="en-US" sz="36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0" name="Audio 1">
            <a:hlinkClick r:id="" action="ppaction://media"/>
            <a:extLst>
              <a:ext uri="{FF2B5EF4-FFF2-40B4-BE49-F238E27FC236}">
                <a16:creationId xmlns:a16="http://schemas.microsoft.com/office/drawing/2014/main" id="{CD1207A8-7B9D-441F-BDF6-E2FA34E98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2388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tuần 10.jpg">
            <a:extLst>
              <a:ext uri="{FF2B5EF4-FFF2-40B4-BE49-F238E27FC236}">
                <a16:creationId xmlns:a16="http://schemas.microsoft.com/office/drawing/2014/main" id="{BC4A153A-037C-4752-866D-6E65044AF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5763"/>
            <a:ext cx="730250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4DF55AC1-9488-44B8-9978-6C0B02490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385763"/>
            <a:ext cx="3921125" cy="550920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Em hãy đọc các chữ hoa, từ ứng dụng, câu ứng dụng có trong bài.       </a:t>
            </a: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6628" name="Audio 1">
            <a:hlinkClick r:id="" action="ppaction://media"/>
            <a:extLst>
              <a:ext uri="{FF2B5EF4-FFF2-40B4-BE49-F238E27FC236}">
                <a16:creationId xmlns:a16="http://schemas.microsoft.com/office/drawing/2014/main" id="{F925F6BC-ECF6-4A67-A44B-7DDD8C78F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C23E50-EEC8-49A0-B453-CA302A9FF416}"/>
              </a:ext>
            </a:extLst>
          </p:cNvPr>
          <p:cNvCxnSpPr>
            <a:cxnSpLocks/>
          </p:cNvCxnSpPr>
          <p:nvPr/>
        </p:nvCxnSpPr>
        <p:spPr>
          <a:xfrm>
            <a:off x="4876800" y="1143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5D2162-78E7-458C-8615-C94DA376AF56}"/>
              </a:ext>
            </a:extLst>
          </p:cNvPr>
          <p:cNvCxnSpPr>
            <a:cxnSpLocks/>
          </p:cNvCxnSpPr>
          <p:nvPr/>
        </p:nvCxnSpPr>
        <p:spPr>
          <a:xfrm>
            <a:off x="5029200" y="1524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328146-6F70-4F4E-AD0F-BDF9F366B818}"/>
              </a:ext>
            </a:extLst>
          </p:cNvPr>
          <p:cNvCxnSpPr>
            <a:cxnSpLocks/>
          </p:cNvCxnSpPr>
          <p:nvPr/>
        </p:nvCxnSpPr>
        <p:spPr>
          <a:xfrm>
            <a:off x="7848600" y="16002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16D09B-7877-4E24-B181-892B002F6216}"/>
              </a:ext>
            </a:extLst>
          </p:cNvPr>
          <p:cNvCxnSpPr>
            <a:cxnSpLocks/>
          </p:cNvCxnSpPr>
          <p:nvPr/>
        </p:nvCxnSpPr>
        <p:spPr>
          <a:xfrm>
            <a:off x="7696200" y="3962400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CEB2A8-25FE-4C5D-A92A-230C2E11306F}"/>
              </a:ext>
            </a:extLst>
          </p:cNvPr>
          <p:cNvCxnSpPr>
            <a:cxnSpLocks/>
          </p:cNvCxnSpPr>
          <p:nvPr/>
        </p:nvCxnSpPr>
        <p:spPr>
          <a:xfrm>
            <a:off x="10134600" y="3962400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2A3D48-E80C-4DC0-A34C-637C2383912B}"/>
              </a:ext>
            </a:extLst>
          </p:cNvPr>
          <p:cNvCxnSpPr>
            <a:cxnSpLocks/>
          </p:cNvCxnSpPr>
          <p:nvPr/>
        </p:nvCxnSpPr>
        <p:spPr>
          <a:xfrm>
            <a:off x="4876800" y="23622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4D373E-4E69-432A-8412-246EC57ED8EF}"/>
              </a:ext>
            </a:extLst>
          </p:cNvPr>
          <p:cNvCxnSpPr>
            <a:cxnSpLocks/>
          </p:cNvCxnSpPr>
          <p:nvPr/>
        </p:nvCxnSpPr>
        <p:spPr>
          <a:xfrm>
            <a:off x="5257800" y="3581400"/>
            <a:ext cx="358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BD1229-7C52-4436-8240-E97FE3B6C02F}"/>
              </a:ext>
            </a:extLst>
          </p:cNvPr>
          <p:cNvCxnSpPr>
            <a:cxnSpLocks/>
          </p:cNvCxnSpPr>
          <p:nvPr/>
        </p:nvCxnSpPr>
        <p:spPr>
          <a:xfrm>
            <a:off x="4889500" y="3962400"/>
            <a:ext cx="591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32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1">
            <a:extLst>
              <a:ext uri="{FF2B5EF4-FFF2-40B4-BE49-F238E27FC236}">
                <a16:creationId xmlns:a16="http://schemas.microsoft.com/office/drawing/2014/main" id="{96E02767-7CEE-4BA0-8768-E08463BCA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709" y="3376563"/>
            <a:ext cx="5803900" cy="23083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“Gi” được ghép bởi hai con chữ. </a:t>
            </a:r>
            <a:r>
              <a:rPr lang="en-US" alt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chữ “G” và con chữ “i” 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32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B5A36648-64FC-4119-AC0E-94C8638DB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124075"/>
            <a:ext cx="111252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    - Chữ hoa Gi được ghép bởi mấy con chữ? Đó là những con chữ nào? </a:t>
            </a:r>
          </a:p>
        </p:txBody>
      </p:sp>
      <p:sp>
        <p:nvSpPr>
          <p:cNvPr id="28677" name="Text Box 11">
            <a:extLst>
              <a:ext uri="{FF2B5EF4-FFF2-40B4-BE49-F238E27FC236}">
                <a16:creationId xmlns:a16="http://schemas.microsoft.com/office/drawing/2014/main" id="{C2B8327E-3BDA-4B35-9031-52F071E08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28638"/>
            <a:ext cx="373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  <a:endParaRPr lang="en-US" altLang="en-US" sz="3200" b="1">
              <a:solidFill>
                <a:srgbClr val="FF0000"/>
              </a:solidFill>
              <a:latin typeface="HP001 4 hàng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HP001 4 hàng" charset="0"/>
              </a:rPr>
              <a:t>Ôn chữ hoa G (tt)</a:t>
            </a:r>
          </a:p>
        </p:txBody>
      </p:sp>
      <p:pic>
        <p:nvPicPr>
          <p:cNvPr id="28678" name="Audio 1">
            <a:hlinkClick r:id="" action="ppaction://media"/>
            <a:extLst>
              <a:ext uri="{FF2B5EF4-FFF2-40B4-BE49-F238E27FC236}">
                <a16:creationId xmlns:a16="http://schemas.microsoft.com/office/drawing/2014/main" id="{1E5C7539-94B5-4D79-9566-D336ECA84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3">
            <a:extLst>
              <a:ext uri="{FF2B5EF4-FFF2-40B4-BE49-F238E27FC236}">
                <a16:creationId xmlns:a16="http://schemas.microsoft.com/office/drawing/2014/main" id="{615E840C-BE85-4DF5-8B79-DA4D726F7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3733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BAC8D9-4671-4966-897B-54B472B053B1}"/>
              </a:ext>
            </a:extLst>
          </p:cNvPr>
          <p:cNvSpPr/>
          <p:nvPr/>
        </p:nvSpPr>
        <p:spPr>
          <a:xfrm>
            <a:off x="3200400" y="3657600"/>
            <a:ext cx="609600" cy="1539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9F873B-5D0D-443D-A44E-ABAE78E03B46}"/>
              </a:ext>
            </a:extLst>
          </p:cNvPr>
          <p:cNvSpPr/>
          <p:nvPr/>
        </p:nvSpPr>
        <p:spPr>
          <a:xfrm>
            <a:off x="3733800" y="4079875"/>
            <a:ext cx="381000" cy="684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 advTm="214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8676" grpId="0" animBg="1"/>
      <p:bldP spid="3" grpId="0" animBg="1"/>
      <p:bldP spid="3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>
            <a:extLst>
              <a:ext uri="{FF2B5EF4-FFF2-40B4-BE49-F238E27FC236}">
                <a16:creationId xmlns:a16="http://schemas.microsoft.com/office/drawing/2014/main" id="{5F6EEDA5-EF4C-4A4B-AFD7-17748AC4E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3624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52">
            <a:extLst>
              <a:ext uri="{FF2B5EF4-FFF2-40B4-BE49-F238E27FC236}">
                <a16:creationId xmlns:a16="http://schemas.microsoft.com/office/drawing/2014/main" id="{F01C303B-E83F-4A4C-84EA-670B2B450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19200"/>
            <a:ext cx="68580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hoa </a:t>
            </a:r>
            <a:r>
              <a:rPr lang="en-US" altLang="en-US" sz="3200" b="1">
                <a:solidFill>
                  <a:srgbClr val="002060"/>
                </a:solidFill>
                <a:latin typeface="HP001 4 hàng" charset="0"/>
              </a:rPr>
              <a:t>G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 nhỏ cao 4 li, rộng hơn 2 li một chút. Gồm 2 nét:</a:t>
            </a:r>
          </a:p>
        </p:txBody>
      </p:sp>
      <p:sp>
        <p:nvSpPr>
          <p:cNvPr id="19" name="Hình Chữ nhật 91">
            <a:extLst>
              <a:ext uri="{FF2B5EF4-FFF2-40B4-BE49-F238E27FC236}">
                <a16:creationId xmlns:a16="http://schemas.microsoft.com/office/drawing/2014/main" id="{0A92E9DE-081D-419A-9D17-AF834809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71247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*Nét 1 là nét cong giống con chữ hoa </a:t>
            </a:r>
            <a:r>
              <a:rPr lang="en-US" altLang="en-US" sz="3200" b="1">
                <a:solidFill>
                  <a:srgbClr val="00B050"/>
                </a:solidFill>
                <a:latin typeface="HP001 4 hàng" charset="0"/>
              </a:rPr>
              <a:t>C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Nét 2 là nét khuyết dưới</a:t>
            </a:r>
          </a:p>
        </p:txBody>
      </p:sp>
      <p:pic>
        <p:nvPicPr>
          <p:cNvPr id="30725" name="Audio 1">
            <a:hlinkClick r:id="" action="ppaction://media"/>
            <a:extLst>
              <a:ext uri="{FF2B5EF4-FFF2-40B4-BE49-F238E27FC236}">
                <a16:creationId xmlns:a16="http://schemas.microsoft.com/office/drawing/2014/main" id="{C3D0E8A3-1D0D-4F83-87F8-984629CCE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8360B8-ED35-4185-9EE8-A431890BFE10}"/>
              </a:ext>
            </a:extLst>
          </p:cNvPr>
          <p:cNvCxnSpPr/>
          <p:nvPr/>
        </p:nvCxnSpPr>
        <p:spPr>
          <a:xfrm>
            <a:off x="4191000" y="838200"/>
            <a:ext cx="0" cy="51054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2D608A-8049-4EA6-A870-6EE1043EACC7}"/>
              </a:ext>
            </a:extLst>
          </p:cNvPr>
          <p:cNvCxnSpPr>
            <a:cxnSpLocks/>
          </p:cNvCxnSpPr>
          <p:nvPr/>
        </p:nvCxnSpPr>
        <p:spPr>
          <a:xfrm flipH="1">
            <a:off x="685800" y="2819400"/>
            <a:ext cx="320040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32153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Audio 1">
            <a:hlinkClick r:id="" action="ppaction://media"/>
            <a:extLst>
              <a:ext uri="{FF2B5EF4-FFF2-40B4-BE49-F238E27FC236}">
                <a16:creationId xmlns:a16="http://schemas.microsoft.com/office/drawing/2014/main" id="{EB0187EF-4643-4687-AA74-243C9B164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ƯỚNG DẪN QUY TRÌNH VIẾT CHỮ G HOA CỠ NHỎ 00_00_28- 00_00_03- 00_00_00-00_01_31.mp4">
            <a:hlinkClick r:id="" action="ppaction://media"/>
            <a:extLst>
              <a:ext uri="{FF2B5EF4-FFF2-40B4-BE49-F238E27FC236}">
                <a16:creationId xmlns:a16="http://schemas.microsoft.com/office/drawing/2014/main" id="{4D478830-9C3C-4BF6-AF54-6C480D211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13538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B04BF5-4C84-4ECA-8803-F6BB685F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09BA92-71B2-4AFA-A2F2-202D244D0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8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51" objId="2"/>
        <p14:triggerEvt type="onClick" time="6751" objId="2"/>
        <p14:stopEvt time="97680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2.6|4.9|2.7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6.8|0.9|3.7|2.4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6|1.7|1.5|1.4|2.8|4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|2.6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4|2.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6157</TotalTime>
  <Words>541</Words>
  <Application>Microsoft Office PowerPoint</Application>
  <PresentationFormat>Widescreen</PresentationFormat>
  <Paragraphs>117</Paragraphs>
  <Slides>20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Times New Roman</vt:lpstr>
      <vt:lpstr>HP001 5 hàng 1 ô ly</vt:lpstr>
      <vt:lpstr>Arial</vt:lpstr>
      <vt:lpstr>VNI-Times</vt:lpstr>
      <vt:lpstr>Calibri</vt:lpstr>
      <vt:lpstr>Garamond</vt:lpstr>
      <vt:lpstr>HP001 4 hàng</vt:lpstr>
      <vt:lpstr>.VnAristote</vt:lpstr>
      <vt:lpstr>VNI-Ariston</vt:lpstr>
      <vt:lpstr>Impact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Thang Binh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TBComputer</dc:creator>
  <cp:lastModifiedBy>Dell</cp:lastModifiedBy>
  <cp:revision>438</cp:revision>
  <dcterms:created xsi:type="dcterms:W3CDTF">2008-10-27T13:46:20Z</dcterms:created>
  <dcterms:modified xsi:type="dcterms:W3CDTF">2021-11-06T06:27:41Z</dcterms:modified>
</cp:coreProperties>
</file>