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</p:sldMasterIdLst>
  <p:sldIdLst>
    <p:sldId id="369" r:id="rId4"/>
    <p:sldId id="377" r:id="rId5"/>
    <p:sldId id="376" r:id="rId6"/>
    <p:sldId id="373" r:id="rId7"/>
    <p:sldId id="374" r:id="rId8"/>
    <p:sldId id="375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3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4/12/2021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56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96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21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7A8-C0F3-44EC-892C-F2DEE8CA9133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997E-C6E0-4651-AC04-F2E8E597A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88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7A8-C0F3-44EC-892C-F2DEE8CA9133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997E-C6E0-4651-AC04-F2E8E597A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08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7A8-C0F3-44EC-892C-F2DEE8CA9133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997E-C6E0-4651-AC04-F2E8E597A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46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7A8-C0F3-44EC-892C-F2DEE8CA9133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997E-C6E0-4651-AC04-F2E8E597A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11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7A8-C0F3-44EC-892C-F2DEE8CA9133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997E-C6E0-4651-AC04-F2E8E597A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44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7A8-C0F3-44EC-892C-F2DEE8CA9133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997E-C6E0-4651-AC04-F2E8E597A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46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7A8-C0F3-44EC-892C-F2DEE8CA9133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997E-C6E0-4651-AC04-F2E8E597A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48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7A8-C0F3-44EC-892C-F2DEE8CA9133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997E-C6E0-4651-AC04-F2E8E597A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67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04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7A8-C0F3-44EC-892C-F2DEE8CA9133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997E-C6E0-4651-AC04-F2E8E597A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44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7A8-C0F3-44EC-892C-F2DEE8CA9133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997E-C6E0-4651-AC04-F2E8E597A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69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7A8-C0F3-44EC-892C-F2DEE8CA9133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997E-C6E0-4651-AC04-F2E8E597A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56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CFC02-F48E-45AC-B5DB-A0014B32B9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075AEA-E311-43DC-85FC-94F0A7683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974B5-153A-49EE-86AC-E01008C9C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1048-24A6-4FF1-AF19-646FBA74BF5F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E6E8C-8440-4221-AF95-C6C16AF68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276FB-2C82-414C-94E8-BE7872486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ADB6-BCC0-47AE-8BE7-0CF2A8DED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061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369D0-5829-4B79-857C-06DCEF70F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7DBFF-F686-4955-BC5B-849B5A849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AC630-18B2-4CF6-AF6B-CF46ECE0D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1048-24A6-4FF1-AF19-646FBA74BF5F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78294-6A04-472E-AA50-27E0D41C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475CB-2EF9-4150-969C-19212790D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ADB6-BCC0-47AE-8BE7-0CF2A8DED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320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D98AD-003D-44C0-8E84-3053D5305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84C7D8-C045-4C35-9FCA-8950F7AB2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3EF55-D7C0-4360-8FFF-1B8E60B47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1048-24A6-4FF1-AF19-646FBA74BF5F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3CA14-F00A-4795-87DF-8E0B9827A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33832-59EC-47C8-AC73-737B21E00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ADB6-BCC0-47AE-8BE7-0CF2A8DED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145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C0802-373F-436E-8591-D84FEC57B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47368-C2A5-413F-A335-EC14BD828B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9226D5-37D3-45E6-9DF9-673B7B8BD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83B0C0-D05C-44AB-BC9C-E38D5686C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1048-24A6-4FF1-AF19-646FBA74BF5F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02086-6354-49C8-8EEA-62AC7912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A745D5-E711-491B-9473-D20335211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ADB6-BCC0-47AE-8BE7-0CF2A8DED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79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6F30D-8639-41D3-BD67-9A32EF722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7083D-87CE-4B7C-AF44-9F7E2EF10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ADEB7D-9E94-49B2-BA25-0F9FC2BF8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A4B811-8E91-45E7-8E52-95169A01CC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F064F9-3A8B-4C30-8998-BB6DC8BF4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10C8D7-F2B7-427A-91B1-34D76A1C1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1048-24A6-4FF1-AF19-646FBA74BF5F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077D2D-04E5-4CFE-BAF7-7741B3581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46EA52-6E1E-4AAF-ABE4-A266C7C2E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ADB6-BCC0-47AE-8BE7-0CF2A8DED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313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03D37-FD95-4DC2-BCBC-C72A4A2B4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BDB5F1-7CD1-4E61-8768-F1B51D566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1048-24A6-4FF1-AF19-646FBA74BF5F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58530-EA0B-4695-B19F-4E0479C4D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FD8F69-7412-40DD-9ED1-21B1A1249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ADB6-BCC0-47AE-8BE7-0CF2A8DED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528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4ED48D-C44A-4E31-9175-651C46F29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1048-24A6-4FF1-AF19-646FBA74BF5F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C0C63F-05A0-4CDB-A3DC-B0ACFA553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C55CCE-A96B-4777-B1FA-9A8498857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ADB6-BCC0-47AE-8BE7-0CF2A8DED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8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154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06961-4DD6-46C8-9CCB-58AE35620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38EA-286A-4296-A598-F16634B5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B3BD27-BBC5-453A-A579-384DE52DB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26D5A-7D82-4146-8685-B2CBE0CEA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1048-24A6-4FF1-AF19-646FBA74BF5F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6BF5CE-79D0-4655-9BD1-BDB1F5BE9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6D75CF-1CBB-48C3-9743-BA3AAFD14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ADB6-BCC0-47AE-8BE7-0CF2A8DED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809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78D44-2D04-4055-BAA9-4948093BF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DE821B-4DD1-46DD-9B19-53FBE5FA78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9A2503-0581-45A7-9850-ADE6A9418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459388-4B5A-4497-9A8F-BDD009ABD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1048-24A6-4FF1-AF19-646FBA74BF5F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1C3EF4-2B35-4B3B-AF5B-6B83407B0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34C89D-84A9-4523-BAA1-F030B19A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ADB6-BCC0-47AE-8BE7-0CF2A8DED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802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C66EE-20F8-4098-828B-26993ED02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2C9B79-CBAE-46F7-AA81-F4F8D4CE5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A3E9E-6994-4722-9FE2-4C4BE56CA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1048-24A6-4FF1-AF19-646FBA74BF5F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62C26-5FEC-42D6-A053-F2C706BB5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4574F-E34E-4F6B-9400-F6028A5CD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ADB6-BCC0-47AE-8BE7-0CF2A8DED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91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2E05C8-73BE-4337-832D-5300D58967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54806A-AB25-435B-924D-FD0AFCFA7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935A6-7779-4BBE-BA8E-A099A67BD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1048-24A6-4FF1-AF19-646FBA74BF5F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14554-826D-493A-B56C-63417544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75022-DB9F-4745-95F4-6D1B57565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ADB6-BCC0-47AE-8BE7-0CF2A8DED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2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33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4/12/2021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30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4/12/2021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86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4/12/2021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9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7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49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68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867A8-C0F3-44EC-892C-F2DEE8CA9133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A997E-C6E0-4651-AC04-F2E8E597A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2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E54679-E716-489A-A00B-E8F9C83D1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68988-5546-4E3E-BA95-5BE801A11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C2FCC-571D-4BB8-BE56-59A691FEE3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31048-24A6-4FF1-AF19-646FBA74BF5F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1BACE-6209-43C1-B245-C9E0DDFC5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6C4F5-638B-439B-8E88-53BA319FD7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3ADB6-BCC0-47AE-8BE7-0CF2A8DED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1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4EDB07-18A2-4364-85EC-6D3F0A5F9FBB}"/>
              </a:ext>
            </a:extLst>
          </p:cNvPr>
          <p:cNvSpPr txBox="1"/>
          <p:nvPr/>
        </p:nvSpPr>
        <p:spPr>
          <a:xfrm>
            <a:off x="0" y="0"/>
            <a:ext cx="42062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GRADE 4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Chiller" panose="04020404031007020602" pitchFamily="82" charset="0"/>
              </a:rPr>
              <a:t>UNIT 3</a:t>
            </a:r>
          </a:p>
          <a:p>
            <a:r>
              <a:rPr lang="en-US" sz="6000" b="1" dirty="0">
                <a:solidFill>
                  <a:schemeClr val="bg1"/>
                </a:solidFill>
                <a:latin typeface="Chiller" panose="04020404031007020602" pitchFamily="82" charset="0"/>
              </a:rPr>
              <a:t>MY THINGS!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LESSON 6</a:t>
            </a:r>
          </a:p>
        </p:txBody>
      </p:sp>
    </p:spTree>
    <p:extLst>
      <p:ext uri="{BB962C8B-B14F-4D97-AF65-F5344CB8AC3E}">
        <p14:creationId xmlns:p14="http://schemas.microsoft.com/office/powerpoint/2010/main" val="3236415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743E1C-6915-470E-B4DD-0337548DFB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4" t="18075" r="22917" b="121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6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BECD3E-4934-4A84-B037-8349EFF4A7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3" t="23111" r="22001" b="13630"/>
          <a:stretch/>
        </p:blipFill>
        <p:spPr>
          <a:xfrm>
            <a:off x="0" y="0"/>
            <a:ext cx="12192000" cy="69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79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9C6C61-0EDC-4C03-8B61-72BEFBA7A91E}"/>
              </a:ext>
            </a:extLst>
          </p:cNvPr>
          <p:cNvSpPr txBox="1"/>
          <p:nvPr/>
        </p:nvSpPr>
        <p:spPr>
          <a:xfrm>
            <a:off x="477520" y="436880"/>
            <a:ext cx="1109472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Vocabulary </a:t>
            </a:r>
            <a:r>
              <a:rPr lang="en-US" sz="2800" dirty="0"/>
              <a:t>:                           Saturday, December 4</a:t>
            </a:r>
            <a:r>
              <a:rPr lang="en-US" sz="2800" baseline="30000" dirty="0"/>
              <a:t>th</a:t>
            </a:r>
            <a:r>
              <a:rPr lang="en-US" sz="2800" dirty="0"/>
              <a:t>, 2021</a:t>
            </a:r>
          </a:p>
          <a:p>
            <a:pPr marL="457200" indent="-457200">
              <a:buFontTx/>
              <a:buChar char="-"/>
            </a:pPr>
            <a:r>
              <a:rPr lang="en-US" sz="3600" dirty="0">
                <a:highlight>
                  <a:srgbClr val="FFFF00"/>
                </a:highlight>
              </a:rPr>
              <a:t>Have</a:t>
            </a:r>
            <a:r>
              <a:rPr lang="en-US" sz="3600" dirty="0"/>
              <a:t> : </a:t>
            </a:r>
            <a:r>
              <a:rPr lang="vi-VN" sz="3600" dirty="0"/>
              <a:t>có </a:t>
            </a:r>
          </a:p>
          <a:p>
            <a:pPr marL="457200" indent="-457200">
              <a:buFontTx/>
              <a:buChar char="-"/>
            </a:pPr>
            <a:r>
              <a:rPr lang="vi-VN" sz="3600" dirty="0">
                <a:highlight>
                  <a:srgbClr val="FFFF00"/>
                </a:highlight>
              </a:rPr>
              <a:t>Great</a:t>
            </a:r>
            <a:r>
              <a:rPr lang="vi-VN" sz="3600" dirty="0"/>
              <a:t> : tuyệt, đẹp </a:t>
            </a:r>
          </a:p>
          <a:p>
            <a:pPr marL="457200" indent="-457200">
              <a:buFontTx/>
              <a:buChar char="-"/>
            </a:pPr>
            <a:r>
              <a:rPr lang="vi-VN" sz="3600" dirty="0">
                <a:highlight>
                  <a:srgbClr val="FFFF00"/>
                </a:highlight>
              </a:rPr>
              <a:t>Bedroom</a:t>
            </a:r>
            <a:r>
              <a:rPr lang="vi-VN" sz="3600" dirty="0"/>
              <a:t> : Phòng ngủ </a:t>
            </a:r>
          </a:p>
          <a:p>
            <a:pPr marL="457200" indent="-457200">
              <a:buFontTx/>
              <a:buChar char="-"/>
            </a:pPr>
            <a:r>
              <a:rPr lang="vi-VN" sz="3600" dirty="0">
                <a:highlight>
                  <a:srgbClr val="FFFF00"/>
                </a:highlight>
              </a:rPr>
              <a:t>Different</a:t>
            </a:r>
            <a:r>
              <a:rPr lang="vi-VN" sz="3600" dirty="0"/>
              <a:t> : khác </a:t>
            </a:r>
          </a:p>
          <a:p>
            <a:pPr marL="457200" indent="-457200">
              <a:buFontTx/>
              <a:buChar char="-"/>
            </a:pPr>
            <a:r>
              <a:rPr lang="vi-VN" sz="3600" dirty="0">
                <a:highlight>
                  <a:srgbClr val="FFFF00"/>
                </a:highlight>
              </a:rPr>
              <a:t>People</a:t>
            </a:r>
            <a:r>
              <a:rPr lang="vi-VN" sz="3600" dirty="0"/>
              <a:t> : người</a:t>
            </a:r>
          </a:p>
          <a:p>
            <a:pPr marL="457200" indent="-457200">
              <a:buFontTx/>
              <a:buChar char="-"/>
            </a:pPr>
            <a:r>
              <a:rPr lang="vi-VN" sz="3600" dirty="0">
                <a:highlight>
                  <a:srgbClr val="FFFF00"/>
                </a:highlight>
              </a:rPr>
              <a:t>Animals</a:t>
            </a:r>
            <a:r>
              <a:rPr lang="vi-VN" sz="3600" dirty="0"/>
              <a:t> : động vật</a:t>
            </a:r>
          </a:p>
          <a:p>
            <a:pPr marL="457200" indent="-457200">
              <a:buFontTx/>
              <a:buChar char="-"/>
            </a:pPr>
            <a:r>
              <a:rPr lang="vi-VN" sz="3600" dirty="0">
                <a:highlight>
                  <a:srgbClr val="FFFF00"/>
                </a:highlight>
              </a:rPr>
              <a:t>Dragons</a:t>
            </a:r>
            <a:r>
              <a:rPr lang="vi-VN" sz="3600" dirty="0"/>
              <a:t> : con rồng</a:t>
            </a:r>
          </a:p>
          <a:p>
            <a:pPr marL="457200" indent="-457200">
              <a:buFontTx/>
              <a:buChar char="-"/>
            </a:pPr>
            <a:r>
              <a:rPr lang="vi-VN" sz="3600" dirty="0">
                <a:highlight>
                  <a:srgbClr val="FFFF00"/>
                </a:highlight>
              </a:rPr>
              <a:t>Many</a:t>
            </a:r>
            <a:r>
              <a:rPr lang="vi-VN" sz="3600" dirty="0"/>
              <a:t> : nhiều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5FC972-CFC8-4B55-80A6-1DB344F375D8}"/>
              </a:ext>
            </a:extLst>
          </p:cNvPr>
          <p:cNvSpPr txBox="1"/>
          <p:nvPr/>
        </p:nvSpPr>
        <p:spPr>
          <a:xfrm>
            <a:off x="5659120" y="867768"/>
            <a:ext cx="49885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vi-VN" sz="3600" dirty="0">
                <a:highlight>
                  <a:srgbClr val="FFFF00"/>
                </a:highlight>
              </a:rPr>
              <a:t>Colors</a:t>
            </a:r>
            <a:r>
              <a:rPr lang="vi-VN" sz="3600" dirty="0"/>
              <a:t> : màu sắc</a:t>
            </a:r>
          </a:p>
          <a:p>
            <a:pPr marL="457200" indent="-457200">
              <a:buFontTx/>
              <a:buChar char="-"/>
            </a:pPr>
            <a:r>
              <a:rPr lang="vi-VN" sz="3600" dirty="0">
                <a:highlight>
                  <a:srgbClr val="FFFF00"/>
                </a:highlight>
              </a:rPr>
              <a:t>Tell stories </a:t>
            </a:r>
            <a:r>
              <a:rPr lang="vi-VN" sz="3600" dirty="0"/>
              <a:t>: nói về câu chuyện </a:t>
            </a:r>
          </a:p>
          <a:p>
            <a:pPr marL="457200" indent="-457200">
              <a:buFontTx/>
              <a:buChar char="-"/>
            </a:pPr>
            <a:r>
              <a:rPr lang="vi-VN" sz="3600" dirty="0">
                <a:highlight>
                  <a:srgbClr val="FFFF00"/>
                </a:highlight>
              </a:rPr>
              <a:t>Really</a:t>
            </a:r>
            <a:r>
              <a:rPr lang="vi-VN" sz="3600" dirty="0"/>
              <a:t> : thật sự</a:t>
            </a:r>
          </a:p>
          <a:p>
            <a:pPr marL="457200" indent="-457200">
              <a:buFontTx/>
              <a:buChar char="-"/>
            </a:pPr>
            <a:r>
              <a:rPr lang="vi-VN" sz="3600" dirty="0">
                <a:highlight>
                  <a:srgbClr val="FFFF00"/>
                </a:highlight>
              </a:rPr>
              <a:t>Cool</a:t>
            </a:r>
            <a:r>
              <a:rPr lang="vi-VN" sz="3600" dirty="0"/>
              <a:t> : tuyệt vời </a:t>
            </a:r>
            <a:endParaRPr lang="en-US" sz="3600" dirty="0"/>
          </a:p>
          <a:p>
            <a:pPr marL="457200" indent="-457200">
              <a:buFontTx/>
              <a:buChar char="-"/>
            </a:pPr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</a:rPr>
              <a:t>Puppets</a:t>
            </a:r>
            <a:r>
              <a:rPr lang="en-US" sz="3600" dirty="0">
                <a:solidFill>
                  <a:srgbClr val="FF0000"/>
                </a:solidFill>
              </a:rPr>
              <a:t> : con </a:t>
            </a:r>
            <a:r>
              <a:rPr lang="vi-VN" sz="3600" dirty="0">
                <a:solidFill>
                  <a:srgbClr val="FF0000"/>
                </a:solidFill>
              </a:rPr>
              <a:t>rối</a:t>
            </a:r>
          </a:p>
          <a:p>
            <a:pPr marL="457200" indent="-457200">
              <a:buFontTx/>
              <a:buChar char="-"/>
            </a:pPr>
            <a:r>
              <a:rPr lang="vi-VN" sz="3600" dirty="0">
                <a:highlight>
                  <a:srgbClr val="FFFF00"/>
                </a:highlight>
              </a:rPr>
              <a:t>Favourite</a:t>
            </a:r>
            <a:r>
              <a:rPr lang="vi-VN" sz="3600" dirty="0"/>
              <a:t> : yêu thích </a:t>
            </a:r>
          </a:p>
          <a:p>
            <a:pPr marL="457200" indent="-457200">
              <a:buFontTx/>
              <a:buChar char="-"/>
            </a:pPr>
            <a:r>
              <a:rPr lang="vi-VN" sz="3600" dirty="0">
                <a:highlight>
                  <a:srgbClr val="FFFF00"/>
                </a:highlight>
              </a:rPr>
              <a:t>It </a:t>
            </a:r>
            <a:r>
              <a:rPr lang="vi-VN" sz="3600" dirty="0"/>
              <a:t>: nó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49820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997F91-A368-49E6-9AF7-17C5A01260D6}"/>
              </a:ext>
            </a:extLst>
          </p:cNvPr>
          <p:cNvSpPr txBox="1"/>
          <p:nvPr/>
        </p:nvSpPr>
        <p:spPr>
          <a:xfrm>
            <a:off x="375920" y="355600"/>
            <a:ext cx="11430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Does .....have a collection ?</a:t>
            </a:r>
          </a:p>
          <a:p>
            <a:pPr marL="457200" indent="-457200">
              <a:buFont typeface="Symbol" panose="05050102010706020507" pitchFamily="18" charset="2"/>
              <a:buChar char="Þ"/>
            </a:pPr>
            <a:r>
              <a:rPr lang="vi-VN" sz="2800" dirty="0"/>
              <a:t>Yes, he/she does.  He/She has...........</a:t>
            </a:r>
          </a:p>
          <a:p>
            <a:pPr marL="457200" indent="-457200">
              <a:buFont typeface="Symbol" panose="05050102010706020507" pitchFamily="18" charset="2"/>
              <a:buChar char="Þ"/>
            </a:pPr>
            <a:endParaRPr lang="vi-VN" sz="2800" dirty="0"/>
          </a:p>
          <a:p>
            <a:r>
              <a:rPr lang="vi-VN" sz="2800" dirty="0">
                <a:solidFill>
                  <a:srgbClr val="FF0000"/>
                </a:solidFill>
              </a:rPr>
              <a:t>How many .......does he/she have ? </a:t>
            </a:r>
          </a:p>
          <a:p>
            <a:pPr marL="457200" indent="-457200">
              <a:buFont typeface="Symbol" panose="05050102010706020507" pitchFamily="18" charset="2"/>
              <a:buChar char="Þ"/>
            </a:pPr>
            <a:r>
              <a:rPr lang="vi-VN" sz="2800" dirty="0"/>
              <a:t>He/she has ...........</a:t>
            </a:r>
          </a:p>
          <a:p>
            <a:pPr marL="457200" indent="-457200">
              <a:buFont typeface="Symbol" panose="05050102010706020507" pitchFamily="18" charset="2"/>
              <a:buChar char="Þ"/>
            </a:pPr>
            <a:endParaRPr lang="vi-VN" sz="2800" dirty="0"/>
          </a:p>
          <a:p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3616141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949A2E-91C8-4B70-B775-4C61EFA3999D}"/>
              </a:ext>
            </a:extLst>
          </p:cNvPr>
          <p:cNvSpPr txBox="1"/>
          <p:nvPr/>
        </p:nvSpPr>
        <p:spPr>
          <a:xfrm>
            <a:off x="284480" y="243840"/>
            <a:ext cx="11541760" cy="969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1.C </a:t>
            </a:r>
          </a:p>
          <a:p>
            <a:r>
              <a:rPr lang="vi-VN" sz="2400" dirty="0">
                <a:latin typeface="+mj-lt"/>
              </a:rPr>
              <a:t>Does 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Duy</a:t>
            </a:r>
            <a:r>
              <a:rPr lang="vi-VN" sz="2400" dirty="0">
                <a:latin typeface="+mj-lt"/>
              </a:rPr>
              <a:t> have a collection ? ( duy có sưu tập gì không ? ) </a:t>
            </a:r>
          </a:p>
          <a:p>
            <a:r>
              <a:rPr lang="vi-VN" sz="2400" dirty="0">
                <a:latin typeface="+mj-lt"/>
              </a:rPr>
              <a:t>-&gt; Yes, He does. He has a shell collection.</a:t>
            </a:r>
          </a:p>
          <a:p>
            <a:r>
              <a:rPr lang="vi-VN" sz="2400" dirty="0">
                <a:latin typeface="+mj-lt"/>
              </a:rPr>
              <a:t>How many 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shells</a:t>
            </a:r>
            <a:r>
              <a:rPr lang="vi-VN" sz="2400" dirty="0">
                <a:latin typeface="+mj-lt"/>
              </a:rPr>
              <a:t> does he have ? ( anh ấy có bao nhiêu vỏ sò ? ) </a:t>
            </a:r>
          </a:p>
          <a:p>
            <a:r>
              <a:rPr lang="vi-VN" sz="2400" dirty="0">
                <a:latin typeface="+mj-lt"/>
              </a:rPr>
              <a:t>-&gt; He has One hundred shells.</a:t>
            </a:r>
          </a:p>
          <a:p>
            <a:endParaRPr lang="vi-VN" sz="2400" dirty="0">
              <a:latin typeface="+mj-lt"/>
            </a:endParaRPr>
          </a:p>
          <a:p>
            <a:r>
              <a:rPr lang="vi-VN" sz="2400" dirty="0">
                <a:latin typeface="+mj-lt"/>
              </a:rPr>
              <a:t>2.A</a:t>
            </a:r>
          </a:p>
          <a:p>
            <a:r>
              <a:rPr lang="vi-VN" sz="2400" dirty="0">
                <a:latin typeface="+mj-lt"/>
              </a:rPr>
              <a:t>Does 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Chi </a:t>
            </a:r>
            <a:r>
              <a:rPr lang="vi-VN" sz="2400" dirty="0">
                <a:latin typeface="+mj-lt"/>
              </a:rPr>
              <a:t>have a collection ? (Chi có sưu tập gì không ? ) </a:t>
            </a:r>
          </a:p>
          <a:p>
            <a:r>
              <a:rPr lang="vi-VN" sz="2400" dirty="0">
                <a:latin typeface="+mj-lt"/>
              </a:rPr>
              <a:t>-&gt; Yes, she does. She has a posters collection.</a:t>
            </a:r>
          </a:p>
          <a:p>
            <a:r>
              <a:rPr lang="vi-VN" sz="2400" dirty="0">
                <a:latin typeface="+mj-lt"/>
              </a:rPr>
              <a:t>How many 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posters</a:t>
            </a:r>
            <a:r>
              <a:rPr lang="vi-VN" sz="2400" dirty="0">
                <a:latin typeface="+mj-lt"/>
              </a:rPr>
              <a:t> does she have ? ( Cô ấy có bao nhiêu tranh quảng cáo ? ) </a:t>
            </a:r>
          </a:p>
          <a:p>
            <a:r>
              <a:rPr lang="vi-VN" sz="2400" dirty="0">
                <a:latin typeface="+mj-lt"/>
              </a:rPr>
              <a:t>-&gt; She has twenty posters. </a:t>
            </a:r>
          </a:p>
          <a:p>
            <a:endParaRPr lang="vi-VN" sz="2400" dirty="0">
              <a:latin typeface="+mj-lt"/>
            </a:endParaRPr>
          </a:p>
          <a:p>
            <a:r>
              <a:rPr lang="vi-VN" sz="2400" dirty="0">
                <a:latin typeface="+mj-lt"/>
              </a:rPr>
              <a:t>3.D</a:t>
            </a:r>
          </a:p>
          <a:p>
            <a:r>
              <a:rPr lang="vi-VN" sz="2400" dirty="0">
                <a:latin typeface="+mj-lt"/>
              </a:rPr>
              <a:t>Does 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Lan and Khoa </a:t>
            </a:r>
            <a:r>
              <a:rPr lang="vi-VN" sz="2400" dirty="0">
                <a:latin typeface="+mj-lt"/>
              </a:rPr>
              <a:t>have a collection ? (Lan và Khoa có sưu tập gì không ? ) </a:t>
            </a:r>
          </a:p>
          <a:p>
            <a:r>
              <a:rPr lang="vi-VN" sz="2400" dirty="0">
                <a:latin typeface="+mj-lt"/>
              </a:rPr>
              <a:t>-&gt; Yes, They do. They have a water puppets collection.</a:t>
            </a:r>
          </a:p>
          <a:p>
            <a:r>
              <a:rPr lang="vi-VN" sz="2400" dirty="0">
                <a:latin typeface="+mj-lt"/>
              </a:rPr>
              <a:t>How many puppets does she have ? ( Cô ấy có bao nhiêu tranh quảng cáo ? ) </a:t>
            </a:r>
          </a:p>
          <a:p>
            <a:r>
              <a:rPr lang="vi-VN" sz="2400" dirty="0">
                <a:latin typeface="+mj-lt"/>
              </a:rPr>
              <a:t>-&gt; They have thirty pupets.</a:t>
            </a:r>
          </a:p>
          <a:p>
            <a:endParaRPr lang="vi-VN" sz="2400" dirty="0">
              <a:latin typeface="+mj-lt"/>
            </a:endParaRPr>
          </a:p>
          <a:p>
            <a:r>
              <a:rPr lang="vi-VN" sz="2400" dirty="0">
                <a:latin typeface="+mj-lt"/>
              </a:rPr>
              <a:t>4.B </a:t>
            </a:r>
          </a:p>
          <a:p>
            <a:r>
              <a:rPr lang="vi-VN" sz="2400" dirty="0">
                <a:latin typeface="+mj-lt"/>
              </a:rPr>
              <a:t>Does 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Xuan </a:t>
            </a:r>
            <a:r>
              <a:rPr lang="vi-VN" sz="2400" dirty="0">
                <a:latin typeface="+mj-lt"/>
              </a:rPr>
              <a:t>have a collection ? (Chi có sưu tập gì không ? ) </a:t>
            </a:r>
          </a:p>
          <a:p>
            <a:r>
              <a:rPr lang="vi-VN" sz="2400" dirty="0">
                <a:latin typeface="+mj-lt"/>
              </a:rPr>
              <a:t>-&gt; Yes, she does. She has a postcards  collection.</a:t>
            </a:r>
          </a:p>
          <a:p>
            <a:r>
              <a:rPr lang="vi-VN" sz="2400" dirty="0">
                <a:latin typeface="+mj-lt"/>
              </a:rPr>
              <a:t>How many 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post cards </a:t>
            </a:r>
            <a:r>
              <a:rPr lang="vi-VN" sz="2400" dirty="0">
                <a:latin typeface="+mj-lt"/>
              </a:rPr>
              <a:t> does she have ? ( Cô ấy có bao nhiêu buu thiếp? ) </a:t>
            </a:r>
          </a:p>
          <a:p>
            <a:r>
              <a:rPr lang="vi-VN" sz="2400" dirty="0">
                <a:latin typeface="+mj-lt"/>
              </a:rPr>
              <a:t>-&gt; She has fifty post cards </a:t>
            </a:r>
          </a:p>
          <a:p>
            <a:endParaRPr lang="vi-VN" sz="2400" dirty="0"/>
          </a:p>
          <a:p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349749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CFCCC5DC-4F7F-49D8-B32F-BAC1AF9C2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7" y="643467"/>
            <a:ext cx="5571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00974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AnalogousFromLightSeed_2SEEDS">
      <a:dk1>
        <a:srgbClr val="000000"/>
      </a:dk1>
      <a:lt1>
        <a:srgbClr val="FFFFFF"/>
      </a:lt1>
      <a:dk2>
        <a:srgbClr val="243A41"/>
      </a:dk2>
      <a:lt2>
        <a:srgbClr val="E2E6E8"/>
      </a:lt2>
      <a:accent1>
        <a:srgbClr val="C18C78"/>
      </a:accent1>
      <a:accent2>
        <a:srgbClr val="CC9099"/>
      </a:accent2>
      <a:accent3>
        <a:srgbClr val="B19F77"/>
      </a:accent3>
      <a:accent4>
        <a:srgbClr val="6DAFA2"/>
      </a:accent4>
      <a:accent5>
        <a:srgbClr val="70ACBC"/>
      </a:accent5>
      <a:accent6>
        <a:srgbClr val="7893C1"/>
      </a:accent6>
      <a:hlink>
        <a:srgbClr val="5E8A9B"/>
      </a:hlink>
      <a:folHlink>
        <a:srgbClr val="828282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329</Words>
  <Application>Microsoft Office PowerPoint</Application>
  <PresentationFormat>Widescreen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Calibri</vt:lpstr>
      <vt:lpstr>Calibri Light</vt:lpstr>
      <vt:lpstr>Chiller</vt:lpstr>
      <vt:lpstr>Gill Sans MT</vt:lpstr>
      <vt:lpstr>Goudy Old Style</vt:lpstr>
      <vt:lpstr>Symbol</vt:lpstr>
      <vt:lpstr>Times New Roman</vt:lpstr>
      <vt:lpstr>ClassicFrameVTI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CHAU HO</dc:creator>
  <cp:lastModifiedBy>Admin</cp:lastModifiedBy>
  <cp:revision>16</cp:revision>
  <dcterms:created xsi:type="dcterms:W3CDTF">2020-09-18T15:49:49Z</dcterms:created>
  <dcterms:modified xsi:type="dcterms:W3CDTF">2021-12-04T12:22:05Z</dcterms:modified>
</cp:coreProperties>
</file>