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399" r:id="rId2"/>
    <p:sldId id="260" r:id="rId3"/>
    <p:sldId id="269" r:id="rId4"/>
    <p:sldId id="261" r:id="rId5"/>
    <p:sldId id="292" r:id="rId6"/>
    <p:sldId id="291" r:id="rId7"/>
    <p:sldId id="263" r:id="rId8"/>
    <p:sldId id="267" r:id="rId9"/>
    <p:sldId id="266" r:id="rId10"/>
    <p:sldId id="273" r:id="rId11"/>
    <p:sldId id="274" r:id="rId12"/>
    <p:sldId id="275" r:id="rId13"/>
    <p:sldId id="276" r:id="rId14"/>
    <p:sldId id="278" r:id="rId15"/>
    <p:sldId id="282" r:id="rId16"/>
    <p:sldId id="286" r:id="rId17"/>
    <p:sldId id="40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DF899"/>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660"/>
  </p:normalViewPr>
  <p:slideViewPr>
    <p:cSldViewPr>
      <p:cViewPr>
        <p:scale>
          <a:sx n="76" d="100"/>
          <a:sy n="76" d="100"/>
        </p:scale>
        <p:origin x="-12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F7F02-ABCF-40F2-AE26-BC747C568CCF}" type="datetimeFigureOut">
              <a:rPr lang="en-US" smtClean="0"/>
              <a:t>12/5/2021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FB2A3D-DF0A-40B1-B390-B32F8194D092}" type="slidenum">
              <a:rPr lang="en-US" smtClean="0"/>
              <a:t>‹#›</a:t>
            </a:fld>
            <a:endParaRPr lang="en-US"/>
          </a:p>
        </p:txBody>
      </p:sp>
    </p:spTree>
    <p:extLst>
      <p:ext uri="{BB962C8B-B14F-4D97-AF65-F5344CB8AC3E}">
        <p14:creationId xmlns:p14="http://schemas.microsoft.com/office/powerpoint/2010/main" val="323595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1DB14F-6EE4-4144-AD92-2B6D08F4C8AD}"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BADCF-7FAF-4373-9AEC-546CF70CB7FF}" type="slidenum">
              <a:rPr lang="en-US" smtClean="0"/>
              <a:t>‹#›</a:t>
            </a:fld>
            <a:endParaRPr lang="en-US"/>
          </a:p>
        </p:txBody>
      </p:sp>
    </p:spTree>
    <p:extLst>
      <p:ext uri="{BB962C8B-B14F-4D97-AF65-F5344CB8AC3E}">
        <p14:creationId xmlns:p14="http://schemas.microsoft.com/office/powerpoint/2010/main" val="393852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DB14F-6EE4-4144-AD92-2B6D08F4C8AD}"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BADCF-7FAF-4373-9AEC-546CF70CB7FF}" type="slidenum">
              <a:rPr lang="en-US" smtClean="0"/>
              <a:t>‹#›</a:t>
            </a:fld>
            <a:endParaRPr lang="en-US"/>
          </a:p>
        </p:txBody>
      </p:sp>
    </p:spTree>
    <p:extLst>
      <p:ext uri="{BB962C8B-B14F-4D97-AF65-F5344CB8AC3E}">
        <p14:creationId xmlns:p14="http://schemas.microsoft.com/office/powerpoint/2010/main" val="366269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DB14F-6EE4-4144-AD92-2B6D08F4C8AD}"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BADCF-7FAF-4373-9AEC-546CF70CB7FF}" type="slidenum">
              <a:rPr lang="en-US" smtClean="0"/>
              <a:t>‹#›</a:t>
            </a:fld>
            <a:endParaRPr lang="en-US"/>
          </a:p>
        </p:txBody>
      </p:sp>
    </p:spTree>
    <p:extLst>
      <p:ext uri="{BB962C8B-B14F-4D97-AF65-F5344CB8AC3E}">
        <p14:creationId xmlns:p14="http://schemas.microsoft.com/office/powerpoint/2010/main" val="14050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DB14F-6EE4-4144-AD92-2B6D08F4C8AD}"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BADCF-7FAF-4373-9AEC-546CF70CB7FF}" type="slidenum">
              <a:rPr lang="en-US" smtClean="0"/>
              <a:t>‹#›</a:t>
            </a:fld>
            <a:endParaRPr lang="en-US"/>
          </a:p>
        </p:txBody>
      </p:sp>
    </p:spTree>
    <p:extLst>
      <p:ext uri="{BB962C8B-B14F-4D97-AF65-F5344CB8AC3E}">
        <p14:creationId xmlns:p14="http://schemas.microsoft.com/office/powerpoint/2010/main" val="402976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DB14F-6EE4-4144-AD92-2B6D08F4C8AD}"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BADCF-7FAF-4373-9AEC-546CF70CB7FF}" type="slidenum">
              <a:rPr lang="en-US" smtClean="0"/>
              <a:t>‹#›</a:t>
            </a:fld>
            <a:endParaRPr lang="en-US"/>
          </a:p>
        </p:txBody>
      </p:sp>
    </p:spTree>
    <p:extLst>
      <p:ext uri="{BB962C8B-B14F-4D97-AF65-F5344CB8AC3E}">
        <p14:creationId xmlns:p14="http://schemas.microsoft.com/office/powerpoint/2010/main" val="362686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1DB14F-6EE4-4144-AD92-2B6D08F4C8AD}"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BADCF-7FAF-4373-9AEC-546CF70CB7FF}" type="slidenum">
              <a:rPr lang="en-US" smtClean="0"/>
              <a:t>‹#›</a:t>
            </a:fld>
            <a:endParaRPr lang="en-US"/>
          </a:p>
        </p:txBody>
      </p:sp>
    </p:spTree>
    <p:extLst>
      <p:ext uri="{BB962C8B-B14F-4D97-AF65-F5344CB8AC3E}">
        <p14:creationId xmlns:p14="http://schemas.microsoft.com/office/powerpoint/2010/main" val="183811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1DB14F-6EE4-4144-AD92-2B6D08F4C8AD}"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BADCF-7FAF-4373-9AEC-546CF70CB7FF}" type="slidenum">
              <a:rPr lang="en-US" smtClean="0"/>
              <a:t>‹#›</a:t>
            </a:fld>
            <a:endParaRPr lang="en-US"/>
          </a:p>
        </p:txBody>
      </p:sp>
    </p:spTree>
    <p:extLst>
      <p:ext uri="{BB962C8B-B14F-4D97-AF65-F5344CB8AC3E}">
        <p14:creationId xmlns:p14="http://schemas.microsoft.com/office/powerpoint/2010/main" val="311748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bright="70000" contrast="-70000"/>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44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4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DB14F-6EE4-4144-AD92-2B6D08F4C8AD}"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BADCF-7FAF-4373-9AEC-546CF70CB7FF}" type="slidenum">
              <a:rPr lang="en-US" smtClean="0"/>
              <a:t>‹#›</a:t>
            </a:fld>
            <a:endParaRPr lang="en-US"/>
          </a:p>
        </p:txBody>
      </p:sp>
    </p:spTree>
    <p:extLst>
      <p:ext uri="{BB962C8B-B14F-4D97-AF65-F5344CB8AC3E}">
        <p14:creationId xmlns:p14="http://schemas.microsoft.com/office/powerpoint/2010/main" val="379708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DB14F-6EE4-4144-AD92-2B6D08F4C8AD}"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BADCF-7FAF-4373-9AEC-546CF70CB7FF}" type="slidenum">
              <a:rPr lang="en-US" smtClean="0"/>
              <a:t>‹#›</a:t>
            </a:fld>
            <a:endParaRPr lang="en-US"/>
          </a:p>
        </p:txBody>
      </p:sp>
    </p:spTree>
    <p:extLst>
      <p:ext uri="{BB962C8B-B14F-4D97-AF65-F5344CB8AC3E}">
        <p14:creationId xmlns:p14="http://schemas.microsoft.com/office/powerpoint/2010/main" val="297627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DB14F-6EE4-4144-AD92-2B6D08F4C8AD}" type="datetimeFigureOut">
              <a:rPr lang="en-US" smtClean="0"/>
              <a:t>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BADCF-7FAF-4373-9AEC-546CF70CB7FF}" type="slidenum">
              <a:rPr lang="en-US" smtClean="0"/>
              <a:t>‹#›</a:t>
            </a:fld>
            <a:endParaRPr lang="en-US"/>
          </a:p>
        </p:txBody>
      </p:sp>
    </p:spTree>
    <p:extLst>
      <p:ext uri="{BB962C8B-B14F-4D97-AF65-F5344CB8AC3E}">
        <p14:creationId xmlns:p14="http://schemas.microsoft.com/office/powerpoint/2010/main" val="34262798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hyperlink" Target="http://www.google.com.vn/imgres?imgurl=http://i612.photobucket.com/albums/tt205/anhhungluongsonbac/Photo-0007.jpg&amp;imgrefurl=http://raovat.top1.vn/cho-games/40041-hcm-hang-doc-nhat-5s-lam-bang-dan-100-a.html&amp;usg=__Q4PuxF4zJ490nr8CLTmlYmsmEIU=&amp;h=600&amp;w=800&amp;sz=38&amp;hl=vi&amp;start=4&amp;zoom=1&amp;tbnid=XcbckpE3ztPfsM:&amp;tbnh=107&amp;tbnw=143&amp;prev=/images?q=%C4%91%E1%BA%A1n+b%E1%BA%B1ng+%C4%91%E1%BB%93ng&amp;hl=vi&amp;sa=G&amp;gbv=2&amp;tbs=isch:1&amp;itbs=1" TargetMode="External"/><Relationship Id="rId2" Type="http://schemas.openxmlformats.org/officeDocument/2006/relationships/hyperlink" Target="http://www.google.com.vn/imgres?imgurl=http://a8.vietbao.vn/images/vn888/Duc%202010/LyThaiTo.jpg&amp;imgrefurl=http://pda.vietbao.vn/Kham-pha-Viet-Nam/Ngan-nam-Thang-Long-Ha-Noi/1735101453/151/&amp;usg=__NXsLXxdro_j1ds1d29rwcDvCd3o=&amp;h=1612&amp;w=1332&amp;sz=547&amp;hl=vi&amp;start=3&amp;zoom=1&amp;tbnid=1sIXolV2ly4COM:&amp;tbnh=150&amp;tbnw=124&amp;prev=/images?q=Tuong+Ly+Thai+To&amp;um=1&amp;hl=vi&amp;sa=N&amp;tbs=isch:1&amp;um=1&amp;itbs=1"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3">
            <a:extLst>
              <a:ext uri="{FF2B5EF4-FFF2-40B4-BE49-F238E27FC236}">
                <a16:creationId xmlns:a16="http://schemas.microsoft.com/office/drawing/2014/main" xmlns="" id="{2E03EEB4-B5D1-4B4B-9712-3412B56710E3}"/>
              </a:ext>
            </a:extLst>
          </p:cNvPr>
          <p:cNvSpPr>
            <a:spLocks noChangeArrowheads="1" noChangeShapeType="1" noTextEdit="1"/>
          </p:cNvSpPr>
          <p:nvPr/>
        </p:nvSpPr>
        <p:spPr bwMode="auto">
          <a:xfrm>
            <a:off x="1025283" y="3733850"/>
            <a:ext cx="7430023" cy="952475"/>
          </a:xfrm>
          <a:prstGeom prst="rect">
            <a:avLst/>
          </a:prstGeom>
        </p:spPr>
        <p:txBody>
          <a:bodyPr wrap="none" fromWordArt="1">
            <a:prstTxWarp prst="textPlain">
              <a:avLst>
                <a:gd name="adj" fmla="val 50000"/>
              </a:avLst>
            </a:prstTxWarp>
          </a:bodyPr>
          <a:lstStyle/>
          <a:p>
            <a:pPr algn="ctr"/>
            <a:r>
              <a:rPr lang="en-US" sz="2707" b="1" kern="10" dirty="0" err="1">
                <a:ln w="9525">
                  <a:solidFill>
                    <a:srgbClr val="FF0000"/>
                  </a:solidFill>
                  <a:round/>
                  <a:headEnd/>
                  <a:tailEnd/>
                </a:ln>
                <a:solidFill>
                  <a:srgbClr val="0000C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ĐỒNG</a:t>
            </a:r>
            <a:r>
              <a:rPr lang="en-US" sz="2707" b="1" kern="10" dirty="0">
                <a:ln w="9525">
                  <a:solidFill>
                    <a:srgbClr val="FF0000"/>
                  </a:solidFill>
                  <a:round/>
                  <a:headEnd/>
                  <a:tailEnd/>
                </a:ln>
                <a:solidFill>
                  <a:srgbClr val="0000C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7" b="1" kern="10" dirty="0" err="1">
                <a:ln w="9525">
                  <a:solidFill>
                    <a:srgbClr val="FF0000"/>
                  </a:solidFill>
                  <a:round/>
                  <a:headEnd/>
                  <a:tailEnd/>
                </a:ln>
                <a:solidFill>
                  <a:srgbClr val="0000C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VÀ</a:t>
            </a:r>
            <a:r>
              <a:rPr lang="en-US" sz="2707" b="1" kern="10" dirty="0">
                <a:ln w="9525">
                  <a:solidFill>
                    <a:srgbClr val="FF0000"/>
                  </a:solidFill>
                  <a:round/>
                  <a:headEnd/>
                  <a:tailEnd/>
                </a:ln>
                <a:solidFill>
                  <a:srgbClr val="0000C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7" b="1" kern="10" dirty="0" err="1">
                <a:ln w="9525">
                  <a:solidFill>
                    <a:srgbClr val="FF0000"/>
                  </a:solidFill>
                  <a:round/>
                  <a:headEnd/>
                  <a:tailEnd/>
                </a:ln>
                <a:solidFill>
                  <a:srgbClr val="0000C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HỢP</a:t>
            </a:r>
            <a:r>
              <a:rPr lang="en-US" sz="2707" b="1" kern="10" dirty="0">
                <a:ln w="9525">
                  <a:solidFill>
                    <a:srgbClr val="FF0000"/>
                  </a:solidFill>
                  <a:round/>
                  <a:headEnd/>
                  <a:tailEnd/>
                </a:ln>
                <a:solidFill>
                  <a:srgbClr val="0000C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KIM </a:t>
            </a:r>
            <a:r>
              <a:rPr lang="en-US" sz="2707" b="1" kern="10" dirty="0" err="1">
                <a:ln w="9525">
                  <a:solidFill>
                    <a:srgbClr val="FF0000"/>
                  </a:solidFill>
                  <a:round/>
                  <a:headEnd/>
                  <a:tailEnd/>
                </a:ln>
                <a:solidFill>
                  <a:srgbClr val="0000C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CỦA</a:t>
            </a:r>
            <a:r>
              <a:rPr lang="en-US" sz="2707" b="1" kern="10" dirty="0">
                <a:ln w="9525">
                  <a:solidFill>
                    <a:srgbClr val="FF0000"/>
                  </a:solidFill>
                  <a:round/>
                  <a:headEnd/>
                  <a:tailEnd/>
                </a:ln>
                <a:solidFill>
                  <a:srgbClr val="0000C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7" b="1" kern="10" dirty="0" err="1">
                <a:ln w="9525">
                  <a:solidFill>
                    <a:srgbClr val="FF0000"/>
                  </a:solidFill>
                  <a:round/>
                  <a:headEnd/>
                  <a:tailEnd/>
                </a:ln>
                <a:solidFill>
                  <a:srgbClr val="0000C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ĐỒNG</a:t>
            </a:r>
            <a:endParaRPr lang="en-US" sz="2707" b="1" kern="10" dirty="0">
              <a:ln w="9525">
                <a:solidFill>
                  <a:srgbClr val="FF0000"/>
                </a:solidFill>
                <a:round/>
                <a:headEnd/>
                <a:tailEnd/>
              </a:ln>
              <a:solidFill>
                <a:srgbClr val="0000C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5" name="WordArt 21">
            <a:extLst>
              <a:ext uri="{FF2B5EF4-FFF2-40B4-BE49-F238E27FC236}">
                <a16:creationId xmlns:a16="http://schemas.microsoft.com/office/drawing/2014/main" xmlns="" id="{886C2643-1DF4-40AB-976E-2FB73110C687}"/>
              </a:ext>
            </a:extLst>
          </p:cNvPr>
          <p:cNvSpPr>
            <a:spLocks noChangeArrowheads="1" noChangeShapeType="1" noTextEdit="1"/>
          </p:cNvSpPr>
          <p:nvPr/>
        </p:nvSpPr>
        <p:spPr bwMode="auto">
          <a:xfrm>
            <a:off x="3377825" y="2094125"/>
            <a:ext cx="2578128" cy="612306"/>
          </a:xfrm>
          <a:prstGeom prst="rect">
            <a:avLst/>
          </a:prstGeom>
        </p:spPr>
        <p:txBody>
          <a:bodyPr wrap="none" fromWordArt="1">
            <a:prstTxWarp prst="textPlain">
              <a:avLst>
                <a:gd name="adj" fmla="val 50000"/>
              </a:avLst>
            </a:prstTxWarp>
          </a:bodyPr>
          <a:lstStyle/>
          <a:p>
            <a:pPr algn="ctr"/>
            <a:r>
              <a:rPr lang="en-US" sz="2707" b="1" kern="10"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KHOA HỌC</a:t>
            </a:r>
          </a:p>
        </p:txBody>
      </p:sp>
      <p:pic>
        <p:nvPicPr>
          <p:cNvPr id="3076" name="Picture 10" descr="Dove-02-june">
            <a:extLst>
              <a:ext uri="{FF2B5EF4-FFF2-40B4-BE49-F238E27FC236}">
                <a16:creationId xmlns:a16="http://schemas.microsoft.com/office/drawing/2014/main" xmlns="" id="{FFDD8672-C0FD-46E1-9ABE-6A619FAE720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68671" y="1824831"/>
            <a:ext cx="1260418" cy="4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ove-02-june">
            <a:extLst>
              <a:ext uri="{FF2B5EF4-FFF2-40B4-BE49-F238E27FC236}">
                <a16:creationId xmlns:a16="http://schemas.microsoft.com/office/drawing/2014/main" xmlns="" id="{6833BBB0-DF7A-4694-AD15-CE88FBD69C2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1791" y="1824831"/>
            <a:ext cx="1260418" cy="4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5" descr="Dove-02-june">
            <a:extLst>
              <a:ext uri="{FF2B5EF4-FFF2-40B4-BE49-F238E27FC236}">
                <a16:creationId xmlns:a16="http://schemas.microsoft.com/office/drawing/2014/main" xmlns="" id="{722A9CAF-0A9D-4399-B482-FFF34F4FB85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72037" y="5486400"/>
            <a:ext cx="1260418" cy="4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5" descr="Dove-02-june">
            <a:extLst>
              <a:ext uri="{FF2B5EF4-FFF2-40B4-BE49-F238E27FC236}">
                <a16:creationId xmlns:a16="http://schemas.microsoft.com/office/drawing/2014/main" xmlns="" id="{08F0B40A-C053-4223-B3AA-348BEB5F13C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10926" y="5638800"/>
            <a:ext cx="1260418" cy="4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WordArt 38">
            <a:extLst>
              <a:ext uri="{FF2B5EF4-FFF2-40B4-BE49-F238E27FC236}">
                <a16:creationId xmlns:a16="http://schemas.microsoft.com/office/drawing/2014/main" xmlns="" id="{D7C8A012-451A-469D-8AA4-B2059C25725C}"/>
              </a:ext>
            </a:extLst>
          </p:cNvPr>
          <p:cNvSpPr>
            <a:spLocks noChangeArrowheads="1" noChangeShapeType="1" noTextEdit="1"/>
          </p:cNvSpPr>
          <p:nvPr/>
        </p:nvSpPr>
        <p:spPr bwMode="auto">
          <a:xfrm>
            <a:off x="1403647" y="228600"/>
            <a:ext cx="6526484" cy="433268"/>
          </a:xfrm>
          <a:prstGeom prst="rect">
            <a:avLst/>
          </a:prstGeom>
        </p:spPr>
        <p:txBody>
          <a:bodyPr wrap="none" fromWordArt="1">
            <a:prstTxWarp prst="textPlain">
              <a:avLst>
                <a:gd name="adj" fmla="val 50000"/>
              </a:avLst>
            </a:prstTxWarp>
          </a:bodyPr>
          <a:lstStyle/>
          <a:p>
            <a:pPr algn="ctr"/>
            <a:r>
              <a:rPr lang="vi-VN" sz="2707"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a:t>
            </a:r>
            <a:r>
              <a:rPr lang="vi-VN" sz="2707"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HỌC</a:t>
            </a:r>
            <a:r>
              <a:rPr lang="en-US" sz="2707"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7"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TRUNG LẬP HẠ</a:t>
            </a:r>
            <a:endParaRPr lang="en-US" sz="2707"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85" name="AutoShape 22">
            <a:extLst>
              <a:ext uri="{FF2B5EF4-FFF2-40B4-BE49-F238E27FC236}">
                <a16:creationId xmlns:a16="http://schemas.microsoft.com/office/drawing/2014/main" xmlns="" id="{AE3CC647-93E6-4B1A-9A71-297234AB6CF4}"/>
              </a:ext>
            </a:extLst>
          </p:cNvPr>
          <p:cNvSpPr>
            <a:spLocks noChangeArrowheads="1"/>
          </p:cNvSpPr>
          <p:nvPr/>
        </p:nvSpPr>
        <p:spPr bwMode="auto">
          <a:xfrm>
            <a:off x="8239269" y="4345668"/>
            <a:ext cx="432075" cy="36523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353">
              <a:solidFill>
                <a:srgbClr val="000000"/>
              </a:solidFill>
              <a:latin typeface=".VnTime" panose="020B7200000000000000" pitchFamily="34" charset="0"/>
            </a:endParaRPr>
          </a:p>
        </p:txBody>
      </p:sp>
      <p:sp>
        <p:nvSpPr>
          <p:cNvPr id="3086" name="AutoShape 21">
            <a:extLst>
              <a:ext uri="{FF2B5EF4-FFF2-40B4-BE49-F238E27FC236}">
                <a16:creationId xmlns:a16="http://schemas.microsoft.com/office/drawing/2014/main" xmlns="" id="{BB2E86BB-BB0F-4484-8DAB-AF0625CD348D}"/>
              </a:ext>
            </a:extLst>
          </p:cNvPr>
          <p:cNvSpPr>
            <a:spLocks noChangeArrowheads="1"/>
          </p:cNvSpPr>
          <p:nvPr/>
        </p:nvSpPr>
        <p:spPr bwMode="auto">
          <a:xfrm>
            <a:off x="791343" y="4345668"/>
            <a:ext cx="432075" cy="365235"/>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353">
              <a:solidFill>
                <a:srgbClr val="000000"/>
              </a:solidFill>
              <a:latin typeface=".VnTime" panose="020B7200000000000000" pitchFamily="34" charset="0"/>
            </a:endParaRPr>
          </a:p>
        </p:txBody>
      </p:sp>
      <p:sp>
        <p:nvSpPr>
          <p:cNvPr id="3087" name="AutoShape 21">
            <a:extLst>
              <a:ext uri="{FF2B5EF4-FFF2-40B4-BE49-F238E27FC236}">
                <a16:creationId xmlns:a16="http://schemas.microsoft.com/office/drawing/2014/main" xmlns="" id="{1DF5A9E4-06E7-4B67-B706-6BA5ADC8CD4B}"/>
              </a:ext>
            </a:extLst>
          </p:cNvPr>
          <p:cNvSpPr>
            <a:spLocks noChangeArrowheads="1"/>
          </p:cNvSpPr>
          <p:nvPr/>
        </p:nvSpPr>
        <p:spPr bwMode="auto">
          <a:xfrm>
            <a:off x="6234058" y="2512332"/>
            <a:ext cx="432075" cy="365235"/>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353">
              <a:solidFill>
                <a:srgbClr val="000000"/>
              </a:solidFill>
              <a:latin typeface=".VnTime" panose="020B7200000000000000" pitchFamily="34" charset="0"/>
            </a:endParaRPr>
          </a:p>
        </p:txBody>
      </p:sp>
      <p:sp>
        <p:nvSpPr>
          <p:cNvPr id="3088" name="AutoShape 22">
            <a:extLst>
              <a:ext uri="{FF2B5EF4-FFF2-40B4-BE49-F238E27FC236}">
                <a16:creationId xmlns:a16="http://schemas.microsoft.com/office/drawing/2014/main" xmlns="" id="{DFE459F0-38A1-4A91-9BA1-F7B10ED19810}"/>
              </a:ext>
            </a:extLst>
          </p:cNvPr>
          <p:cNvSpPr>
            <a:spLocks noChangeArrowheads="1"/>
          </p:cNvSpPr>
          <p:nvPr/>
        </p:nvSpPr>
        <p:spPr bwMode="auto">
          <a:xfrm>
            <a:off x="2567387" y="2569624"/>
            <a:ext cx="432075" cy="36523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353">
              <a:solidFill>
                <a:srgbClr val="000000"/>
              </a:solidFill>
              <a:latin typeface=".VnTime" panose="020B7200000000000000" pitchFamily="34" charset="0"/>
            </a:endParaRPr>
          </a:p>
        </p:txBody>
      </p:sp>
      <p:sp>
        <p:nvSpPr>
          <p:cNvPr id="2" name="TextBox 1"/>
          <p:cNvSpPr txBox="1"/>
          <p:nvPr/>
        </p:nvSpPr>
        <p:spPr>
          <a:xfrm>
            <a:off x="1946976" y="1130668"/>
            <a:ext cx="6251153" cy="923330"/>
          </a:xfrm>
          <a:prstGeom prst="rect">
            <a:avLst/>
          </a:prstGeom>
          <a:noFill/>
        </p:spPr>
        <p:txBody>
          <a:bodyPr wrap="square" rtlCol="0">
            <a:spAutoFit/>
          </a:bodyPr>
          <a:lstStyle/>
          <a:p>
            <a:r>
              <a:rPr lang="vi-VN" sz="3600" b="1" dirty="0">
                <a:solidFill>
                  <a:srgbClr val="00B0F0"/>
                </a:solidFill>
                <a:latin typeface="Times New Roman" pitchFamily="18" charset="0"/>
                <a:cs typeface="Times New Roman" pitchFamily="18" charset="0"/>
              </a:rPr>
              <a:t>TUẦN 12-Ngày </a:t>
            </a:r>
            <a:r>
              <a:rPr lang="vi-VN" sz="3600" b="1" dirty="0" smtClean="0">
                <a:solidFill>
                  <a:srgbClr val="00B0F0"/>
                </a:solidFill>
                <a:latin typeface="Times New Roman" pitchFamily="18" charset="0"/>
                <a:cs typeface="Times New Roman" pitchFamily="18" charset="0"/>
              </a:rPr>
              <a:t>0</a:t>
            </a:r>
            <a:r>
              <a:rPr lang="en-US" sz="3600" b="1" dirty="0" smtClean="0">
                <a:solidFill>
                  <a:srgbClr val="00B0F0"/>
                </a:solidFill>
                <a:latin typeface="Times New Roman" pitchFamily="18" charset="0"/>
                <a:cs typeface="Times New Roman" pitchFamily="18" charset="0"/>
              </a:rPr>
              <a:t>9</a:t>
            </a:r>
            <a:r>
              <a:rPr lang="vi-VN" sz="3600" b="1" dirty="0" smtClean="0">
                <a:solidFill>
                  <a:srgbClr val="00B0F0"/>
                </a:solidFill>
                <a:latin typeface="Times New Roman" pitchFamily="18" charset="0"/>
                <a:cs typeface="Times New Roman" pitchFamily="18" charset="0"/>
              </a:rPr>
              <a:t>.12.2021</a:t>
            </a:r>
            <a:endParaRPr lang="vi-VN" sz="3600" b="1" dirty="0">
              <a:solidFill>
                <a:srgbClr val="00B0F0"/>
              </a:solidFill>
              <a:latin typeface="Times New Roman" pitchFamily="18" charset="0"/>
              <a:cs typeface="Times New Roman" pitchFamily="18" charset="0"/>
            </a:endParaRPr>
          </a:p>
          <a:p>
            <a:endParaRPr lang="en-GB"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81000" y="6238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u="sng">
                <a:solidFill>
                  <a:schemeClr val="bg1"/>
                </a:solidFill>
                <a:latin typeface="Times New Roman" pitchFamily="18" charset="0"/>
                <a:cs typeface="Times New Roman" pitchFamily="18" charset="0"/>
              </a:rPr>
              <a:t>Khoa học</a:t>
            </a:r>
            <a:r>
              <a:rPr lang="en-US" altLang="en-US" sz="2800">
                <a:solidFill>
                  <a:schemeClr val="bg1"/>
                </a:solidFill>
                <a:latin typeface="Times New Roman" pitchFamily="18" charset="0"/>
                <a:cs typeface="Times New Roman" pitchFamily="18" charset="0"/>
              </a:rPr>
              <a:t>:</a:t>
            </a:r>
          </a:p>
        </p:txBody>
      </p:sp>
      <p:sp>
        <p:nvSpPr>
          <p:cNvPr id="21507" name="Text Box 5"/>
          <p:cNvSpPr txBox="1">
            <a:spLocks noChangeArrowheads="1"/>
          </p:cNvSpPr>
          <p:nvPr/>
        </p:nvSpPr>
        <p:spPr bwMode="auto">
          <a:xfrm>
            <a:off x="457200" y="533400"/>
            <a:ext cx="800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en-US" b="1">
                <a:latin typeface="Times New Roman" pitchFamily="18" charset="0"/>
                <a:cs typeface="Times New Roman" pitchFamily="18" charset="0"/>
              </a:rPr>
              <a:t>     Một số đồ dùng (công trình) khác được         làm bằng đồng hoặc hợp kim của đồng</a:t>
            </a:r>
          </a:p>
        </p:txBody>
      </p:sp>
      <p:grpSp>
        <p:nvGrpSpPr>
          <p:cNvPr id="2" name="Group 6"/>
          <p:cNvGrpSpPr>
            <a:grpSpLocks/>
          </p:cNvGrpSpPr>
          <p:nvPr/>
        </p:nvGrpSpPr>
        <p:grpSpPr bwMode="auto">
          <a:xfrm>
            <a:off x="609600" y="4495800"/>
            <a:ext cx="2514600" cy="2043454"/>
            <a:chOff x="1824" y="1392"/>
            <a:chExt cx="2016" cy="2165"/>
          </a:xfrm>
        </p:grpSpPr>
        <p:pic>
          <p:nvPicPr>
            <p:cNvPr id="21523" name="Picture 7" descr="congchi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 y="1392"/>
              <a:ext cx="2016" cy="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 name="Text Box 8"/>
            <p:cNvSpPr txBox="1">
              <a:spLocks noChangeArrowheads="1"/>
            </p:cNvSpPr>
            <p:nvPr/>
          </p:nvSpPr>
          <p:spPr bwMode="auto">
            <a:xfrm>
              <a:off x="2113" y="3166"/>
              <a:ext cx="1438" cy="391"/>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en-US" sz="1800">
                  <a:latin typeface="Times New Roman" pitchFamily="18" charset="0"/>
                  <a:cs typeface="Times New Roman" pitchFamily="18" charset="0"/>
                </a:rPr>
                <a:t>Cồng. chiêng</a:t>
              </a:r>
            </a:p>
          </p:txBody>
        </p:sp>
      </p:grpSp>
      <p:grpSp>
        <p:nvGrpSpPr>
          <p:cNvPr id="3" name="Group 9"/>
          <p:cNvGrpSpPr>
            <a:grpSpLocks/>
          </p:cNvGrpSpPr>
          <p:nvPr/>
        </p:nvGrpSpPr>
        <p:grpSpPr bwMode="auto">
          <a:xfrm>
            <a:off x="6553200" y="2286000"/>
            <a:ext cx="1981200" cy="2042784"/>
            <a:chOff x="1584" y="1344"/>
            <a:chExt cx="2160" cy="2166"/>
          </a:xfrm>
        </p:grpSpPr>
        <p:sp>
          <p:nvSpPr>
            <p:cNvPr id="21521" name="Text Box 10"/>
            <p:cNvSpPr txBox="1">
              <a:spLocks noChangeArrowheads="1"/>
            </p:cNvSpPr>
            <p:nvPr/>
          </p:nvSpPr>
          <p:spPr bwMode="auto">
            <a:xfrm>
              <a:off x="1968" y="3118"/>
              <a:ext cx="1489" cy="392"/>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1800">
                  <a:latin typeface="Times New Roman" pitchFamily="18" charset="0"/>
                  <a:cs typeface="Times New Roman" pitchFamily="18" charset="0"/>
                </a:rPr>
                <a:t>Trống đồng</a:t>
              </a:r>
            </a:p>
          </p:txBody>
        </p:sp>
        <p:pic>
          <p:nvPicPr>
            <p:cNvPr id="21522" name="Picture 11" descr="trong_d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1344"/>
              <a:ext cx="2160" cy="1776"/>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2"/>
          <p:cNvGrpSpPr>
            <a:grpSpLocks/>
          </p:cNvGrpSpPr>
          <p:nvPr/>
        </p:nvGrpSpPr>
        <p:grpSpPr bwMode="auto">
          <a:xfrm rot="226107">
            <a:off x="990055" y="2209782"/>
            <a:ext cx="1863725" cy="2039058"/>
            <a:chOff x="-528" y="768"/>
            <a:chExt cx="2112" cy="2951"/>
          </a:xfrm>
        </p:grpSpPr>
        <p:pic>
          <p:nvPicPr>
            <p:cNvPr id="21519" name="Picture 13" descr="binhb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427">
              <a:off x="-528" y="768"/>
              <a:ext cx="2112"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ext Box 14"/>
            <p:cNvSpPr txBox="1">
              <a:spLocks noChangeArrowheads="1"/>
            </p:cNvSpPr>
            <p:nvPr/>
          </p:nvSpPr>
          <p:spPr bwMode="auto">
            <a:xfrm rot="21390641">
              <a:off x="-196" y="3184"/>
              <a:ext cx="1248" cy="53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en-US" sz="1800">
                  <a:solidFill>
                    <a:srgbClr val="000000"/>
                  </a:solidFill>
                  <a:latin typeface="Times New Roman" pitchFamily="18" charset="0"/>
                  <a:cs typeface="Times New Roman" pitchFamily="18" charset="0"/>
                </a:rPr>
                <a:t>Bình hoa</a:t>
              </a:r>
            </a:p>
          </p:txBody>
        </p:sp>
      </p:grpSp>
      <p:grpSp>
        <p:nvGrpSpPr>
          <p:cNvPr id="5" name="Group 15"/>
          <p:cNvGrpSpPr>
            <a:grpSpLocks/>
          </p:cNvGrpSpPr>
          <p:nvPr/>
        </p:nvGrpSpPr>
        <p:grpSpPr bwMode="auto">
          <a:xfrm>
            <a:off x="3657600" y="2286000"/>
            <a:ext cx="2438400" cy="1882020"/>
            <a:chOff x="1776" y="1392"/>
            <a:chExt cx="2394" cy="2195"/>
          </a:xfrm>
        </p:grpSpPr>
        <p:pic>
          <p:nvPicPr>
            <p:cNvPr id="21517" name="Picture 16" descr="noi_d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1392"/>
              <a:ext cx="2394" cy="192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17"/>
            <p:cNvSpPr txBox="1">
              <a:spLocks noChangeArrowheads="1"/>
            </p:cNvSpPr>
            <p:nvPr/>
          </p:nvSpPr>
          <p:spPr bwMode="auto">
            <a:xfrm>
              <a:off x="2399" y="3156"/>
              <a:ext cx="1247" cy="43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en-US" sz="1800">
                  <a:latin typeface="Times New Roman" pitchFamily="18" charset="0"/>
                  <a:cs typeface="Times New Roman" pitchFamily="18" charset="0"/>
                </a:rPr>
                <a:t>Nồi đồng</a:t>
              </a:r>
            </a:p>
          </p:txBody>
        </p:sp>
      </p:grpSp>
      <p:pic>
        <p:nvPicPr>
          <p:cNvPr id="91164" name="Picture 28" descr="&amp;t=1&amp;usg=__IIpE9hcIq3-9Wp46jqsCD_g-Y5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343400"/>
            <a:ext cx="2562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65" name="Text Box 29"/>
          <p:cNvSpPr txBox="1">
            <a:spLocks noChangeArrowheads="1"/>
          </p:cNvSpPr>
          <p:nvPr/>
        </p:nvSpPr>
        <p:spPr bwMode="auto">
          <a:xfrm>
            <a:off x="6400800" y="6461125"/>
            <a:ext cx="2057400" cy="39687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2000">
                <a:latin typeface="Times New Roman" pitchFamily="18" charset="0"/>
                <a:cs typeface="Times New Roman" pitchFamily="18" charset="0"/>
              </a:rPr>
              <a:t>Ch</a:t>
            </a:r>
            <a:r>
              <a:rPr lang="en-US" altLang="en-US" sz="1800">
                <a:latin typeface="Times New Roman" pitchFamily="18" charset="0"/>
                <a:cs typeface="Times New Roman" pitchFamily="18" charset="0"/>
              </a:rPr>
              <a:t>ân vịt tàu thuỷ</a:t>
            </a:r>
          </a:p>
        </p:txBody>
      </p:sp>
      <p:grpSp>
        <p:nvGrpSpPr>
          <p:cNvPr id="6" name="Group 46"/>
          <p:cNvGrpSpPr>
            <a:grpSpLocks/>
          </p:cNvGrpSpPr>
          <p:nvPr/>
        </p:nvGrpSpPr>
        <p:grpSpPr bwMode="auto">
          <a:xfrm>
            <a:off x="3505200" y="4191000"/>
            <a:ext cx="2438400" cy="2641492"/>
            <a:chOff x="2064" y="1488"/>
            <a:chExt cx="1680" cy="2087"/>
          </a:xfrm>
        </p:grpSpPr>
        <p:pic>
          <p:nvPicPr>
            <p:cNvPr id="21515" name="Picture 44" descr="bac_ho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4" y="1488"/>
              <a:ext cx="1680"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45"/>
            <p:cNvSpPr txBox="1">
              <a:spLocks noChangeArrowheads="1"/>
            </p:cNvSpPr>
            <p:nvPr/>
          </p:nvSpPr>
          <p:spPr bwMode="auto">
            <a:xfrm>
              <a:off x="2090" y="3259"/>
              <a:ext cx="1646" cy="316"/>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en-US" sz="2000">
                  <a:latin typeface="Times New Roman" pitchFamily="18" charset="0"/>
                  <a:cs typeface="Times New Roman" pitchFamily="18" charset="0"/>
                </a:rPr>
                <a:t>Tượng đồng</a:t>
              </a:r>
            </a:p>
          </p:txBody>
        </p:sp>
      </p:grpSp>
    </p:spTree>
    <p:extLst>
      <p:ext uri="{BB962C8B-B14F-4D97-AF65-F5344CB8AC3E}">
        <p14:creationId xmlns:p14="http://schemas.microsoft.com/office/powerpoint/2010/main" val="2003369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par>
                          <p:cTn id="8" fill="hold" nodeType="afterGroup">
                            <p:stCondLst>
                              <p:cond delay="1000"/>
                            </p:stCondLst>
                            <p:childTnLst>
                              <p:par>
                                <p:cTn id="9" presetID="21"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500"/>
                                        <p:tgtEl>
                                          <p:spTgt spid="5"/>
                                        </p:tgtEl>
                                      </p:cBhvr>
                                    </p:animEffect>
                                  </p:childTnLst>
                                </p:cTn>
                              </p:par>
                            </p:childTnLst>
                          </p:cTn>
                        </p:par>
                        <p:par>
                          <p:cTn id="12" fill="hold" nodeType="afterGroup">
                            <p:stCondLst>
                              <p:cond delay="1500"/>
                            </p:stCondLst>
                            <p:childTnLst>
                              <p:par>
                                <p:cTn id="13" presetID="21"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500"/>
                                        <p:tgtEl>
                                          <p:spTgt spid="3"/>
                                        </p:tgtEl>
                                      </p:cBhvr>
                                    </p:animEffect>
                                  </p:childTnLst>
                                </p:cTn>
                              </p:par>
                            </p:childTnLst>
                          </p:cTn>
                        </p:par>
                        <p:par>
                          <p:cTn id="16" fill="hold" nodeType="afterGroup">
                            <p:stCondLst>
                              <p:cond delay="2000"/>
                            </p:stCondLst>
                            <p:childTnLst>
                              <p:par>
                                <p:cTn id="17" presetID="21"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4)">
                                      <p:cBhvr>
                                        <p:cTn id="19" dur="1000"/>
                                        <p:tgtEl>
                                          <p:spTgt spid="2"/>
                                        </p:tgtEl>
                                      </p:cBhvr>
                                    </p:animEffect>
                                  </p:childTnLst>
                                </p:cTn>
                              </p:par>
                            </p:childTnLst>
                          </p:cTn>
                        </p:par>
                        <p:par>
                          <p:cTn id="20" fill="hold" nodeType="afterGroup">
                            <p:stCondLst>
                              <p:cond delay="3000"/>
                            </p:stCondLst>
                            <p:childTnLst>
                              <p:par>
                                <p:cTn id="21" presetID="3"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par>
                          <p:cTn id="24" fill="hold" nodeType="afterGroup">
                            <p:stCondLst>
                              <p:cond delay="3500"/>
                            </p:stCondLst>
                            <p:childTnLst>
                              <p:par>
                                <p:cTn id="25" presetID="8" presetClass="entr" presetSubtype="16" fill="hold" nodeType="afterEffect">
                                  <p:stCondLst>
                                    <p:cond delay="0"/>
                                  </p:stCondLst>
                                  <p:childTnLst>
                                    <p:set>
                                      <p:cBhvr>
                                        <p:cTn id="26" dur="1" fill="hold">
                                          <p:stCondLst>
                                            <p:cond delay="0"/>
                                          </p:stCondLst>
                                        </p:cTn>
                                        <p:tgtEl>
                                          <p:spTgt spid="91164"/>
                                        </p:tgtEl>
                                        <p:attrNameLst>
                                          <p:attrName>style.visibility</p:attrName>
                                        </p:attrNameLst>
                                      </p:cBhvr>
                                      <p:to>
                                        <p:strVal val="visible"/>
                                      </p:to>
                                    </p:set>
                                    <p:animEffect transition="in" filter="diamond(in)">
                                      <p:cBhvr>
                                        <p:cTn id="27" dur="1000"/>
                                        <p:tgtEl>
                                          <p:spTgt spid="9116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1165"/>
                                        </p:tgtEl>
                                        <p:attrNameLst>
                                          <p:attrName>style.visibility</p:attrName>
                                        </p:attrNameLst>
                                      </p:cBhvr>
                                      <p:to>
                                        <p:strVal val="visible"/>
                                      </p:to>
                                    </p:set>
                                    <p:animEffect transition="in" filter="blinds(horizontal)">
                                      <p:cBhvr>
                                        <p:cTn id="30" dur="500"/>
                                        <p:tgtEl>
                                          <p:spTgt spid="9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92" name="Picture 76" descr="LyThai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77"/>
          <p:cNvSpPr txBox="1">
            <a:spLocks noChangeArrowheads="1"/>
          </p:cNvSpPr>
          <p:nvPr/>
        </p:nvSpPr>
        <p:spPr bwMode="auto">
          <a:xfrm>
            <a:off x="381000" y="152400"/>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en-US" sz="2400">
                <a:latin typeface="Times New Roman" pitchFamily="18" charset="0"/>
                <a:cs typeface="Times New Roman" pitchFamily="18" charset="0"/>
              </a:rPr>
              <a:t>     </a:t>
            </a:r>
            <a:r>
              <a:rPr lang="en-US" altLang="en-US" b="1">
                <a:latin typeface="Times New Roman" pitchFamily="18" charset="0"/>
                <a:cs typeface="Times New Roman" pitchFamily="18" charset="0"/>
              </a:rPr>
              <a:t>Một số đồ dùng (công trình) khác được làm bằng đồng hoặc hợp kim của đồng</a:t>
            </a:r>
          </a:p>
        </p:txBody>
      </p:sp>
      <p:sp>
        <p:nvSpPr>
          <p:cNvPr id="34897" name="Text Box 81"/>
          <p:cNvSpPr txBox="1">
            <a:spLocks noChangeArrowheads="1"/>
          </p:cNvSpPr>
          <p:nvPr/>
        </p:nvSpPr>
        <p:spPr bwMode="auto">
          <a:xfrm>
            <a:off x="467032" y="3785419"/>
            <a:ext cx="251460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000">
                <a:latin typeface="Times New Roman" pitchFamily="18" charset="0"/>
                <a:cs typeface="Times New Roman" pitchFamily="18" charset="0"/>
              </a:rPr>
              <a:t>Tượng đài Lý Thái Tổ</a:t>
            </a:r>
          </a:p>
        </p:txBody>
      </p:sp>
      <p:pic>
        <p:nvPicPr>
          <p:cNvPr id="34899" name="Picture 83" descr="201011142819_product_12757106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95400"/>
            <a:ext cx="228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0" name="Picture 84" descr="49bb4bd5_1053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4196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09" name="Picture 93" descr="11182297-Thanh-D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2954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1" name="Text Box 95"/>
          <p:cNvSpPr txBox="1">
            <a:spLocks noChangeArrowheads="1"/>
          </p:cNvSpPr>
          <p:nvPr/>
        </p:nvSpPr>
        <p:spPr bwMode="auto">
          <a:xfrm>
            <a:off x="3352800" y="3785419"/>
            <a:ext cx="274320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000">
                <a:latin typeface="Times New Roman" pitchFamily="18" charset="0"/>
                <a:cs typeface="Times New Roman" pitchFamily="18" charset="0"/>
              </a:rPr>
              <a:t>Tượng đài Thánh Gióng</a:t>
            </a:r>
          </a:p>
        </p:txBody>
      </p:sp>
      <p:sp>
        <p:nvSpPr>
          <p:cNvPr id="34912" name="Text Box 96"/>
          <p:cNvSpPr txBox="1">
            <a:spLocks noChangeArrowheads="1"/>
          </p:cNvSpPr>
          <p:nvPr/>
        </p:nvSpPr>
        <p:spPr bwMode="auto">
          <a:xfrm>
            <a:off x="6553200" y="3886200"/>
            <a:ext cx="236220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000">
                <a:latin typeface="Times New Roman" pitchFamily="18" charset="0"/>
                <a:cs typeface="Times New Roman" pitchFamily="18" charset="0"/>
              </a:rPr>
              <a:t>Tượng đồng Phật Tổ</a:t>
            </a:r>
          </a:p>
        </p:txBody>
      </p:sp>
      <p:sp>
        <p:nvSpPr>
          <p:cNvPr id="34913" name="Text Box 97"/>
          <p:cNvSpPr txBox="1">
            <a:spLocks noChangeArrowheads="1"/>
          </p:cNvSpPr>
          <p:nvPr/>
        </p:nvSpPr>
        <p:spPr bwMode="auto">
          <a:xfrm>
            <a:off x="3657600" y="4802355"/>
            <a:ext cx="1295400" cy="101566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000">
                <a:latin typeface="Times New Roman" pitchFamily="18" charset="0"/>
                <a:cs typeface="Times New Roman" pitchFamily="18" charset="0"/>
              </a:rPr>
              <a:t>Tượng đài Điện Biên Phủ</a:t>
            </a:r>
          </a:p>
        </p:txBody>
      </p:sp>
      <p:pic>
        <p:nvPicPr>
          <p:cNvPr id="34921" name="Picture 105" descr="Photo-0007">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343400"/>
            <a:ext cx="33528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22" name="Text Box 106"/>
          <p:cNvSpPr txBox="1">
            <a:spLocks noChangeArrowheads="1"/>
          </p:cNvSpPr>
          <p:nvPr/>
        </p:nvSpPr>
        <p:spPr bwMode="auto">
          <a:xfrm>
            <a:off x="5943600" y="6248400"/>
            <a:ext cx="129540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000">
                <a:latin typeface="Times New Roman" pitchFamily="18" charset="0"/>
                <a:cs typeface="Times New Roman" pitchFamily="18" charset="0"/>
              </a:rPr>
              <a:t>Đạn đồng  </a:t>
            </a:r>
          </a:p>
        </p:txBody>
      </p:sp>
    </p:spTree>
    <p:extLst>
      <p:ext uri="{BB962C8B-B14F-4D97-AF65-F5344CB8AC3E}">
        <p14:creationId xmlns:p14="http://schemas.microsoft.com/office/powerpoint/2010/main" val="3211233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4892"/>
                                        </p:tgtEl>
                                        <p:attrNameLst>
                                          <p:attrName>style.visibility</p:attrName>
                                        </p:attrNameLst>
                                      </p:cBhvr>
                                      <p:to>
                                        <p:strVal val="visible"/>
                                      </p:to>
                                    </p:set>
                                    <p:animEffect transition="in" filter="diamond(in)">
                                      <p:cBhvr>
                                        <p:cTn id="7" dur="2000"/>
                                        <p:tgtEl>
                                          <p:spTgt spid="3489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4897"/>
                                        </p:tgtEl>
                                        <p:attrNameLst>
                                          <p:attrName>style.visibility</p:attrName>
                                        </p:attrNameLst>
                                      </p:cBhvr>
                                      <p:to>
                                        <p:strVal val="visible"/>
                                      </p:to>
                                    </p:set>
                                    <p:animEffect transition="in" filter="diamond(in)">
                                      <p:cBhvr>
                                        <p:cTn id="10" dur="2000"/>
                                        <p:tgtEl>
                                          <p:spTgt spid="34897"/>
                                        </p:tgtEl>
                                      </p:cBhvr>
                                    </p:animEffect>
                                  </p:childTnLst>
                                </p:cTn>
                              </p:par>
                              <p:par>
                                <p:cTn id="11" presetID="8" presetClass="entr" presetSubtype="16" fill="hold" nodeType="withEffect">
                                  <p:stCondLst>
                                    <p:cond delay="0"/>
                                  </p:stCondLst>
                                  <p:childTnLst>
                                    <p:set>
                                      <p:cBhvr>
                                        <p:cTn id="12" dur="1" fill="hold">
                                          <p:stCondLst>
                                            <p:cond delay="0"/>
                                          </p:stCondLst>
                                        </p:cTn>
                                        <p:tgtEl>
                                          <p:spTgt spid="34909"/>
                                        </p:tgtEl>
                                        <p:attrNameLst>
                                          <p:attrName>style.visibility</p:attrName>
                                        </p:attrNameLst>
                                      </p:cBhvr>
                                      <p:to>
                                        <p:strVal val="visible"/>
                                      </p:to>
                                    </p:set>
                                    <p:animEffect transition="in" filter="diamond(in)">
                                      <p:cBhvr>
                                        <p:cTn id="13" dur="2000"/>
                                        <p:tgtEl>
                                          <p:spTgt spid="3490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4911"/>
                                        </p:tgtEl>
                                        <p:attrNameLst>
                                          <p:attrName>style.visibility</p:attrName>
                                        </p:attrNameLst>
                                      </p:cBhvr>
                                      <p:to>
                                        <p:strVal val="visible"/>
                                      </p:to>
                                    </p:set>
                                    <p:animEffect transition="in" filter="diamond(in)">
                                      <p:cBhvr>
                                        <p:cTn id="16" dur="2000"/>
                                        <p:tgtEl>
                                          <p:spTgt spid="34911"/>
                                        </p:tgtEl>
                                      </p:cBhvr>
                                    </p:animEffect>
                                  </p:childTnLst>
                                </p:cTn>
                              </p:par>
                              <p:par>
                                <p:cTn id="17" presetID="8" presetClass="entr" presetSubtype="16" fill="hold" nodeType="withEffect">
                                  <p:stCondLst>
                                    <p:cond delay="0"/>
                                  </p:stCondLst>
                                  <p:childTnLst>
                                    <p:set>
                                      <p:cBhvr>
                                        <p:cTn id="18" dur="1" fill="hold">
                                          <p:stCondLst>
                                            <p:cond delay="0"/>
                                          </p:stCondLst>
                                        </p:cTn>
                                        <p:tgtEl>
                                          <p:spTgt spid="34899"/>
                                        </p:tgtEl>
                                        <p:attrNameLst>
                                          <p:attrName>style.visibility</p:attrName>
                                        </p:attrNameLst>
                                      </p:cBhvr>
                                      <p:to>
                                        <p:strVal val="visible"/>
                                      </p:to>
                                    </p:set>
                                    <p:animEffect transition="in" filter="diamond(in)">
                                      <p:cBhvr>
                                        <p:cTn id="19" dur="2000"/>
                                        <p:tgtEl>
                                          <p:spTgt spid="3489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4912"/>
                                        </p:tgtEl>
                                        <p:attrNameLst>
                                          <p:attrName>style.visibility</p:attrName>
                                        </p:attrNameLst>
                                      </p:cBhvr>
                                      <p:to>
                                        <p:strVal val="visible"/>
                                      </p:to>
                                    </p:set>
                                    <p:animEffect transition="in" filter="diamond(in)">
                                      <p:cBhvr>
                                        <p:cTn id="22" dur="2000"/>
                                        <p:tgtEl>
                                          <p:spTgt spid="34912"/>
                                        </p:tgtEl>
                                      </p:cBhvr>
                                    </p:animEffect>
                                  </p:childTnLst>
                                </p:cTn>
                              </p:par>
                              <p:par>
                                <p:cTn id="23" presetID="8" presetClass="entr" presetSubtype="16" fill="hold" nodeType="withEffect">
                                  <p:stCondLst>
                                    <p:cond delay="0"/>
                                  </p:stCondLst>
                                  <p:childTnLst>
                                    <p:set>
                                      <p:cBhvr>
                                        <p:cTn id="24" dur="1" fill="hold">
                                          <p:stCondLst>
                                            <p:cond delay="0"/>
                                          </p:stCondLst>
                                        </p:cTn>
                                        <p:tgtEl>
                                          <p:spTgt spid="34900"/>
                                        </p:tgtEl>
                                        <p:attrNameLst>
                                          <p:attrName>style.visibility</p:attrName>
                                        </p:attrNameLst>
                                      </p:cBhvr>
                                      <p:to>
                                        <p:strVal val="visible"/>
                                      </p:to>
                                    </p:set>
                                    <p:animEffect transition="in" filter="diamond(in)">
                                      <p:cBhvr>
                                        <p:cTn id="25" dur="2000"/>
                                        <p:tgtEl>
                                          <p:spTgt spid="34900"/>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4913"/>
                                        </p:tgtEl>
                                        <p:attrNameLst>
                                          <p:attrName>style.visibility</p:attrName>
                                        </p:attrNameLst>
                                      </p:cBhvr>
                                      <p:to>
                                        <p:strVal val="visible"/>
                                      </p:to>
                                    </p:set>
                                    <p:animEffect transition="in" filter="diamond(in)">
                                      <p:cBhvr>
                                        <p:cTn id="28" dur="2000"/>
                                        <p:tgtEl>
                                          <p:spTgt spid="34913"/>
                                        </p:tgtEl>
                                      </p:cBhvr>
                                    </p:animEffect>
                                  </p:childTnLst>
                                </p:cTn>
                              </p:par>
                              <p:par>
                                <p:cTn id="29" presetID="8" presetClass="entr" presetSubtype="16" fill="hold" nodeType="withEffect">
                                  <p:stCondLst>
                                    <p:cond delay="0"/>
                                  </p:stCondLst>
                                  <p:childTnLst>
                                    <p:set>
                                      <p:cBhvr>
                                        <p:cTn id="30" dur="1" fill="hold">
                                          <p:stCondLst>
                                            <p:cond delay="0"/>
                                          </p:stCondLst>
                                        </p:cTn>
                                        <p:tgtEl>
                                          <p:spTgt spid="34921"/>
                                        </p:tgtEl>
                                        <p:attrNameLst>
                                          <p:attrName>style.visibility</p:attrName>
                                        </p:attrNameLst>
                                      </p:cBhvr>
                                      <p:to>
                                        <p:strVal val="visible"/>
                                      </p:to>
                                    </p:set>
                                    <p:animEffect transition="in" filter="diamond(in)">
                                      <p:cBhvr>
                                        <p:cTn id="31" dur="2000"/>
                                        <p:tgtEl>
                                          <p:spTgt spid="34921"/>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4922"/>
                                        </p:tgtEl>
                                        <p:attrNameLst>
                                          <p:attrName>style.visibility</p:attrName>
                                        </p:attrNameLst>
                                      </p:cBhvr>
                                      <p:to>
                                        <p:strVal val="visible"/>
                                      </p:to>
                                    </p:set>
                                    <p:animEffect transition="in" filter="diamond(in)">
                                      <p:cBhvr>
                                        <p:cTn id="34" dur="2000"/>
                                        <p:tgtEl>
                                          <p:spTgt spid="34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97" grpId="0" animBg="1"/>
      <p:bldP spid="34911" grpId="0" animBg="1"/>
      <p:bldP spid="34912" grpId="0" animBg="1"/>
      <p:bldP spid="34913" grpId="0" animBg="1"/>
      <p:bldP spid="349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73742" y="2843524"/>
            <a:ext cx="868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3600" b="1">
                <a:latin typeface="Times New Roman" pitchFamily="18" charset="0"/>
                <a:cs typeface="Times New Roman" pitchFamily="18" charset="0"/>
              </a:rPr>
              <a:t>     </a:t>
            </a:r>
            <a:r>
              <a:rPr lang="en-US" altLang="en-US" sz="3600" b="1">
                <a:solidFill>
                  <a:srgbClr val="FF3300"/>
                </a:solidFill>
                <a:latin typeface="Times New Roman" pitchFamily="18" charset="0"/>
                <a:cs typeface="Times New Roman" pitchFamily="18" charset="0"/>
              </a:rPr>
              <a:t>Nêu cách bảo quản một số đồ dùng bằng đồng và hợp kim của đồng trong gia đình?</a:t>
            </a:r>
          </a:p>
        </p:txBody>
      </p:sp>
      <p:sp>
        <p:nvSpPr>
          <p:cNvPr id="20" name="Text Box 5"/>
          <p:cNvSpPr txBox="1">
            <a:spLocks noChangeArrowheads="1"/>
          </p:cNvSpPr>
          <p:nvPr/>
        </p:nvSpPr>
        <p:spPr bwMode="auto">
          <a:xfrm>
            <a:off x="457200" y="3200400"/>
            <a:ext cx="8229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3200">
                <a:latin typeface="Times New Roman" pitchFamily="18" charset="0"/>
                <a:cs typeface="Times New Roman" pitchFamily="18" charset="0"/>
              </a:rPr>
              <a:t>   </a:t>
            </a:r>
            <a:r>
              <a:rPr lang="en-US" altLang="en-US" sz="3600">
                <a:latin typeface="Times New Roman" pitchFamily="18" charset="0"/>
                <a:cs typeface="Times New Roman" pitchFamily="18" charset="0"/>
              </a:rPr>
              <a:t>Các đồ dùng bằng đồng và hợp kim của đồng để ngoài không khí có thể bị xỉn màu, vì vậy thỉnh thoảng người ta dùng thuốc đánh đồng để lau chùi, làm cho các đồ dùng đó sáng bóng trở lại.</a:t>
            </a:r>
          </a:p>
        </p:txBody>
      </p:sp>
      <p:sp>
        <p:nvSpPr>
          <p:cNvPr id="4" name="TextBox 3"/>
          <p:cNvSpPr txBox="1"/>
          <p:nvPr/>
        </p:nvSpPr>
        <p:spPr>
          <a:xfrm>
            <a:off x="73742" y="1827861"/>
            <a:ext cx="9070258"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200" b="1">
                <a:ln w="11430"/>
                <a:solidFill>
                  <a:schemeClr val="accent5">
                    <a:lumMod val="50000"/>
                  </a:schemeClr>
                </a:solidFill>
                <a:latin typeface="Times New Roman" pitchFamily="18" charset="0"/>
                <a:cs typeface="Times New Roman" pitchFamily="18" charset="0"/>
              </a:rPr>
              <a:t>2. </a:t>
            </a:r>
            <a:r>
              <a:rPr lang="en-US" sz="3200" b="1" u="sng">
                <a:ln w="11430"/>
                <a:solidFill>
                  <a:schemeClr val="accent5">
                    <a:lumMod val="50000"/>
                  </a:schemeClr>
                </a:solidFill>
                <a:latin typeface="Times New Roman" pitchFamily="18" charset="0"/>
                <a:cs typeface="Times New Roman" pitchFamily="18" charset="0"/>
              </a:rPr>
              <a:t>Một số đồ dùng bằng đồng, hợp kim của đồng và cách bảo quản</a:t>
            </a:r>
          </a:p>
        </p:txBody>
      </p:sp>
    </p:spTree>
    <p:extLst>
      <p:ext uri="{BB962C8B-B14F-4D97-AF65-F5344CB8AC3E}">
        <p14:creationId xmlns:p14="http://schemas.microsoft.com/office/powerpoint/2010/main" val="51799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742" y="1827861"/>
            <a:ext cx="8774062"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a:ln w="11430"/>
                <a:solidFill>
                  <a:schemeClr val="accent5">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2. </a:t>
            </a:r>
            <a:r>
              <a:rPr lang="en-US" sz="3000" b="1" u="sng">
                <a:ln w="11430"/>
                <a:solidFill>
                  <a:schemeClr val="accent5">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Một số đồ dùng bằng đồng, hợp kim của đồng và cách bảo quản</a:t>
            </a:r>
          </a:p>
        </p:txBody>
      </p:sp>
      <p:sp>
        <p:nvSpPr>
          <p:cNvPr id="9" name="Text Box 9"/>
          <p:cNvSpPr txBox="1">
            <a:spLocks noChangeArrowheads="1"/>
          </p:cNvSpPr>
          <p:nvPr/>
        </p:nvSpPr>
        <p:spPr bwMode="auto">
          <a:xfrm>
            <a:off x="-54077" y="2843524"/>
            <a:ext cx="9144000" cy="3785652"/>
          </a:xfrm>
          <a:prstGeom prst="rect">
            <a:avLst/>
          </a:prstGeom>
          <a:noFill/>
          <a:ln>
            <a:noFill/>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3000" b="0" i="0" u="sng" strike="noStrike" kern="0" cap="none" spc="0" normalizeH="0" baseline="0" noProof="0" smtClean="0">
                <a:ln>
                  <a:noFill/>
                </a:ln>
                <a:solidFill>
                  <a:srgbClr val="000000"/>
                </a:solidFill>
                <a:effectLst/>
                <a:uLnTx/>
                <a:uFillTx/>
                <a:latin typeface="Times New Roman" pitchFamily="18" charset="0"/>
                <a:cs typeface="Times New Roman" pitchFamily="18" charset="0"/>
              </a:rPr>
              <a:t>Ghi nhớ:</a:t>
            </a:r>
            <a:endParaRPr kumimoji="0" lang="en-US" altLang="en-US" sz="3000" b="0" i="0" u="sng" strike="noStrike" kern="0" cap="none" spc="0" normalizeH="0" baseline="0" noProof="0">
              <a:ln>
                <a:noFill/>
              </a:ln>
              <a:solidFill>
                <a:srgbClr val="000000"/>
              </a:solidFill>
              <a:effectLst/>
              <a:uLnTx/>
              <a:uFillTx/>
              <a:latin typeface="Times New Roman" pitchFamily="18" charset="0"/>
              <a:cs typeface="Times New Roman" pitchFamily="18" charset="0"/>
            </a:endParaRPr>
          </a:p>
          <a:p>
            <a:pPr marL="457200" marR="0" lvl="0" indent="-457200" defTabSz="914400" eaLnBrk="1" fontAlgn="auto" latinLnBrk="0" hangingPunct="1">
              <a:lnSpc>
                <a:spcPct val="100000"/>
              </a:lnSpc>
              <a:spcBef>
                <a:spcPct val="50000"/>
              </a:spcBef>
              <a:spcAft>
                <a:spcPts val="0"/>
              </a:spcAft>
              <a:buClrTx/>
              <a:buSzTx/>
              <a:buFont typeface="Arial" pitchFamily="34" charset="0"/>
              <a:buChar char="•"/>
              <a:tabLst/>
              <a:defRPr/>
            </a:pPr>
            <a:r>
              <a:rPr kumimoji="0" lang="en-US" altLang="en-US" sz="3000" b="0" i="0" u="none" strike="noStrike" kern="0" cap="none" spc="0" normalizeH="0" baseline="0" noProof="0">
                <a:ln>
                  <a:noFill/>
                </a:ln>
                <a:solidFill>
                  <a:srgbClr val="000000"/>
                </a:solidFill>
                <a:effectLst/>
                <a:uLnTx/>
                <a:uFillTx/>
                <a:latin typeface="Times New Roman" pitchFamily="18" charset="0"/>
                <a:cs typeface="Times New Roman" pitchFamily="18" charset="0"/>
              </a:rPr>
              <a:t> Đồng là kim loại được sử dụng rộng rãi. Đồng  được sử dụng làm đồ điện, dây điện, một số bộ phận của ô tô, tàu biển,...</a:t>
            </a:r>
          </a:p>
          <a:p>
            <a:pPr marL="457200" marR="0" lvl="0" indent="-457200" defTabSz="914400" eaLnBrk="1" fontAlgn="auto" latinLnBrk="0" hangingPunct="1">
              <a:lnSpc>
                <a:spcPct val="100000"/>
              </a:lnSpc>
              <a:spcBef>
                <a:spcPct val="50000"/>
              </a:spcBef>
              <a:spcAft>
                <a:spcPts val="0"/>
              </a:spcAft>
              <a:buClrTx/>
              <a:buSzTx/>
              <a:buFont typeface="Arial" pitchFamily="34" charset="0"/>
              <a:buChar char="•"/>
              <a:tabLst/>
              <a:defRPr/>
            </a:pPr>
            <a:r>
              <a:rPr kumimoji="0" lang="en-US" altLang="en-US" sz="3000" b="0" i="0" u="none" strike="noStrike" kern="0" cap="none" spc="0" normalizeH="0" baseline="0" noProof="0">
                <a:ln>
                  <a:noFill/>
                </a:ln>
                <a:solidFill>
                  <a:srgbClr val="000000"/>
                </a:solidFill>
                <a:effectLst/>
                <a:uLnTx/>
                <a:uFillTx/>
                <a:latin typeface="Times New Roman" pitchFamily="18" charset="0"/>
                <a:cs typeface="Times New Roman" pitchFamily="18" charset="0"/>
              </a:rPr>
              <a:t>Các hợp kim của đồng được dùng để làm các đồ dùng trong gia đình như nồi, mâm, ... ; các nhạc cụ như kèn, cồng, chiêng,... hoặc để chế tạo vũ khí, đúc tượng, …</a:t>
            </a:r>
          </a:p>
        </p:txBody>
      </p:sp>
      <p:sp>
        <p:nvSpPr>
          <p:cNvPr id="6" name="TextBox 5"/>
          <p:cNvSpPr txBox="1"/>
          <p:nvPr/>
        </p:nvSpPr>
        <p:spPr>
          <a:xfrm>
            <a:off x="3712907" y="331827"/>
            <a:ext cx="1752599" cy="523220"/>
          </a:xfrm>
          <a:prstGeom prst="rect">
            <a:avLst/>
          </a:prstGeom>
          <a:noFill/>
        </p:spPr>
        <p:txBody>
          <a:bodyPr wrap="square" rtlCol="0">
            <a:spAutoFit/>
          </a:bodyPr>
          <a:lstStyle/>
          <a:p>
            <a:r>
              <a:rPr lang="en-US" sz="2800" u="sng">
                <a:solidFill>
                  <a:schemeClr val="accent4">
                    <a:lumMod val="75000"/>
                  </a:schemeClr>
                </a:solidFill>
                <a:latin typeface="Times New Roman" pitchFamily="18" charset="0"/>
                <a:cs typeface="Times New Roman" pitchFamily="18" charset="0"/>
              </a:rPr>
              <a:t>Khoa học</a:t>
            </a:r>
          </a:p>
        </p:txBody>
      </p:sp>
      <p:sp>
        <p:nvSpPr>
          <p:cNvPr id="7" name="TextBox 6"/>
          <p:cNvSpPr txBox="1"/>
          <p:nvPr/>
        </p:nvSpPr>
        <p:spPr>
          <a:xfrm>
            <a:off x="2383094" y="728990"/>
            <a:ext cx="4419600" cy="523220"/>
          </a:xfrm>
          <a:prstGeom prst="rect">
            <a:avLst/>
          </a:prstGeom>
          <a:noFill/>
        </p:spPr>
        <p:txBody>
          <a:bodyPr wrap="square" rtlCol="0">
            <a:spAutoFit/>
          </a:bodyPr>
          <a:lstStyle/>
          <a:p>
            <a:r>
              <a:rPr lang="en-US"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Đồng và hợp kim của đồng</a:t>
            </a:r>
          </a:p>
        </p:txBody>
      </p:sp>
      <p:sp>
        <p:nvSpPr>
          <p:cNvPr id="8" name="TextBox 7"/>
          <p:cNvSpPr txBox="1"/>
          <p:nvPr/>
        </p:nvSpPr>
        <p:spPr>
          <a:xfrm>
            <a:off x="73742" y="1252210"/>
            <a:ext cx="79248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a:ln w="11430"/>
                <a:solidFill>
                  <a:schemeClr val="accent5">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1. </a:t>
            </a:r>
            <a:r>
              <a:rPr lang="en-US" sz="3000" b="1" u="sng">
                <a:ln w="11430"/>
                <a:solidFill>
                  <a:schemeClr val="accent5">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Tính chất của đồng và hợp kim của đồng</a:t>
            </a:r>
          </a:p>
        </p:txBody>
      </p:sp>
    </p:spTree>
    <p:extLst>
      <p:ext uri="{BB962C8B-B14F-4D97-AF65-F5344CB8AC3E}">
        <p14:creationId xmlns:p14="http://schemas.microsoft.com/office/powerpoint/2010/main" val="23294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38687"/>
          </a:xfrm>
        </p:spPr>
        <p:txBody>
          <a:bodyPr/>
          <a:lstStyle/>
          <a:p>
            <a:pPr eaLnBrk="1" hangingPunct="1">
              <a:defRPr/>
            </a:pPr>
            <a:r>
              <a:rPr lang="en-US" b="1">
                <a:solidFill>
                  <a:schemeClr val="accent6"/>
                </a:solidFill>
                <a:latin typeface="Times New Roman" pitchFamily="18" charset="0"/>
                <a:cs typeface="Times New Roman" pitchFamily="18" charset="0"/>
              </a:rPr>
              <a:t/>
            </a:r>
            <a:br>
              <a:rPr lang="en-US" b="1">
                <a:solidFill>
                  <a:schemeClr val="accent6"/>
                </a:solidFill>
                <a:latin typeface="Times New Roman" pitchFamily="18" charset="0"/>
                <a:cs typeface="Times New Roman" pitchFamily="18" charset="0"/>
              </a:rPr>
            </a:br>
            <a:r>
              <a:rPr lang="en-US" b="1">
                <a:solidFill>
                  <a:srgbClr val="00B050"/>
                </a:solidFill>
                <a:latin typeface="Times New Roman" pitchFamily="18" charset="0"/>
                <a:cs typeface="Times New Roman" pitchFamily="18" charset="0"/>
              </a:rPr>
              <a:t/>
            </a:r>
            <a:br>
              <a:rPr lang="en-US" b="1">
                <a:solidFill>
                  <a:srgbClr val="00B050"/>
                </a:solidFill>
                <a:latin typeface="Times New Roman" pitchFamily="18" charset="0"/>
                <a:cs typeface="Times New Roman" pitchFamily="18" charset="0"/>
              </a:rPr>
            </a:br>
            <a:r>
              <a:rPr lang="en-US" b="1">
                <a:solidFill>
                  <a:srgbClr val="00B050"/>
                </a:solidFill>
                <a:latin typeface="Times New Roman" pitchFamily="18" charset="0"/>
                <a:cs typeface="Times New Roman" pitchFamily="18" charset="0"/>
              </a:rPr>
              <a:t/>
            </a:r>
            <a:br>
              <a:rPr lang="en-US" b="1">
                <a:solidFill>
                  <a:srgbClr val="00B050"/>
                </a:solidFill>
                <a:latin typeface="Times New Roman" pitchFamily="18" charset="0"/>
                <a:cs typeface="Times New Roman" pitchFamily="18" charset="0"/>
              </a:rPr>
            </a:br>
            <a:r>
              <a:rPr lang="en-US" b="1">
                <a:solidFill>
                  <a:srgbClr val="00B050"/>
                </a:solidFill>
                <a:latin typeface="Times New Roman" pitchFamily="18" charset="0"/>
                <a:cs typeface="Times New Roman" pitchFamily="18" charset="0"/>
              </a:rPr>
              <a:t>  </a:t>
            </a:r>
            <a:endParaRPr lang="en-US" b="1">
              <a:solidFill>
                <a:schemeClr val="accent6"/>
              </a:solidFill>
              <a:latin typeface="Times New Roman" pitchFamily="18" charset="0"/>
              <a:cs typeface="Times New Roman" pitchFamily="18" charset="0"/>
            </a:endParaRPr>
          </a:p>
        </p:txBody>
      </p:sp>
      <p:sp>
        <p:nvSpPr>
          <p:cNvPr id="3" name="TextBox 2"/>
          <p:cNvSpPr txBox="1"/>
          <p:nvPr/>
        </p:nvSpPr>
        <p:spPr>
          <a:xfrm>
            <a:off x="950913" y="838200"/>
            <a:ext cx="7527925" cy="1323439"/>
          </a:xfrm>
          <a:prstGeom prst="rect">
            <a:avLst/>
          </a:prstGeom>
          <a:noFill/>
        </p:spPr>
        <p:txBody>
          <a:bodyPr wrap="square">
            <a:spAutoFit/>
          </a:bodyPr>
          <a:lstStyle/>
          <a:p>
            <a:pPr algn="ctr">
              <a:defRPr/>
            </a:pPr>
            <a:r>
              <a:rPr lang="en-US" sz="4000" b="1" dirty="0">
                <a:solidFill>
                  <a:schemeClr val="accent6"/>
                </a:solidFill>
                <a:latin typeface="Times New Roman" pitchFamily="18" charset="0"/>
                <a:cs typeface="Times New Roman" pitchFamily="18" charset="0"/>
              </a:rPr>
              <a:t>CHỌN CHỮ CÁI TRƯỚC CÂU TRẢ LỜI ĐÚNG NHẤT</a:t>
            </a:r>
          </a:p>
        </p:txBody>
      </p:sp>
      <p:sp>
        <p:nvSpPr>
          <p:cNvPr id="4" name="TextBox 3"/>
          <p:cNvSpPr txBox="1">
            <a:spLocks noChangeArrowheads="1"/>
          </p:cNvSpPr>
          <p:nvPr/>
        </p:nvSpPr>
        <p:spPr bwMode="auto">
          <a:xfrm>
            <a:off x="683418" y="2032775"/>
            <a:ext cx="77771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400" b="1" dirty="0">
                <a:solidFill>
                  <a:schemeClr val="accent2"/>
                </a:solidFill>
                <a:latin typeface="Times New Roman" pitchFamily="18" charset="0"/>
                <a:cs typeface="Times New Roman" pitchFamily="18" charset="0"/>
              </a:rPr>
              <a:t> </a:t>
            </a:r>
            <a:r>
              <a:rPr lang="en-US" sz="4400" b="1" dirty="0" err="1">
                <a:solidFill>
                  <a:schemeClr val="accent2"/>
                </a:solidFill>
                <a:latin typeface="Times New Roman" pitchFamily="18" charset="0"/>
                <a:cs typeface="Times New Roman" pitchFamily="18" charset="0"/>
              </a:rPr>
              <a:t>Hợp</a:t>
            </a:r>
            <a:r>
              <a:rPr lang="en-US" sz="4400" b="1" dirty="0">
                <a:solidFill>
                  <a:schemeClr val="accent2"/>
                </a:solidFill>
                <a:latin typeface="Times New Roman" pitchFamily="18" charset="0"/>
                <a:cs typeface="Times New Roman" pitchFamily="18" charset="0"/>
              </a:rPr>
              <a:t> </a:t>
            </a:r>
            <a:r>
              <a:rPr lang="en-US" sz="4400" b="1" dirty="0" err="1">
                <a:solidFill>
                  <a:schemeClr val="accent2"/>
                </a:solidFill>
                <a:latin typeface="Times New Roman" pitchFamily="18" charset="0"/>
                <a:cs typeface="Times New Roman" pitchFamily="18" charset="0"/>
              </a:rPr>
              <a:t>kim</a:t>
            </a:r>
            <a:r>
              <a:rPr lang="en-US" sz="4400" b="1" dirty="0">
                <a:solidFill>
                  <a:schemeClr val="accent2"/>
                </a:solidFill>
                <a:latin typeface="Times New Roman" pitchFamily="18" charset="0"/>
                <a:cs typeface="Times New Roman" pitchFamily="18" charset="0"/>
              </a:rPr>
              <a:t> </a:t>
            </a:r>
            <a:r>
              <a:rPr lang="en-US" sz="4400" b="1" dirty="0" err="1">
                <a:solidFill>
                  <a:schemeClr val="accent2"/>
                </a:solidFill>
                <a:latin typeface="Times New Roman" pitchFamily="18" charset="0"/>
                <a:cs typeface="Times New Roman" pitchFamily="18" charset="0"/>
              </a:rPr>
              <a:t>của</a:t>
            </a:r>
            <a:r>
              <a:rPr lang="en-US" sz="4400" b="1" dirty="0">
                <a:solidFill>
                  <a:schemeClr val="accent2"/>
                </a:solidFill>
                <a:latin typeface="Times New Roman" pitchFamily="18" charset="0"/>
                <a:cs typeface="Times New Roman" pitchFamily="18" charset="0"/>
              </a:rPr>
              <a:t> </a:t>
            </a:r>
            <a:r>
              <a:rPr lang="en-US" sz="4400" b="1" dirty="0" err="1">
                <a:solidFill>
                  <a:schemeClr val="accent2"/>
                </a:solidFill>
                <a:latin typeface="Times New Roman" pitchFamily="18" charset="0"/>
                <a:cs typeface="Times New Roman" pitchFamily="18" charset="0"/>
              </a:rPr>
              <a:t>đồng</a:t>
            </a:r>
            <a:r>
              <a:rPr lang="en-US" sz="4400" b="1" dirty="0">
                <a:solidFill>
                  <a:schemeClr val="accent2"/>
                </a:solidFill>
                <a:latin typeface="Times New Roman" pitchFamily="18" charset="0"/>
                <a:cs typeface="Times New Roman" pitchFamily="18" charset="0"/>
              </a:rPr>
              <a:t> </a:t>
            </a:r>
            <a:r>
              <a:rPr lang="en-US" sz="4400" b="1" dirty="0" err="1">
                <a:solidFill>
                  <a:schemeClr val="accent2"/>
                </a:solidFill>
                <a:latin typeface="Times New Roman" pitchFamily="18" charset="0"/>
                <a:cs typeface="Times New Roman" pitchFamily="18" charset="0"/>
              </a:rPr>
              <a:t>có</a:t>
            </a:r>
            <a:r>
              <a:rPr lang="en-US" sz="4400" b="1" dirty="0">
                <a:solidFill>
                  <a:schemeClr val="accent2"/>
                </a:solidFill>
                <a:latin typeface="Times New Roman" pitchFamily="18" charset="0"/>
                <a:cs typeface="Times New Roman" pitchFamily="18" charset="0"/>
              </a:rPr>
              <a:t> </a:t>
            </a:r>
            <a:r>
              <a:rPr lang="en-US" sz="4400" b="1" dirty="0" err="1">
                <a:solidFill>
                  <a:schemeClr val="accent2"/>
                </a:solidFill>
                <a:latin typeface="Times New Roman" pitchFamily="18" charset="0"/>
                <a:cs typeface="Times New Roman" pitchFamily="18" charset="0"/>
              </a:rPr>
              <a:t>tính</a:t>
            </a:r>
            <a:r>
              <a:rPr lang="en-US" sz="4400" b="1" dirty="0">
                <a:solidFill>
                  <a:schemeClr val="accent2"/>
                </a:solidFill>
                <a:latin typeface="Times New Roman" pitchFamily="18" charset="0"/>
                <a:cs typeface="Times New Roman" pitchFamily="18" charset="0"/>
              </a:rPr>
              <a:t> </a:t>
            </a:r>
            <a:r>
              <a:rPr lang="en-US" sz="4400" b="1" dirty="0" err="1">
                <a:solidFill>
                  <a:schemeClr val="accent2"/>
                </a:solidFill>
                <a:latin typeface="Times New Roman" pitchFamily="18" charset="0"/>
                <a:cs typeface="Times New Roman" pitchFamily="18" charset="0"/>
              </a:rPr>
              <a:t>chất</a:t>
            </a:r>
            <a:r>
              <a:rPr lang="en-US" sz="4400" b="1" dirty="0">
                <a:solidFill>
                  <a:schemeClr val="accent2"/>
                </a:solidFill>
                <a:latin typeface="Times New Roman" pitchFamily="18" charset="0"/>
                <a:cs typeface="Times New Roman" pitchFamily="18" charset="0"/>
              </a:rPr>
              <a:t>:</a:t>
            </a:r>
          </a:p>
        </p:txBody>
      </p:sp>
      <p:sp>
        <p:nvSpPr>
          <p:cNvPr id="11" name="Oval 10">
            <a:hlinkClick r:id="" action="ppaction://noaction"/>
          </p:cNvPr>
          <p:cNvSpPr/>
          <p:nvPr/>
        </p:nvSpPr>
        <p:spPr>
          <a:xfrm>
            <a:off x="4816066" y="5895975"/>
            <a:ext cx="215900" cy="180975"/>
          </a:xfrm>
          <a:prstGeom prst="ellipse">
            <a:avLst/>
          </a:prstGeom>
          <a:solidFill>
            <a:schemeClr val="accent6"/>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latin typeface="Times New Roman" pitchFamily="18" charset="0"/>
              <a:cs typeface="Times New Roman" pitchFamily="18" charset="0"/>
            </a:endParaRPr>
          </a:p>
        </p:txBody>
      </p:sp>
      <p:sp>
        <p:nvSpPr>
          <p:cNvPr id="13" name="Oval 12">
            <a:hlinkClick r:id="" action="ppaction://noaction"/>
          </p:cNvPr>
          <p:cNvSpPr/>
          <p:nvPr/>
        </p:nvSpPr>
        <p:spPr>
          <a:xfrm>
            <a:off x="4212816" y="5927725"/>
            <a:ext cx="215900" cy="179388"/>
          </a:xfrm>
          <a:prstGeom prst="ellipse">
            <a:avLst/>
          </a:prstGeom>
          <a:solidFill>
            <a:srgbClr val="FF0066"/>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latin typeface="Times New Roman" pitchFamily="18" charset="0"/>
              <a:cs typeface="Times New Roman" pitchFamily="18" charset="0"/>
            </a:endParaRPr>
          </a:p>
        </p:txBody>
      </p:sp>
      <p:sp>
        <p:nvSpPr>
          <p:cNvPr id="14" name="Oval 13">
            <a:hlinkClick r:id="" action="ppaction://noaction"/>
          </p:cNvPr>
          <p:cNvSpPr/>
          <p:nvPr/>
        </p:nvSpPr>
        <p:spPr>
          <a:xfrm>
            <a:off x="3617503" y="5895975"/>
            <a:ext cx="215900" cy="180975"/>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latin typeface="Times New Roman" pitchFamily="18" charset="0"/>
              <a:cs typeface="Times New Roman" pitchFamily="18" charset="0"/>
            </a:endParaRPr>
          </a:p>
        </p:txBody>
      </p:sp>
      <p:sp>
        <p:nvSpPr>
          <p:cNvPr id="12" name="TextBox 11"/>
          <p:cNvSpPr txBox="1">
            <a:spLocks noChangeArrowheads="1"/>
          </p:cNvSpPr>
          <p:nvPr/>
        </p:nvSpPr>
        <p:spPr bwMode="auto">
          <a:xfrm>
            <a:off x="1143000" y="3316069"/>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dễ</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vỡ</a:t>
            </a:r>
            <a:r>
              <a:rPr lang="en-US" sz="3600" dirty="0">
                <a:latin typeface="Times New Roman" pitchFamily="18" charset="0"/>
                <a:cs typeface="Times New Roman" pitchFamily="18" charset="0"/>
              </a:rPr>
              <a:t>.</a:t>
            </a:r>
          </a:p>
        </p:txBody>
      </p:sp>
      <p:sp>
        <p:nvSpPr>
          <p:cNvPr id="15" name="TextBox 14"/>
          <p:cNvSpPr txBox="1">
            <a:spLocks noChangeArrowheads="1"/>
          </p:cNvSpPr>
          <p:nvPr/>
        </p:nvSpPr>
        <p:spPr bwMode="auto">
          <a:xfrm>
            <a:off x="1111302" y="3828871"/>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dirty="0">
                <a:latin typeface="Times New Roman" pitchFamily="18" charset="0"/>
                <a:cs typeface="Times New Roman" pitchFamily="18" charset="0"/>
              </a:rPr>
              <a:t>B.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dẻo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hồi</a:t>
            </a:r>
            <a:r>
              <a:rPr lang="en-US" sz="3600" dirty="0">
                <a:latin typeface="Times New Roman" pitchFamily="18" charset="0"/>
                <a:cs typeface="Times New Roman" pitchFamily="18" charset="0"/>
              </a:rPr>
              <a:t>.</a:t>
            </a:r>
          </a:p>
        </p:txBody>
      </p:sp>
      <p:sp>
        <p:nvSpPr>
          <p:cNvPr id="16" name="TextBox 15"/>
          <p:cNvSpPr txBox="1">
            <a:spLocks noChangeArrowheads="1"/>
          </p:cNvSpPr>
          <p:nvPr/>
        </p:nvSpPr>
        <p:spPr bwMode="auto">
          <a:xfrm>
            <a:off x="1121134" y="4895671"/>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600" dirty="0">
                <a:latin typeface="Times New Roman" pitchFamily="18" charset="0"/>
                <a:cs typeface="Times New Roman" pitchFamily="18" charset="0"/>
              </a:rPr>
              <a:t>C.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đồng</a:t>
            </a:r>
            <a:r>
              <a:rPr lang="en-US" sz="36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10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000"/>
                                        <p:tgtEl>
                                          <p:spTgt spid="4"/>
                                        </p:tgtEl>
                                      </p:cBhvr>
                                    </p:animEffect>
                                  </p:childTnLst>
                                </p:cTn>
                              </p:par>
                            </p:childTnLst>
                          </p:cTn>
                        </p:par>
                        <p:par>
                          <p:cTn id="13" fill="hold" nodeType="afterGroup">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cTn>
                              </p:par>
                              <p:par>
                                <p:cTn id="38" presetID="42" presetClass="exit" presetSubtype="0" fill="hold" grpId="1" nodeType="withEffect">
                                  <p:stCondLst>
                                    <p:cond delay="0"/>
                                  </p:stCondLst>
                                  <p:childTnLst>
                                    <p:animEffect transition="out" filter="fade">
                                      <p:cBhvr>
                                        <p:cTn id="39" dur="1000"/>
                                        <p:tgtEl>
                                          <p:spTgt spid="15"/>
                                        </p:tgtEl>
                                      </p:cBhvr>
                                    </p:animEffect>
                                    <p:anim calcmode="lin" valueType="num">
                                      <p:cBhvr>
                                        <p:cTn id="40" dur="1000"/>
                                        <p:tgtEl>
                                          <p:spTgt spid="15"/>
                                        </p:tgtEl>
                                        <p:attrNameLst>
                                          <p:attrName>ppt_x</p:attrName>
                                        </p:attrNameLst>
                                      </p:cBhvr>
                                      <p:tavLst>
                                        <p:tav tm="0">
                                          <p:val>
                                            <p:strVal val="ppt_x"/>
                                          </p:val>
                                        </p:tav>
                                        <p:tav tm="100000">
                                          <p:val>
                                            <p:strVal val="ppt_x"/>
                                          </p:val>
                                        </p:tav>
                                      </p:tavLst>
                                    </p:anim>
                                    <p:anim calcmode="lin" valueType="num">
                                      <p:cBhvr>
                                        <p:cTn id="41" dur="1000"/>
                                        <p:tgtEl>
                                          <p:spTgt spid="15"/>
                                        </p:tgtEl>
                                        <p:attrNameLst>
                                          <p:attrName>ppt_y</p:attrName>
                                        </p:attrNameLst>
                                      </p:cBhvr>
                                      <p:tavLst>
                                        <p:tav tm="0">
                                          <p:val>
                                            <p:strVal val="ppt_y"/>
                                          </p:val>
                                        </p:tav>
                                        <p:tav tm="100000">
                                          <p:val>
                                            <p:strVal val="ppt_y+.1"/>
                                          </p:val>
                                        </p:tav>
                                      </p:tavLst>
                                    </p:anim>
                                    <p:set>
                                      <p:cBhvr>
                                        <p:cTn id="42"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2" grpId="1"/>
      <p:bldP spid="15" grpId="0"/>
      <p:bldP spid="15" grpId="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4925"/>
            <a:ext cx="9190038" cy="6892925"/>
          </a:xfrm>
        </p:spPr>
      </p:pic>
      <p:sp>
        <p:nvSpPr>
          <p:cNvPr id="5122" name="Title 1"/>
          <p:cNvSpPr>
            <a:spLocks noGrp="1"/>
          </p:cNvSpPr>
          <p:nvPr>
            <p:ph type="title"/>
          </p:nvPr>
        </p:nvSpPr>
        <p:spPr>
          <a:xfrm>
            <a:off x="482600" y="1295400"/>
            <a:ext cx="8229600" cy="1143000"/>
          </a:xfrm>
        </p:spPr>
        <p:txBody>
          <a:bodyPr>
            <a:normAutofit fontScale="90000"/>
          </a:bodyPr>
          <a:lstStyle/>
          <a:p>
            <a:pPr eaLnBrk="1" hangingPunct="1"/>
            <a:r>
              <a:rPr lang="en-US" b="1" dirty="0" err="1">
                <a:solidFill>
                  <a:srgbClr val="C00000"/>
                </a:solidFill>
                <a:latin typeface="Times New Roman" pitchFamily="18" charset="0"/>
                <a:cs typeface="Times New Roman" pitchFamily="18" charset="0"/>
              </a:rPr>
              <a:t>Đồng</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hoặc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hợp</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kim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của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đồng</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được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sử</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dụng</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làm</a:t>
            </a:r>
            <a:r>
              <a:rPr lang="en-US" b="1" dirty="0">
                <a:solidFill>
                  <a:srgbClr val="C00000"/>
                </a:solidFill>
                <a:latin typeface="Times New Roman" pitchFamily="18" charset="0"/>
                <a:cs typeface="Times New Roman" pitchFamily="18" charset="0"/>
              </a:rPr>
              <a:t>:</a:t>
            </a:r>
          </a:p>
        </p:txBody>
      </p:sp>
      <p:sp>
        <p:nvSpPr>
          <p:cNvPr id="4" name="TextBox 3"/>
          <p:cNvSpPr txBox="1"/>
          <p:nvPr/>
        </p:nvSpPr>
        <p:spPr>
          <a:xfrm>
            <a:off x="176213" y="6381750"/>
            <a:ext cx="719137" cy="368300"/>
          </a:xfrm>
          <a:prstGeom prst="rect">
            <a:avLst/>
          </a:prstGeom>
          <a:noFill/>
        </p:spPr>
        <p:txBody>
          <a:bodyPr>
            <a:spAutoFit/>
          </a:bodyPr>
          <a:lstStyle/>
          <a:p>
            <a:pPr>
              <a:defRPr/>
            </a:pPr>
            <a:r>
              <a:rPr lang="en-US" dirty="0">
                <a:solidFill>
                  <a:schemeClr val="accent3"/>
                </a:solidFill>
                <a:latin typeface="Times New Roman" pitchFamily="18" charset="0"/>
                <a:cs typeface="Times New Roman" pitchFamily="18" charset="0"/>
              </a:rPr>
              <a:t>cam</a:t>
            </a:r>
          </a:p>
        </p:txBody>
      </p:sp>
      <p:sp>
        <p:nvSpPr>
          <p:cNvPr id="5" name="TextBox 4"/>
          <p:cNvSpPr txBox="1"/>
          <p:nvPr/>
        </p:nvSpPr>
        <p:spPr>
          <a:xfrm>
            <a:off x="-757238" y="2924175"/>
            <a:ext cx="757238" cy="369888"/>
          </a:xfrm>
          <a:prstGeom prst="rect">
            <a:avLst/>
          </a:prstGeom>
          <a:noFill/>
        </p:spPr>
        <p:txBody>
          <a:bodyPr>
            <a:spAutoFit/>
          </a:bodyPr>
          <a:lstStyle/>
          <a:p>
            <a:pPr>
              <a:defRPr/>
            </a:pPr>
            <a:r>
              <a:rPr lang="en-US" dirty="0" err="1">
                <a:solidFill>
                  <a:schemeClr val="accent3"/>
                </a:solidFill>
                <a:latin typeface="Times New Roman" pitchFamily="18" charset="0"/>
                <a:cs typeface="Times New Roman" pitchFamily="18" charset="0"/>
              </a:rPr>
              <a:t>hồng</a:t>
            </a:r>
            <a:endParaRPr lang="en-US" dirty="0">
              <a:solidFill>
                <a:schemeClr val="accent3"/>
              </a:solidFill>
              <a:latin typeface="Times New Roman" pitchFamily="18" charset="0"/>
              <a:cs typeface="Times New Roman" pitchFamily="18" charset="0"/>
            </a:endParaRPr>
          </a:p>
        </p:txBody>
      </p:sp>
      <p:sp>
        <p:nvSpPr>
          <p:cNvPr id="8" name="5-Point Star 7">
            <a:hlinkClick r:id="" action="ppaction://noaction"/>
          </p:cNvPr>
          <p:cNvSpPr/>
          <p:nvPr/>
        </p:nvSpPr>
        <p:spPr>
          <a:xfrm>
            <a:off x="7920038" y="4833938"/>
            <a:ext cx="215900" cy="215900"/>
          </a:xfrm>
          <a:prstGeom prst="star5">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15" name="5-Point Star 14">
            <a:hlinkClick r:id="" action="ppaction://noaction"/>
          </p:cNvPr>
          <p:cNvSpPr/>
          <p:nvPr/>
        </p:nvSpPr>
        <p:spPr>
          <a:xfrm>
            <a:off x="8342313" y="4916488"/>
            <a:ext cx="215900" cy="215900"/>
          </a:xfrm>
          <a:prstGeom prst="star5">
            <a:avLst/>
          </a:prstGeom>
          <a:solidFill>
            <a:srgbClr val="FF0066"/>
          </a:soli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16" name="5-Point Star 15">
            <a:hlinkClick r:id="" action="ppaction://noaction"/>
          </p:cNvPr>
          <p:cNvSpPr/>
          <p:nvPr/>
        </p:nvSpPr>
        <p:spPr>
          <a:xfrm>
            <a:off x="8712200" y="4941888"/>
            <a:ext cx="215900" cy="215900"/>
          </a:xfrm>
          <a:prstGeom prst="star5">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12" name="TextBox 11"/>
          <p:cNvSpPr txBox="1"/>
          <p:nvPr/>
        </p:nvSpPr>
        <p:spPr>
          <a:xfrm>
            <a:off x="1623219" y="2585899"/>
            <a:ext cx="5943600" cy="584775"/>
          </a:xfrm>
          <a:prstGeom prst="rect">
            <a:avLst/>
          </a:prstGeom>
          <a:noFill/>
        </p:spPr>
        <p:txBody>
          <a:bodyPr wrap="square" rtlCol="0">
            <a:spAutoFit/>
          </a:bodyPr>
          <a:lstStyle/>
          <a:p>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quạt</a:t>
            </a:r>
            <a:r>
              <a:rPr lang="en-US" sz="3200" dirty="0">
                <a:latin typeface="Times New Roman" pitchFamily="18" charset="0"/>
                <a:cs typeface="Times New Roman" pitchFamily="18" charset="0"/>
              </a:rPr>
              <a:t>.</a:t>
            </a:r>
          </a:p>
        </p:txBody>
      </p:sp>
      <p:sp>
        <p:nvSpPr>
          <p:cNvPr id="18" name="TextBox 17"/>
          <p:cNvSpPr txBox="1"/>
          <p:nvPr/>
        </p:nvSpPr>
        <p:spPr>
          <a:xfrm>
            <a:off x="1623219" y="3294063"/>
            <a:ext cx="5943600" cy="584775"/>
          </a:xfrm>
          <a:prstGeom prst="rect">
            <a:avLst/>
          </a:prstGeom>
          <a:noFill/>
        </p:spPr>
        <p:txBody>
          <a:bodyPr wrap="square" rtlCol="0">
            <a:spAutoFit/>
          </a:bodyPr>
          <a:lstStyle/>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ô </a:t>
            </a:r>
            <a:r>
              <a:rPr lang="en-US" sz="3200" dirty="0" err="1">
                <a:latin typeface="Times New Roman" pitchFamily="18" charset="0"/>
                <a:cs typeface="Times New Roman" pitchFamily="18" charset="0"/>
              </a:rPr>
              <a:t>tô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hơi</a:t>
            </a:r>
            <a:r>
              <a:rPr lang="en-US" sz="3200" dirty="0">
                <a:latin typeface="Times New Roman" pitchFamily="18" charset="0"/>
                <a:cs typeface="Times New Roman" pitchFamily="18" charset="0"/>
              </a:rPr>
              <a:t>.</a:t>
            </a:r>
          </a:p>
        </p:txBody>
      </p:sp>
      <p:sp>
        <p:nvSpPr>
          <p:cNvPr id="19" name="TextBox 18"/>
          <p:cNvSpPr txBox="1"/>
          <p:nvPr/>
        </p:nvSpPr>
        <p:spPr>
          <a:xfrm>
            <a:off x="1623219" y="4038600"/>
            <a:ext cx="5943600" cy="2062103"/>
          </a:xfrm>
          <a:prstGeom prst="rect">
            <a:avLst/>
          </a:prstGeom>
          <a:noFill/>
        </p:spPr>
        <p:txBody>
          <a:bodyPr wrap="square" rtlCol="0">
            <a:spAutoFit/>
          </a:bodyPr>
          <a:lstStyle/>
          <a:p>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ô </a:t>
            </a:r>
            <a:r>
              <a:rPr lang="en-US" sz="3200" dirty="0" err="1">
                <a:latin typeface="Times New Roman" pitchFamily="18" charset="0"/>
                <a:cs typeface="Times New Roman" pitchFamily="18" charset="0"/>
              </a:rPr>
              <a:t>tô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nồi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kèn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750"/>
                                        <p:tgtEl>
                                          <p:spTgt spid="5122"/>
                                        </p:tgtEl>
                                      </p:cBhvr>
                                    </p:animEffect>
                                  </p:childTnLst>
                                </p:cTn>
                              </p:par>
                            </p:childTnLst>
                          </p:cTn>
                        </p:par>
                        <p:par>
                          <p:cTn id="8" fill="hold">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25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75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2" grpId="0"/>
      <p:bldP spid="12" grpId="1"/>
      <p:bldP spid="18" grpId="0"/>
      <p:bldP spid="18" grpId="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3813"/>
            <a:ext cx="9144000" cy="7796213"/>
          </a:xfrm>
        </p:spPr>
      </p:pic>
      <p:sp>
        <p:nvSpPr>
          <p:cNvPr id="2" name="Title 1"/>
          <p:cNvSpPr>
            <a:spLocks noGrp="1"/>
          </p:cNvSpPr>
          <p:nvPr>
            <p:ph type="title"/>
          </p:nvPr>
        </p:nvSpPr>
        <p:spPr/>
        <p:txBody>
          <a:bodyPr/>
          <a:lstStyle/>
          <a:p>
            <a:pPr eaLnBrk="1" hangingPunct="1"/>
            <a:r>
              <a:rPr lang="en-US">
                <a:latin typeface="Times New Roman" pitchFamily="18" charset="0"/>
                <a:cs typeface="Times New Roman" pitchFamily="18" charset="0"/>
              </a:rPr>
              <a:t>Điền dấu thích hợp</a:t>
            </a:r>
            <a:r>
              <a:rPr lang="en-US">
                <a:solidFill>
                  <a:srgbClr val="FF0000"/>
                </a:solidFill>
                <a:latin typeface="Times New Roman" pitchFamily="18" charset="0"/>
                <a:cs typeface="Times New Roman" pitchFamily="18" charset="0"/>
              </a:rPr>
              <a:t> </a:t>
            </a:r>
            <a:r>
              <a:rPr lang="en-US">
                <a:latin typeface="Times New Roman" pitchFamily="18" charset="0"/>
                <a:cs typeface="Times New Roman" pitchFamily="18" charset="0"/>
              </a:rPr>
              <a:t>vào chỗ trống</a:t>
            </a:r>
          </a:p>
        </p:txBody>
      </p:sp>
      <p:sp>
        <p:nvSpPr>
          <p:cNvPr id="11268" name="TextBox 2"/>
          <p:cNvSpPr txBox="1">
            <a:spLocks noChangeArrowheads="1"/>
          </p:cNvSpPr>
          <p:nvPr/>
        </p:nvSpPr>
        <p:spPr bwMode="auto">
          <a:xfrm>
            <a:off x="-1082675" y="2205038"/>
            <a:ext cx="1081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atin typeface="Times New Roman" pitchFamily="18" charset="0"/>
              <a:cs typeface="Times New Roman" pitchFamily="18" charset="0"/>
            </a:endParaRPr>
          </a:p>
        </p:txBody>
      </p:sp>
      <p:sp>
        <p:nvSpPr>
          <p:cNvPr id="6" name="TextBox 5"/>
          <p:cNvSpPr txBox="1">
            <a:spLocks noChangeArrowheads="1"/>
          </p:cNvSpPr>
          <p:nvPr/>
        </p:nvSpPr>
        <p:spPr bwMode="auto">
          <a:xfrm>
            <a:off x="3292475" y="1128713"/>
            <a:ext cx="214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a:t>
            </a:r>
          </a:p>
        </p:txBody>
      </p:sp>
      <p:sp>
        <p:nvSpPr>
          <p:cNvPr id="11270" name="TextBox 6"/>
          <p:cNvSpPr txBox="1">
            <a:spLocks noChangeArrowheads="1"/>
          </p:cNvSpPr>
          <p:nvPr/>
        </p:nvSpPr>
        <p:spPr bwMode="auto">
          <a:xfrm>
            <a:off x="-1260475" y="2133600"/>
            <a:ext cx="17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atin typeface="Times New Roman" pitchFamily="18" charset="0"/>
              <a:cs typeface="Times New Roman" pitchFamily="18" charset="0"/>
            </a:endParaRPr>
          </a:p>
        </p:txBody>
      </p:sp>
      <p:sp>
        <p:nvSpPr>
          <p:cNvPr id="8" name="TextBox 7"/>
          <p:cNvSpPr txBox="1">
            <a:spLocks noChangeArrowheads="1"/>
          </p:cNvSpPr>
          <p:nvPr/>
        </p:nvSpPr>
        <p:spPr bwMode="auto">
          <a:xfrm>
            <a:off x="3586163" y="1128713"/>
            <a:ext cx="325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solidFill>
                  <a:srgbClr val="FF0000"/>
                </a:solidFill>
                <a:latin typeface="Times New Roman" pitchFamily="18" charset="0"/>
                <a:cs typeface="Times New Roman" pitchFamily="18" charset="0"/>
              </a:rPr>
              <a:t>&gt;</a:t>
            </a:r>
          </a:p>
        </p:txBody>
      </p:sp>
      <p:sp>
        <p:nvSpPr>
          <p:cNvPr id="9" name="TextBox 8"/>
          <p:cNvSpPr txBox="1">
            <a:spLocks noChangeArrowheads="1"/>
          </p:cNvSpPr>
          <p:nvPr/>
        </p:nvSpPr>
        <p:spPr bwMode="auto">
          <a:xfrm>
            <a:off x="3979863" y="1128713"/>
            <a:ext cx="141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a:t>
            </a:r>
          </a:p>
        </p:txBody>
      </p:sp>
      <p:sp>
        <p:nvSpPr>
          <p:cNvPr id="13" name="TextBox 12"/>
          <p:cNvSpPr txBox="1">
            <a:spLocks noChangeArrowheads="1"/>
          </p:cNvSpPr>
          <p:nvPr/>
        </p:nvSpPr>
        <p:spPr bwMode="auto">
          <a:xfrm>
            <a:off x="4575175" y="1131888"/>
            <a:ext cx="1428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a:t>
            </a:r>
          </a:p>
        </p:txBody>
      </p:sp>
      <p:sp>
        <p:nvSpPr>
          <p:cNvPr id="10" name="TextBox 9"/>
          <p:cNvSpPr txBox="1">
            <a:spLocks noChangeArrowheads="1"/>
          </p:cNvSpPr>
          <p:nvPr/>
        </p:nvSpPr>
        <p:spPr bwMode="auto">
          <a:xfrm>
            <a:off x="4154488" y="1131888"/>
            <a:ext cx="360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solidFill>
                  <a:srgbClr val="FF0000"/>
                </a:solidFill>
                <a:latin typeface="Times New Roman" pitchFamily="18" charset="0"/>
                <a:cs typeface="Times New Roman" pitchFamily="18" charset="0"/>
              </a:rPr>
              <a:t>=</a:t>
            </a:r>
          </a:p>
        </p:txBody>
      </p:sp>
      <p:sp>
        <p:nvSpPr>
          <p:cNvPr id="11" name="TextBox 10"/>
          <p:cNvSpPr txBox="1">
            <a:spLocks noChangeArrowheads="1"/>
          </p:cNvSpPr>
          <p:nvPr/>
        </p:nvSpPr>
        <p:spPr bwMode="auto">
          <a:xfrm>
            <a:off x="4749800" y="1160463"/>
            <a:ext cx="2905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solidFill>
                  <a:srgbClr val="FF0000"/>
                </a:solidFill>
                <a:latin typeface="Times New Roman" pitchFamily="18" charset="0"/>
                <a:cs typeface="Times New Roman" pitchFamily="18" charset="0"/>
              </a:rPr>
              <a:t>&lt;</a:t>
            </a:r>
          </a:p>
        </p:txBody>
      </p:sp>
      <p:sp>
        <p:nvSpPr>
          <p:cNvPr id="12" name="TextBox 11"/>
          <p:cNvSpPr txBox="1">
            <a:spLocks noChangeArrowheads="1"/>
          </p:cNvSpPr>
          <p:nvPr/>
        </p:nvSpPr>
        <p:spPr bwMode="auto">
          <a:xfrm>
            <a:off x="5184775" y="1155700"/>
            <a:ext cx="214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a:t>
            </a:r>
          </a:p>
        </p:txBody>
      </p:sp>
      <p:sp>
        <p:nvSpPr>
          <p:cNvPr id="14" name="TextBox 13"/>
          <p:cNvSpPr txBox="1">
            <a:spLocks noChangeArrowheads="1"/>
          </p:cNvSpPr>
          <p:nvPr/>
        </p:nvSpPr>
        <p:spPr bwMode="auto">
          <a:xfrm>
            <a:off x="2735263" y="2317750"/>
            <a:ext cx="2305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(12+11)x3</a:t>
            </a:r>
          </a:p>
        </p:txBody>
      </p:sp>
      <p:sp>
        <p:nvSpPr>
          <p:cNvPr id="15" name="TextBox 14"/>
          <p:cNvSpPr txBox="1">
            <a:spLocks noChangeArrowheads="1"/>
          </p:cNvSpPr>
          <p:nvPr/>
        </p:nvSpPr>
        <p:spPr bwMode="auto">
          <a:xfrm>
            <a:off x="2152650" y="2317750"/>
            <a:ext cx="576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a:t>
            </a:r>
          </a:p>
        </p:txBody>
      </p:sp>
      <p:sp>
        <p:nvSpPr>
          <p:cNvPr id="16" name="TextBox 15"/>
          <p:cNvSpPr txBox="1">
            <a:spLocks noChangeArrowheads="1"/>
          </p:cNvSpPr>
          <p:nvPr/>
        </p:nvSpPr>
        <p:spPr bwMode="auto">
          <a:xfrm>
            <a:off x="971550" y="2343150"/>
            <a:ext cx="1296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45:3</a:t>
            </a:r>
          </a:p>
        </p:txBody>
      </p:sp>
      <p:sp>
        <p:nvSpPr>
          <p:cNvPr id="17" name="TextBox 16"/>
          <p:cNvSpPr txBox="1">
            <a:spLocks noChangeArrowheads="1"/>
          </p:cNvSpPr>
          <p:nvPr/>
        </p:nvSpPr>
        <p:spPr bwMode="auto">
          <a:xfrm>
            <a:off x="865188" y="4365625"/>
            <a:ext cx="2574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11+(52-22)</a:t>
            </a:r>
          </a:p>
        </p:txBody>
      </p:sp>
      <p:sp>
        <p:nvSpPr>
          <p:cNvPr id="19" name="TextBox 18"/>
          <p:cNvSpPr txBox="1">
            <a:spLocks noChangeArrowheads="1"/>
          </p:cNvSpPr>
          <p:nvPr/>
        </p:nvSpPr>
        <p:spPr bwMode="auto">
          <a:xfrm>
            <a:off x="3910013" y="4365625"/>
            <a:ext cx="1368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41+2</a:t>
            </a:r>
          </a:p>
        </p:txBody>
      </p:sp>
      <p:sp>
        <p:nvSpPr>
          <p:cNvPr id="23" name="TextBox 22"/>
          <p:cNvSpPr txBox="1">
            <a:spLocks noChangeArrowheads="1"/>
          </p:cNvSpPr>
          <p:nvPr/>
        </p:nvSpPr>
        <p:spPr bwMode="auto">
          <a:xfrm>
            <a:off x="3328988" y="4365625"/>
            <a:ext cx="576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a:t>
            </a:r>
          </a:p>
        </p:txBody>
      </p:sp>
      <p:sp>
        <p:nvSpPr>
          <p:cNvPr id="20" name="TextBox 19"/>
          <p:cNvSpPr txBox="1">
            <a:spLocks noChangeArrowheads="1"/>
          </p:cNvSpPr>
          <p:nvPr/>
        </p:nvSpPr>
        <p:spPr bwMode="auto">
          <a:xfrm>
            <a:off x="971550" y="3379788"/>
            <a:ext cx="1584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70+23</a:t>
            </a:r>
          </a:p>
        </p:txBody>
      </p:sp>
      <p:sp>
        <p:nvSpPr>
          <p:cNvPr id="25" name="TextBox 24"/>
          <p:cNvSpPr txBox="1">
            <a:spLocks noChangeArrowheads="1"/>
          </p:cNvSpPr>
          <p:nvPr/>
        </p:nvSpPr>
        <p:spPr bwMode="auto">
          <a:xfrm>
            <a:off x="2447925" y="3379788"/>
            <a:ext cx="576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a:t>
            </a:r>
          </a:p>
        </p:txBody>
      </p:sp>
      <p:sp>
        <p:nvSpPr>
          <p:cNvPr id="21" name="TextBox 20"/>
          <p:cNvSpPr txBox="1">
            <a:spLocks noChangeArrowheads="1"/>
          </p:cNvSpPr>
          <p:nvPr/>
        </p:nvSpPr>
        <p:spPr bwMode="auto">
          <a:xfrm>
            <a:off x="3043238" y="3379788"/>
            <a:ext cx="938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a:latin typeface="Times New Roman" pitchFamily="18" charset="0"/>
                <a:cs typeface="Times New Roman" pitchFamily="18" charset="0"/>
              </a:rPr>
              <a:t>30</a:t>
            </a:r>
          </a:p>
        </p:txBody>
      </p:sp>
      <p:pic>
        <p:nvPicPr>
          <p:cNvPr id="29"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7796213"/>
          </a:xfrm>
          <a:prstGeom prst="rect">
            <a:avLst/>
          </a:prstGeom>
        </p:spPr>
      </p:pic>
      <p:sp>
        <p:nvSpPr>
          <p:cNvPr id="3" name="TextBox 2"/>
          <p:cNvSpPr txBox="1"/>
          <p:nvPr/>
        </p:nvSpPr>
        <p:spPr>
          <a:xfrm>
            <a:off x="164128" y="762000"/>
            <a:ext cx="8001000" cy="1938992"/>
          </a:xfrm>
          <a:prstGeom prst="rect">
            <a:avLst/>
          </a:prstGeom>
          <a:noFill/>
        </p:spPr>
        <p:txBody>
          <a:bodyPr wrap="square" rtlCol="0">
            <a:spAutoFit/>
          </a:bodyPr>
          <a:lstStyle/>
          <a:p>
            <a:r>
              <a:rPr lang="en-US" sz="4000" b="1" dirty="0" err="1">
                <a:solidFill>
                  <a:srgbClr val="C00000"/>
                </a:solidFill>
                <a:latin typeface="Times New Roman" pitchFamily="18" charset="0"/>
                <a:cs typeface="Times New Roman" pitchFamily="18" charset="0"/>
              </a:rPr>
              <a:t>Muốn</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bảo</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quản</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một</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số</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đồ</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dùng</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bằng</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đồng</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và</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hợp</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kim</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của</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đồng</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cần</a:t>
            </a:r>
            <a:r>
              <a:rPr lang="en-US" sz="4000" b="1" dirty="0">
                <a:solidFill>
                  <a:srgbClr val="C00000"/>
                </a:solidFill>
                <a:latin typeface="Times New Roman" pitchFamily="18" charset="0"/>
                <a:cs typeface="Times New Roman" pitchFamily="18" charset="0"/>
              </a:rPr>
              <a:t>:</a:t>
            </a:r>
          </a:p>
        </p:txBody>
      </p:sp>
      <p:sp>
        <p:nvSpPr>
          <p:cNvPr id="4" name="TextBox 3"/>
          <p:cNvSpPr txBox="1"/>
          <p:nvPr/>
        </p:nvSpPr>
        <p:spPr>
          <a:xfrm>
            <a:off x="878503" y="2691825"/>
            <a:ext cx="6572250" cy="584775"/>
          </a:xfrm>
          <a:prstGeom prst="rect">
            <a:avLst/>
          </a:prstGeom>
          <a:noFill/>
        </p:spPr>
        <p:txBody>
          <a:bodyPr wrap="square" rtlCol="0">
            <a:spAutoFit/>
          </a:bodyPr>
          <a:lstStyle/>
          <a:p>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a:t>
            </a:r>
          </a:p>
        </p:txBody>
      </p:sp>
      <p:sp>
        <p:nvSpPr>
          <p:cNvPr id="39" name="TextBox 38"/>
          <p:cNvSpPr txBox="1"/>
          <p:nvPr/>
        </p:nvSpPr>
        <p:spPr>
          <a:xfrm>
            <a:off x="863985" y="3276600"/>
            <a:ext cx="6572250" cy="1569660"/>
          </a:xfrm>
          <a:prstGeom prst="rect">
            <a:avLst/>
          </a:prstGeom>
          <a:noFill/>
        </p:spPr>
        <p:txBody>
          <a:bodyPr wrap="square" rtlCol="0">
            <a:spAutoFit/>
          </a:bodyPr>
          <a:lstStyle/>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chùi</a:t>
            </a:r>
            <a:r>
              <a:rPr lang="en-US" sz="3200" dirty="0">
                <a:latin typeface="Times New Roman" pitchFamily="18" charset="0"/>
                <a:cs typeface="Times New Roman" pitchFamily="18" charset="0"/>
              </a:rPr>
              <a:t>.</a:t>
            </a:r>
          </a:p>
        </p:txBody>
      </p:sp>
      <p:sp>
        <p:nvSpPr>
          <p:cNvPr id="40" name="TextBox 39"/>
          <p:cNvSpPr txBox="1"/>
          <p:nvPr/>
        </p:nvSpPr>
        <p:spPr>
          <a:xfrm>
            <a:off x="914400" y="4724400"/>
            <a:ext cx="6572250" cy="584775"/>
          </a:xfrm>
          <a:prstGeom prst="rect">
            <a:avLst/>
          </a:prstGeom>
          <a:noFill/>
        </p:spPr>
        <p:txBody>
          <a:bodyPr wrap="square" rtlCol="0">
            <a:spAutoFit/>
          </a:bodyPr>
          <a:lstStyle/>
          <a:p>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Đem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treo</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giàn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bếp</a:t>
            </a:r>
            <a:r>
              <a:rPr lang="en-US" sz="3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39" grpId="0"/>
      <p:bldP spid="40" grpId="0"/>
      <p:bldP spid="4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inh nen (frame-flower-b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98425"/>
            <a:ext cx="8915400" cy="6686550"/>
          </a:xfrm>
          <a:prstGeom prst="rect">
            <a:avLst/>
          </a:prstGeom>
          <a:solidFill>
            <a:schemeClr val="bg1"/>
          </a:solidFill>
          <a:ln>
            <a:noFill/>
          </a:ln>
          <a:extLst>
            <a:ext uri="{91240B29-F687-4F45-9708-019B960494DF}">
              <a14:hiddenLine xmlns:a14="http://schemas.microsoft.com/office/drawing/2010/main" w="76200">
                <a:solidFill>
                  <a:srgbClr val="000000"/>
                </a:solidFill>
                <a:miter lim="800000"/>
                <a:headEnd/>
                <a:tailEnd/>
              </a14:hiddenLine>
            </a:ext>
          </a:extLst>
        </p:spPr>
      </p:pic>
      <p:sp>
        <p:nvSpPr>
          <p:cNvPr id="34821" name="WordArt 5"/>
          <p:cNvSpPr>
            <a:spLocks noChangeArrowheads="1" noChangeShapeType="1" noTextEdit="1"/>
          </p:cNvSpPr>
          <p:nvPr/>
        </p:nvSpPr>
        <p:spPr bwMode="auto">
          <a:xfrm>
            <a:off x="1384300" y="2138363"/>
            <a:ext cx="6769100" cy="1778000"/>
          </a:xfrm>
          <a:prstGeom prst="rect">
            <a:avLst/>
          </a:prstGeom>
        </p:spPr>
        <p:txBody>
          <a:bodyPr wrap="none" fromWordArt="1">
            <a:prstTxWarp prst="textPlain">
              <a:avLst>
                <a:gd name="adj" fmla="val 50000"/>
              </a:avLst>
            </a:prstTxWarp>
          </a:bodyPr>
          <a:lstStyle/>
          <a:p>
            <a:pPr algn="ctr"/>
            <a:r>
              <a:rPr lang="en-GB" sz="3600" b="1" kern="10">
                <a:ln w="9525">
                  <a:solidFill>
                    <a:srgbClr val="008000"/>
                  </a:solidFill>
                  <a:round/>
                  <a:headEnd/>
                  <a:tailEnd/>
                </a:ln>
                <a:solidFill>
                  <a:srgbClr val="FF3300"/>
                </a:solidFill>
                <a:latin typeface="Times New Roman"/>
                <a:cs typeface="Times New Roman"/>
              </a:rPr>
              <a:t>CHÀO TẠM BIỆT</a:t>
            </a:r>
          </a:p>
        </p:txBody>
      </p:sp>
      <p:sp>
        <p:nvSpPr>
          <p:cNvPr id="12292" name="Rectangle 20"/>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en-US">
              <a:latin typeface="Times New Roman" pitchFamily="18" charset="0"/>
            </a:endParaRPr>
          </a:p>
        </p:txBody>
      </p:sp>
    </p:spTree>
    <p:extLst>
      <p:ext uri="{BB962C8B-B14F-4D97-AF65-F5344CB8AC3E}">
        <p14:creationId xmlns:p14="http://schemas.microsoft.com/office/powerpoint/2010/main" val="2861552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34821"/>
                                        </p:tgtEl>
                                        <p:attrNameLst>
                                          <p:attrName>style.color</p:attrName>
                                        </p:attrNameLst>
                                      </p:cBhvr>
                                      <p:by>
                                        <p:hsl h="7200000" s="0" l="0"/>
                                      </p:by>
                                    </p:animClr>
                                    <p:animClr clrSpc="hsl" dir="cw">
                                      <p:cBhvr>
                                        <p:cTn id="7" dur="500" fill="hold"/>
                                        <p:tgtEl>
                                          <p:spTgt spid="34821"/>
                                        </p:tgtEl>
                                        <p:attrNameLst>
                                          <p:attrName>fillcolor</p:attrName>
                                        </p:attrNameLst>
                                      </p:cBhvr>
                                      <p:by>
                                        <p:hsl h="7200000" s="0" l="0"/>
                                      </p:by>
                                    </p:animClr>
                                    <p:animClr clrSpc="hsl" dir="cw">
                                      <p:cBhvr>
                                        <p:cTn id="8" dur="500" fill="hold"/>
                                        <p:tgtEl>
                                          <p:spTgt spid="34821"/>
                                        </p:tgtEl>
                                        <p:attrNameLst>
                                          <p:attrName>stroke.color</p:attrName>
                                        </p:attrNameLst>
                                      </p:cBhvr>
                                      <p:by>
                                        <p:hsl h="7200000" s="0" l="0"/>
                                      </p:by>
                                    </p:animClr>
                                    <p:set>
                                      <p:cBhvr>
                                        <p:cTn id="9" dur="500" fill="hold"/>
                                        <p:tgtEl>
                                          <p:spTgt spid="348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1981200"/>
            <a:ext cx="5334000" cy="461665"/>
          </a:xfrm>
          <a:prstGeom prst="rect">
            <a:avLst/>
          </a:prstGeom>
          <a:noFill/>
        </p:spPr>
        <p:txBody>
          <a:bodyPr wrap="square" rtlCol="0">
            <a:spAutoFit/>
          </a:bodyPr>
          <a:lstStyle/>
          <a:p>
            <a:endParaRPr lang="en-US" sz="2400">
              <a:latin typeface="Times New Roman" pitchFamily="18" charset="0"/>
              <a:cs typeface="Times New Roman" pitchFamily="18" charset="0"/>
            </a:endParaRPr>
          </a:p>
        </p:txBody>
      </p:sp>
      <p:sp>
        <p:nvSpPr>
          <p:cNvPr id="3" name="TextBox 2"/>
          <p:cNvSpPr txBox="1"/>
          <p:nvPr/>
        </p:nvSpPr>
        <p:spPr>
          <a:xfrm>
            <a:off x="685645" y="1847940"/>
            <a:ext cx="7263581" cy="1938992"/>
          </a:xfrm>
          <a:prstGeom prst="rect">
            <a:avLst/>
          </a:prstGeom>
          <a:noFill/>
        </p:spPr>
        <p:txBody>
          <a:bodyPr wrap="square" rtlCol="0">
            <a:spAutoFit/>
          </a:bodyPr>
          <a:lstStyle/>
          <a:p>
            <a:r>
              <a:rPr lang="en-US" sz="4000" b="1">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Cách bảo quản đồ dùng bằng gang, thép nào sau đây là đúng?</a:t>
            </a:r>
          </a:p>
          <a:p>
            <a:endParaRPr lang="en-US" sz="4000" b="1">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685645" y="3276600"/>
            <a:ext cx="6667500" cy="2485745"/>
          </a:xfrm>
          <a:prstGeom prst="rect">
            <a:avLst/>
          </a:prstGeom>
          <a:noFill/>
        </p:spPr>
        <p:txBody>
          <a:bodyPr wrap="square" rtlCol="0">
            <a:spAutoFit/>
          </a:bodyPr>
          <a:lstStyle/>
          <a:p>
            <a:pPr marL="342900" indent="-342900">
              <a:lnSpc>
                <a:spcPct val="150000"/>
              </a:lnSpc>
              <a:buAutoNum type="alphaUcPeriod"/>
            </a:pPr>
            <a:r>
              <a:rPr lang="en-US" sz="3600">
                <a:latin typeface="Times New Roman" pitchFamily="18" charset="0"/>
                <a:cs typeface="Times New Roman" pitchFamily="18" charset="0"/>
              </a:rPr>
              <a:t> Không chùi rửa thường xuyên.</a:t>
            </a:r>
          </a:p>
          <a:p>
            <a:pPr marL="342900" indent="-342900">
              <a:lnSpc>
                <a:spcPct val="150000"/>
              </a:lnSpc>
              <a:buAutoNum type="alphaUcPeriod"/>
            </a:pPr>
            <a:r>
              <a:rPr lang="en-US" sz="3600">
                <a:latin typeface="Times New Roman" pitchFamily="18" charset="0"/>
                <a:cs typeface="Times New Roman" pitchFamily="18" charset="0"/>
              </a:rPr>
              <a:t> Rửa sạch, cất ở nơi khô ráo.</a:t>
            </a:r>
          </a:p>
          <a:p>
            <a:pPr marL="342900" indent="-342900">
              <a:lnSpc>
                <a:spcPct val="150000"/>
              </a:lnSpc>
              <a:buAutoNum type="alphaUcPeriod"/>
            </a:pPr>
            <a:r>
              <a:rPr lang="en-US" sz="3600">
                <a:latin typeface="Times New Roman" pitchFamily="18" charset="0"/>
                <a:cs typeface="Times New Roman" pitchFamily="18" charset="0"/>
              </a:rPr>
              <a:t> Để ở nơi ẩm thấp.</a:t>
            </a:r>
          </a:p>
        </p:txBody>
      </p:sp>
      <p:sp>
        <p:nvSpPr>
          <p:cNvPr id="5" name="TextBox 4"/>
          <p:cNvSpPr txBox="1"/>
          <p:nvPr/>
        </p:nvSpPr>
        <p:spPr>
          <a:xfrm>
            <a:off x="381000" y="1201609"/>
            <a:ext cx="8388760" cy="646331"/>
          </a:xfrm>
          <a:prstGeom prst="rect">
            <a:avLst/>
          </a:prstGeom>
          <a:noFill/>
        </p:spPr>
        <p:txBody>
          <a:bodyPr wrap="square" rtlCol="0">
            <a:spAutoFit/>
          </a:bodyPr>
          <a:lstStyle/>
          <a:p>
            <a:pPr algn="ctr"/>
            <a:r>
              <a:rPr lang="en-US" sz="3600" b="1">
                <a:solidFill>
                  <a:schemeClr val="accent1">
                    <a:lumMod val="75000"/>
                  </a:schemeClr>
                </a:solidFill>
                <a:latin typeface="Times New Roman" pitchFamily="18" charset="0"/>
                <a:cs typeface="Times New Roman" pitchFamily="18" charset="0"/>
              </a:rPr>
              <a:t>Chọn chữ cái trước câu trả lời đúng nhất. </a:t>
            </a:r>
          </a:p>
        </p:txBody>
      </p:sp>
      <p:sp>
        <p:nvSpPr>
          <p:cNvPr id="6" name="TextBox 5"/>
          <p:cNvSpPr txBox="1"/>
          <p:nvPr/>
        </p:nvSpPr>
        <p:spPr>
          <a:xfrm>
            <a:off x="685645" y="4086663"/>
            <a:ext cx="6553355" cy="823752"/>
          </a:xfrm>
          <a:prstGeom prst="rect">
            <a:avLst/>
          </a:prstGeom>
          <a:solidFill>
            <a:schemeClr val="bg1"/>
          </a:solidFill>
        </p:spPr>
        <p:txBody>
          <a:bodyPr wrap="square" rtlCol="0">
            <a:spAutoFit/>
          </a:bodyPr>
          <a:lstStyle/>
          <a:p>
            <a:pPr lvl="0">
              <a:lnSpc>
                <a:spcPct val="150000"/>
              </a:lnSpc>
            </a:pPr>
            <a:r>
              <a:rPr lang="en-US" sz="3600">
                <a:solidFill>
                  <a:prstClr val="black"/>
                </a:solidFill>
                <a:latin typeface="Times New Roman" pitchFamily="18" charset="0"/>
                <a:cs typeface="Times New Roman" pitchFamily="18" charset="0"/>
              </a:rPr>
              <a:t>B. Rửa sạch, cất ở nơi khô ráo.</a:t>
            </a:r>
          </a:p>
        </p:txBody>
      </p:sp>
      <p:sp>
        <p:nvSpPr>
          <p:cNvPr id="7" name="TextBox 6"/>
          <p:cNvSpPr txBox="1"/>
          <p:nvPr/>
        </p:nvSpPr>
        <p:spPr>
          <a:xfrm>
            <a:off x="690224" y="226430"/>
            <a:ext cx="3886200" cy="707886"/>
          </a:xfrm>
          <a:prstGeom prst="rect">
            <a:avLst/>
          </a:prstGeom>
          <a:noFill/>
        </p:spPr>
        <p:txBody>
          <a:bodyPr wrap="square" rtlCol="0">
            <a:spAutoFit/>
          </a:bodyPr>
          <a:lstStyle/>
          <a:p>
            <a:r>
              <a:rPr lang="en-US" sz="4000" b="1" dirty="0" err="1" smtClean="0">
                <a:solidFill>
                  <a:srgbClr val="FF0066"/>
                </a:solidFill>
                <a:latin typeface="Times New Roman" pitchFamily="18" charset="0"/>
                <a:cs typeface="Times New Roman" pitchFamily="18" charset="0"/>
              </a:rPr>
              <a:t>Kiểm</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tra</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bài</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cũ</a:t>
            </a:r>
            <a:endParaRPr lang="en-GB" sz="40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69300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iterate type="lt">
                                    <p:tmPct val="0"/>
                                  </p:iterate>
                                  <p:childTnLst>
                                    <p:animClr clrSpc="rgb" dir="cw">
                                      <p:cBhvr override="childStyle">
                                        <p:cTn id="6" dur="2000" fill="hold"/>
                                        <p:tgtEl>
                                          <p:spTgt spid="6">
                                            <p:txEl>
                                              <p:pRg st="0" end="0"/>
                                            </p:txEl>
                                          </p:spTgt>
                                        </p:tgtEl>
                                        <p:attrNameLst>
                                          <p:attrName>style.color</p:attrName>
                                        </p:attrNameLst>
                                      </p:cBhvr>
                                      <p:to>
                                        <a:srgbClr val="FF0000"/>
                                      </p:to>
                                    </p:animClr>
                                  </p:childTnLst>
                                </p:cTn>
                              </p:par>
                              <p:par>
                                <p:cTn id="7" presetID="15" presetClass="emph" presetSubtype="0" grpId="1" nodeType="withEffect">
                                  <p:stCondLst>
                                    <p:cond delay="0"/>
                                  </p:stCondLst>
                                  <p:iterate type="lt">
                                    <p:tmAbs val="25"/>
                                  </p:iterate>
                                  <p:childTnLst>
                                    <p:set>
                                      <p:cBhvr override="childStyle">
                                        <p:cTn id="8" dur="indefinite"/>
                                        <p:tgtEl>
                                          <p:spTgt spid="6">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371600"/>
            <a:ext cx="2842109" cy="923330"/>
          </a:xfrm>
          <a:prstGeom prst="rect">
            <a:avLst/>
          </a:prstGeom>
          <a:noFill/>
        </p:spPr>
        <p:txBody>
          <a:bodyPr wrap="square" rtlCol="0">
            <a:spAutoFit/>
          </a:bodyPr>
          <a:lstStyle/>
          <a:p>
            <a:r>
              <a:rPr lang="en-US" sz="5400" u="sng" dirty="0" err="1">
                <a:solidFill>
                  <a:schemeClr val="accent4">
                    <a:lumMod val="75000"/>
                  </a:schemeClr>
                </a:solidFill>
                <a:latin typeface="Times New Roman" pitchFamily="18" charset="0"/>
                <a:cs typeface="Times New Roman" pitchFamily="18" charset="0"/>
              </a:rPr>
              <a:t>Khoa</a:t>
            </a:r>
            <a:r>
              <a:rPr lang="en-US" sz="5400" u="sng" dirty="0">
                <a:solidFill>
                  <a:schemeClr val="accent4">
                    <a:lumMod val="75000"/>
                  </a:schemeClr>
                </a:solidFill>
                <a:latin typeface="Times New Roman" pitchFamily="18" charset="0"/>
                <a:cs typeface="Times New Roman" pitchFamily="18" charset="0"/>
              </a:rPr>
              <a:t> </a:t>
            </a:r>
            <a:r>
              <a:rPr lang="en-US" sz="5400" u="sng" dirty="0" err="1">
                <a:solidFill>
                  <a:schemeClr val="accent4">
                    <a:lumMod val="75000"/>
                  </a:schemeClr>
                </a:solidFill>
                <a:latin typeface="Times New Roman" pitchFamily="18" charset="0"/>
                <a:cs typeface="Times New Roman" pitchFamily="18" charset="0"/>
              </a:rPr>
              <a:t>học</a:t>
            </a:r>
            <a:endParaRPr lang="en-US" sz="5400" u="sng" dirty="0">
              <a:solidFill>
                <a:schemeClr val="accent4">
                  <a:lumMod val="75000"/>
                </a:schemeClr>
              </a:solidFill>
              <a:latin typeface="Times New Roman" pitchFamily="18" charset="0"/>
              <a:cs typeface="Times New Roman" pitchFamily="18" charset="0"/>
            </a:endParaRPr>
          </a:p>
        </p:txBody>
      </p:sp>
      <p:sp>
        <p:nvSpPr>
          <p:cNvPr id="4" name="TextBox 3"/>
          <p:cNvSpPr txBox="1"/>
          <p:nvPr/>
        </p:nvSpPr>
        <p:spPr>
          <a:xfrm>
            <a:off x="152400" y="2380424"/>
            <a:ext cx="8991600" cy="1015663"/>
          </a:xfrm>
          <a:prstGeom prst="rect">
            <a:avLst/>
          </a:prstGeom>
          <a:noFill/>
        </p:spPr>
        <p:txBody>
          <a:bodyPr wrap="square" rtlCol="0">
            <a:spAutoFit/>
          </a:bodyPr>
          <a:lstStyle/>
          <a:p>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Đồng</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và</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hợp</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kim</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của</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đồng</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TextBox 1"/>
          <p:cNvSpPr txBox="1"/>
          <p:nvPr/>
        </p:nvSpPr>
        <p:spPr>
          <a:xfrm>
            <a:off x="266700" y="465824"/>
            <a:ext cx="8763000" cy="1384995"/>
          </a:xfrm>
          <a:prstGeom prst="rect">
            <a:avLst/>
          </a:prstGeom>
          <a:noFill/>
        </p:spPr>
        <p:txBody>
          <a:bodyPr wrap="square" rtlCol="0">
            <a:spAutoFit/>
          </a:bodyPr>
          <a:lstStyle/>
          <a:p>
            <a:r>
              <a:rPr lang="vi-VN" sz="4000" b="1" dirty="0">
                <a:solidFill>
                  <a:srgbClr val="0070C0"/>
                </a:solidFill>
                <a:latin typeface="Times New Roman" pitchFamily="18" charset="0"/>
                <a:cs typeface="Times New Roman" pitchFamily="18" charset="0"/>
              </a:rPr>
              <a:t>Thứ </a:t>
            </a:r>
            <a:r>
              <a:rPr lang="en-US" sz="4000" b="1" dirty="0" err="1" smtClean="0">
                <a:solidFill>
                  <a:srgbClr val="0070C0"/>
                </a:solidFill>
                <a:latin typeface="Times New Roman" pitchFamily="18" charset="0"/>
                <a:cs typeface="Times New Roman" pitchFamily="18" charset="0"/>
              </a:rPr>
              <a:t>năm</a:t>
            </a:r>
            <a:r>
              <a:rPr lang="en-US" sz="4000" b="1" dirty="0" smtClean="0">
                <a:solidFill>
                  <a:srgbClr val="0070C0"/>
                </a:solidFill>
                <a:latin typeface="Times New Roman" pitchFamily="18" charset="0"/>
                <a:cs typeface="Times New Roman" pitchFamily="18" charset="0"/>
              </a:rPr>
              <a:t>,</a:t>
            </a:r>
            <a:r>
              <a:rPr lang="vi-VN" sz="4000" b="1" dirty="0" smtClean="0">
                <a:solidFill>
                  <a:srgbClr val="0070C0"/>
                </a:solidFill>
                <a:latin typeface="Times New Roman" pitchFamily="18" charset="0"/>
                <a:cs typeface="Times New Roman" pitchFamily="18" charset="0"/>
              </a:rPr>
              <a:t> </a:t>
            </a:r>
            <a:r>
              <a:rPr lang="vi-VN" sz="4000" b="1" dirty="0">
                <a:solidFill>
                  <a:srgbClr val="0070C0"/>
                </a:solidFill>
                <a:latin typeface="Times New Roman" pitchFamily="18" charset="0"/>
                <a:cs typeface="Times New Roman" pitchFamily="18" charset="0"/>
              </a:rPr>
              <a:t>ngày </a:t>
            </a:r>
            <a:r>
              <a:rPr lang="vi-VN" sz="4000" b="1" dirty="0" smtClean="0">
                <a:solidFill>
                  <a:srgbClr val="0070C0"/>
                </a:solidFill>
                <a:latin typeface="Times New Roman" pitchFamily="18" charset="0"/>
                <a:cs typeface="Times New Roman" pitchFamily="18" charset="0"/>
              </a:rPr>
              <a:t>0</a:t>
            </a:r>
            <a:r>
              <a:rPr lang="en-US" sz="4000" b="1" dirty="0" smtClean="0">
                <a:solidFill>
                  <a:srgbClr val="0070C0"/>
                </a:solidFill>
                <a:latin typeface="Times New Roman" pitchFamily="18" charset="0"/>
                <a:cs typeface="Times New Roman" pitchFamily="18" charset="0"/>
              </a:rPr>
              <a:t>9</a:t>
            </a:r>
            <a:r>
              <a:rPr lang="vi-VN" sz="4000" b="1" dirty="0" smtClean="0">
                <a:solidFill>
                  <a:srgbClr val="0070C0"/>
                </a:solidFill>
                <a:latin typeface="Times New Roman" pitchFamily="18" charset="0"/>
                <a:cs typeface="Times New Roman" pitchFamily="18" charset="0"/>
              </a:rPr>
              <a:t> </a:t>
            </a:r>
            <a:r>
              <a:rPr lang="vi-VN" sz="4000" b="1" dirty="0">
                <a:solidFill>
                  <a:srgbClr val="0070C0"/>
                </a:solidFill>
                <a:latin typeface="Times New Roman" pitchFamily="18" charset="0"/>
                <a:cs typeface="Times New Roman" pitchFamily="18" charset="0"/>
              </a:rPr>
              <a:t>tháng 12 năm 2021</a:t>
            </a:r>
          </a:p>
          <a:p>
            <a:endParaRPr lang="en-GB" sz="4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6890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90500" y="737175"/>
            <a:ext cx="8953500" cy="1015425"/>
          </a:xfrm>
          <a:prstGeom prst="horizontalScroll">
            <a:avLst/>
          </a:prstGeom>
          <a:solidFill>
            <a:schemeClr val="accent6">
              <a:lumMod val="60000"/>
              <a:lumOff val="40000"/>
            </a:schemeClr>
          </a:solidFill>
          <a:ln>
            <a:solidFill>
              <a:schemeClr val="bg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Quan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sát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dây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đồng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biết</a:t>
            </a:r>
            <a:r>
              <a:rPr lang="en-US" sz="3200" dirty="0">
                <a:solidFill>
                  <a:schemeClr val="tx1"/>
                </a:solidFill>
                <a:latin typeface="Times New Roman" pitchFamily="18" charset="0"/>
                <a:cs typeface="Times New Roman" pitchFamily="18" charset="0"/>
              </a:rPr>
              <a:t>:</a:t>
            </a:r>
          </a:p>
        </p:txBody>
      </p:sp>
      <p:sp>
        <p:nvSpPr>
          <p:cNvPr id="5" name="TextBox 4"/>
          <p:cNvSpPr txBox="1"/>
          <p:nvPr/>
        </p:nvSpPr>
        <p:spPr>
          <a:xfrm>
            <a:off x="190500" y="3886200"/>
            <a:ext cx="2781300" cy="2308324"/>
          </a:xfrm>
          <a:prstGeom prst="rect">
            <a:avLst/>
          </a:prstGeom>
          <a:noFill/>
        </p:spPr>
        <p:txBody>
          <a:bodyPr wrap="square" rtlCol="0">
            <a:spAutoFit/>
          </a:bodyPr>
          <a:lstStyle/>
          <a:p>
            <a:pPr marL="285750" indent="-285750">
              <a:buFontTx/>
              <a:buChar char="-"/>
            </a:pP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sắc</a:t>
            </a:r>
            <a:endParaRPr lang="en-US" sz="3600" b="1" dirty="0">
              <a:latin typeface="Times New Roman" pitchFamily="18" charset="0"/>
              <a:cs typeface="Times New Roman" pitchFamily="18" charset="0"/>
            </a:endParaRPr>
          </a:p>
          <a:p>
            <a:pPr marL="285750" indent="-285750">
              <a:buFontTx/>
              <a:buChar char="-"/>
            </a:pPr>
            <a:r>
              <a:rPr lang="en-US" sz="3600" b="1" dirty="0" err="1">
                <a:latin typeface="Times New Roman" pitchFamily="18" charset="0"/>
                <a:cs typeface="Times New Roman" pitchFamily="18" charset="0"/>
              </a:rPr>
              <a:t>Độ</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sáng</a:t>
            </a:r>
            <a:endParaRPr lang="en-US" sz="3600" b="1" dirty="0">
              <a:latin typeface="Times New Roman" pitchFamily="18" charset="0"/>
              <a:cs typeface="Times New Roman" pitchFamily="18" charset="0"/>
            </a:endParaRPr>
          </a:p>
          <a:p>
            <a:pPr marL="285750" indent="-285750">
              <a:buFontTx/>
              <a:buChar char="-"/>
            </a:pPr>
            <a:r>
              <a:rPr lang="en-US" sz="3600" b="1" dirty="0" err="1">
                <a:latin typeface="Times New Roman" pitchFamily="18" charset="0"/>
                <a:cs typeface="Times New Roman" pitchFamily="18" charset="0"/>
              </a:rPr>
              <a:t>Tính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cứng</a:t>
            </a:r>
            <a:endParaRPr lang="en-US" sz="3600" b="1" dirty="0">
              <a:latin typeface="Times New Roman" pitchFamily="18" charset="0"/>
              <a:cs typeface="Times New Roman" pitchFamily="18" charset="0"/>
            </a:endParaRPr>
          </a:p>
          <a:p>
            <a:pPr marL="285750" indent="-285750">
              <a:buFontTx/>
              <a:buChar char="-"/>
            </a:pPr>
            <a:r>
              <a:rPr lang="en-US" sz="3600" b="1" dirty="0" err="1">
                <a:latin typeface="Times New Roman" pitchFamily="18" charset="0"/>
                <a:cs typeface="Times New Roman" pitchFamily="18" charset="0"/>
              </a:rPr>
              <a:t>Tính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dẻo</a:t>
            </a:r>
            <a:endParaRPr lang="en-US" sz="3600" b="1" dirty="0">
              <a:latin typeface="Times New Roman" pitchFamily="18" charset="0"/>
              <a:cs typeface="Times New Roman" pitchFamily="18" charset="0"/>
            </a:endParaRPr>
          </a:p>
        </p:txBody>
      </p:sp>
      <p:sp>
        <p:nvSpPr>
          <p:cNvPr id="6" name="TextBox 5"/>
          <p:cNvSpPr txBox="1"/>
          <p:nvPr/>
        </p:nvSpPr>
        <p:spPr>
          <a:xfrm>
            <a:off x="0" y="131802"/>
            <a:ext cx="7924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accent5">
                    <a:lumMod val="50000"/>
                  </a:schemeClr>
                </a:solidFill>
                <a:latin typeface="Times New Roman" pitchFamily="18" charset="0"/>
                <a:cs typeface="Times New Roman" pitchFamily="18" charset="0"/>
              </a:rPr>
              <a:t>1. </a:t>
            </a:r>
            <a:r>
              <a:rPr lang="en-US" sz="3200" b="1" u="sng" dirty="0" err="1">
                <a:ln w="11430"/>
                <a:solidFill>
                  <a:schemeClr val="accent5">
                    <a:lumMod val="50000"/>
                  </a:schemeClr>
                </a:solidFill>
                <a:latin typeface="Times New Roman" pitchFamily="18" charset="0"/>
                <a:cs typeface="Times New Roman" pitchFamily="18" charset="0"/>
              </a:rPr>
              <a:t>Tính</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chất</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của</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đồng</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và</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hợp</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kim</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của</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đồng</a:t>
            </a:r>
            <a:endParaRPr lang="en-US" sz="3200" b="1" u="sng" dirty="0">
              <a:ln w="11430"/>
              <a:solidFill>
                <a:schemeClr val="accent5">
                  <a:lumMod val="50000"/>
                </a:schemeClr>
              </a:solidFill>
              <a:latin typeface="Times New Roman" pitchFamily="18" charset="0"/>
              <a:cs typeface="Times New Roman" pitchFamily="18" charset="0"/>
            </a:endParaRP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981" y="1524000"/>
            <a:ext cx="3886201" cy="2590800"/>
          </a:xfrm>
          <a:prstGeom prst="rect">
            <a:avLst/>
          </a:prstGeom>
        </p:spPr>
      </p:pic>
      <p:sp>
        <p:nvSpPr>
          <p:cNvPr id="10" name="TextBox 9"/>
          <p:cNvSpPr txBox="1"/>
          <p:nvPr/>
        </p:nvSpPr>
        <p:spPr>
          <a:xfrm>
            <a:off x="4565760" y="2027496"/>
            <a:ext cx="3511440" cy="584775"/>
          </a:xfrm>
          <a:prstGeom prst="rect">
            <a:avLst/>
          </a:prstGeom>
          <a:solidFill>
            <a:schemeClr val="bg2"/>
          </a:solidFill>
        </p:spPr>
        <p:txBody>
          <a:bodyPr wrap="square" rtlCol="0">
            <a:spAutoFit/>
          </a:bodyPr>
          <a:lstStyle/>
          <a:p>
            <a:r>
              <a:rPr lang="en-US" sz="3200" b="1" dirty="0" err="1">
                <a:solidFill>
                  <a:schemeClr val="accent2">
                    <a:lumMod val="50000"/>
                  </a:schemeClr>
                </a:solidFill>
                <a:latin typeface="Times New Roman" pitchFamily="18" charset="0"/>
                <a:cs typeface="Times New Roman" pitchFamily="18" charset="0"/>
              </a:rPr>
              <a:t>Màu</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đỏ</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nâu</a:t>
            </a:r>
            <a:endParaRPr lang="en-US" sz="3200" b="1" dirty="0">
              <a:solidFill>
                <a:schemeClr val="accent2">
                  <a:lumMod val="50000"/>
                </a:schemeClr>
              </a:solidFill>
              <a:latin typeface="Times New Roman" pitchFamily="18" charset="0"/>
              <a:cs typeface="Times New Roman" pitchFamily="18" charset="0"/>
            </a:endParaRPr>
          </a:p>
        </p:txBody>
      </p:sp>
      <p:sp>
        <p:nvSpPr>
          <p:cNvPr id="12" name="TextBox 11"/>
          <p:cNvSpPr txBox="1"/>
          <p:nvPr/>
        </p:nvSpPr>
        <p:spPr>
          <a:xfrm>
            <a:off x="4624529" y="3009763"/>
            <a:ext cx="3511440" cy="584775"/>
          </a:xfrm>
          <a:prstGeom prst="rect">
            <a:avLst/>
          </a:prstGeom>
          <a:solidFill>
            <a:schemeClr val="bg2"/>
          </a:solidFill>
        </p:spPr>
        <p:txBody>
          <a:bodyPr wrap="square" rtlCol="0">
            <a:spAutoFit/>
          </a:bodyPr>
          <a:lstStyle/>
          <a:p>
            <a:r>
              <a:rPr lang="en-US" sz="3200" b="1" dirty="0" err="1">
                <a:solidFill>
                  <a:schemeClr val="accent2">
                    <a:lumMod val="50000"/>
                  </a:schemeClr>
                </a:solidFill>
                <a:latin typeface="Times New Roman" pitchFamily="18" charset="0"/>
                <a:cs typeface="Times New Roman" pitchFamily="18" charset="0"/>
              </a:rPr>
              <a:t>Có</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ánh</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kim</a:t>
            </a:r>
            <a:endParaRPr lang="en-US" sz="3200" b="1" dirty="0">
              <a:solidFill>
                <a:schemeClr val="accent2">
                  <a:lumMod val="50000"/>
                </a:schemeClr>
              </a:solidFill>
              <a:latin typeface="Times New Roman" pitchFamily="18" charset="0"/>
              <a:cs typeface="Times New Roman" pitchFamily="18" charset="0"/>
            </a:endParaRPr>
          </a:p>
        </p:txBody>
      </p:sp>
      <p:sp>
        <p:nvSpPr>
          <p:cNvPr id="13" name="TextBox 12"/>
          <p:cNvSpPr txBox="1"/>
          <p:nvPr/>
        </p:nvSpPr>
        <p:spPr>
          <a:xfrm>
            <a:off x="4584153" y="4085897"/>
            <a:ext cx="3511440" cy="1077218"/>
          </a:xfrm>
          <a:prstGeom prst="rect">
            <a:avLst/>
          </a:prstGeom>
          <a:solidFill>
            <a:schemeClr val="bg2"/>
          </a:solidFill>
        </p:spPr>
        <p:txBody>
          <a:bodyPr wrap="square" rtlCol="0">
            <a:spAutoFit/>
          </a:bodyPr>
          <a:lstStyle/>
          <a:p>
            <a:r>
              <a:rPr lang="en-US" sz="3200" b="1" dirty="0" err="1">
                <a:solidFill>
                  <a:schemeClr val="accent2">
                    <a:lumMod val="50000"/>
                  </a:schemeClr>
                </a:solidFill>
                <a:latin typeface="Times New Roman" pitchFamily="18" charset="0"/>
                <a:cs typeface="Times New Roman" pitchFamily="18" charset="0"/>
              </a:rPr>
              <a:t>Không</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cứng</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bằng</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sắt</a:t>
            </a:r>
            <a:endParaRPr lang="en-US" sz="3200" b="1" dirty="0">
              <a:solidFill>
                <a:schemeClr val="accent2">
                  <a:lumMod val="50000"/>
                </a:schemeClr>
              </a:solidFill>
              <a:latin typeface="Times New Roman" pitchFamily="18" charset="0"/>
              <a:cs typeface="Times New Roman" pitchFamily="18" charset="0"/>
            </a:endParaRPr>
          </a:p>
        </p:txBody>
      </p:sp>
      <p:sp>
        <p:nvSpPr>
          <p:cNvPr id="14" name="TextBox 13"/>
          <p:cNvSpPr txBox="1"/>
          <p:nvPr/>
        </p:nvSpPr>
        <p:spPr>
          <a:xfrm>
            <a:off x="4683016" y="5559705"/>
            <a:ext cx="3511440" cy="1077218"/>
          </a:xfrm>
          <a:prstGeom prst="rect">
            <a:avLst/>
          </a:prstGeom>
          <a:solidFill>
            <a:schemeClr val="bg2"/>
          </a:solidFill>
        </p:spPr>
        <p:txBody>
          <a:bodyPr wrap="square" rtlCol="0">
            <a:spAutoFit/>
          </a:bodyPr>
          <a:lstStyle/>
          <a:p>
            <a:r>
              <a:rPr lang="en-US" sz="3200" b="1" dirty="0" err="1">
                <a:solidFill>
                  <a:schemeClr val="accent2">
                    <a:lumMod val="50000"/>
                  </a:schemeClr>
                </a:solidFill>
                <a:latin typeface="Times New Roman" pitchFamily="18" charset="0"/>
                <a:cs typeface="Times New Roman" pitchFamily="18" charset="0"/>
              </a:rPr>
              <a:t>Dẻo</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dễ</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uốn</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dễ</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dát</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mỏng</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hơn</a:t>
            </a:r>
            <a:r>
              <a:rPr lang="en-US" sz="3200" b="1" dirty="0">
                <a:solidFill>
                  <a:schemeClr val="accent2">
                    <a:lumMod val="50000"/>
                  </a:schemeClr>
                </a:solidFill>
                <a:latin typeface="Times New Roman" pitchFamily="18" charset="0"/>
                <a:cs typeface="Times New Roman" pitchFamily="18" charset="0"/>
              </a:rPr>
              <a:t> </a:t>
            </a:r>
            <a:r>
              <a:rPr lang="en-US" sz="3200" b="1" dirty="0" err="1">
                <a:solidFill>
                  <a:schemeClr val="accent2">
                    <a:lumMod val="50000"/>
                  </a:schemeClr>
                </a:solidFill>
                <a:latin typeface="Times New Roman" pitchFamily="18" charset="0"/>
                <a:cs typeface="Times New Roman" pitchFamily="18" charset="0"/>
              </a:rPr>
              <a:t>sắt</a:t>
            </a:r>
            <a:endParaRPr lang="en-US" sz="3200" b="1" dirty="0">
              <a:solidFill>
                <a:schemeClr val="accent2">
                  <a:lumMod val="50000"/>
                </a:schemeClr>
              </a:solidFill>
              <a:latin typeface="Times New Roman" pitchFamily="18" charset="0"/>
              <a:cs typeface="Times New Roman" pitchFamily="18" charset="0"/>
            </a:endParaRPr>
          </a:p>
        </p:txBody>
      </p:sp>
      <p:cxnSp>
        <p:nvCxnSpPr>
          <p:cNvPr id="15" name="Straight Arrow Connector 14"/>
          <p:cNvCxnSpPr/>
          <p:nvPr/>
        </p:nvCxnSpPr>
        <p:spPr>
          <a:xfrm flipV="1">
            <a:off x="2590800" y="2612272"/>
            <a:ext cx="1676400" cy="12739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flipV="1">
            <a:off x="2590800" y="3594538"/>
            <a:ext cx="1676400" cy="102996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flipV="1">
            <a:off x="2743200" y="4800600"/>
            <a:ext cx="1566608" cy="55673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a:off x="2590800" y="5791200"/>
            <a:ext cx="1719008" cy="30711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264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3674" y="684847"/>
            <a:ext cx="4484739" cy="33537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 y="612530"/>
            <a:ext cx="4584475" cy="3438356"/>
          </a:xfrm>
          <a:prstGeom prst="rect">
            <a:avLst/>
          </a:prstGeom>
        </p:spPr>
      </p:pic>
      <p:sp>
        <p:nvSpPr>
          <p:cNvPr id="9" name="TextBox 8"/>
          <p:cNvSpPr txBox="1"/>
          <p:nvPr/>
        </p:nvSpPr>
        <p:spPr>
          <a:xfrm>
            <a:off x="6230" y="22500"/>
            <a:ext cx="7924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accent5">
                    <a:lumMod val="50000"/>
                  </a:schemeClr>
                </a:solidFill>
                <a:latin typeface="Times New Roman" pitchFamily="18" charset="0"/>
                <a:cs typeface="Times New Roman" pitchFamily="18" charset="0"/>
              </a:rPr>
              <a:t>1. </a:t>
            </a:r>
            <a:r>
              <a:rPr lang="en-US" sz="3200" b="1" u="sng" dirty="0" err="1">
                <a:ln w="11430"/>
                <a:solidFill>
                  <a:schemeClr val="accent5">
                    <a:lumMod val="50000"/>
                  </a:schemeClr>
                </a:solidFill>
                <a:latin typeface="Times New Roman" pitchFamily="18" charset="0"/>
                <a:cs typeface="Times New Roman" pitchFamily="18" charset="0"/>
              </a:rPr>
              <a:t>Tính</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chất</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của</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đồng</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và</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hợp</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kim</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của</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đồng</a:t>
            </a:r>
            <a:endParaRPr lang="en-US" sz="3200" b="1" u="sng" dirty="0">
              <a:ln w="11430"/>
              <a:solidFill>
                <a:schemeClr val="accent5">
                  <a:lumMod val="50000"/>
                </a:schemeClr>
              </a:solidFill>
              <a:latin typeface="Times New Roman" pitchFamily="18" charset="0"/>
              <a:cs typeface="Times New Roman" pitchFamily="18" charset="0"/>
            </a:endParaRPr>
          </a:p>
        </p:txBody>
      </p:sp>
      <p:sp>
        <p:nvSpPr>
          <p:cNvPr id="4" name="TextBox 3"/>
          <p:cNvSpPr txBox="1"/>
          <p:nvPr/>
        </p:nvSpPr>
        <p:spPr>
          <a:xfrm>
            <a:off x="1602165" y="4264903"/>
            <a:ext cx="59436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nguồn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gốc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đồng</a:t>
            </a:r>
            <a:r>
              <a:rPr lang="en-US" sz="2800" b="1" dirty="0">
                <a:solidFill>
                  <a:srgbClr val="FF0000"/>
                </a:solidFill>
                <a:latin typeface="Times New Roman" pitchFamily="18" charset="0"/>
                <a:cs typeface="Times New Roman" pitchFamily="18" charset="0"/>
              </a:rPr>
              <a:t>?</a:t>
            </a:r>
          </a:p>
        </p:txBody>
      </p:sp>
      <p:sp>
        <p:nvSpPr>
          <p:cNvPr id="6" name="TextBox 5"/>
          <p:cNvSpPr txBox="1"/>
          <p:nvPr/>
        </p:nvSpPr>
        <p:spPr>
          <a:xfrm>
            <a:off x="6230" y="5029200"/>
            <a:ext cx="9137770" cy="1569660"/>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35371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4323" y="4876800"/>
            <a:ext cx="6553200" cy="1754326"/>
          </a:xfrm>
          <a:prstGeom prst="rect">
            <a:avLst/>
          </a:prstGeom>
          <a:solidFill>
            <a:schemeClr val="accent4">
              <a:lumMod val="60000"/>
              <a:lumOff val="40000"/>
            </a:schemeClr>
          </a:solidFill>
          <a:ln>
            <a:solidFill>
              <a:schemeClr val="tx1">
                <a:lumMod val="85000"/>
                <a:lumOff val="15000"/>
              </a:schemeClr>
            </a:solidFill>
          </a:ln>
        </p:spPr>
        <p:txBody>
          <a:bodyPr wrap="square" rtlCol="0">
            <a:spAutoFit/>
          </a:bodyPr>
          <a:lstStyle/>
          <a:p>
            <a:pPr marL="285750" indent="-285750">
              <a:buFontTx/>
              <a:buChar char="-"/>
            </a:pPr>
            <a:r>
              <a:rPr lang="en-US" sz="3600">
                <a:latin typeface="Times New Roman" pitchFamily="18" charset="0"/>
                <a:cs typeface="Times New Roman" pitchFamily="18" charset="0"/>
              </a:rPr>
              <a:t>Đồng là một kim loại.</a:t>
            </a:r>
          </a:p>
          <a:p>
            <a:pPr marL="285750" indent="-285750">
              <a:buFontTx/>
              <a:buChar char="-"/>
            </a:pPr>
            <a:r>
              <a:rPr lang="en-US" sz="3600">
                <a:latin typeface="Times New Roman" pitchFamily="18" charset="0"/>
                <a:cs typeface="Times New Roman" pitchFamily="18" charset="0"/>
              </a:rPr>
              <a:t>Đồng – thiếc, đồng – kẽm đều là hợp kim của đồng.</a:t>
            </a:r>
          </a:p>
        </p:txBody>
      </p:sp>
      <p:sp>
        <p:nvSpPr>
          <p:cNvPr id="3" name="Right Arrow 2"/>
          <p:cNvSpPr/>
          <p:nvPr/>
        </p:nvSpPr>
        <p:spPr>
          <a:xfrm>
            <a:off x="-27039" y="5111318"/>
            <a:ext cx="2057400" cy="1285289"/>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 y="1905000"/>
            <a:ext cx="4090798" cy="20946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228" y="1905000"/>
            <a:ext cx="3809385" cy="2094688"/>
          </a:xfrm>
          <a:prstGeom prst="rect">
            <a:avLst/>
          </a:prstGeom>
        </p:spPr>
      </p:pic>
      <p:sp>
        <p:nvSpPr>
          <p:cNvPr id="7" name="TextBox 6"/>
          <p:cNvSpPr txBox="1"/>
          <p:nvPr/>
        </p:nvSpPr>
        <p:spPr>
          <a:xfrm>
            <a:off x="858478" y="4161155"/>
            <a:ext cx="2343766"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a:latin typeface="Times New Roman" pitchFamily="18" charset="0"/>
                <a:cs typeface="Times New Roman" pitchFamily="18" charset="0"/>
              </a:rPr>
              <a:t>Đồng – thiếc</a:t>
            </a:r>
          </a:p>
        </p:txBody>
      </p:sp>
      <p:sp>
        <p:nvSpPr>
          <p:cNvPr id="8" name="TextBox 7"/>
          <p:cNvSpPr txBox="1"/>
          <p:nvPr/>
        </p:nvSpPr>
        <p:spPr>
          <a:xfrm>
            <a:off x="4766804" y="4130584"/>
            <a:ext cx="4170719"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kẽm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thau</a:t>
            </a:r>
            <a:r>
              <a:rPr lang="en-US" sz="2800" b="1" dirty="0">
                <a:latin typeface="Times New Roman" pitchFamily="18" charset="0"/>
                <a:cs typeface="Times New Roman" pitchFamily="18" charset="0"/>
              </a:rPr>
              <a:t>)</a:t>
            </a:r>
          </a:p>
        </p:txBody>
      </p:sp>
      <p:sp>
        <p:nvSpPr>
          <p:cNvPr id="12" name="TextBox 11"/>
          <p:cNvSpPr txBox="1"/>
          <p:nvPr/>
        </p:nvSpPr>
        <p:spPr>
          <a:xfrm>
            <a:off x="73742" y="914400"/>
            <a:ext cx="7924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accent5">
                    <a:lumMod val="50000"/>
                  </a:schemeClr>
                </a:solidFill>
                <a:latin typeface="Times New Roman" pitchFamily="18" charset="0"/>
                <a:cs typeface="Times New Roman" pitchFamily="18" charset="0"/>
              </a:rPr>
              <a:t>1. </a:t>
            </a:r>
            <a:r>
              <a:rPr lang="en-US" sz="3200" b="1" u="sng" dirty="0" err="1">
                <a:ln w="11430"/>
                <a:solidFill>
                  <a:schemeClr val="accent5">
                    <a:lumMod val="50000"/>
                  </a:schemeClr>
                </a:solidFill>
                <a:latin typeface="Times New Roman" pitchFamily="18" charset="0"/>
                <a:cs typeface="Times New Roman" pitchFamily="18" charset="0"/>
              </a:rPr>
              <a:t>Tính</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chất</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của</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đồng</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và</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hợp</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kim</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của</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đồng</a:t>
            </a:r>
            <a:endParaRPr lang="en-US" sz="3200" b="1" u="sng" dirty="0">
              <a:ln w="1143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2633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3716"/>
            <a:ext cx="9144000" cy="954107"/>
          </a:xfrm>
          <a:prstGeom prst="rect">
            <a:avLst/>
          </a:prstGeom>
          <a:noFill/>
        </p:spPr>
        <p:txBody>
          <a:bodyPr wrap="square" rtlCol="0">
            <a:spAutoFit/>
          </a:bodyPr>
          <a:lstStyle/>
          <a:p>
            <a:pPr algn="just"/>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Dựa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thông</a:t>
            </a:r>
            <a:r>
              <a:rPr lang="en-US" sz="2800" b="1" dirty="0">
                <a:solidFill>
                  <a:srgbClr val="FF0000"/>
                </a:solidFill>
                <a:latin typeface="Times New Roman" pitchFamily="18" charset="0"/>
                <a:cs typeface="Times New Roman" pitchFamily="18" charset="0"/>
              </a:rPr>
              <a:t> tin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khoa</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50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2804519823"/>
              </p:ext>
            </p:extLst>
          </p:nvPr>
        </p:nvGraphicFramePr>
        <p:xfrm>
          <a:off x="457200" y="1828800"/>
          <a:ext cx="8305801" cy="4876800"/>
        </p:xfrm>
        <a:graphic>
          <a:graphicData uri="http://schemas.openxmlformats.org/drawingml/2006/table">
            <a:tbl>
              <a:tblPr firstRow="1" bandRow="1">
                <a:tableStyleId>{5940675A-B579-460E-94D1-54222C63F5DA}</a:tableStyleId>
              </a:tblPr>
              <a:tblGrid>
                <a:gridCol w="2307537">
                  <a:extLst>
                    <a:ext uri="{9D8B030D-6E8A-4147-A177-3AD203B41FA5}">
                      <a16:colId xmlns:a16="http://schemas.microsoft.com/office/drawing/2014/main" xmlns="" val="20000"/>
                    </a:ext>
                  </a:extLst>
                </a:gridCol>
                <a:gridCol w="2387919">
                  <a:extLst>
                    <a:ext uri="{9D8B030D-6E8A-4147-A177-3AD203B41FA5}">
                      <a16:colId xmlns:a16="http://schemas.microsoft.com/office/drawing/2014/main" xmlns="" val="20001"/>
                    </a:ext>
                  </a:extLst>
                </a:gridCol>
                <a:gridCol w="3610345">
                  <a:extLst>
                    <a:ext uri="{9D8B030D-6E8A-4147-A177-3AD203B41FA5}">
                      <a16:colId xmlns:a16="http://schemas.microsoft.com/office/drawing/2014/main" xmlns="" val="20002"/>
                    </a:ext>
                  </a:extLst>
                </a:gridCol>
              </a:tblGrid>
              <a:tr h="685800">
                <a:tc>
                  <a:txBody>
                    <a:bodyPr/>
                    <a:lstStyle/>
                    <a:p>
                      <a:pPr algn="ctr"/>
                      <a:endParaRPr lang="en-US" sz="3200" b="1" dirty="0">
                        <a:latin typeface="Times New Roman" pitchFamily="18" charset="0"/>
                        <a:cs typeface="Times New Roman" pitchFamily="18" charset="0"/>
                      </a:endParaRPr>
                    </a:p>
                  </a:txBody>
                  <a:tcPr/>
                </a:tc>
                <a:tc>
                  <a:txBody>
                    <a:bodyPr/>
                    <a:lstStyle/>
                    <a:p>
                      <a:pPr algn="ctr"/>
                      <a:r>
                        <a:rPr lang="en-US" sz="3200" b="1">
                          <a:latin typeface="Times New Roman" pitchFamily="18" charset="0"/>
                          <a:cs typeface="Times New Roman" pitchFamily="18" charset="0"/>
                        </a:rPr>
                        <a:t>Đồng</a:t>
                      </a:r>
                    </a:p>
                  </a:txBody>
                  <a:tcPr anchor="ctr"/>
                </a:tc>
                <a:tc>
                  <a:txBody>
                    <a:bodyPr/>
                    <a:lstStyle/>
                    <a:p>
                      <a:pPr algn="ctr"/>
                      <a:r>
                        <a:rPr lang="en-US" sz="3200" b="1">
                          <a:latin typeface="Times New Roman" pitchFamily="18" charset="0"/>
                          <a:cs typeface="Times New Roman" pitchFamily="18" charset="0"/>
                        </a:rPr>
                        <a:t>Hợp</a:t>
                      </a:r>
                      <a:r>
                        <a:rPr lang="en-US" sz="3200" b="1" baseline="0">
                          <a:latin typeface="Times New Roman" pitchFamily="18" charset="0"/>
                          <a:cs typeface="Times New Roman" pitchFamily="18" charset="0"/>
                        </a:rPr>
                        <a:t> kim của đồng</a:t>
                      </a:r>
                      <a:endParaRPr lang="en-US" sz="3200" b="1">
                        <a:latin typeface="Times New Roman" pitchFamily="18" charset="0"/>
                        <a:cs typeface="Times New Roman" pitchFamily="18" charset="0"/>
                      </a:endParaRPr>
                    </a:p>
                  </a:txBody>
                  <a:tcPr anchor="ctr"/>
                </a:tc>
                <a:extLst>
                  <a:ext uri="{0D108BD9-81ED-4DB2-BD59-A6C34878D82A}">
                    <a16:rowId xmlns:a16="http://schemas.microsoft.com/office/drawing/2014/main" xmlns="" val="10000"/>
                  </a:ext>
                </a:extLst>
              </a:tr>
              <a:tr h="419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err="1">
                          <a:latin typeface="Times New Roman" pitchFamily="18" charset="0"/>
                          <a:cs typeface="Times New Roman" pitchFamily="18" charset="0"/>
                        </a:rPr>
                        <a:t>Tính</a:t>
                      </a:r>
                      <a:r>
                        <a:rPr lang="en-US" sz="3200" b="1" baseline="0" dirty="0">
                          <a:latin typeface="Times New Roman" pitchFamily="18" charset="0"/>
                          <a:cs typeface="Times New Roman" pitchFamily="18" charset="0"/>
                        </a:rPr>
                        <a:t> </a:t>
                      </a:r>
                      <a:r>
                        <a:rPr lang="en-US" sz="3200" b="1" baseline="0" dirty="0" err="1">
                          <a:latin typeface="Times New Roman" pitchFamily="18" charset="0"/>
                          <a:cs typeface="Times New Roman" pitchFamily="18" charset="0"/>
                        </a:rPr>
                        <a:t>chất</a:t>
                      </a:r>
                      <a:endParaRPr lang="en-US" sz="3200" b="1" dirty="0">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a:txBody>
                  <a:tcPr/>
                </a:tc>
                <a:tc>
                  <a:txBody>
                    <a:bodyPr/>
                    <a:lstStyle/>
                    <a:p>
                      <a:pPr algn="ctr"/>
                      <a:endParaRPr lang="en-US" sz="3200" b="1" dirty="0">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a:p>
                      <a:pPr algn="ctr"/>
                      <a:endParaRPr lang="en-US" sz="3200" b="1" dirty="0">
                        <a:latin typeface="Times New Roman" pitchFamily="18" charset="0"/>
                        <a:cs typeface="Times New Roman" pitchFamily="18" charset="0"/>
                      </a:endParaRPr>
                    </a:p>
                  </a:txBody>
                  <a:tcPr/>
                </a:tc>
                <a:tc>
                  <a:txBody>
                    <a:bodyPr/>
                    <a:lstStyle/>
                    <a:p>
                      <a:pPr algn="ctr"/>
                      <a:endParaRPr lang="en-US" sz="3200" b="1"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
        <p:nvSpPr>
          <p:cNvPr id="12" name="TextBox 11"/>
          <p:cNvSpPr txBox="1"/>
          <p:nvPr/>
        </p:nvSpPr>
        <p:spPr>
          <a:xfrm>
            <a:off x="0" y="0"/>
            <a:ext cx="7924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accent5">
                    <a:lumMod val="50000"/>
                  </a:schemeClr>
                </a:solidFill>
                <a:latin typeface="Times New Roman" pitchFamily="18" charset="0"/>
                <a:cs typeface="Times New Roman" pitchFamily="18" charset="0"/>
              </a:rPr>
              <a:t>1. </a:t>
            </a:r>
            <a:r>
              <a:rPr lang="en-US" sz="3200" b="1" u="sng" dirty="0" err="1">
                <a:ln w="11430"/>
                <a:solidFill>
                  <a:schemeClr val="accent5">
                    <a:lumMod val="50000"/>
                  </a:schemeClr>
                </a:solidFill>
                <a:latin typeface="Times New Roman" pitchFamily="18" charset="0"/>
                <a:cs typeface="Times New Roman" pitchFamily="18" charset="0"/>
              </a:rPr>
              <a:t>Tính</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chất</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của</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đồng</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và</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hợp</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kim</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của</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đồng</a:t>
            </a:r>
            <a:endParaRPr lang="en-US" sz="3200" b="1" u="sng" dirty="0">
              <a:ln w="11430"/>
              <a:solidFill>
                <a:schemeClr val="accent5">
                  <a:lumMod val="50000"/>
                </a:schemeClr>
              </a:solidFill>
              <a:latin typeface="Times New Roman" pitchFamily="18" charset="0"/>
              <a:cs typeface="Times New Roman" pitchFamily="18" charset="0"/>
            </a:endParaRPr>
          </a:p>
        </p:txBody>
      </p:sp>
      <p:sp>
        <p:nvSpPr>
          <p:cNvPr id="3" name="TextBox 2"/>
          <p:cNvSpPr txBox="1"/>
          <p:nvPr/>
        </p:nvSpPr>
        <p:spPr>
          <a:xfrm>
            <a:off x="2781300" y="2514600"/>
            <a:ext cx="2362200" cy="4093428"/>
          </a:xfrm>
          <a:prstGeom prst="rect">
            <a:avLst/>
          </a:prstGeom>
          <a:noFill/>
        </p:spPr>
        <p:txBody>
          <a:bodyPr wrap="square" rtlCol="0">
            <a:spAutoFit/>
          </a:bodyPr>
          <a:lstStyle/>
          <a:p>
            <a:pPr algn="just"/>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dễ</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mỏng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kéo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sợi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dập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uốn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màu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đỏ</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ánh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kim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dẫn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nhiệt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dẫn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tốt</a:t>
            </a:r>
            <a:r>
              <a:rPr lang="en-US" sz="2600" dirty="0">
                <a:latin typeface="Times New Roman" pitchFamily="18" charset="0"/>
                <a:cs typeface="Times New Roman" pitchFamily="18" charset="0"/>
              </a:rPr>
              <a:t>.</a:t>
            </a:r>
          </a:p>
        </p:txBody>
      </p:sp>
      <p:sp>
        <p:nvSpPr>
          <p:cNvPr id="4" name="TextBox 3"/>
          <p:cNvSpPr txBox="1"/>
          <p:nvPr/>
        </p:nvSpPr>
        <p:spPr>
          <a:xfrm>
            <a:off x="5257800" y="2514600"/>
            <a:ext cx="3429000" cy="2492990"/>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Hợp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kim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thiếc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màu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kẽm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màu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Chúng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ánh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kim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cứng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hơn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đồng</a:t>
            </a:r>
            <a:r>
              <a:rPr lang="en-US" sz="2600" dirty="0">
                <a:latin typeface="Times New Roman" pitchFamily="18" charset="0"/>
                <a:cs typeface="Times New Roman" pitchFamily="18" charset="0"/>
              </a:rPr>
              <a:t>.</a:t>
            </a:r>
          </a:p>
          <a:p>
            <a:pPr algn="just"/>
            <a:endParaRPr lang="en-US" sz="2600" dirty="0"/>
          </a:p>
        </p:txBody>
      </p:sp>
    </p:spTree>
    <p:extLst>
      <p:ext uri="{BB962C8B-B14F-4D97-AF65-F5344CB8AC3E}">
        <p14:creationId xmlns:p14="http://schemas.microsoft.com/office/powerpoint/2010/main" val="149673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106121"/>
            <a:ext cx="91440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err="1">
                <a:solidFill>
                  <a:srgbClr val="FF0000"/>
                </a:solidFill>
                <a:latin typeface="Times New Roman" pitchFamily="18" charset="0"/>
                <a:cs typeface="Times New Roman" pitchFamily="18" charset="0"/>
              </a:rPr>
              <a:t>Quan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sát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hình</a:t>
            </a:r>
            <a:r>
              <a:rPr lang="en-US" sz="2800" b="1" i="1" dirty="0">
                <a:solidFill>
                  <a:srgbClr val="FF0000"/>
                </a:solidFill>
                <a:latin typeface="Times New Roman" pitchFamily="18" charset="0"/>
                <a:cs typeface="Times New Roman" pitchFamily="18" charset="0"/>
              </a:rPr>
              <a:t> minh </a:t>
            </a:r>
            <a:r>
              <a:rPr lang="en-US" sz="2800" b="1" i="1" dirty="0" err="1">
                <a:solidFill>
                  <a:srgbClr val="FF0000"/>
                </a:solidFill>
                <a:latin typeface="Times New Roman" pitchFamily="18" charset="0"/>
                <a:cs typeface="Times New Roman" pitchFamily="18" charset="0"/>
              </a:rPr>
              <a:t>họa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nói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đồ</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dùng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bằng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đồng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hợp</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kim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đồng</a:t>
            </a:r>
            <a:r>
              <a:rPr lang="en-US" sz="2800" b="1" i="1" dirty="0">
                <a:solidFill>
                  <a:srgbClr val="FF0000"/>
                </a:solidFill>
                <a:latin typeface="Times New Roman" pitchFamily="18" charset="0"/>
                <a:cs typeface="Times New Roman" pitchFamily="18" charset="0"/>
              </a:rPr>
              <a:t>.</a:t>
            </a:r>
          </a:p>
        </p:txBody>
      </p:sp>
      <p:sp>
        <p:nvSpPr>
          <p:cNvPr id="40" name="TextBox 39"/>
          <p:cNvSpPr txBox="1"/>
          <p:nvPr/>
        </p:nvSpPr>
        <p:spPr>
          <a:xfrm>
            <a:off x="0" y="0"/>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200" b="1">
                <a:ln w="11430"/>
                <a:solidFill>
                  <a:schemeClr val="accent5">
                    <a:lumMod val="50000"/>
                  </a:schemeClr>
                </a:solidFill>
                <a:latin typeface="Times New Roman" pitchFamily="18" charset="0"/>
                <a:cs typeface="Times New Roman" pitchFamily="18" charset="0"/>
              </a:rPr>
              <a:t>2. </a:t>
            </a:r>
            <a:r>
              <a:rPr lang="en-US" sz="3200" b="1" u="sng">
                <a:ln w="11430"/>
                <a:solidFill>
                  <a:schemeClr val="accent5">
                    <a:lumMod val="50000"/>
                  </a:schemeClr>
                </a:solidFill>
                <a:latin typeface="Times New Roman" pitchFamily="18" charset="0"/>
                <a:cs typeface="Times New Roman" pitchFamily="18" charset="0"/>
              </a:rPr>
              <a:t>Một số đồ dùng bằng đồng, hợp kim của đồng và cách bảo quản</a:t>
            </a:r>
          </a:p>
        </p:txBody>
      </p:sp>
      <p:grpSp>
        <p:nvGrpSpPr>
          <p:cNvPr id="7" name="Group 6"/>
          <p:cNvGrpSpPr/>
          <p:nvPr/>
        </p:nvGrpSpPr>
        <p:grpSpPr>
          <a:xfrm>
            <a:off x="94771" y="2108615"/>
            <a:ext cx="2244213" cy="2077535"/>
            <a:chOff x="38100" y="541600"/>
            <a:chExt cx="3125311" cy="2808741"/>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71" y="866890"/>
              <a:ext cx="3068640" cy="2483451"/>
            </a:xfrm>
            <a:prstGeom prst="rect">
              <a:avLst/>
            </a:prstGeom>
          </p:spPr>
        </p:pic>
        <p:sp>
          <p:nvSpPr>
            <p:cNvPr id="9" name="Oval 8"/>
            <p:cNvSpPr/>
            <p:nvPr/>
          </p:nvSpPr>
          <p:spPr>
            <a:xfrm>
              <a:off x="38100" y="541600"/>
              <a:ext cx="533400" cy="5620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latin typeface="Times New Roman" pitchFamily="18" charset="0"/>
                  <a:cs typeface="Times New Roman" pitchFamily="18" charset="0"/>
                </a:rPr>
                <a:t>1</a:t>
              </a:r>
            </a:p>
          </p:txBody>
        </p:sp>
      </p:grpSp>
      <p:grpSp>
        <p:nvGrpSpPr>
          <p:cNvPr id="11" name="Group 10"/>
          <p:cNvGrpSpPr/>
          <p:nvPr/>
        </p:nvGrpSpPr>
        <p:grpSpPr>
          <a:xfrm>
            <a:off x="3115709" y="1981200"/>
            <a:ext cx="2446891" cy="2522087"/>
            <a:chOff x="3276600" y="152400"/>
            <a:chExt cx="2819399" cy="3207887"/>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108" y="260554"/>
              <a:ext cx="2446891" cy="3099733"/>
            </a:xfrm>
            <a:prstGeom prst="rect">
              <a:avLst/>
            </a:prstGeom>
          </p:spPr>
        </p:pic>
        <p:sp>
          <p:nvSpPr>
            <p:cNvPr id="13" name="Oval 12"/>
            <p:cNvSpPr/>
            <p:nvPr/>
          </p:nvSpPr>
          <p:spPr>
            <a:xfrm>
              <a:off x="3276600" y="152400"/>
              <a:ext cx="533400" cy="5620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latin typeface="Times New Roman" pitchFamily="18" charset="0"/>
                  <a:cs typeface="Times New Roman" pitchFamily="18" charset="0"/>
                </a:rPr>
                <a:t>2</a:t>
              </a:r>
            </a:p>
          </p:txBody>
        </p:sp>
      </p:grpSp>
      <p:grpSp>
        <p:nvGrpSpPr>
          <p:cNvPr id="14" name="Group 13"/>
          <p:cNvGrpSpPr/>
          <p:nvPr/>
        </p:nvGrpSpPr>
        <p:grpSpPr>
          <a:xfrm>
            <a:off x="6019800" y="2141759"/>
            <a:ext cx="2529724" cy="2522087"/>
            <a:chOff x="6400800" y="137652"/>
            <a:chExt cx="2529724" cy="3222636"/>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024" y="260554"/>
              <a:ext cx="2407500" cy="3099734"/>
            </a:xfrm>
            <a:prstGeom prst="rect">
              <a:avLst/>
            </a:prstGeom>
          </p:spPr>
        </p:pic>
        <p:sp>
          <p:nvSpPr>
            <p:cNvPr id="16" name="Oval 15"/>
            <p:cNvSpPr/>
            <p:nvPr/>
          </p:nvSpPr>
          <p:spPr>
            <a:xfrm>
              <a:off x="6400800" y="137652"/>
              <a:ext cx="533400" cy="5620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latin typeface="Times New Roman" pitchFamily="18" charset="0"/>
                  <a:cs typeface="Times New Roman" pitchFamily="18" charset="0"/>
                </a:rPr>
                <a:t>3</a:t>
              </a:r>
            </a:p>
          </p:txBody>
        </p:sp>
      </p:grpSp>
      <p:grpSp>
        <p:nvGrpSpPr>
          <p:cNvPr id="17" name="Group 16"/>
          <p:cNvGrpSpPr/>
          <p:nvPr/>
        </p:nvGrpSpPr>
        <p:grpSpPr>
          <a:xfrm>
            <a:off x="213716" y="4186150"/>
            <a:ext cx="2300884" cy="2671850"/>
            <a:chOff x="38100" y="3505200"/>
            <a:chExt cx="2300884" cy="3352800"/>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648000"/>
              <a:ext cx="2034184" cy="3210000"/>
            </a:xfrm>
            <a:prstGeom prst="rect">
              <a:avLst/>
            </a:prstGeom>
          </p:spPr>
        </p:pic>
        <p:sp>
          <p:nvSpPr>
            <p:cNvPr id="19" name="Oval 18"/>
            <p:cNvSpPr/>
            <p:nvPr/>
          </p:nvSpPr>
          <p:spPr>
            <a:xfrm>
              <a:off x="38100" y="3505200"/>
              <a:ext cx="533400" cy="5620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latin typeface="Times New Roman" pitchFamily="18" charset="0"/>
                  <a:cs typeface="Times New Roman" pitchFamily="18" charset="0"/>
                </a:rPr>
                <a:t>4</a:t>
              </a:r>
            </a:p>
          </p:txBody>
        </p:sp>
      </p:grpSp>
      <p:grpSp>
        <p:nvGrpSpPr>
          <p:cNvPr id="20" name="Group 19"/>
          <p:cNvGrpSpPr/>
          <p:nvPr/>
        </p:nvGrpSpPr>
        <p:grpSpPr>
          <a:xfrm>
            <a:off x="3231143" y="4343400"/>
            <a:ext cx="2373740" cy="2447885"/>
            <a:chOff x="2697743" y="3505200"/>
            <a:chExt cx="2907140" cy="3352800"/>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5600" y="3648000"/>
              <a:ext cx="2709283" cy="3210000"/>
            </a:xfrm>
            <a:prstGeom prst="rect">
              <a:avLst/>
            </a:prstGeom>
          </p:spPr>
        </p:pic>
        <p:sp>
          <p:nvSpPr>
            <p:cNvPr id="22" name="Oval 21"/>
            <p:cNvSpPr/>
            <p:nvPr/>
          </p:nvSpPr>
          <p:spPr>
            <a:xfrm>
              <a:off x="2697743" y="3505200"/>
              <a:ext cx="533400" cy="5620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latin typeface="Times New Roman" pitchFamily="18" charset="0"/>
                  <a:cs typeface="Times New Roman" pitchFamily="18" charset="0"/>
                </a:rPr>
                <a:t>5</a:t>
              </a:r>
            </a:p>
          </p:txBody>
        </p:sp>
      </p:grpSp>
      <p:grpSp>
        <p:nvGrpSpPr>
          <p:cNvPr id="23" name="Group 22"/>
          <p:cNvGrpSpPr/>
          <p:nvPr/>
        </p:nvGrpSpPr>
        <p:grpSpPr>
          <a:xfrm>
            <a:off x="6096000" y="4447659"/>
            <a:ext cx="2644024" cy="2410342"/>
            <a:chOff x="5895685" y="3505200"/>
            <a:chExt cx="3034839" cy="3352801"/>
          </a:xfrm>
        </p:grpSpPr>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3648001"/>
              <a:ext cx="2834524" cy="3210000"/>
            </a:xfrm>
            <a:prstGeom prst="rect">
              <a:avLst/>
            </a:prstGeom>
          </p:spPr>
        </p:pic>
        <p:sp>
          <p:nvSpPr>
            <p:cNvPr id="28" name="Oval 27"/>
            <p:cNvSpPr/>
            <p:nvPr/>
          </p:nvSpPr>
          <p:spPr>
            <a:xfrm>
              <a:off x="5895685" y="3505200"/>
              <a:ext cx="533400" cy="5620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latin typeface="Times New Roman" pitchFamily="18" charset="0"/>
                  <a:cs typeface="Times New Roman" pitchFamily="18" charset="0"/>
                </a:rPr>
                <a:t>6</a:t>
              </a:r>
            </a:p>
          </p:txBody>
        </p:sp>
      </p:grpSp>
    </p:spTree>
    <p:extLst>
      <p:ext uri="{BB962C8B-B14F-4D97-AF65-F5344CB8AC3E}">
        <p14:creationId xmlns:p14="http://schemas.microsoft.com/office/powerpoint/2010/main" val="101344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5165424"/>
              </p:ext>
            </p:extLst>
          </p:nvPr>
        </p:nvGraphicFramePr>
        <p:xfrm>
          <a:off x="1028700" y="1673539"/>
          <a:ext cx="7315200" cy="3627120"/>
        </p:xfrm>
        <a:graphic>
          <a:graphicData uri="http://schemas.openxmlformats.org/drawingml/2006/table">
            <a:tbl>
              <a:tblPr firstRow="1" bandRow="1">
                <a:tableStyleId>{5940675A-B579-460E-94D1-54222C63F5DA}</a:tableStyleId>
              </a:tblPr>
              <a:tblGrid>
                <a:gridCol w="1447800">
                  <a:extLst>
                    <a:ext uri="{9D8B030D-6E8A-4147-A177-3AD203B41FA5}">
                      <a16:colId xmlns:a16="http://schemas.microsoft.com/office/drawing/2014/main" xmlns="" val="20000"/>
                    </a:ext>
                  </a:extLst>
                </a:gridCol>
                <a:gridCol w="2616200">
                  <a:extLst>
                    <a:ext uri="{9D8B030D-6E8A-4147-A177-3AD203B41FA5}">
                      <a16:colId xmlns:a16="http://schemas.microsoft.com/office/drawing/2014/main" xmlns="" val="20001"/>
                    </a:ext>
                  </a:extLst>
                </a:gridCol>
                <a:gridCol w="3251200">
                  <a:extLst>
                    <a:ext uri="{9D8B030D-6E8A-4147-A177-3AD203B41FA5}">
                      <a16:colId xmlns:a16="http://schemas.microsoft.com/office/drawing/2014/main" xmlns="" val="20002"/>
                    </a:ext>
                  </a:extLst>
                </a:gridCol>
              </a:tblGrid>
              <a:tr h="370840">
                <a:tc>
                  <a:txBody>
                    <a:bodyPr/>
                    <a:lstStyle/>
                    <a:p>
                      <a:pPr algn="ctr"/>
                      <a:endParaRPr lang="en-US" sz="2800" b="1" dirty="0">
                        <a:latin typeface="Times New Roman" pitchFamily="18" charset="0"/>
                        <a:cs typeface="Times New Roman" pitchFamily="18" charset="0"/>
                      </a:endParaRPr>
                    </a:p>
                  </a:txBody>
                  <a:tcPr/>
                </a:tc>
                <a:tc>
                  <a:txBody>
                    <a:bodyPr/>
                    <a:lstStyle/>
                    <a:p>
                      <a:pPr algn="ctr"/>
                      <a:r>
                        <a:rPr lang="en-US" sz="2800" b="1" dirty="0" err="1">
                          <a:latin typeface="Times New Roman" pitchFamily="18" charset="0"/>
                          <a:cs typeface="Times New Roman" pitchFamily="18" charset="0"/>
                        </a:rPr>
                        <a:t>Tên</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đồ</a:t>
                      </a:r>
                      <a:r>
                        <a:rPr lang="en-US" sz="2800" b="1" baseline="0" dirty="0">
                          <a:latin typeface="Times New Roman" pitchFamily="18" charset="0"/>
                          <a:cs typeface="Times New Roman" pitchFamily="18" charset="0"/>
                        </a:rPr>
                        <a:t> </a:t>
                      </a:r>
                      <a:r>
                        <a:rPr lang="en-US" sz="2800" b="1" baseline="0" dirty="0" err="1">
                          <a:latin typeface="Times New Roman" pitchFamily="18" charset="0"/>
                          <a:cs typeface="Times New Roman" pitchFamily="18" charset="0"/>
                        </a:rPr>
                        <a:t>dùng</a:t>
                      </a:r>
                      <a:endParaRPr lang="en-US" sz="2800" b="1" dirty="0">
                        <a:latin typeface="Times New Roman" pitchFamily="18" charset="0"/>
                        <a:cs typeface="Times New Roman" pitchFamily="18" charset="0"/>
                      </a:endParaRPr>
                    </a:p>
                  </a:txBody>
                  <a:tcPr/>
                </a:tc>
                <a:tc>
                  <a:txBody>
                    <a:bodyPr/>
                    <a:lstStyle/>
                    <a:p>
                      <a:pPr algn="ctr"/>
                      <a:r>
                        <a:rPr lang="en-US" sz="2800" b="1">
                          <a:latin typeface="Times New Roman" pitchFamily="18" charset="0"/>
                          <a:cs typeface="Times New Roman" pitchFamily="18" charset="0"/>
                        </a:rPr>
                        <a:t>Chất</a:t>
                      </a:r>
                      <a:r>
                        <a:rPr lang="en-US" sz="2800" b="1" baseline="0">
                          <a:latin typeface="Times New Roman" pitchFamily="18" charset="0"/>
                          <a:cs typeface="Times New Roman" pitchFamily="18" charset="0"/>
                        </a:rPr>
                        <a:t> liệu</a:t>
                      </a:r>
                      <a:endParaRPr lang="en-US" sz="2800" b="1">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370840">
                <a:tc>
                  <a:txBody>
                    <a:bodyPr/>
                    <a:lstStyle/>
                    <a:p>
                      <a:pPr algn="ctr"/>
                      <a:r>
                        <a:rPr lang="en-US" sz="2800" b="1">
                          <a:latin typeface="Times New Roman" pitchFamily="18" charset="0"/>
                          <a:cs typeface="Times New Roman" pitchFamily="18" charset="0"/>
                        </a:rPr>
                        <a:t>Hình</a:t>
                      </a:r>
                      <a:r>
                        <a:rPr lang="en-US" sz="2800" b="1" baseline="0">
                          <a:latin typeface="Times New Roman" pitchFamily="18" charset="0"/>
                          <a:cs typeface="Times New Roman" pitchFamily="18" charset="0"/>
                        </a:rPr>
                        <a:t> 1</a:t>
                      </a: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70840">
                <a:tc>
                  <a:txBody>
                    <a:bodyPr/>
                    <a:lstStyle/>
                    <a:p>
                      <a:pPr algn="ctr"/>
                      <a:r>
                        <a:rPr lang="en-US" sz="2800" b="1">
                          <a:latin typeface="Times New Roman" pitchFamily="18" charset="0"/>
                          <a:cs typeface="Times New Roman" pitchFamily="18" charset="0"/>
                        </a:rPr>
                        <a:t>Hình</a:t>
                      </a:r>
                      <a:r>
                        <a:rPr lang="en-US" sz="2800" b="1" baseline="0">
                          <a:latin typeface="Times New Roman" pitchFamily="18" charset="0"/>
                          <a:cs typeface="Times New Roman" pitchFamily="18" charset="0"/>
                        </a:rPr>
                        <a:t> 2</a:t>
                      </a:r>
                      <a:endParaRPr lang="en-US" sz="2800" b="1">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370840">
                <a:tc>
                  <a:txBody>
                    <a:bodyPr/>
                    <a:lstStyle/>
                    <a:p>
                      <a:pPr algn="ctr"/>
                      <a:r>
                        <a:rPr lang="en-US" sz="2800" b="1">
                          <a:latin typeface="Times New Roman" pitchFamily="18" charset="0"/>
                          <a:cs typeface="Times New Roman" pitchFamily="18" charset="0"/>
                        </a:rPr>
                        <a:t>Hình</a:t>
                      </a:r>
                      <a:r>
                        <a:rPr lang="en-US" sz="2800" b="1" baseline="0">
                          <a:latin typeface="Times New Roman" pitchFamily="18" charset="0"/>
                          <a:cs typeface="Times New Roman" pitchFamily="18" charset="0"/>
                        </a:rPr>
                        <a:t> 3  </a:t>
                      </a:r>
                      <a:endParaRPr lang="en-US" sz="2800" b="1">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r h="370840">
                <a:tc>
                  <a:txBody>
                    <a:bodyPr/>
                    <a:lstStyle/>
                    <a:p>
                      <a:pPr algn="ctr"/>
                      <a:r>
                        <a:rPr lang="en-US" sz="2800" b="1">
                          <a:latin typeface="Times New Roman" pitchFamily="18" charset="0"/>
                          <a:cs typeface="Times New Roman" pitchFamily="18" charset="0"/>
                        </a:rPr>
                        <a:t>Hình</a:t>
                      </a:r>
                      <a:r>
                        <a:rPr lang="en-US" sz="2800" b="1" baseline="0">
                          <a:latin typeface="Times New Roman" pitchFamily="18" charset="0"/>
                          <a:cs typeface="Times New Roman" pitchFamily="18" charset="0"/>
                        </a:rPr>
                        <a:t> 4</a:t>
                      </a:r>
                      <a:endParaRPr lang="en-US" sz="2800" b="1">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370840">
                <a:tc>
                  <a:txBody>
                    <a:bodyPr/>
                    <a:lstStyle/>
                    <a:p>
                      <a:pPr algn="ctr"/>
                      <a:r>
                        <a:rPr lang="en-US" sz="2800" b="1">
                          <a:latin typeface="Times New Roman" pitchFamily="18" charset="0"/>
                          <a:cs typeface="Times New Roman" pitchFamily="18" charset="0"/>
                        </a:rPr>
                        <a:t>Hình</a:t>
                      </a:r>
                      <a:r>
                        <a:rPr lang="en-US" sz="2800" b="1" baseline="0">
                          <a:latin typeface="Times New Roman" pitchFamily="18" charset="0"/>
                          <a:cs typeface="Times New Roman" pitchFamily="18" charset="0"/>
                        </a:rPr>
                        <a:t> 5</a:t>
                      </a:r>
                      <a:endParaRPr lang="en-US" sz="2800" b="1">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r h="370840">
                <a:tc>
                  <a:txBody>
                    <a:bodyPr/>
                    <a:lstStyle/>
                    <a:p>
                      <a:pPr algn="ctr"/>
                      <a:r>
                        <a:rPr lang="en-US" sz="2800" b="1">
                          <a:latin typeface="Times New Roman" pitchFamily="18" charset="0"/>
                          <a:cs typeface="Times New Roman" pitchFamily="18" charset="0"/>
                        </a:rPr>
                        <a:t>Hình</a:t>
                      </a:r>
                      <a:r>
                        <a:rPr lang="en-US" sz="2800" b="1" baseline="0">
                          <a:latin typeface="Times New Roman" pitchFamily="18" charset="0"/>
                          <a:cs typeface="Times New Roman" pitchFamily="18" charset="0"/>
                        </a:rPr>
                        <a:t> 6</a:t>
                      </a:r>
                      <a:endParaRPr lang="en-US" sz="2800" b="1">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6"/>
                  </a:ext>
                </a:extLst>
              </a:tr>
            </a:tbl>
          </a:graphicData>
        </a:graphic>
      </p:graphicFrame>
      <p:sp>
        <p:nvSpPr>
          <p:cNvPr id="3" name="TextBox 2"/>
          <p:cNvSpPr txBox="1"/>
          <p:nvPr/>
        </p:nvSpPr>
        <p:spPr>
          <a:xfrm>
            <a:off x="2971800" y="2209800"/>
            <a:ext cx="16002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endParaRPr lang="en-US" sz="2800" dirty="0">
              <a:latin typeface="Times New Roman" pitchFamily="18" charset="0"/>
              <a:cs typeface="Times New Roman" pitchFamily="18" charset="0"/>
            </a:endParaRPr>
          </a:p>
        </p:txBody>
      </p:sp>
      <p:sp>
        <p:nvSpPr>
          <p:cNvPr id="8" name="TextBox 7"/>
          <p:cNvSpPr txBox="1"/>
          <p:nvPr/>
        </p:nvSpPr>
        <p:spPr>
          <a:xfrm>
            <a:off x="2628900" y="2703326"/>
            <a:ext cx="25146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cúng</a:t>
            </a:r>
            <a:endParaRPr lang="en-US" sz="2800" dirty="0">
              <a:latin typeface="Times New Roman" pitchFamily="18" charset="0"/>
              <a:cs typeface="Times New Roman" pitchFamily="18" charset="0"/>
            </a:endParaRPr>
          </a:p>
        </p:txBody>
      </p:sp>
      <p:sp>
        <p:nvSpPr>
          <p:cNvPr id="9" name="TextBox 8"/>
          <p:cNvSpPr txBox="1"/>
          <p:nvPr/>
        </p:nvSpPr>
        <p:spPr>
          <a:xfrm>
            <a:off x="6248400" y="2215720"/>
            <a:ext cx="10668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p:txBody>
      </p:sp>
      <p:sp>
        <p:nvSpPr>
          <p:cNvPr id="10" name="TextBox 9"/>
          <p:cNvSpPr txBox="1"/>
          <p:nvPr/>
        </p:nvSpPr>
        <p:spPr>
          <a:xfrm>
            <a:off x="5359502" y="2703326"/>
            <a:ext cx="2829848"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p:txBody>
      </p:sp>
      <p:sp>
        <p:nvSpPr>
          <p:cNvPr id="11" name="TextBox 10"/>
          <p:cNvSpPr txBox="1"/>
          <p:nvPr/>
        </p:nvSpPr>
        <p:spPr>
          <a:xfrm>
            <a:off x="3053615" y="3226546"/>
            <a:ext cx="16002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Kèn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p:txBody>
      </p:sp>
      <p:sp>
        <p:nvSpPr>
          <p:cNvPr id="12" name="TextBox 11"/>
          <p:cNvSpPr txBox="1"/>
          <p:nvPr/>
        </p:nvSpPr>
        <p:spPr>
          <a:xfrm>
            <a:off x="5403410" y="3199602"/>
            <a:ext cx="2829848"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p:txBody>
      </p:sp>
      <p:sp>
        <p:nvSpPr>
          <p:cNvPr id="13" name="TextBox 12"/>
          <p:cNvSpPr txBox="1"/>
          <p:nvPr/>
        </p:nvSpPr>
        <p:spPr>
          <a:xfrm>
            <a:off x="2714731" y="3749766"/>
            <a:ext cx="21717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Chuông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p:txBody>
      </p:sp>
      <p:sp>
        <p:nvSpPr>
          <p:cNvPr id="14" name="TextBox 13"/>
          <p:cNvSpPr txBox="1"/>
          <p:nvPr/>
        </p:nvSpPr>
        <p:spPr>
          <a:xfrm>
            <a:off x="5414892" y="3749766"/>
            <a:ext cx="2829848"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p:txBody>
      </p:sp>
      <p:sp>
        <p:nvSpPr>
          <p:cNvPr id="15" name="TextBox 14"/>
          <p:cNvSpPr txBox="1"/>
          <p:nvPr/>
        </p:nvSpPr>
        <p:spPr>
          <a:xfrm>
            <a:off x="2992694" y="4272986"/>
            <a:ext cx="1871816"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Đỉnh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p:txBody>
      </p:sp>
      <p:sp>
        <p:nvSpPr>
          <p:cNvPr id="16" name="TextBox 15"/>
          <p:cNvSpPr txBox="1"/>
          <p:nvPr/>
        </p:nvSpPr>
        <p:spPr>
          <a:xfrm>
            <a:off x="5414892" y="4272986"/>
            <a:ext cx="2829848"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p:txBody>
      </p:sp>
      <p:sp>
        <p:nvSpPr>
          <p:cNvPr id="17" name="TextBox 16"/>
          <p:cNvSpPr txBox="1"/>
          <p:nvPr/>
        </p:nvSpPr>
        <p:spPr>
          <a:xfrm>
            <a:off x="2962359" y="4822804"/>
            <a:ext cx="1782711"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Mâm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p:txBody>
      </p:sp>
      <p:sp>
        <p:nvSpPr>
          <p:cNvPr id="18" name="TextBox 17"/>
          <p:cNvSpPr txBox="1"/>
          <p:nvPr/>
        </p:nvSpPr>
        <p:spPr>
          <a:xfrm>
            <a:off x="5359502" y="4796206"/>
            <a:ext cx="2829848"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endParaRPr lang="en-US" sz="2800" dirty="0">
              <a:latin typeface="Times New Roman" pitchFamily="18" charset="0"/>
              <a:cs typeface="Times New Roman" pitchFamily="18" charset="0"/>
            </a:endParaRPr>
          </a:p>
        </p:txBody>
      </p:sp>
      <p:sp>
        <p:nvSpPr>
          <p:cNvPr id="24" name="TextBox 23"/>
          <p:cNvSpPr txBox="1"/>
          <p:nvPr/>
        </p:nvSpPr>
        <p:spPr>
          <a:xfrm>
            <a:off x="114300" y="381000"/>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200" b="1" dirty="0">
                <a:ln w="11430"/>
                <a:solidFill>
                  <a:schemeClr val="accent5">
                    <a:lumMod val="50000"/>
                  </a:schemeClr>
                </a:solidFill>
                <a:latin typeface="Times New Roman" pitchFamily="18" charset="0"/>
                <a:cs typeface="Times New Roman" pitchFamily="18" charset="0"/>
              </a:rPr>
              <a:t>2. </a:t>
            </a:r>
            <a:r>
              <a:rPr lang="en-US" sz="3200" b="1" u="sng" dirty="0" err="1">
                <a:ln w="11430"/>
                <a:solidFill>
                  <a:schemeClr val="accent5">
                    <a:lumMod val="50000"/>
                  </a:schemeClr>
                </a:solidFill>
                <a:latin typeface="Times New Roman" pitchFamily="18" charset="0"/>
                <a:cs typeface="Times New Roman" pitchFamily="18" charset="0"/>
              </a:rPr>
              <a:t>Một</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số</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đồ</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dùng</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bằng</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đồng</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hợp</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kim</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của</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đồng</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và</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cách</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bảo</a:t>
            </a:r>
            <a:r>
              <a:rPr lang="en-US" sz="3200" b="1" u="sng" dirty="0">
                <a:ln w="11430"/>
                <a:solidFill>
                  <a:schemeClr val="accent5">
                    <a:lumMod val="50000"/>
                  </a:schemeClr>
                </a:solidFill>
                <a:latin typeface="Times New Roman" pitchFamily="18" charset="0"/>
                <a:cs typeface="Times New Roman" pitchFamily="18" charset="0"/>
              </a:rPr>
              <a:t> </a:t>
            </a:r>
            <a:r>
              <a:rPr lang="en-US" sz="3200" b="1" u="sng" dirty="0" err="1">
                <a:ln w="11430"/>
                <a:solidFill>
                  <a:schemeClr val="accent5">
                    <a:lumMod val="50000"/>
                  </a:schemeClr>
                </a:solidFill>
                <a:latin typeface="Times New Roman" pitchFamily="18" charset="0"/>
                <a:cs typeface="Times New Roman" pitchFamily="18" charset="0"/>
              </a:rPr>
              <a:t>quản</a:t>
            </a:r>
            <a:endParaRPr lang="en-US" sz="3200" b="1" u="sng" dirty="0">
              <a:ln w="1143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1344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P spid="14" grpId="0"/>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2361</TotalTime>
  <Words>940</Words>
  <Application>Microsoft Office PowerPoint</Application>
  <PresentationFormat>On-screen Show (4:3)</PresentationFormat>
  <Paragraphs>129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Đồng hoặc hợp kim của đồng được sử dụng làm:</vt:lpstr>
      <vt:lpstr>Điền dấu thích hợp vào chỗ trống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HP</cp:lastModifiedBy>
  <cp:revision>111</cp:revision>
  <dcterms:created xsi:type="dcterms:W3CDTF">2018-11-12T11:51:08Z</dcterms:created>
  <dcterms:modified xsi:type="dcterms:W3CDTF">2021-12-05T04:04:37Z</dcterms:modified>
</cp:coreProperties>
</file>