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945" r:id="rId2"/>
    <p:sldMasterId id="2147484016" r:id="rId3"/>
    <p:sldMasterId id="2147484041" r:id="rId4"/>
    <p:sldMasterId id="2147484084" r:id="rId5"/>
    <p:sldMasterId id="2147484129" r:id="rId6"/>
    <p:sldMasterId id="2147484141" r:id="rId7"/>
    <p:sldMasterId id="2147484153" r:id="rId8"/>
  </p:sldMasterIdLst>
  <p:notesMasterIdLst>
    <p:notesMasterId r:id="rId32"/>
  </p:notesMasterIdLst>
  <p:sldIdLst>
    <p:sldId id="314" r:id="rId9"/>
    <p:sldId id="306" r:id="rId10"/>
    <p:sldId id="307" r:id="rId11"/>
    <p:sldId id="308" r:id="rId12"/>
    <p:sldId id="309" r:id="rId13"/>
    <p:sldId id="764" r:id="rId14"/>
    <p:sldId id="272" r:id="rId15"/>
    <p:sldId id="746" r:id="rId16"/>
    <p:sldId id="311" r:id="rId17"/>
    <p:sldId id="737" r:id="rId18"/>
    <p:sldId id="747" r:id="rId19"/>
    <p:sldId id="748" r:id="rId20"/>
    <p:sldId id="749" r:id="rId21"/>
    <p:sldId id="751" r:id="rId22"/>
    <p:sldId id="720" r:id="rId23"/>
    <p:sldId id="752" r:id="rId24"/>
    <p:sldId id="345" r:id="rId25"/>
    <p:sldId id="348" r:id="rId26"/>
    <p:sldId id="765" r:id="rId27"/>
    <p:sldId id="766" r:id="rId28"/>
    <p:sldId id="767" r:id="rId29"/>
    <p:sldId id="356" r:id="rId30"/>
    <p:sldId id="310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D87ABD"/>
    <a:srgbClr val="D5E286"/>
    <a:srgbClr val="49A3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84174" autoAdjust="0"/>
  </p:normalViewPr>
  <p:slideViewPr>
    <p:cSldViewPr snapToGrid="0" showGuides="1">
      <p:cViewPr varScale="1">
        <p:scale>
          <a:sx n="61" d="100"/>
          <a:sy n="61" d="100"/>
        </p:scale>
        <p:origin x="-10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pPr/>
              <a:t>10/12/2021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quái vật để đi đến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29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quái vật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1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69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958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38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387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810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793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82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30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19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634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285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22875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7545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11355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7770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65942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4211508271"/>
      </p:ext>
    </p:extLst>
  </p:cSld>
  <p:clrMapOvr>
    <a:masterClrMapping/>
  </p:clrMapOvr>
  <p:transition advClick="0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2325939479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403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627924183"/>
      </p:ext>
    </p:extLst>
  </p:cSld>
  <p:clrMapOvr>
    <a:masterClrMapping/>
  </p:clrMapOvr>
  <p:transition advClick="0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4222403164"/>
      </p:ext>
    </p:extLst>
  </p:cSld>
  <p:clrMapOvr>
    <a:masterClrMapping/>
  </p:clrMapOvr>
  <p:transition advClick="0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966796146"/>
      </p:ext>
    </p:extLst>
  </p:cSld>
  <p:clrMapOvr>
    <a:masterClrMapping/>
  </p:clrMapOvr>
  <p:transition advClick="0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219391786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514509"/>
      </p:ext>
    </p:extLst>
  </p:cSld>
  <p:clrMapOvr>
    <a:masterClrMapping/>
  </p:clrMapOvr>
  <p:transition advClick="0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198769170"/>
      </p:ext>
    </p:extLst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286165674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1584198816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2638847362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4096858209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996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17125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34992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xmlns="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xmlns="" val="1107449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48594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1025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7954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735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9392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67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09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034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485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4793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680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530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943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172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809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965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089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89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1682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5981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27141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5602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91171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213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6227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84591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57770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5933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4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BB9D-3083-4DCD-98CD-09CDB369E76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BA3-C2AD-4429-B0B2-D172D18CBF1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39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0776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BB9D-3083-4DCD-98CD-09CDB369E76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BA3-C2AD-4429-B0B2-D172D18CBF1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5305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BB9D-3083-4DCD-98CD-09CDB369E76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BA3-C2AD-4429-B0B2-D172D18CBF1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832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BB9D-3083-4DCD-98CD-09CDB369E76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BA3-C2AD-4429-B0B2-D172D18CBF1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5896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BB9D-3083-4DCD-98CD-09CDB369E76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BA3-C2AD-4429-B0B2-D172D18CBF1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6294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BB9D-3083-4DCD-98CD-09CDB369E76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BA3-C2AD-4429-B0B2-D172D18CBF1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1821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BB9D-3083-4DCD-98CD-09CDB369E76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BA3-C2AD-4429-B0B2-D172D18CBF1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3139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BB9D-3083-4DCD-98CD-09CDB369E76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BA3-C2AD-4429-B0B2-D172D18CBF1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987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BB9D-3083-4DCD-98CD-09CDB369E76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BA3-C2AD-4429-B0B2-D172D18CBF1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2336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BB9D-3083-4DCD-98CD-09CDB369E76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BA3-C2AD-4429-B0B2-D172D18CBF1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7819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BB9D-3083-4DCD-98CD-09CDB369E76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BA3-C2AD-4429-B0B2-D172D18CBF1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16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4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532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63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25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8823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5462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4205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02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750" advClick="0" advTm="3000">
        <p:fade/>
      </p:transition>
    </mc:Choice>
    <mc:Fallback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04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18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4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600206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CBB9D-3083-4DCD-98CD-09CDB369E76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2DBA3-C2AD-4429-B0B2-D172D18CBF1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1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slide" Target="slide4.xml"/><Relationship Id="rId12" Type="http://schemas.openxmlformats.org/officeDocument/2006/relationships/slide" Target="slide7.xml"/><Relationship Id="rId2" Type="http://schemas.openxmlformats.org/officeDocument/2006/relationships/slideLayout" Target="../slideLayouts/slideLayout38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slide" Target="slide3.xml"/><Relationship Id="rId10" Type="http://schemas.microsoft.com/office/2007/relationships/media" Target="../media/media1.mp3"/><Relationship Id="rId4" Type="http://schemas.openxmlformats.org/officeDocument/2006/relationships/image" Target="../media/image10.jpeg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196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-11105"/>
            <a:ext cx="11820971" cy="695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8197"/>
          <p:cNvSpPr txBox="1"/>
          <p:nvPr/>
        </p:nvSpPr>
        <p:spPr>
          <a:xfrm>
            <a:off x="5878368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500505">
              <a:spcBef>
                <a:spcPct val="50000"/>
              </a:spcBef>
            </a:pPr>
            <a:r>
              <a:rPr lang="en-US" altLang="zh-CN" sz="5400">
                <a:solidFill>
                  <a:srgbClr val="0070C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KHỞI ĐỘNG</a:t>
            </a:r>
            <a:endParaRPr lang="zh-CN" altLang="en-US" sz="5400" dirty="0">
              <a:solidFill>
                <a:srgbClr val="0070C0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03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4D0961B-E608-4573-81EB-D39C89395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68" r="768" b="11183"/>
          <a:stretch/>
        </p:blipFill>
        <p:spPr>
          <a:xfrm>
            <a:off x="-219902" y="0"/>
            <a:ext cx="12411902" cy="6888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6FEF6C-538E-43EC-9F0A-A67BAFA13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599" y="895775"/>
            <a:ext cx="8539317" cy="562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578BEE-D90C-4E2E-8E2F-751D991D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6380" y="814961"/>
            <a:ext cx="3309753" cy="2358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13190F-1024-4BD6-A16E-0F9EC8D6E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5538" y="3092641"/>
            <a:ext cx="5744616" cy="3282640"/>
          </a:xfrm>
          <a:prstGeom prst="rect">
            <a:avLst/>
          </a:prstGeom>
        </p:spPr>
      </p:pic>
      <p:sp>
        <p:nvSpPr>
          <p:cNvPr id="8" name="矩形 8">
            <a:extLst>
              <a:ext uri="{FF2B5EF4-FFF2-40B4-BE49-F238E27FC236}">
                <a16:creationId xmlns:a16="http://schemas.microsoft.com/office/drawing/2014/main" xmlns="" id="{315A41F8-30F1-4939-9428-15C756DF3D7A}"/>
              </a:ext>
            </a:extLst>
          </p:cNvPr>
          <p:cNvSpPr/>
          <p:nvPr/>
        </p:nvSpPr>
        <p:spPr>
          <a:xfrm>
            <a:off x="3257101" y="3707281"/>
            <a:ext cx="4898757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defTabSz="914060">
              <a:spcBef>
                <a:spcPct val="50000"/>
              </a:spcBef>
            </a:pPr>
            <a:r>
              <a:rPr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</a:t>
            </a:r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luận</a:t>
            </a:r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nêu</a:t>
            </a:r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thức</a:t>
            </a:r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giải</a:t>
            </a:r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quyết</a:t>
            </a:r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vấn</a:t>
            </a:r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đề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3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385F465-F65D-498D-9C8B-1D2C7C73E8B2}"/>
              </a:ext>
            </a:extLst>
          </p:cNvPr>
          <p:cNvGrpSpPr/>
          <p:nvPr/>
        </p:nvGrpSpPr>
        <p:grpSpPr>
          <a:xfrm>
            <a:off x="22165" y="-34646"/>
            <a:ext cx="5599165" cy="1374552"/>
            <a:chOff x="732268" y="921241"/>
            <a:chExt cx="5599165" cy="1374552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xmlns="" id="{D1A30EC8-258A-419A-940A-4AC006A768E0}"/>
                </a:ext>
              </a:extLst>
            </p:cNvPr>
            <p:cNvSpPr/>
            <p:nvPr/>
          </p:nvSpPr>
          <p:spPr>
            <a:xfrm>
              <a:off x="1190170" y="1233715"/>
              <a:ext cx="5141263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     34 -  5 = ?</a:t>
              </a:r>
            </a:p>
          </p:txBody>
        </p:sp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xmlns="" id="{59976481-8702-430C-880D-90D6A116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xmlns="" id="{CC2F9A14-C9E4-43EA-93DF-10150BA87D32}"/>
              </a:ext>
            </a:extLst>
          </p:cNvPr>
          <p:cNvSpPr/>
          <p:nvPr/>
        </p:nvSpPr>
        <p:spPr>
          <a:xfrm>
            <a:off x="4133628" y="1119704"/>
            <a:ext cx="7238873" cy="2328491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dirty="0">
                <a:solidFill>
                  <a:srgbClr val="000000"/>
                </a:solidFill>
              </a:rPr>
              <a:t>Để thực hiện phép </a:t>
            </a:r>
            <a:r>
              <a:rPr lang="en-US" sz="2400" dirty="0" err="1">
                <a:solidFill>
                  <a:srgbClr val="000000"/>
                </a:solidFill>
              </a:rPr>
              <a:t>trừ</a:t>
            </a:r>
            <a:r>
              <a:rPr lang="vi-VN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34 - 5</a:t>
            </a:r>
            <a:r>
              <a:rPr lang="vi-VN" sz="2400" dirty="0">
                <a:solidFill>
                  <a:srgbClr val="000000"/>
                </a:solidFill>
              </a:rPr>
              <a:t> ta có thể làm như sau:</a:t>
            </a:r>
          </a:p>
          <a:p>
            <a:pPr lvl="0" algn="just"/>
            <a:r>
              <a:rPr lang="en-US" sz="2400" dirty="0">
                <a:solidFill>
                  <a:srgbClr val="000000"/>
                </a:solidFill>
              </a:rPr>
              <a:t>* B1: </a:t>
            </a:r>
            <a:r>
              <a:rPr lang="vi-VN" sz="2400" dirty="0">
                <a:solidFill>
                  <a:srgbClr val="000000"/>
                </a:solidFill>
              </a:rPr>
              <a:t>Đặt tính: Viết số hạng này dưới số hạng kia sao cho số đơn vị thẳng cột với nhau, viết dấu cộng, kẻ vạch ngang.</a:t>
            </a:r>
            <a:endParaRPr lang="en-US" sz="2400" dirty="0">
              <a:solidFill>
                <a:srgbClr val="000000"/>
              </a:solidFill>
            </a:endParaRPr>
          </a:p>
          <a:p>
            <a:pPr lvl="0" algn="just"/>
            <a:r>
              <a:rPr lang="en-US" sz="2400" dirty="0">
                <a:solidFill>
                  <a:srgbClr val="000000"/>
                </a:solidFill>
              </a:rPr>
              <a:t>* B2 : Thực </a:t>
            </a:r>
            <a:r>
              <a:rPr lang="en-US" sz="2400" dirty="0" err="1">
                <a:solidFill>
                  <a:srgbClr val="000000"/>
                </a:solidFill>
              </a:rPr>
              <a:t>hiện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phép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tính</a:t>
            </a:r>
            <a:r>
              <a:rPr lang="en-US" sz="2400" dirty="0">
                <a:solidFill>
                  <a:srgbClr val="000000"/>
                </a:solidFill>
              </a:rPr>
              <a:t> ( </a:t>
            </a:r>
            <a:r>
              <a:rPr lang="en-US" sz="2400" dirty="0" err="1">
                <a:solidFill>
                  <a:srgbClr val="000000"/>
                </a:solidFill>
              </a:rPr>
              <a:t>Trừ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từ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phải</a:t>
            </a:r>
            <a:r>
              <a:rPr lang="en-US" sz="2400" dirty="0">
                <a:solidFill>
                  <a:srgbClr val="000000"/>
                </a:solidFill>
              </a:rPr>
              <a:t> sang </a:t>
            </a:r>
            <a:r>
              <a:rPr lang="en-US" sz="2400" dirty="0" err="1">
                <a:solidFill>
                  <a:srgbClr val="000000"/>
                </a:solidFill>
              </a:rPr>
              <a:t>trái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F8574A5-F667-4D1D-A780-F78C2B60A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6114" y="3551301"/>
            <a:ext cx="7594546" cy="33066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F63989B-6BE6-45D5-8E0A-FDAD5F7B4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1481" y="3920667"/>
            <a:ext cx="524534" cy="26899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D1A27E0-7551-4B2E-9D1F-7C053BB11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842" y="3920667"/>
            <a:ext cx="524534" cy="2689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1934BC8-41FF-4DF9-9DEB-489307A800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4125556" y="5309773"/>
            <a:ext cx="1428416" cy="45719"/>
          </a:xfrm>
          <a:prstGeom prst="rect">
            <a:avLst/>
          </a:prstGeom>
        </p:spPr>
      </p:pic>
      <p:sp>
        <p:nvSpPr>
          <p:cNvPr id="26" name="Rounded Rectangle 19">
            <a:extLst>
              <a:ext uri="{FF2B5EF4-FFF2-40B4-BE49-F238E27FC236}">
                <a16:creationId xmlns:a16="http://schemas.microsoft.com/office/drawing/2014/main" xmlns="" id="{0E46A959-BC41-4F00-A7B7-5A4C87FD3A98}"/>
              </a:ext>
            </a:extLst>
          </p:cNvPr>
          <p:cNvSpPr/>
          <p:nvPr/>
        </p:nvSpPr>
        <p:spPr>
          <a:xfrm>
            <a:off x="4281247" y="4055578"/>
            <a:ext cx="524534" cy="532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srgbClr val="000000"/>
                </a:solidFill>
              </a:rPr>
              <a:t>3</a:t>
            </a:r>
            <a:endParaRPr lang="vi-VN" sz="3600" dirty="0">
              <a:solidFill>
                <a:srgbClr val="000000"/>
              </a:solidFill>
            </a:endParaRPr>
          </a:p>
        </p:txBody>
      </p:sp>
      <p:sp>
        <p:nvSpPr>
          <p:cNvPr id="27" name="Rounded Rectangle 19">
            <a:extLst>
              <a:ext uri="{FF2B5EF4-FFF2-40B4-BE49-F238E27FC236}">
                <a16:creationId xmlns:a16="http://schemas.microsoft.com/office/drawing/2014/main" xmlns="" id="{0A5D7161-88EC-4043-90B8-FCFCC881057E}"/>
              </a:ext>
            </a:extLst>
          </p:cNvPr>
          <p:cNvSpPr/>
          <p:nvPr/>
        </p:nvSpPr>
        <p:spPr>
          <a:xfrm>
            <a:off x="4839764" y="4068796"/>
            <a:ext cx="524534" cy="532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srgbClr val="000000"/>
                </a:solidFill>
              </a:rPr>
              <a:t>4</a:t>
            </a:r>
            <a:endParaRPr lang="vi-VN" sz="3600" dirty="0">
              <a:solidFill>
                <a:srgbClr val="000000"/>
              </a:solidFill>
            </a:endParaRPr>
          </a:p>
        </p:txBody>
      </p:sp>
      <p:sp>
        <p:nvSpPr>
          <p:cNvPr id="28" name="Rounded Rectangle 19">
            <a:extLst>
              <a:ext uri="{FF2B5EF4-FFF2-40B4-BE49-F238E27FC236}">
                <a16:creationId xmlns:a16="http://schemas.microsoft.com/office/drawing/2014/main" xmlns="" id="{2D3F08A0-E454-4CC8-861E-81C2454E30AE}"/>
              </a:ext>
            </a:extLst>
          </p:cNvPr>
          <p:cNvSpPr/>
          <p:nvPr/>
        </p:nvSpPr>
        <p:spPr>
          <a:xfrm>
            <a:off x="4816015" y="4777691"/>
            <a:ext cx="524534" cy="532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srgbClr val="000000"/>
                </a:solidFill>
              </a:rPr>
              <a:t>5</a:t>
            </a:r>
            <a:endParaRPr lang="vi-VN" sz="3600" dirty="0">
              <a:solidFill>
                <a:srgbClr val="000000"/>
              </a:solidFill>
            </a:endParaRPr>
          </a:p>
        </p:txBody>
      </p:sp>
      <p:sp>
        <p:nvSpPr>
          <p:cNvPr id="29" name="Rounded Rectangle 19">
            <a:extLst>
              <a:ext uri="{FF2B5EF4-FFF2-40B4-BE49-F238E27FC236}">
                <a16:creationId xmlns:a16="http://schemas.microsoft.com/office/drawing/2014/main" xmlns="" id="{466BEA13-C1D8-4D3C-A118-CAC04039AB94}"/>
              </a:ext>
            </a:extLst>
          </p:cNvPr>
          <p:cNvSpPr/>
          <p:nvPr/>
        </p:nvSpPr>
        <p:spPr>
          <a:xfrm>
            <a:off x="3746114" y="4600878"/>
            <a:ext cx="524534" cy="532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srgbClr val="000000"/>
                </a:solidFill>
              </a:rPr>
              <a:t>-</a:t>
            </a:r>
            <a:endParaRPr lang="vi-VN" sz="3600" dirty="0">
              <a:solidFill>
                <a:srgbClr val="000000"/>
              </a:solidFill>
            </a:endParaRP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xmlns="" id="{F4999727-C8E2-40D0-BA93-881DC62BB35A}"/>
              </a:ext>
            </a:extLst>
          </p:cNvPr>
          <p:cNvSpPr/>
          <p:nvPr/>
        </p:nvSpPr>
        <p:spPr>
          <a:xfrm>
            <a:off x="4829803" y="5499804"/>
            <a:ext cx="524534" cy="532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srgbClr val="000000"/>
                </a:solidFill>
              </a:rPr>
              <a:t>9</a:t>
            </a:r>
            <a:endParaRPr lang="vi-VN" sz="3600" dirty="0">
              <a:solidFill>
                <a:srgbClr val="000000"/>
              </a:solidFill>
            </a:endParaRP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xmlns="" id="{7B0939E5-7346-48AC-8F88-A947D397B5E7}"/>
              </a:ext>
            </a:extLst>
          </p:cNvPr>
          <p:cNvSpPr/>
          <p:nvPr/>
        </p:nvSpPr>
        <p:spPr>
          <a:xfrm>
            <a:off x="4270648" y="5491465"/>
            <a:ext cx="524534" cy="532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srgbClr val="000000"/>
                </a:solidFill>
              </a:rPr>
              <a:t>2</a:t>
            </a:r>
            <a:endParaRPr lang="vi-VN" sz="3600" dirty="0">
              <a:solidFill>
                <a:srgbClr val="000000"/>
              </a:solidFill>
            </a:endParaRP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xmlns="" id="{8BE82CC8-BE62-45CC-A7C5-A1DD82D1D529}"/>
              </a:ext>
            </a:extLst>
          </p:cNvPr>
          <p:cNvSpPr/>
          <p:nvPr/>
        </p:nvSpPr>
        <p:spPr>
          <a:xfrm>
            <a:off x="5830984" y="4113872"/>
            <a:ext cx="5413707" cy="9569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>
                <a:solidFill>
                  <a:srgbClr val="000000"/>
                </a:solidFill>
              </a:rPr>
              <a:t>* </a:t>
            </a:r>
            <a:r>
              <a:rPr lang="vi-VN" sz="3200" dirty="0">
                <a:solidFill>
                  <a:srgbClr val="000000"/>
                </a:solidFill>
              </a:rPr>
              <a:t>4 không trừ được 5, lấy 14 trừ 5 bằng 9, viết 9, </a:t>
            </a:r>
            <a:r>
              <a:rPr lang="vi-VN" sz="3200" dirty="0">
                <a:solidFill>
                  <a:srgbClr val="FF0000"/>
                </a:solidFill>
              </a:rPr>
              <a:t>nhớ 1</a:t>
            </a:r>
            <a:r>
              <a:rPr lang="vi-VN" sz="3200" dirty="0">
                <a:solidFill>
                  <a:srgbClr val="000000"/>
                </a:solidFill>
              </a:rPr>
              <a:t>.</a:t>
            </a:r>
          </a:p>
          <a:p>
            <a:pPr lvl="0" algn="just"/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3" name="Rounded Rectangle 19">
            <a:extLst>
              <a:ext uri="{FF2B5EF4-FFF2-40B4-BE49-F238E27FC236}">
                <a16:creationId xmlns:a16="http://schemas.microsoft.com/office/drawing/2014/main" xmlns="" id="{B8EE87CA-39F1-41DF-B133-5BFB33A32F56}"/>
              </a:ext>
            </a:extLst>
          </p:cNvPr>
          <p:cNvSpPr/>
          <p:nvPr/>
        </p:nvSpPr>
        <p:spPr>
          <a:xfrm>
            <a:off x="5830984" y="5013449"/>
            <a:ext cx="4971159" cy="9022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>
                <a:solidFill>
                  <a:srgbClr val="000000"/>
                </a:solidFill>
              </a:rPr>
              <a:t>* 3 </a:t>
            </a:r>
            <a:r>
              <a:rPr lang="en-US" sz="3200" dirty="0" err="1">
                <a:solidFill>
                  <a:srgbClr val="FF0000"/>
                </a:solidFill>
              </a:rPr>
              <a:t>trừ</a:t>
            </a:r>
            <a:r>
              <a:rPr lang="en-US" sz="3200" dirty="0">
                <a:solidFill>
                  <a:srgbClr val="FF0000"/>
                </a:solidFill>
              </a:rPr>
              <a:t> 1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bằng</a:t>
            </a:r>
            <a:r>
              <a:rPr lang="en-US" sz="3200" dirty="0">
                <a:solidFill>
                  <a:srgbClr val="000000"/>
                </a:solidFill>
              </a:rPr>
              <a:t> 2, </a:t>
            </a:r>
            <a:r>
              <a:rPr lang="en-US" sz="3200" dirty="0" err="1">
                <a:solidFill>
                  <a:srgbClr val="000000"/>
                </a:solidFill>
              </a:rPr>
              <a:t>viết</a:t>
            </a:r>
            <a:r>
              <a:rPr lang="en-US" sz="3200" dirty="0">
                <a:solidFill>
                  <a:srgbClr val="000000"/>
                </a:solidFill>
              </a:rPr>
              <a:t> 2.</a:t>
            </a:r>
          </a:p>
          <a:p>
            <a:pPr lvl="0" algn="just"/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4" name="Rounded Rectangle 19">
            <a:extLst>
              <a:ext uri="{FF2B5EF4-FFF2-40B4-BE49-F238E27FC236}">
                <a16:creationId xmlns:a16="http://schemas.microsoft.com/office/drawing/2014/main" xmlns="" id="{7F9054A2-1B1D-4723-A8FB-64C2EBF848EA}"/>
              </a:ext>
            </a:extLst>
          </p:cNvPr>
          <p:cNvSpPr/>
          <p:nvPr/>
        </p:nvSpPr>
        <p:spPr>
          <a:xfrm>
            <a:off x="6793809" y="5768249"/>
            <a:ext cx="3456320" cy="9022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7030A0"/>
                </a:solidFill>
              </a:rPr>
              <a:t>34 - 5 = 29</a:t>
            </a:r>
            <a:endParaRPr lang="vi-VN" sz="40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E3EF3A-0212-465E-B166-26B8547F47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858" y="1718248"/>
            <a:ext cx="3044504" cy="391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22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07156" y="97146"/>
            <a:ext cx="5599165" cy="1374552"/>
            <a:chOff x="732268" y="921241"/>
            <a:chExt cx="5599165" cy="1374552"/>
          </a:xfrm>
        </p:grpSpPr>
        <p:sp>
          <p:nvSpPr>
            <p:cNvPr id="3" name="Rounded Rectangle 2"/>
            <p:cNvSpPr/>
            <p:nvPr/>
          </p:nvSpPr>
          <p:spPr>
            <a:xfrm>
              <a:off x="1190170" y="1233715"/>
              <a:ext cx="5141263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     54 - 25 = ?</a:t>
              </a:r>
            </a:p>
          </p:txBody>
        </p:sp>
        <p:pic>
          <p:nvPicPr>
            <p:cNvPr id="4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  <p:sp>
        <p:nvSpPr>
          <p:cNvPr id="43" name="Rectangle 1">
            <a:extLst>
              <a:ext uri="{FF2B5EF4-FFF2-40B4-BE49-F238E27FC236}">
                <a16:creationId xmlns:a16="http://schemas.microsoft.com/office/drawing/2014/main" xmlns="" id="{2DCD70A2-91DB-45E2-AA50-76598CD83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088" y="1471698"/>
            <a:ext cx="986720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THẢO LUẬN NHÓM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*</a:t>
            </a: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Yêu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cầu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-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Thảo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luận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cách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tìm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kết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quả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của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phép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tính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trên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.(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sử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dụng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bộ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đồ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dùng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học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tập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-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Trình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bày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phần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làm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việc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của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nhóm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em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với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các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bạn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微软雅黑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微软雅黑"/>
                <a:cs typeface="Times New Roman" pitchFamily="18" charset="0"/>
              </a:rPr>
              <a:t>- GV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微软雅黑"/>
                <a:cs typeface="Times New Roman" pitchFamily="18" charset="0"/>
              </a:rPr>
              <a:t>chốt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微软雅黑"/>
                <a:cs typeface="Times New Roman" pitchFamily="18" charset="0"/>
              </a:rPr>
              <a:t>bằng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微软雅黑"/>
                <a:cs typeface="Times New Roman" pitchFamily="18" charset="0"/>
              </a:rPr>
              <a:t>đồ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微软雅黑"/>
                <a:cs typeface="Times New Roman" pitchFamily="18" charset="0"/>
              </a:rPr>
              <a:t>dùng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微软雅黑"/>
                <a:cs typeface="Times New Roman" pitchFamily="18" charset="0"/>
              </a:rPr>
              <a:t>trực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微软雅黑"/>
                <a:cs typeface="Times New Roman" pitchFamily="18" charset="0"/>
              </a:rPr>
              <a:t>quan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E85440DE-3F46-48D4-B5A4-CAC19E25D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816"/>
          <a:stretch/>
        </p:blipFill>
        <p:spPr>
          <a:xfrm>
            <a:off x="3913768" y="5257350"/>
            <a:ext cx="4364464" cy="150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73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385F465-F65D-498D-9C8B-1D2C7C73E8B2}"/>
              </a:ext>
            </a:extLst>
          </p:cNvPr>
          <p:cNvGrpSpPr/>
          <p:nvPr/>
        </p:nvGrpSpPr>
        <p:grpSpPr>
          <a:xfrm>
            <a:off x="2694201" y="0"/>
            <a:ext cx="5599165" cy="1374552"/>
            <a:chOff x="732268" y="921241"/>
            <a:chExt cx="5599165" cy="1374552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xmlns="" id="{D1A30EC8-258A-419A-940A-4AC006A768E0}"/>
                </a:ext>
              </a:extLst>
            </p:cNvPr>
            <p:cNvSpPr/>
            <p:nvPr/>
          </p:nvSpPr>
          <p:spPr>
            <a:xfrm>
              <a:off x="1190170" y="1233715"/>
              <a:ext cx="5141263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     54 - 25 = ?</a:t>
              </a:r>
            </a:p>
          </p:txBody>
        </p:sp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xmlns="" id="{59976481-8702-430C-880D-90D6A116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xmlns="" id="{CC2F9A14-C9E4-43EA-93DF-10150BA87D32}"/>
              </a:ext>
            </a:extLst>
          </p:cNvPr>
          <p:cNvSpPr/>
          <p:nvPr/>
        </p:nvSpPr>
        <p:spPr>
          <a:xfrm>
            <a:off x="6744704" y="2673808"/>
            <a:ext cx="5141262" cy="2063473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Dùng các thẻ chục và các khối lập phương thể hiện phép tính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54 - 25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CED056A-7F96-4DA2-87D7-4FEE65FBBC5F}"/>
              </a:ext>
            </a:extLst>
          </p:cNvPr>
          <p:cNvGrpSpPr/>
          <p:nvPr/>
        </p:nvGrpSpPr>
        <p:grpSpPr>
          <a:xfrm>
            <a:off x="248046" y="1175120"/>
            <a:ext cx="6110886" cy="5189204"/>
            <a:chOff x="248046" y="1175120"/>
            <a:chExt cx="6110886" cy="518920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A0D831EF-511F-4CF2-9055-1FEE106D4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04534" y="2104214"/>
              <a:ext cx="1483938" cy="42601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D51B60A-FD13-4235-B58B-424E12AA7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046" y="1946701"/>
              <a:ext cx="3011348" cy="4417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DE7FC4F-F631-451C-9375-EB4CA224F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45992" y="1374552"/>
              <a:ext cx="2141158" cy="414417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D5B13CF-A794-4C31-9F5A-BFDC77850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11328" y="1657079"/>
              <a:ext cx="602625" cy="15192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B6AAB05B-211E-48E0-89B7-C8A879A65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27831" y="1175120"/>
              <a:ext cx="1631101" cy="2199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2106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385F465-F65D-498D-9C8B-1D2C7C73E8B2}"/>
              </a:ext>
            </a:extLst>
          </p:cNvPr>
          <p:cNvGrpSpPr/>
          <p:nvPr/>
        </p:nvGrpSpPr>
        <p:grpSpPr>
          <a:xfrm>
            <a:off x="3361396" y="-65067"/>
            <a:ext cx="5599165" cy="1374552"/>
            <a:chOff x="732268" y="921241"/>
            <a:chExt cx="5599165" cy="1374552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xmlns="" id="{D1A30EC8-258A-419A-940A-4AC006A768E0}"/>
                </a:ext>
              </a:extLst>
            </p:cNvPr>
            <p:cNvSpPr/>
            <p:nvPr/>
          </p:nvSpPr>
          <p:spPr>
            <a:xfrm>
              <a:off x="1190170" y="1233715"/>
              <a:ext cx="5141263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     54 - 25 = ?</a:t>
              </a:r>
            </a:p>
          </p:txBody>
        </p:sp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xmlns="" id="{59976481-8702-430C-880D-90D6A116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xmlns="" id="{CC2F9A14-C9E4-43EA-93DF-10150BA87D32}"/>
              </a:ext>
            </a:extLst>
          </p:cNvPr>
          <p:cNvSpPr/>
          <p:nvPr/>
        </p:nvSpPr>
        <p:spPr>
          <a:xfrm>
            <a:off x="4612253" y="1071094"/>
            <a:ext cx="7238873" cy="2346086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Để thực hiện phép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54 -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r>
              <a:rPr lang="en-US" sz="2400" noProof="0" dirty="0">
                <a:solidFill>
                  <a:srgbClr val="000000"/>
                </a:solidFill>
                <a:latin typeface="Arial"/>
                <a:ea typeface="微软雅黑"/>
              </a:rPr>
              <a:t>5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ta có thể làm như sau:</a:t>
            </a:r>
          </a:p>
          <a:p>
            <a:pPr marL="0" marR="0" lvl="0" indent="0" algn="just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•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tính: Viết số hạng này dưới số hạng kia sao cho số đơn vị thẳng cột với nhau, viết dấu cộng, kẻ vạch ngang.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微软雅黑"/>
              </a:rPr>
              <a:t>* Thực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微软雅黑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微软雅黑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微软雅黑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微软雅黑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微软雅黑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微软雅黑"/>
              </a:rPr>
              <a:t>. </a:t>
            </a:r>
            <a:r>
              <a:rPr lang="en-US" sz="2400" dirty="0">
                <a:solidFill>
                  <a:srgbClr val="000000"/>
                </a:solidFill>
              </a:rPr>
              <a:t>( </a:t>
            </a:r>
            <a:r>
              <a:rPr lang="en-US" sz="2400" dirty="0" err="1">
                <a:solidFill>
                  <a:srgbClr val="000000"/>
                </a:solidFill>
              </a:rPr>
              <a:t>Trừ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từ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phải</a:t>
            </a:r>
            <a:r>
              <a:rPr lang="en-US" sz="2400" dirty="0">
                <a:solidFill>
                  <a:srgbClr val="000000"/>
                </a:solidFill>
              </a:rPr>
              <a:t> sang </a:t>
            </a:r>
            <a:r>
              <a:rPr lang="en-US" sz="2400" dirty="0" err="1">
                <a:solidFill>
                  <a:srgbClr val="000000"/>
                </a:solidFill>
              </a:rPr>
              <a:t>trái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F8574A5-F667-4D1D-A780-F78C2B60A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7384" y="3521441"/>
            <a:ext cx="7563339" cy="33066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F63989B-6BE6-45D5-8E0A-FDAD5F7B4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8178" y="3890806"/>
            <a:ext cx="524534" cy="26899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D1A27E0-7551-4B2E-9D1F-7C053BB11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6539" y="3890806"/>
            <a:ext cx="524534" cy="2689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1934BC8-41FF-4DF9-9DEB-489307A800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4612253" y="5279912"/>
            <a:ext cx="1428416" cy="45719"/>
          </a:xfrm>
          <a:prstGeom prst="rect">
            <a:avLst/>
          </a:prstGeom>
        </p:spPr>
      </p:pic>
      <p:sp>
        <p:nvSpPr>
          <p:cNvPr id="26" name="Rounded Rectangle 19">
            <a:extLst>
              <a:ext uri="{FF2B5EF4-FFF2-40B4-BE49-F238E27FC236}">
                <a16:creationId xmlns:a16="http://schemas.microsoft.com/office/drawing/2014/main" xmlns="" id="{0E46A959-BC41-4F00-A7B7-5A4C87FD3A98}"/>
              </a:ext>
            </a:extLst>
          </p:cNvPr>
          <p:cNvSpPr/>
          <p:nvPr/>
        </p:nvSpPr>
        <p:spPr>
          <a:xfrm>
            <a:off x="4767944" y="4025717"/>
            <a:ext cx="524534" cy="532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Rounded Rectangle 19">
            <a:extLst>
              <a:ext uri="{FF2B5EF4-FFF2-40B4-BE49-F238E27FC236}">
                <a16:creationId xmlns:a16="http://schemas.microsoft.com/office/drawing/2014/main" xmlns="" id="{0A5D7161-88EC-4043-90B8-FCFCC881057E}"/>
              </a:ext>
            </a:extLst>
          </p:cNvPr>
          <p:cNvSpPr/>
          <p:nvPr/>
        </p:nvSpPr>
        <p:spPr>
          <a:xfrm>
            <a:off x="5326461" y="4038935"/>
            <a:ext cx="524534" cy="532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4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Rounded Rectangle 19">
            <a:extLst>
              <a:ext uri="{FF2B5EF4-FFF2-40B4-BE49-F238E27FC236}">
                <a16:creationId xmlns:a16="http://schemas.microsoft.com/office/drawing/2014/main" xmlns="" id="{2D3F08A0-E454-4CC8-861E-81C2454E30AE}"/>
              </a:ext>
            </a:extLst>
          </p:cNvPr>
          <p:cNvSpPr/>
          <p:nvPr/>
        </p:nvSpPr>
        <p:spPr>
          <a:xfrm>
            <a:off x="5302712" y="4747830"/>
            <a:ext cx="524534" cy="532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5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" name="Rounded Rectangle 19">
            <a:extLst>
              <a:ext uri="{FF2B5EF4-FFF2-40B4-BE49-F238E27FC236}">
                <a16:creationId xmlns:a16="http://schemas.microsoft.com/office/drawing/2014/main" xmlns="" id="{466BEA13-C1D8-4D3C-A118-CAC04039AB94}"/>
              </a:ext>
            </a:extLst>
          </p:cNvPr>
          <p:cNvSpPr/>
          <p:nvPr/>
        </p:nvSpPr>
        <p:spPr>
          <a:xfrm>
            <a:off x="4232811" y="4571017"/>
            <a:ext cx="524534" cy="532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xmlns="" id="{F4999727-C8E2-40D0-BA93-881DC62BB35A}"/>
              </a:ext>
            </a:extLst>
          </p:cNvPr>
          <p:cNvSpPr/>
          <p:nvPr/>
        </p:nvSpPr>
        <p:spPr>
          <a:xfrm>
            <a:off x="5316500" y="5469943"/>
            <a:ext cx="524534" cy="532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9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xmlns="" id="{7B0939E5-7346-48AC-8F88-A947D397B5E7}"/>
              </a:ext>
            </a:extLst>
          </p:cNvPr>
          <p:cNvSpPr/>
          <p:nvPr/>
        </p:nvSpPr>
        <p:spPr>
          <a:xfrm>
            <a:off x="4757345" y="5461604"/>
            <a:ext cx="524534" cy="532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xmlns="" id="{8BE82CC8-BE62-45CC-A7C5-A1DD82D1D529}"/>
              </a:ext>
            </a:extLst>
          </p:cNvPr>
          <p:cNvSpPr/>
          <p:nvPr/>
        </p:nvSpPr>
        <p:spPr>
          <a:xfrm>
            <a:off x="6040668" y="3961448"/>
            <a:ext cx="5481513" cy="9022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rPr>
              <a:t>* </a:t>
            </a:r>
            <a:r>
              <a:rPr lang="vi-VN" sz="3200" dirty="0">
                <a:solidFill>
                  <a:srgbClr val="000000"/>
                </a:solidFill>
              </a:rPr>
              <a:t>4 không trừ được 5, lấy 14 trừ 5 bằng 9, viết 9, </a:t>
            </a:r>
            <a:r>
              <a:rPr lang="vi-VN" sz="3200" dirty="0">
                <a:solidFill>
                  <a:srgbClr val="FF0000"/>
                </a:solidFill>
              </a:rPr>
              <a:t>nhớ 1.</a:t>
            </a:r>
          </a:p>
          <a:p>
            <a:pPr marL="0" marR="0" lvl="0" indent="0" algn="just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Rounded Rectangle 19">
            <a:extLst>
              <a:ext uri="{FF2B5EF4-FFF2-40B4-BE49-F238E27FC236}">
                <a16:creationId xmlns:a16="http://schemas.microsoft.com/office/drawing/2014/main" xmlns="" id="{B8EE87CA-39F1-41DF-B133-5BFB33A32F56}"/>
              </a:ext>
            </a:extLst>
          </p:cNvPr>
          <p:cNvSpPr/>
          <p:nvPr/>
        </p:nvSpPr>
        <p:spPr>
          <a:xfrm>
            <a:off x="6151333" y="5048642"/>
            <a:ext cx="4971159" cy="9022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* </a:t>
            </a:r>
            <a:r>
              <a:rPr lang="en-US" sz="3200" dirty="0">
                <a:solidFill>
                  <a:schemeClr val="tx1"/>
                </a:solidFill>
              </a:rPr>
              <a:t>2 </a:t>
            </a:r>
            <a:r>
              <a:rPr lang="en-US" sz="3200" dirty="0" err="1">
                <a:solidFill>
                  <a:srgbClr val="FF0000"/>
                </a:solidFill>
              </a:rPr>
              <a:t>thêm</a:t>
            </a:r>
            <a:r>
              <a:rPr lang="en-US" sz="3200" dirty="0">
                <a:solidFill>
                  <a:srgbClr val="FF0000"/>
                </a:solidFill>
              </a:rPr>
              <a:t> 1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bằng</a:t>
            </a:r>
            <a:r>
              <a:rPr lang="en-US" sz="3200" dirty="0">
                <a:solidFill>
                  <a:schemeClr val="tx1"/>
                </a:solidFill>
              </a:rPr>
              <a:t> 3, </a:t>
            </a:r>
          </a:p>
          <a:p>
            <a:pPr lvl="0" algn="just">
              <a:defRPr/>
            </a:pPr>
            <a:r>
              <a:rPr lang="en-US" sz="3200" dirty="0">
                <a:solidFill>
                  <a:schemeClr val="tx1"/>
                </a:solidFill>
              </a:rPr>
              <a:t>  5 </a:t>
            </a:r>
            <a:r>
              <a:rPr lang="en-US" sz="3200" dirty="0" err="1">
                <a:solidFill>
                  <a:srgbClr val="FF0000"/>
                </a:solidFill>
              </a:rPr>
              <a:t>trừ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3 </a:t>
            </a:r>
            <a:r>
              <a:rPr lang="en-US" sz="3200" dirty="0" err="1">
                <a:solidFill>
                  <a:schemeClr val="tx1"/>
                </a:solidFill>
              </a:rPr>
              <a:t>bằng</a:t>
            </a:r>
            <a:r>
              <a:rPr lang="en-US" sz="3200" dirty="0">
                <a:solidFill>
                  <a:schemeClr val="tx1"/>
                </a:solidFill>
              </a:rPr>
              <a:t> 2, </a:t>
            </a:r>
            <a:r>
              <a:rPr lang="en-US" sz="3200" dirty="0" err="1">
                <a:solidFill>
                  <a:schemeClr val="tx1"/>
                </a:solidFill>
              </a:rPr>
              <a:t>viết</a:t>
            </a:r>
            <a:r>
              <a:rPr lang="en-US" sz="3200" dirty="0">
                <a:solidFill>
                  <a:schemeClr val="tx1"/>
                </a:solidFill>
              </a:rPr>
              <a:t> 2.</a:t>
            </a:r>
          </a:p>
          <a:p>
            <a:pPr marL="0" marR="0" lvl="0" indent="0" algn="just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Rounded Rectangle 19">
            <a:extLst>
              <a:ext uri="{FF2B5EF4-FFF2-40B4-BE49-F238E27FC236}">
                <a16:creationId xmlns:a16="http://schemas.microsoft.com/office/drawing/2014/main" xmlns="" id="{7F9054A2-1B1D-4723-A8FB-64C2EBF848EA}"/>
              </a:ext>
            </a:extLst>
          </p:cNvPr>
          <p:cNvSpPr/>
          <p:nvPr/>
        </p:nvSpPr>
        <p:spPr>
          <a:xfrm>
            <a:off x="7192004" y="5735984"/>
            <a:ext cx="2999120" cy="9022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54 - 25 = 29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Rounded Rectangle 19">
            <a:extLst>
              <a:ext uri="{FF2B5EF4-FFF2-40B4-BE49-F238E27FC236}">
                <a16:creationId xmlns:a16="http://schemas.microsoft.com/office/drawing/2014/main" xmlns="" id="{A90BB723-4C53-4075-9A29-3E716A740671}"/>
              </a:ext>
            </a:extLst>
          </p:cNvPr>
          <p:cNvSpPr/>
          <p:nvPr/>
        </p:nvSpPr>
        <p:spPr>
          <a:xfrm>
            <a:off x="4772044" y="4732397"/>
            <a:ext cx="524534" cy="532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71EAE6-A272-4C81-81A4-7D6A12BA9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66" y="1748303"/>
            <a:ext cx="4372182" cy="37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9864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53" y="4013234"/>
            <a:ext cx="14071022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4" y="18383"/>
            <a:ext cx="10648643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47" y="1292554"/>
            <a:ext cx="1970426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9" y="4740574"/>
            <a:ext cx="2833884" cy="1923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B4934B-2F3E-49EA-BAE5-782D2B31AE60}"/>
              </a:ext>
            </a:extLst>
          </p:cNvPr>
          <p:cNvSpPr txBox="1"/>
          <p:nvPr/>
        </p:nvSpPr>
        <p:spPr>
          <a:xfrm>
            <a:off x="3123134" y="2108581"/>
            <a:ext cx="6690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thực hiện phép trừ có nhớ trong phạm vi 100, ta làm thế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1DB2C6-2298-4C54-AFF6-1F8774D158A5}"/>
              </a:ext>
            </a:extLst>
          </p:cNvPr>
          <p:cNvSpPr txBox="1"/>
          <p:nvPr/>
        </p:nvSpPr>
        <p:spPr>
          <a:xfrm>
            <a:off x="3324696" y="3508201"/>
            <a:ext cx="66908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thực hiện trừ từ phải sang trái.</a:t>
            </a:r>
          </a:p>
          <a:p>
            <a:pPr defTabSz="1219170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Lấy thêm 1 chục để trừ ở hàng đơn vị. Rồi nhớ 1 vào hàng chục. </a:t>
            </a:r>
          </a:p>
          <a:p>
            <a:pPr defTabSz="1219170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Trừ hàng chục và trừ 1 nhớ.</a:t>
            </a:r>
          </a:p>
        </p:txBody>
      </p:sp>
    </p:spTree>
    <p:extLst>
      <p:ext uri="{BB962C8B-B14F-4D97-AF65-F5344CB8AC3E}">
        <p14:creationId xmlns:p14="http://schemas.microsoft.com/office/powerpoint/2010/main" xmlns="" val="9549181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9B2C11-FC34-464C-AB09-8750AD3C415E}"/>
              </a:ext>
            </a:extLst>
          </p:cNvPr>
          <p:cNvSpPr txBox="1"/>
          <p:nvPr/>
        </p:nvSpPr>
        <p:spPr>
          <a:xfrm>
            <a:off x="2820348" y="3429000"/>
            <a:ext cx="6551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THỰC HÀNH</a:t>
            </a:r>
          </a:p>
          <a:p>
            <a:pPr defTabSz="1219170"/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9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42"/>
            <a:ext cx="12192000" cy="68485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37895" descr="1-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715" y="4750809"/>
            <a:ext cx="2542236" cy="2259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2869442" y="3401699"/>
            <a:ext cx="3020191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43 - 26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26 - 8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29578" y="3424279"/>
            <a:ext cx="3020191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35 - 19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22 -  7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4BE8AAF-FE93-4C69-8B71-CD64E2A641C3}"/>
              </a:ext>
            </a:extLst>
          </p:cNvPr>
          <p:cNvGrpSpPr/>
          <p:nvPr/>
        </p:nvGrpSpPr>
        <p:grpSpPr>
          <a:xfrm>
            <a:off x="3184090" y="1164598"/>
            <a:ext cx="6166387" cy="1456435"/>
            <a:chOff x="1190170" y="1148456"/>
            <a:chExt cx="4283495" cy="959931"/>
          </a:xfrm>
        </p:grpSpPr>
        <p:sp>
          <p:nvSpPr>
            <p:cNvPr id="15" name="Rounded Rectangle 62">
              <a:extLst>
                <a:ext uri="{FF2B5EF4-FFF2-40B4-BE49-F238E27FC236}">
                  <a16:creationId xmlns:a16="http://schemas.microsoft.com/office/drawing/2014/main" xmlns="" id="{E14E98E8-0195-4478-8A7F-52B8BCB1418B}"/>
                </a:ext>
              </a:extLst>
            </p:cNvPr>
            <p:cNvSpPr/>
            <p:nvPr/>
          </p:nvSpPr>
          <p:spPr>
            <a:xfrm>
              <a:off x="1190170" y="1233715"/>
              <a:ext cx="4283495" cy="749604"/>
            </a:xfrm>
            <a:prstGeom prst="roundRect">
              <a:avLst/>
            </a:prstGeom>
            <a:solidFill>
              <a:sysClr val="window" lastClr="FFFFFF">
                <a:alpha val="83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1.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xmlns="" id="{379B823C-AE19-4A06-A9FC-CCB5C68F0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79236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1" y="-493"/>
            <a:ext cx="12192000" cy="684855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2AB225B-C7B1-4049-B868-30E1734CCDF1}"/>
              </a:ext>
            </a:extLst>
          </p:cNvPr>
          <p:cNvGrpSpPr/>
          <p:nvPr/>
        </p:nvGrpSpPr>
        <p:grpSpPr>
          <a:xfrm>
            <a:off x="5193094" y="2421661"/>
            <a:ext cx="2432915" cy="3272149"/>
            <a:chOff x="5193094" y="2421661"/>
            <a:chExt cx="2432915" cy="3272149"/>
          </a:xfrm>
        </p:grpSpPr>
        <p:sp>
          <p:nvSpPr>
            <p:cNvPr id="25" name="Rounded Rectangle 11">
              <a:extLst>
                <a:ext uri="{FF2B5EF4-FFF2-40B4-BE49-F238E27FC236}">
                  <a16:creationId xmlns:a16="http://schemas.microsoft.com/office/drawing/2014/main" xmlns="" id="{2BBD9314-85F4-4A69-B351-1DC2AC1AE2D5}"/>
                </a:ext>
              </a:extLst>
            </p:cNvPr>
            <p:cNvSpPr/>
            <p:nvPr/>
          </p:nvSpPr>
          <p:spPr>
            <a:xfrm>
              <a:off x="5193094" y="2421661"/>
              <a:ext cx="2432915" cy="3272149"/>
            </a:xfrm>
            <a:prstGeom prst="roundRect">
              <a:avLst/>
            </a:pr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14CDE1D-525D-4FB4-BBD4-9578EDA86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71269" y="2782403"/>
              <a:ext cx="524534" cy="268992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7F7A55B6-7213-421F-A1FA-212CF3876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99630" y="2782403"/>
              <a:ext cx="524534" cy="2689926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89AB243-6079-40F2-9CC9-735C1435EB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5805344" y="4171508"/>
            <a:ext cx="1428416" cy="45719"/>
          </a:xfrm>
          <a:prstGeom prst="rect">
            <a:avLst/>
          </a:prstGeom>
        </p:spPr>
      </p:pic>
      <p:sp>
        <p:nvSpPr>
          <p:cNvPr id="30" name="Rounded Rectangle 19">
            <a:extLst>
              <a:ext uri="{FF2B5EF4-FFF2-40B4-BE49-F238E27FC236}">
                <a16:creationId xmlns:a16="http://schemas.microsoft.com/office/drawing/2014/main" xmlns="" id="{BFC40100-1E08-4188-8B43-FAEF5723EDBC}"/>
              </a:ext>
            </a:extLst>
          </p:cNvPr>
          <p:cNvSpPr/>
          <p:nvPr/>
        </p:nvSpPr>
        <p:spPr>
          <a:xfrm>
            <a:off x="5961035" y="2917314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 defTabSz="914400">
              <a:defRPr/>
            </a:pPr>
            <a:r>
              <a:rPr lang="en-US" sz="3600" kern="0" dirty="0">
                <a:solidFill>
                  <a:srgbClr val="000000"/>
                </a:solidFill>
                <a:latin typeface="Arial"/>
                <a:ea typeface="微软雅黑"/>
              </a:rPr>
              <a:t>4</a:t>
            </a:r>
            <a:endParaRPr lang="vi-VN" sz="3600" kern="0" dirty="0">
              <a:solidFill>
                <a:srgbClr val="000000"/>
              </a:solidFill>
              <a:ea typeface="微软雅黑"/>
            </a:endParaRP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xmlns="" id="{A7A6F087-5506-476D-9A14-FAD8A8906206}"/>
              </a:ext>
            </a:extLst>
          </p:cNvPr>
          <p:cNvSpPr/>
          <p:nvPr/>
        </p:nvSpPr>
        <p:spPr>
          <a:xfrm>
            <a:off x="6519552" y="2930532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 defTabSz="914400">
              <a:defRPr/>
            </a:pPr>
            <a:r>
              <a:rPr lang="en-US" sz="3600" kern="0" dirty="0">
                <a:solidFill>
                  <a:srgbClr val="000000"/>
                </a:solidFill>
                <a:latin typeface="Arial"/>
                <a:ea typeface="微软雅黑"/>
              </a:rPr>
              <a:t>3</a:t>
            </a:r>
            <a:endParaRPr lang="vi-VN" sz="3600" kern="0" dirty="0">
              <a:solidFill>
                <a:srgbClr val="000000"/>
              </a:solidFill>
              <a:ea typeface="微软雅黑"/>
            </a:endParaRP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xmlns="" id="{EA6912D2-1132-45C3-BA39-EC7D11A2B120}"/>
              </a:ext>
            </a:extLst>
          </p:cNvPr>
          <p:cNvSpPr/>
          <p:nvPr/>
        </p:nvSpPr>
        <p:spPr>
          <a:xfrm>
            <a:off x="5425902" y="3462614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 defTabSz="914400">
              <a:defRPr/>
            </a:pPr>
            <a:r>
              <a:rPr lang="en-US" sz="3600" kern="0" dirty="0">
                <a:solidFill>
                  <a:srgbClr val="000000"/>
                </a:solidFill>
                <a:latin typeface="Arial"/>
                <a:ea typeface="微软雅黑"/>
              </a:rPr>
              <a:t>-</a:t>
            </a:r>
            <a:endParaRPr lang="vi-VN" sz="3600" kern="0" dirty="0">
              <a:solidFill>
                <a:srgbClr val="000000"/>
              </a:solidFill>
              <a:ea typeface="微软雅黑"/>
            </a:endParaRPr>
          </a:p>
        </p:txBody>
      </p:sp>
      <p:sp>
        <p:nvSpPr>
          <p:cNvPr id="33" name="Rounded Rectangle 19">
            <a:extLst>
              <a:ext uri="{FF2B5EF4-FFF2-40B4-BE49-F238E27FC236}">
                <a16:creationId xmlns:a16="http://schemas.microsoft.com/office/drawing/2014/main" xmlns="" id="{D65B8BC5-82F2-43E6-BE29-4590E0F8C5C5}"/>
              </a:ext>
            </a:extLst>
          </p:cNvPr>
          <p:cNvSpPr/>
          <p:nvPr/>
        </p:nvSpPr>
        <p:spPr>
          <a:xfrm>
            <a:off x="6509591" y="4346792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 defTabSz="914400">
              <a:defRPr/>
            </a:pPr>
            <a:r>
              <a:rPr lang="en-US" sz="3600" kern="0" dirty="0">
                <a:solidFill>
                  <a:srgbClr val="000000"/>
                </a:solidFill>
                <a:latin typeface="Arial"/>
                <a:ea typeface="微软雅黑"/>
              </a:rPr>
              <a:t>7</a:t>
            </a:r>
            <a:endParaRPr lang="vi-VN" sz="3600" kern="0" dirty="0">
              <a:solidFill>
                <a:srgbClr val="000000"/>
              </a:solidFill>
              <a:ea typeface="微软雅黑"/>
            </a:endParaRPr>
          </a:p>
        </p:txBody>
      </p:sp>
      <p:sp>
        <p:nvSpPr>
          <p:cNvPr id="34" name="Rounded Rectangle 19">
            <a:extLst>
              <a:ext uri="{FF2B5EF4-FFF2-40B4-BE49-F238E27FC236}">
                <a16:creationId xmlns:a16="http://schemas.microsoft.com/office/drawing/2014/main" xmlns="" id="{6154E06E-1A69-4C3C-ACA8-5C92501EA567}"/>
              </a:ext>
            </a:extLst>
          </p:cNvPr>
          <p:cNvSpPr/>
          <p:nvPr/>
        </p:nvSpPr>
        <p:spPr>
          <a:xfrm>
            <a:off x="5950436" y="4353201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 defTabSz="914400">
              <a:defRPr/>
            </a:pPr>
            <a:r>
              <a:rPr lang="en-US" sz="3600" kern="0" dirty="0">
                <a:solidFill>
                  <a:srgbClr val="000000"/>
                </a:solidFill>
                <a:latin typeface="Arial"/>
                <a:ea typeface="微软雅黑"/>
              </a:rPr>
              <a:t>1</a:t>
            </a:r>
            <a:endParaRPr lang="vi-VN" sz="3600" kern="0" dirty="0">
              <a:solidFill>
                <a:srgbClr val="000000"/>
              </a:solidFill>
              <a:ea typeface="微软雅黑"/>
            </a:endParaRP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xmlns="" id="{48D7CC56-94B1-47C7-AC85-C428CB448BA6}"/>
              </a:ext>
            </a:extLst>
          </p:cNvPr>
          <p:cNvSpPr/>
          <p:nvPr/>
        </p:nvSpPr>
        <p:spPr>
          <a:xfrm>
            <a:off x="6527363" y="3567271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 defTabSz="914400">
              <a:defRPr/>
            </a:pPr>
            <a:r>
              <a:rPr lang="en-US" sz="3600" kern="0" dirty="0">
                <a:solidFill>
                  <a:srgbClr val="000000"/>
                </a:solidFill>
                <a:latin typeface="Arial"/>
                <a:ea typeface="微软雅黑"/>
              </a:rPr>
              <a:t>6</a:t>
            </a:r>
            <a:endParaRPr lang="vi-VN" sz="3600" kern="0" dirty="0">
              <a:solidFill>
                <a:srgbClr val="000000"/>
              </a:solidFill>
              <a:ea typeface="微软雅黑"/>
            </a:endParaRPr>
          </a:p>
        </p:txBody>
      </p:sp>
      <p:sp>
        <p:nvSpPr>
          <p:cNvPr id="36" name="Rounded Rectangle 19">
            <a:extLst>
              <a:ext uri="{FF2B5EF4-FFF2-40B4-BE49-F238E27FC236}">
                <a16:creationId xmlns:a16="http://schemas.microsoft.com/office/drawing/2014/main" xmlns="" id="{558F7E13-60CF-4CC9-A648-315520B12366}"/>
              </a:ext>
            </a:extLst>
          </p:cNvPr>
          <p:cNvSpPr/>
          <p:nvPr/>
        </p:nvSpPr>
        <p:spPr>
          <a:xfrm>
            <a:off x="5985136" y="3580385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 defTabSz="914400">
              <a:defRPr/>
            </a:pPr>
            <a:r>
              <a:rPr lang="en-US" sz="3600" kern="0" dirty="0">
                <a:solidFill>
                  <a:srgbClr val="000000"/>
                </a:solidFill>
                <a:latin typeface="Arial"/>
                <a:ea typeface="微软雅黑"/>
              </a:rPr>
              <a:t>2</a:t>
            </a:r>
            <a:endParaRPr lang="vi-VN" sz="3600" kern="0" dirty="0">
              <a:solidFill>
                <a:srgbClr val="000000"/>
              </a:solidFill>
              <a:ea typeface="微软雅黑"/>
            </a:endParaRPr>
          </a:p>
        </p:txBody>
      </p:sp>
      <p:pic>
        <p:nvPicPr>
          <p:cNvPr id="12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2715" y="4750809"/>
            <a:ext cx="2542236" cy="2259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 22"/>
          <p:cNvSpPr/>
          <p:nvPr/>
        </p:nvSpPr>
        <p:spPr>
          <a:xfrm>
            <a:off x="5948376" y="3079778"/>
            <a:ext cx="518615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.</a:t>
            </a:r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xmlns="" id="{F4B7C001-1EA4-47E4-987C-B61F7FD4025E}"/>
              </a:ext>
            </a:extLst>
          </p:cNvPr>
          <p:cNvSpPr/>
          <p:nvPr/>
        </p:nvSpPr>
        <p:spPr>
          <a:xfrm>
            <a:off x="4837149" y="1143660"/>
            <a:ext cx="3235814" cy="849993"/>
          </a:xfrm>
          <a:prstGeom prst="roundRect">
            <a:avLst/>
          </a:prstGeom>
          <a:solidFill>
            <a:sysClr val="window" lastClr="FFFFFF">
              <a:alpha val="80000"/>
            </a:sysClr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lang="en-US" sz="4000" kern="0" spc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3 - 26</a:t>
            </a:r>
            <a:endParaRPr kumimoji="0" lang="en-US" sz="40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88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1" y="-493"/>
            <a:ext cx="12192000" cy="684855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2AB225B-C7B1-4049-B868-30E1734CCDF1}"/>
              </a:ext>
            </a:extLst>
          </p:cNvPr>
          <p:cNvGrpSpPr/>
          <p:nvPr/>
        </p:nvGrpSpPr>
        <p:grpSpPr>
          <a:xfrm>
            <a:off x="5193094" y="2421661"/>
            <a:ext cx="2432915" cy="3272149"/>
            <a:chOff x="5193094" y="2421661"/>
            <a:chExt cx="2432915" cy="3272149"/>
          </a:xfrm>
        </p:grpSpPr>
        <p:sp>
          <p:nvSpPr>
            <p:cNvPr id="25" name="Rounded Rectangle 11">
              <a:extLst>
                <a:ext uri="{FF2B5EF4-FFF2-40B4-BE49-F238E27FC236}">
                  <a16:creationId xmlns:a16="http://schemas.microsoft.com/office/drawing/2014/main" xmlns="" id="{2BBD9314-85F4-4A69-B351-1DC2AC1AE2D5}"/>
                </a:ext>
              </a:extLst>
            </p:cNvPr>
            <p:cNvSpPr/>
            <p:nvPr/>
          </p:nvSpPr>
          <p:spPr>
            <a:xfrm>
              <a:off x="5193094" y="2421661"/>
              <a:ext cx="2432915" cy="3272149"/>
            </a:xfrm>
            <a:prstGeom prst="roundRect">
              <a:avLst/>
            </a:pr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14CDE1D-525D-4FB4-BBD4-9578EDA86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71269" y="2782403"/>
              <a:ext cx="524534" cy="268992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7F7A55B6-7213-421F-A1FA-212CF3876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99630" y="2782403"/>
              <a:ext cx="524534" cy="2689926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89AB243-6079-40F2-9CC9-735C1435EB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5805344" y="4171508"/>
            <a:ext cx="1428416" cy="45719"/>
          </a:xfrm>
          <a:prstGeom prst="rect">
            <a:avLst/>
          </a:prstGeom>
        </p:spPr>
      </p:pic>
      <p:sp>
        <p:nvSpPr>
          <p:cNvPr id="30" name="Rounded Rectangle 19">
            <a:extLst>
              <a:ext uri="{FF2B5EF4-FFF2-40B4-BE49-F238E27FC236}">
                <a16:creationId xmlns:a16="http://schemas.microsoft.com/office/drawing/2014/main" xmlns="" id="{BFC40100-1E08-4188-8B43-FAEF5723EDBC}"/>
              </a:ext>
            </a:extLst>
          </p:cNvPr>
          <p:cNvSpPr/>
          <p:nvPr/>
        </p:nvSpPr>
        <p:spPr>
          <a:xfrm>
            <a:off x="5961035" y="2917314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xmlns="" id="{A7A6F087-5506-476D-9A14-FAD8A8906206}"/>
              </a:ext>
            </a:extLst>
          </p:cNvPr>
          <p:cNvSpPr/>
          <p:nvPr/>
        </p:nvSpPr>
        <p:spPr>
          <a:xfrm>
            <a:off x="6519552" y="2930532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xmlns="" id="{EA6912D2-1132-45C3-BA39-EC7D11A2B120}"/>
              </a:ext>
            </a:extLst>
          </p:cNvPr>
          <p:cNvSpPr/>
          <p:nvPr/>
        </p:nvSpPr>
        <p:spPr>
          <a:xfrm>
            <a:off x="5425902" y="3462614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3" name="Rounded Rectangle 19">
            <a:extLst>
              <a:ext uri="{FF2B5EF4-FFF2-40B4-BE49-F238E27FC236}">
                <a16:creationId xmlns:a16="http://schemas.microsoft.com/office/drawing/2014/main" xmlns="" id="{D65B8BC5-82F2-43E6-BE29-4590E0F8C5C5}"/>
              </a:ext>
            </a:extLst>
          </p:cNvPr>
          <p:cNvSpPr/>
          <p:nvPr/>
        </p:nvSpPr>
        <p:spPr>
          <a:xfrm>
            <a:off x="6509591" y="4346792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4" name="Rounded Rectangle 19">
            <a:extLst>
              <a:ext uri="{FF2B5EF4-FFF2-40B4-BE49-F238E27FC236}">
                <a16:creationId xmlns:a16="http://schemas.microsoft.com/office/drawing/2014/main" xmlns="" id="{6154E06E-1A69-4C3C-ACA8-5C92501EA567}"/>
              </a:ext>
            </a:extLst>
          </p:cNvPr>
          <p:cNvSpPr/>
          <p:nvPr/>
        </p:nvSpPr>
        <p:spPr>
          <a:xfrm>
            <a:off x="5950436" y="4353201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xmlns="" id="{48D7CC56-94B1-47C7-AC85-C428CB448BA6}"/>
              </a:ext>
            </a:extLst>
          </p:cNvPr>
          <p:cNvSpPr/>
          <p:nvPr/>
        </p:nvSpPr>
        <p:spPr>
          <a:xfrm>
            <a:off x="6527363" y="3567271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pic>
        <p:nvPicPr>
          <p:cNvPr id="12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2715" y="4750809"/>
            <a:ext cx="2542236" cy="2259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 22"/>
          <p:cNvSpPr/>
          <p:nvPr/>
        </p:nvSpPr>
        <p:spPr>
          <a:xfrm>
            <a:off x="5950436" y="3417931"/>
            <a:ext cx="518615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.</a:t>
            </a:r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xmlns="" id="{F4B7C001-1EA4-47E4-987C-B61F7FD4025E}"/>
              </a:ext>
            </a:extLst>
          </p:cNvPr>
          <p:cNvSpPr/>
          <p:nvPr/>
        </p:nvSpPr>
        <p:spPr>
          <a:xfrm>
            <a:off x="4837149" y="1143660"/>
            <a:ext cx="3235814" cy="849993"/>
          </a:xfrm>
          <a:prstGeom prst="roundRect">
            <a:avLst/>
          </a:prstGeom>
          <a:solidFill>
            <a:sysClr val="window" lastClr="FFFFFF">
              <a:alpha val="80000"/>
            </a:sysClr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26 - 8</a:t>
            </a:r>
          </a:p>
        </p:txBody>
      </p:sp>
    </p:spTree>
    <p:extLst>
      <p:ext uri="{BB962C8B-B14F-4D97-AF65-F5344CB8AC3E}">
        <p14:creationId xmlns:p14="http://schemas.microsoft.com/office/powerpoint/2010/main" xmlns="" val="19429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90" r="47795" b="55756"/>
          <a:stretch/>
        </p:blipFill>
        <p:spPr bwMode="auto">
          <a:xfrm>
            <a:off x="3050186" y="1735394"/>
            <a:ext cx="25459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0635" y="14284"/>
            <a:ext cx="7535550" cy="1446550"/>
          </a:xfrm>
          <a:prstGeom prst="rect">
            <a:avLst/>
          </a:prstGeom>
          <a:noFill/>
          <a:ln w="57150">
            <a:noFill/>
          </a:ln>
          <a:effectLst>
            <a:softEdge rad="127000"/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 defTabSz="914400">
              <a:spcBef>
                <a:spcPts val="600"/>
              </a:spcBef>
            </a:pPr>
            <a:r>
              <a:rPr lang="en-US" sz="4400" b="1" dirty="0" err="1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Thử</a:t>
            </a:r>
            <a:r>
              <a:rPr lang="en-US" sz="4400" b="1" dirty="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thách</a:t>
            </a:r>
            <a:r>
              <a:rPr lang="en-US" sz="4400" b="1" dirty="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quái</a:t>
            </a:r>
            <a:r>
              <a:rPr lang="en-US" sz="4400" b="1" dirty="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vật</a:t>
            </a:r>
            <a:endParaRPr lang="en-US" sz="4400" b="1" dirty="0">
              <a:solidFill>
                <a:srgbClr val="00206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pic>
        <p:nvPicPr>
          <p:cNvPr id="7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43" t="11629" r="9233" b="53617"/>
          <a:stretch/>
        </p:blipFill>
        <p:spPr bwMode="auto">
          <a:xfrm>
            <a:off x="6653194" y="1787769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7" t="46090" r="51623" b="22163"/>
          <a:stretch/>
        </p:blipFill>
        <p:spPr bwMode="auto">
          <a:xfrm>
            <a:off x="3422333" y="386899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5123" r="5950" b="23130"/>
          <a:stretch/>
        </p:blipFill>
        <p:spPr bwMode="auto">
          <a:xfrm>
            <a:off x="6477000" y="3886200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Hieu-ung-am-thanh-oh-nooo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541045" y="1447800"/>
            <a:ext cx="609600" cy="609600"/>
          </a:xfrm>
          <a:prstGeom prst="rect">
            <a:avLst/>
          </a:prstGeom>
        </p:spPr>
      </p:pic>
      <p:pic>
        <p:nvPicPr>
          <p:cNvPr id="11" name="Hieu-ung-am-thanh-oh-nooo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541045" y="2528403"/>
            <a:ext cx="609600" cy="609600"/>
          </a:xfrm>
          <a:prstGeom prst="rect">
            <a:avLst/>
          </a:prstGeom>
        </p:spPr>
      </p:pic>
      <p:pic>
        <p:nvPicPr>
          <p:cNvPr id="12" name="Hieu-ung-am-thanh-oh-nooo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588081" y="3796763"/>
            <a:ext cx="609600" cy="609600"/>
          </a:xfrm>
          <a:prstGeom prst="rect">
            <a:avLst/>
          </a:prstGeom>
        </p:spPr>
      </p:pic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740481" y="4929459"/>
            <a:ext cx="609600" cy="609600"/>
          </a:xfrm>
          <a:prstGeom prst="rect">
            <a:avLst/>
          </a:prstGeom>
        </p:spPr>
      </p:pic>
      <p:pic>
        <p:nvPicPr>
          <p:cNvPr id="1027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1" y="5715001"/>
            <a:ext cx="3140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078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1" y="-493"/>
            <a:ext cx="12192000" cy="684855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2AB225B-C7B1-4049-B868-30E1734CCDF1}"/>
              </a:ext>
            </a:extLst>
          </p:cNvPr>
          <p:cNvGrpSpPr/>
          <p:nvPr/>
        </p:nvGrpSpPr>
        <p:grpSpPr>
          <a:xfrm>
            <a:off x="5193094" y="2421661"/>
            <a:ext cx="2432915" cy="3272149"/>
            <a:chOff x="5193094" y="2421661"/>
            <a:chExt cx="2432915" cy="3272149"/>
          </a:xfrm>
        </p:grpSpPr>
        <p:sp>
          <p:nvSpPr>
            <p:cNvPr id="25" name="Rounded Rectangle 11">
              <a:extLst>
                <a:ext uri="{FF2B5EF4-FFF2-40B4-BE49-F238E27FC236}">
                  <a16:creationId xmlns:a16="http://schemas.microsoft.com/office/drawing/2014/main" xmlns="" id="{2BBD9314-85F4-4A69-B351-1DC2AC1AE2D5}"/>
                </a:ext>
              </a:extLst>
            </p:cNvPr>
            <p:cNvSpPr/>
            <p:nvPr/>
          </p:nvSpPr>
          <p:spPr>
            <a:xfrm>
              <a:off x="5193094" y="2421661"/>
              <a:ext cx="2432915" cy="3272149"/>
            </a:xfrm>
            <a:prstGeom prst="roundRect">
              <a:avLst/>
            </a:pr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14CDE1D-525D-4FB4-BBD4-9578EDA86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71269" y="2782403"/>
              <a:ext cx="524534" cy="268992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7F7A55B6-7213-421F-A1FA-212CF3876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99630" y="2782403"/>
              <a:ext cx="524534" cy="2689926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89AB243-6079-40F2-9CC9-735C1435EB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5805344" y="4171508"/>
            <a:ext cx="1428416" cy="45719"/>
          </a:xfrm>
          <a:prstGeom prst="rect">
            <a:avLst/>
          </a:prstGeom>
        </p:spPr>
      </p:pic>
      <p:sp>
        <p:nvSpPr>
          <p:cNvPr id="30" name="Rounded Rectangle 19">
            <a:extLst>
              <a:ext uri="{FF2B5EF4-FFF2-40B4-BE49-F238E27FC236}">
                <a16:creationId xmlns:a16="http://schemas.microsoft.com/office/drawing/2014/main" xmlns="" id="{BFC40100-1E08-4188-8B43-FAEF5723EDBC}"/>
              </a:ext>
            </a:extLst>
          </p:cNvPr>
          <p:cNvSpPr/>
          <p:nvPr/>
        </p:nvSpPr>
        <p:spPr>
          <a:xfrm>
            <a:off x="5961035" y="2917314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xmlns="" id="{A7A6F087-5506-476D-9A14-FAD8A8906206}"/>
              </a:ext>
            </a:extLst>
          </p:cNvPr>
          <p:cNvSpPr/>
          <p:nvPr/>
        </p:nvSpPr>
        <p:spPr>
          <a:xfrm>
            <a:off x="6519552" y="2930532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xmlns="" id="{EA6912D2-1132-45C3-BA39-EC7D11A2B120}"/>
              </a:ext>
            </a:extLst>
          </p:cNvPr>
          <p:cNvSpPr/>
          <p:nvPr/>
        </p:nvSpPr>
        <p:spPr>
          <a:xfrm>
            <a:off x="5425902" y="3462614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3" name="Rounded Rectangle 19">
            <a:extLst>
              <a:ext uri="{FF2B5EF4-FFF2-40B4-BE49-F238E27FC236}">
                <a16:creationId xmlns:a16="http://schemas.microsoft.com/office/drawing/2014/main" xmlns="" id="{D65B8BC5-82F2-43E6-BE29-4590E0F8C5C5}"/>
              </a:ext>
            </a:extLst>
          </p:cNvPr>
          <p:cNvSpPr/>
          <p:nvPr/>
        </p:nvSpPr>
        <p:spPr>
          <a:xfrm>
            <a:off x="6509591" y="4346792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rgbClr val="000000"/>
                </a:solidFill>
                <a:latin typeface="Arial"/>
                <a:ea typeface="微软雅黑"/>
              </a:rPr>
              <a:t>6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4" name="Rounded Rectangle 19">
            <a:extLst>
              <a:ext uri="{FF2B5EF4-FFF2-40B4-BE49-F238E27FC236}">
                <a16:creationId xmlns:a16="http://schemas.microsoft.com/office/drawing/2014/main" xmlns="" id="{6154E06E-1A69-4C3C-ACA8-5C92501EA567}"/>
              </a:ext>
            </a:extLst>
          </p:cNvPr>
          <p:cNvSpPr/>
          <p:nvPr/>
        </p:nvSpPr>
        <p:spPr>
          <a:xfrm>
            <a:off x="5950436" y="4353201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rgbClr val="000000"/>
                </a:solidFill>
                <a:latin typeface="Arial"/>
                <a:ea typeface="微软雅黑"/>
              </a:rPr>
              <a:t>2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xmlns="" id="{48D7CC56-94B1-47C7-AC85-C428CB448BA6}"/>
              </a:ext>
            </a:extLst>
          </p:cNvPr>
          <p:cNvSpPr/>
          <p:nvPr/>
        </p:nvSpPr>
        <p:spPr>
          <a:xfrm>
            <a:off x="6527363" y="3567271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6" name="Rounded Rectangle 19">
            <a:extLst>
              <a:ext uri="{FF2B5EF4-FFF2-40B4-BE49-F238E27FC236}">
                <a16:creationId xmlns:a16="http://schemas.microsoft.com/office/drawing/2014/main" xmlns="" id="{558F7E13-60CF-4CC9-A648-315520B12366}"/>
              </a:ext>
            </a:extLst>
          </p:cNvPr>
          <p:cNvSpPr/>
          <p:nvPr/>
        </p:nvSpPr>
        <p:spPr>
          <a:xfrm>
            <a:off x="5985136" y="3580385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pic>
        <p:nvPicPr>
          <p:cNvPr id="12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2715" y="4750809"/>
            <a:ext cx="2542236" cy="2259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 22"/>
          <p:cNvSpPr/>
          <p:nvPr/>
        </p:nvSpPr>
        <p:spPr>
          <a:xfrm>
            <a:off x="5963994" y="3022445"/>
            <a:ext cx="518615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.</a:t>
            </a:r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xmlns="" id="{F4B7C001-1EA4-47E4-987C-B61F7FD4025E}"/>
              </a:ext>
            </a:extLst>
          </p:cNvPr>
          <p:cNvSpPr/>
          <p:nvPr/>
        </p:nvSpPr>
        <p:spPr>
          <a:xfrm>
            <a:off x="4837149" y="1143660"/>
            <a:ext cx="3235814" cy="849993"/>
          </a:xfrm>
          <a:prstGeom prst="roundRect">
            <a:avLst/>
          </a:prstGeom>
          <a:solidFill>
            <a:sysClr val="window" lastClr="FFFFFF">
              <a:alpha val="80000"/>
            </a:sysClr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35 - 19</a:t>
            </a:r>
          </a:p>
        </p:txBody>
      </p:sp>
    </p:spTree>
    <p:extLst>
      <p:ext uri="{BB962C8B-B14F-4D97-AF65-F5344CB8AC3E}">
        <p14:creationId xmlns:p14="http://schemas.microsoft.com/office/powerpoint/2010/main" xmlns="" val="19350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1" y="-493"/>
            <a:ext cx="12192000" cy="684855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2AB225B-C7B1-4049-B868-30E1734CCDF1}"/>
              </a:ext>
            </a:extLst>
          </p:cNvPr>
          <p:cNvGrpSpPr/>
          <p:nvPr/>
        </p:nvGrpSpPr>
        <p:grpSpPr>
          <a:xfrm>
            <a:off x="5193094" y="2421661"/>
            <a:ext cx="2432915" cy="3272149"/>
            <a:chOff x="5193094" y="2421661"/>
            <a:chExt cx="2432915" cy="3272149"/>
          </a:xfrm>
        </p:grpSpPr>
        <p:sp>
          <p:nvSpPr>
            <p:cNvPr id="25" name="Rounded Rectangle 11">
              <a:extLst>
                <a:ext uri="{FF2B5EF4-FFF2-40B4-BE49-F238E27FC236}">
                  <a16:creationId xmlns:a16="http://schemas.microsoft.com/office/drawing/2014/main" xmlns="" id="{2BBD9314-85F4-4A69-B351-1DC2AC1AE2D5}"/>
                </a:ext>
              </a:extLst>
            </p:cNvPr>
            <p:cNvSpPr/>
            <p:nvPr/>
          </p:nvSpPr>
          <p:spPr>
            <a:xfrm>
              <a:off x="5193094" y="2421661"/>
              <a:ext cx="2432915" cy="3272149"/>
            </a:xfrm>
            <a:prstGeom prst="roundRect">
              <a:avLst/>
            </a:pr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14CDE1D-525D-4FB4-BBD4-9578EDA86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71269" y="2782403"/>
              <a:ext cx="524534" cy="268992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7F7A55B6-7213-421F-A1FA-212CF3876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99630" y="2782403"/>
              <a:ext cx="524534" cy="2689926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89AB243-6079-40F2-9CC9-735C1435EB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5805344" y="4171508"/>
            <a:ext cx="1428416" cy="45719"/>
          </a:xfrm>
          <a:prstGeom prst="rect">
            <a:avLst/>
          </a:prstGeom>
        </p:spPr>
      </p:pic>
      <p:sp>
        <p:nvSpPr>
          <p:cNvPr id="30" name="Rounded Rectangle 19">
            <a:extLst>
              <a:ext uri="{FF2B5EF4-FFF2-40B4-BE49-F238E27FC236}">
                <a16:creationId xmlns:a16="http://schemas.microsoft.com/office/drawing/2014/main" xmlns="" id="{BFC40100-1E08-4188-8B43-FAEF5723EDBC}"/>
              </a:ext>
            </a:extLst>
          </p:cNvPr>
          <p:cNvSpPr/>
          <p:nvPr/>
        </p:nvSpPr>
        <p:spPr>
          <a:xfrm>
            <a:off x="5961035" y="2917314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xmlns="" id="{A7A6F087-5506-476D-9A14-FAD8A8906206}"/>
              </a:ext>
            </a:extLst>
          </p:cNvPr>
          <p:cNvSpPr/>
          <p:nvPr/>
        </p:nvSpPr>
        <p:spPr>
          <a:xfrm>
            <a:off x="6519552" y="2930532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rgbClr val="000000"/>
                </a:solidFill>
                <a:latin typeface="Arial"/>
                <a:ea typeface="微软雅黑"/>
              </a:rPr>
              <a:t>2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xmlns="" id="{EA6912D2-1132-45C3-BA39-EC7D11A2B120}"/>
              </a:ext>
            </a:extLst>
          </p:cNvPr>
          <p:cNvSpPr/>
          <p:nvPr/>
        </p:nvSpPr>
        <p:spPr>
          <a:xfrm>
            <a:off x="5425902" y="3462614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3" name="Rounded Rectangle 19">
            <a:extLst>
              <a:ext uri="{FF2B5EF4-FFF2-40B4-BE49-F238E27FC236}">
                <a16:creationId xmlns:a16="http://schemas.microsoft.com/office/drawing/2014/main" xmlns="" id="{D65B8BC5-82F2-43E6-BE29-4590E0F8C5C5}"/>
              </a:ext>
            </a:extLst>
          </p:cNvPr>
          <p:cNvSpPr/>
          <p:nvPr/>
        </p:nvSpPr>
        <p:spPr>
          <a:xfrm>
            <a:off x="6509591" y="4346792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rgbClr val="000000"/>
                </a:solidFill>
                <a:latin typeface="Arial"/>
                <a:ea typeface="微软雅黑"/>
              </a:rPr>
              <a:t>5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4" name="Rounded Rectangle 19">
            <a:extLst>
              <a:ext uri="{FF2B5EF4-FFF2-40B4-BE49-F238E27FC236}">
                <a16:creationId xmlns:a16="http://schemas.microsoft.com/office/drawing/2014/main" xmlns="" id="{6154E06E-1A69-4C3C-ACA8-5C92501EA567}"/>
              </a:ext>
            </a:extLst>
          </p:cNvPr>
          <p:cNvSpPr/>
          <p:nvPr/>
        </p:nvSpPr>
        <p:spPr>
          <a:xfrm>
            <a:off x="5950436" y="4353201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xmlns="" id="{48D7CC56-94B1-47C7-AC85-C428CB448BA6}"/>
              </a:ext>
            </a:extLst>
          </p:cNvPr>
          <p:cNvSpPr/>
          <p:nvPr/>
        </p:nvSpPr>
        <p:spPr>
          <a:xfrm>
            <a:off x="6527363" y="3567271"/>
            <a:ext cx="524534" cy="53208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rgbClr val="000000"/>
                </a:solidFill>
                <a:latin typeface="Arial"/>
                <a:ea typeface="微软雅黑"/>
              </a:rPr>
              <a:t>7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pic>
        <p:nvPicPr>
          <p:cNvPr id="12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2715" y="4750809"/>
            <a:ext cx="2542236" cy="2259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 22"/>
          <p:cNvSpPr/>
          <p:nvPr/>
        </p:nvSpPr>
        <p:spPr>
          <a:xfrm>
            <a:off x="5950436" y="3417931"/>
            <a:ext cx="518615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.</a:t>
            </a:r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xmlns="" id="{F4B7C001-1EA4-47E4-987C-B61F7FD4025E}"/>
              </a:ext>
            </a:extLst>
          </p:cNvPr>
          <p:cNvSpPr/>
          <p:nvPr/>
        </p:nvSpPr>
        <p:spPr>
          <a:xfrm>
            <a:off x="4837149" y="1143660"/>
            <a:ext cx="3235814" cy="849993"/>
          </a:xfrm>
          <a:prstGeom prst="roundRect">
            <a:avLst/>
          </a:prstGeom>
          <a:solidFill>
            <a:sysClr val="window" lastClr="FFFFFF">
              <a:alpha val="80000"/>
            </a:sysClr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22 - 7</a:t>
            </a:r>
          </a:p>
        </p:txBody>
      </p:sp>
    </p:spTree>
    <p:extLst>
      <p:ext uri="{BB962C8B-B14F-4D97-AF65-F5344CB8AC3E}">
        <p14:creationId xmlns:p14="http://schemas.microsoft.com/office/powerpoint/2010/main" xmlns="" val="17738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" y="-3446"/>
            <a:ext cx="7206017" cy="66814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7096839" y="604684"/>
            <a:ext cx="5095167" cy="5536837"/>
            <a:chOff x="7096836" y="1801533"/>
            <a:chExt cx="5095166" cy="433998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" name="Vertical Scroll 6"/>
            <p:cNvSpPr/>
            <p:nvPr/>
          </p:nvSpPr>
          <p:spPr>
            <a:xfrm>
              <a:off x="7096836" y="1801533"/>
              <a:ext cx="5095166" cy="4339988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22609" y="3524433"/>
              <a:ext cx="3468810" cy="121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/>
                  <a:ea typeface="+mn-ea"/>
                  <a:cs typeface="+mn-cs"/>
                </a:rPr>
                <a:t>Cách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/>
                  <a:ea typeface="+mn-ea"/>
                  <a:cs typeface="+mn-cs"/>
                </a:rPr>
                <a:t> thực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/>
                  <a:ea typeface="+mn-ea"/>
                  <a:cs typeface="+mn-cs"/>
                </a:rPr>
                <a:t>hiện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/>
                  <a:ea typeface="+mn-ea"/>
                  <a:cs typeface="+mn-cs"/>
                </a:rPr>
                <a:t>phép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/>
                  <a:ea typeface="+mn-ea"/>
                  <a:cs typeface="+mn-cs"/>
                </a:rPr>
                <a:t>trừ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/>
                  <a:ea typeface="+mn-ea"/>
                  <a:cs typeface="+mn-cs"/>
                </a:rPr>
                <a:t>có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/>
                  <a:ea typeface="+mn-ea"/>
                  <a:cs typeface="+mn-cs"/>
                </a:rPr>
                <a:t>nhớ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/>
                  <a:ea typeface="+mn-ea"/>
                  <a:cs typeface="+mn-cs"/>
                </a:rPr>
                <a:t>trong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/>
                  <a:ea typeface="+mn-ea"/>
                  <a:cs typeface="+mn-cs"/>
                </a:rPr>
                <a:t>phạm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/>
                  <a:ea typeface="+mn-ea"/>
                  <a:cs typeface="+mn-cs"/>
                </a:rPr>
                <a:t> vi 100.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187357" y="1741094"/>
            <a:ext cx="499508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Bài tập 1 khắc sâu cho các em kiến thức gì?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53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5BD9EB7-6ECB-436D-BD28-7F8FE982D321}"/>
              </a:ext>
            </a:extLst>
          </p:cNvPr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536ADAA-7C45-4A4F-8986-A183E6A4A6C2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1DCB2DDF-9E15-40A3-8E97-EB2BED5C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xmlns="" id="{DF8AAF5D-718D-4A20-A276-2D1337E27C72}"/>
                  </a:ext>
                </a:extLst>
              </p:cNvPr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xmlns="" id="{E1D411F5-FCA8-4A8F-82BF-761C41252DC6}"/>
                  </a:ext>
                </a:extLst>
              </p:cNvPr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D6C26E5-465F-48A0-8556-D3A56380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5795433-C61F-486E-B221-37C96C4339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22"/>
          <a:stretch/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48EACE-B1C3-423E-A975-173AEEF3D40A}"/>
              </a:ext>
            </a:extLst>
          </p:cNvPr>
          <p:cNvSpPr/>
          <p:nvPr/>
        </p:nvSpPr>
        <p:spPr>
          <a:xfrm>
            <a:off x="3122060" y="2759670"/>
            <a:ext cx="594791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6600" b="1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 TẠM BIỆT </a:t>
            </a:r>
          </a:p>
          <a:p>
            <a:pPr algn="ctr" defTabSz="914400"/>
            <a:r>
              <a:rPr lang="en-US" sz="6600" b="1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CÁC CON</a:t>
            </a:r>
          </a:p>
        </p:txBody>
      </p:sp>
    </p:spTree>
    <p:extLst>
      <p:ext uri="{BB962C8B-B14F-4D97-AF65-F5344CB8AC3E}">
        <p14:creationId xmlns:p14="http://schemas.microsoft.com/office/powerpoint/2010/main" xmlns="" val="110579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5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en-US" sz="4800" dirty="0">
                <a:solidFill>
                  <a:prstClr val="white"/>
                </a:solidFill>
                <a:latin typeface="Averta std cy"/>
              </a:rPr>
              <a:t>50 – 46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90" r="47795" b="55756"/>
          <a:stretch/>
        </p:blipFill>
        <p:spPr bwMode="auto">
          <a:xfrm>
            <a:off x="9786431" y="5291227"/>
            <a:ext cx="1981200" cy="14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493276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2093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5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400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en-US" sz="4800" dirty="0">
                <a:solidFill>
                  <a:prstClr val="white"/>
                </a:solidFill>
                <a:latin typeface="Averta std cy"/>
              </a:rPr>
              <a:t>50 – 6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46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43" t="11629" r="9233" b="53617"/>
          <a:stretch/>
        </p:blipFill>
        <p:spPr bwMode="auto">
          <a:xfrm>
            <a:off x="10333819" y="5029200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08731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5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en-US" sz="4800" dirty="0">
                <a:solidFill>
                  <a:prstClr val="white"/>
                </a:solidFill>
                <a:latin typeface="Averta std cy"/>
              </a:rPr>
              <a:t>20 – 5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7" t="46090" r="51623" b="22163"/>
          <a:stretch/>
        </p:blipFill>
        <p:spPr bwMode="auto">
          <a:xfrm>
            <a:off x="10028715" y="5187462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4">
            <a:extLst>
              <a:ext uri="{FF2B5EF4-FFF2-40B4-BE49-F238E27FC236}">
                <a16:creationId xmlns:a16="http://schemas.microsoft.com/office/drawing/2014/main" xmlns="" id="{185C5CD5-90A7-48E9-A167-B47E6614EB7D}"/>
              </a:ext>
            </a:extLst>
          </p:cNvPr>
          <p:cNvSpPr/>
          <p:nvPr/>
        </p:nvSpPr>
        <p:spPr>
          <a:xfrm>
            <a:off x="7311661" y="73886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0123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5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en-US" sz="4800" dirty="0">
                <a:solidFill>
                  <a:prstClr val="white"/>
                </a:solidFill>
                <a:latin typeface="Averta std cy"/>
              </a:rPr>
              <a:t>20 – 15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1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5123" r="5950" b="23130"/>
          <a:stretch/>
        </p:blipFill>
        <p:spPr bwMode="auto">
          <a:xfrm>
            <a:off x="10329103" y="508252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4">
            <a:extLst>
              <a:ext uri="{FF2B5EF4-FFF2-40B4-BE49-F238E27FC236}">
                <a16:creationId xmlns:a16="http://schemas.microsoft.com/office/drawing/2014/main" xmlns="" id="{B7EF4514-37BA-49E8-BC17-CC27A074A516}"/>
              </a:ext>
            </a:extLst>
          </p:cNvPr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7049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03026" y="243408"/>
            <a:ext cx="7216300" cy="882929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6A9741F-3C0D-442C-95BC-00ADEA3EC436}"/>
              </a:ext>
            </a:extLst>
          </p:cNvPr>
          <p:cNvSpPr/>
          <p:nvPr/>
        </p:nvSpPr>
        <p:spPr>
          <a:xfrm>
            <a:off x="3907926" y="3936829"/>
            <a:ext cx="5006499" cy="22081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PHÉP TR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CÓ NH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PHẠM VI 100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kern="0" dirty="0">
                <a:latin typeface="Times New Roman" pitchFamily="18" charset="0"/>
                <a:cs typeface="Times New Roman" pitchFamily="18" charset="0"/>
              </a:rPr>
              <a:t>TIẾT 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8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BB1CE8-AE25-49FE-ADF4-8817BFD80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9" y="1887448"/>
            <a:ext cx="1352793" cy="3883618"/>
          </a:xfrm>
          <a:prstGeom prst="rect">
            <a:avLst/>
          </a:prstGeom>
        </p:spPr>
      </p:pic>
      <p:sp>
        <p:nvSpPr>
          <p:cNvPr id="11" name="Rounded Rectangle 19">
            <a:extLst>
              <a:ext uri="{FF2B5EF4-FFF2-40B4-BE49-F238E27FC236}">
                <a16:creationId xmlns:a16="http://schemas.microsoft.com/office/drawing/2014/main" xmlns="" id="{CC2F9A14-C9E4-43EA-93DF-10150BA87D32}"/>
              </a:ext>
            </a:extLst>
          </p:cNvPr>
          <p:cNvSpPr/>
          <p:nvPr/>
        </p:nvSpPr>
        <p:spPr>
          <a:xfrm>
            <a:off x="4685836" y="2551471"/>
            <a:ext cx="6867282" cy="2227006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dirty="0" err="1">
                <a:solidFill>
                  <a:srgbClr val="000000"/>
                </a:solidFill>
              </a:rPr>
              <a:t>Cô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có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vi-VN" sz="3600" dirty="0">
                <a:solidFill>
                  <a:srgbClr val="000000"/>
                </a:solidFill>
              </a:rPr>
              <a:t>3 thanh chục và 4 khối lập phương rời. Vậy cô có tất cả bao nhiêu khối lập phương?</a:t>
            </a: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xmlns="" id="{C53B13F8-50DE-403E-94D1-B8F89F815E17}"/>
              </a:ext>
            </a:extLst>
          </p:cNvPr>
          <p:cNvSpPr/>
          <p:nvPr/>
        </p:nvSpPr>
        <p:spPr>
          <a:xfrm>
            <a:off x="1522108" y="5866145"/>
            <a:ext cx="847924" cy="749605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6F83B79-3E81-459F-81F4-BE1BD2ADF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4179" y="1887448"/>
            <a:ext cx="847924" cy="3883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C6C577-60BB-4E3E-925B-F5EF0B5DD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00590">
            <a:off x="1958670" y="2032906"/>
            <a:ext cx="664985" cy="545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0170E3-534C-4F8B-9C70-C652B451D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60296">
            <a:off x="2647141" y="4152214"/>
            <a:ext cx="1148275" cy="1541309"/>
          </a:xfrm>
          <a:prstGeom prst="rect">
            <a:avLst/>
          </a:prstGeom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xmlns="" id="{4DC579A6-325E-47ED-96DE-7FDF7F2A8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823" y="37906"/>
            <a:ext cx="5715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8407237-BC03-4599-8CA5-9F6AC45EB9A5}"/>
              </a:ext>
            </a:extLst>
          </p:cNvPr>
          <p:cNvSpPr/>
          <p:nvPr/>
        </p:nvSpPr>
        <p:spPr>
          <a:xfrm>
            <a:off x="4698183" y="2499851"/>
            <a:ext cx="6867282" cy="23302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tx1"/>
                </a:solidFill>
              </a:rPr>
              <a:t>Cô có 34 khối lập phương, bớt đi 5 khối lập phương. Hỏi cô còn bao nhiêu khối lập phương?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AA247A9-8696-4669-A8BF-083CE64AF8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6762" y="1472840"/>
            <a:ext cx="1753706" cy="2192133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80CE0A6-63B2-4787-8EA7-A4EB8C556789}"/>
              </a:ext>
            </a:extLst>
          </p:cNvPr>
          <p:cNvSpPr/>
          <p:nvPr/>
        </p:nvSpPr>
        <p:spPr>
          <a:xfrm>
            <a:off x="4685836" y="2482630"/>
            <a:ext cx="6867282" cy="23302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tx1"/>
                </a:solidFill>
              </a:rPr>
              <a:t>Muốn biết cô còn lại bao nhiêu khối lập phương, ta làm phép tính gì?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20F6CD9-B39B-40A4-8BB8-95FE910D3CC7}"/>
              </a:ext>
            </a:extLst>
          </p:cNvPr>
          <p:cNvGrpSpPr/>
          <p:nvPr/>
        </p:nvGrpSpPr>
        <p:grpSpPr>
          <a:xfrm>
            <a:off x="5055092" y="1069077"/>
            <a:ext cx="5599165" cy="1374552"/>
            <a:chOff x="732268" y="921241"/>
            <a:chExt cx="5599165" cy="1374552"/>
          </a:xfrm>
        </p:grpSpPr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xmlns="" id="{F12B9A82-2EEA-4FA5-B308-BCE5101327F2}"/>
                </a:ext>
              </a:extLst>
            </p:cNvPr>
            <p:cNvSpPr/>
            <p:nvPr/>
          </p:nvSpPr>
          <p:spPr>
            <a:xfrm>
              <a:off x="1190170" y="1233715"/>
              <a:ext cx="5141263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     34 - 5 = ?</a:t>
              </a:r>
            </a:p>
          </p:txBody>
        </p:sp>
        <p:pic>
          <p:nvPicPr>
            <p:cNvPr id="25" name="图片 19">
              <a:extLst>
                <a:ext uri="{FF2B5EF4-FFF2-40B4-BE49-F238E27FC236}">
                  <a16:creationId xmlns:a16="http://schemas.microsoft.com/office/drawing/2014/main" xmlns="" id="{6234C96B-7FBC-4232-AAC9-DFCBEB990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067835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07156" y="97146"/>
            <a:ext cx="5599165" cy="1374552"/>
            <a:chOff x="732268" y="921241"/>
            <a:chExt cx="5599165" cy="1374552"/>
          </a:xfrm>
        </p:grpSpPr>
        <p:sp>
          <p:nvSpPr>
            <p:cNvPr id="3" name="Rounded Rectangle 2"/>
            <p:cNvSpPr/>
            <p:nvPr/>
          </p:nvSpPr>
          <p:spPr>
            <a:xfrm>
              <a:off x="1190170" y="1233715"/>
              <a:ext cx="5141263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     34 - 5 = ?</a:t>
              </a:r>
            </a:p>
          </p:txBody>
        </p:sp>
        <p:pic>
          <p:nvPicPr>
            <p:cNvPr id="4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  <p:sp>
        <p:nvSpPr>
          <p:cNvPr id="43" name="Rectangle 1">
            <a:extLst>
              <a:ext uri="{FF2B5EF4-FFF2-40B4-BE49-F238E27FC236}">
                <a16:creationId xmlns:a16="http://schemas.microsoft.com/office/drawing/2014/main" xmlns="" id="{2DCD70A2-91DB-45E2-AA50-76598CD83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088" y="1471698"/>
            <a:ext cx="986720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6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3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.(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dirty="0">
              <a:solidFill>
                <a:prstClr val="black"/>
              </a:solidFill>
              <a:latin typeface="Constantia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Constantia" pitchFamily="18" charset="0"/>
                <a:cs typeface="Times New Roman" pitchFamily="18" charset="0"/>
              </a:rPr>
              <a:t>- GV </a:t>
            </a:r>
            <a:r>
              <a:rPr lang="en-US" altLang="en-US" sz="3600" dirty="0" err="1">
                <a:solidFill>
                  <a:prstClr val="black"/>
                </a:solidFill>
                <a:latin typeface="Constantia" pitchFamily="18" charset="0"/>
                <a:cs typeface="Times New Roman" pitchFamily="18" charset="0"/>
              </a:rPr>
              <a:t>chốt</a:t>
            </a:r>
            <a:r>
              <a:rPr lang="en-US" altLang="en-US" sz="3600" dirty="0">
                <a:solidFill>
                  <a:prstClr val="black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Constantia" pitchFamily="18" charset="0"/>
                <a:cs typeface="Times New Roman" pitchFamily="18" charset="0"/>
              </a:rPr>
              <a:t>bằng</a:t>
            </a:r>
            <a:r>
              <a:rPr lang="en-US" altLang="en-US" sz="3600" dirty="0">
                <a:solidFill>
                  <a:prstClr val="black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Constantia" pitchFamily="18" charset="0"/>
                <a:cs typeface="Times New Roman" pitchFamily="18" charset="0"/>
              </a:rPr>
              <a:t>đồ</a:t>
            </a:r>
            <a:r>
              <a:rPr lang="en-US" altLang="en-US" sz="3600" dirty="0">
                <a:solidFill>
                  <a:prstClr val="black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Constantia" pitchFamily="18" charset="0"/>
                <a:cs typeface="Times New Roman" pitchFamily="18" charset="0"/>
              </a:rPr>
              <a:t>dùng</a:t>
            </a:r>
            <a:r>
              <a:rPr lang="en-US" altLang="en-US" sz="3600" dirty="0">
                <a:solidFill>
                  <a:prstClr val="black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Constantia" pitchFamily="18" charset="0"/>
                <a:cs typeface="Times New Roman" pitchFamily="18" charset="0"/>
              </a:rPr>
              <a:t>trực</a:t>
            </a:r>
            <a:r>
              <a:rPr lang="en-US" altLang="en-US" sz="3600" dirty="0">
                <a:solidFill>
                  <a:prstClr val="black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Constantia" pitchFamily="18" charset="0"/>
                <a:cs typeface="Times New Roman" pitchFamily="18" charset="0"/>
              </a:rPr>
              <a:t>quan</a:t>
            </a:r>
            <a:endParaRPr lang="en-US" alt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E85440DE-3F46-48D4-B5A4-CAC19E25D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816"/>
          <a:stretch/>
        </p:blipFill>
        <p:spPr>
          <a:xfrm>
            <a:off x="3913768" y="5257350"/>
            <a:ext cx="4364464" cy="150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273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80143&quot;&gt;&lt;property id=&quot;20148&quot; value=&quot;5&quot;/&gt;&lt;property id=&quot;20300&quot; value=&quot;Slide 6&quot;/&gt;&lt;property id=&quot;20307&quot; value=&quot;297&quot;/&gt;&lt;/object&gt;&lt;object type=&quot;3&quot; unique_id=&quot;480144&quot;&gt;&lt;property id=&quot;20148&quot; value=&quot;5&quot;/&gt;&lt;property id=&quot;20300&quot; value=&quot;Slide 7&quot;/&gt;&lt;property id=&quot;20307&quot; value=&quot;298&quot;/&gt;&lt;/object&gt;&lt;object type=&quot;3&quot; unique_id=&quot;480153&quot;&gt;&lt;property id=&quot;20148&quot; value=&quot;5&quot;/&gt;&lt;property id=&quot;20300&quot; value=&quot;Slide 11&quot;/&gt;&lt;property id=&quot;20307&quot; value=&quot;307&quot;/&gt;&lt;/object&gt;&lt;object type=&quot;3&quot; unique_id=&quot;480154&quot;&gt;&lt;property id=&quot;20148&quot; value=&quot;5&quot;/&gt;&lt;property id=&quot;20300&quot; value=&quot;Slide 12&quot;/&gt;&lt;property id=&quot;20307&quot; value=&quot;308&quot;/&gt;&lt;/object&gt;&lt;object type=&quot;3&quot; unique_id=&quot;480155&quot;&gt;&lt;property id=&quot;20148&quot; value=&quot;5&quot;/&gt;&lt;property id=&quot;20300&quot; value=&quot;Slide 13&quot;/&gt;&lt;property id=&quot;20307&quot; value=&quot;309&quot;/&gt;&lt;/object&gt;&lt;object type=&quot;3&quot; unique_id=&quot;480156&quot;&gt;&lt;property id=&quot;20148&quot; value=&quot;5&quot;/&gt;&lt;property id=&quot;20300&quot; value=&quot;Slide 16&quot;/&gt;&lt;property id=&quot;20307&quot; value=&quot;310&quot;/&gt;&lt;/object&gt;&lt;object type=&quot;3&quot; unique_id=&quot;480359&quot;&gt;&lt;property id=&quot;20148&quot; value=&quot;5&quot;/&gt;&lt;property id=&quot;20300&quot; value=&quot;Slide 1&quot;/&gt;&lt;property id=&quot;20307&quot; value=&quot;319&quot;/&gt;&lt;/object&gt;&lt;object type=&quot;3&quot; unique_id=&quot;484667&quot;&gt;&lt;property id=&quot;20148&quot; value=&quot;5&quot;/&gt;&lt;property id=&quot;20300&quot; value=&quot;Slide 2&quot;/&gt;&lt;property id=&quot;20307&quot; value=&quot;329&quot;/&gt;&lt;/object&gt;&lt;object type=&quot;3&quot; unique_id=&quot;484668&quot;&gt;&lt;property id=&quot;20148&quot; value=&quot;5&quot;/&gt;&lt;property id=&quot;20300&quot; value=&quot;Slide 3 - &amp;quot;CHIM ĐƯA THƯ&amp;quot;&quot;/&gt;&lt;property id=&quot;20307&quot; value=&quot;330&quot;/&gt;&lt;/object&gt;&lt;object type=&quot;3&quot; unique_id=&quot;484669&quot;&gt;&lt;property id=&quot;20148&quot; value=&quot;5&quot;/&gt;&lt;property id=&quot;20300&quot; value=&quot;Slide 4&quot;/&gt;&lt;property id=&quot;20307&quot; value=&quot;331&quot;/&gt;&lt;/object&gt;&lt;object type=&quot;3&quot; unique_id=&quot;484816&quot;&gt;&lt;property id=&quot;20148&quot; value=&quot;5&quot;/&gt;&lt;property id=&quot;20300&quot; value=&quot;Slide 5&quot;/&gt;&lt;property id=&quot;20307&quot; value=&quot;332&quot;/&gt;&lt;/object&gt;&lt;object type=&quot;3&quot; unique_id=&quot;485364&quot;&gt;&lt;property id=&quot;20148&quot; value=&quot;5&quot;/&gt;&lt;property id=&quot;20300&quot; value=&quot;Slide 10&quot;/&gt;&lt;property id=&quot;20307&quot; value=&quot;334&quot;/&gt;&lt;/object&gt;&lt;object type=&quot;3&quot; unique_id=&quot;485592&quot;&gt;&lt;property id=&quot;20148&quot; value=&quot;5&quot;/&gt;&lt;property id=&quot;20300&quot; value=&quot;Slide 8&quot;/&gt;&lt;property id=&quot;20307&quot; value=&quot;335&quot;/&gt;&lt;/object&gt;&lt;object type=&quot;3&quot; unique_id=&quot;485593&quot;&gt;&lt;property id=&quot;20148&quot; value=&quot;5&quot;/&gt;&lt;property id=&quot;20300&quot; value=&quot;Slide 9&quot;/&gt;&lt;property id=&quot;20307&quot; value=&quot;336&quot;/&gt;&lt;/object&gt;&lt;object type=&quot;3&quot; unique_id=&quot;485774&quot;&gt;&lt;property id=&quot;20148&quot; value=&quot;5&quot;/&gt;&lt;property id=&quot;20300&quot; value=&quot;Slide 14&quot;/&gt;&lt;property id=&quot;20307&quot; value=&quot;337&quot;/&gt;&lt;/object&gt;&lt;object type=&quot;3&quot; unique_id=&quot;485853&quot;&gt;&lt;property id=&quot;20148&quot; value=&quot;5&quot;/&gt;&lt;property id=&quot;20300&quot; value=&quot;Slide 15&quot;/&gt;&lt;property id=&quot;20307&quot; value=&quot;338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682</Words>
  <Application>Microsoft Office PowerPoint</Application>
  <PresentationFormat>Custom</PresentationFormat>
  <Paragraphs>148</Paragraphs>
  <Slides>23</Slides>
  <Notes>9</Notes>
  <HiddenSlides>0</HiddenSlides>
  <MMClips>4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2_Office Theme</vt:lpstr>
      <vt:lpstr>Toán 2 SHS</vt:lpstr>
      <vt:lpstr>默认设计模板</vt:lpstr>
      <vt:lpstr>1_Toán 2 SHS</vt:lpstr>
      <vt:lpstr>包图主题2</vt:lpstr>
      <vt:lpstr>3_Office Theme</vt:lpstr>
      <vt:lpstr>Office Theme</vt:lpstr>
      <vt:lpstr>4_Office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Hương;0354473852</dc:creator>
  <cp:lastModifiedBy>Admin</cp:lastModifiedBy>
  <cp:revision>275</cp:revision>
  <dcterms:created xsi:type="dcterms:W3CDTF">2021-01-08T03:00:40Z</dcterms:created>
  <dcterms:modified xsi:type="dcterms:W3CDTF">2021-12-10T12:30:49Z</dcterms:modified>
</cp:coreProperties>
</file>