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F07A9-B011-4DD2-9EA7-3D75592D8043}" type="datetimeFigureOut">
              <a:rPr lang="en-US" smtClean="0"/>
              <a:t>12/4/2021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D982C-7959-4888-A6E9-054AF9051C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6740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F07A9-B011-4DD2-9EA7-3D75592D8043}" type="datetimeFigureOut">
              <a:rPr lang="en-US" smtClean="0"/>
              <a:t>12/4/2021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D982C-7959-4888-A6E9-054AF9051C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7506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F07A9-B011-4DD2-9EA7-3D75592D8043}" type="datetimeFigureOut">
              <a:rPr lang="en-US" smtClean="0"/>
              <a:t>12/4/2021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D982C-7959-4888-A6E9-054AF9051C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9504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F07A9-B011-4DD2-9EA7-3D75592D8043}" type="datetimeFigureOut">
              <a:rPr lang="en-US" smtClean="0"/>
              <a:t>12/4/2021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D982C-7959-4888-A6E9-054AF9051C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4843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F07A9-B011-4DD2-9EA7-3D75592D8043}" type="datetimeFigureOut">
              <a:rPr lang="en-US" smtClean="0"/>
              <a:t>12/4/2021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D982C-7959-4888-A6E9-054AF9051C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9672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F07A9-B011-4DD2-9EA7-3D75592D8043}" type="datetimeFigureOut">
              <a:rPr lang="en-US" smtClean="0"/>
              <a:t>12/4/2021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D982C-7959-4888-A6E9-054AF9051C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3049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F07A9-B011-4DD2-9EA7-3D75592D8043}" type="datetimeFigureOut">
              <a:rPr lang="en-US" smtClean="0"/>
              <a:t>12/4/2021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D982C-7959-4888-A6E9-054AF9051C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8901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F07A9-B011-4DD2-9EA7-3D75592D8043}" type="datetimeFigureOut">
              <a:rPr lang="en-US" smtClean="0"/>
              <a:t>12/4/2021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D982C-7959-4888-A6E9-054AF9051C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0141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F07A9-B011-4DD2-9EA7-3D75592D8043}" type="datetimeFigureOut">
              <a:rPr lang="en-US" smtClean="0"/>
              <a:t>12/4/2021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D982C-7959-4888-A6E9-054AF9051C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255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F07A9-B011-4DD2-9EA7-3D75592D8043}" type="datetimeFigureOut">
              <a:rPr lang="en-US" smtClean="0"/>
              <a:t>12/4/2021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D982C-7959-4888-A6E9-054AF9051C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6395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F07A9-B011-4DD2-9EA7-3D75592D8043}" type="datetimeFigureOut">
              <a:rPr lang="en-US" smtClean="0"/>
              <a:t>12/4/2021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D982C-7959-4888-A6E9-054AF9051C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2726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BF07A9-B011-4DD2-9EA7-3D75592D8043}" type="datetimeFigureOut">
              <a:rPr lang="en-US" smtClean="0"/>
              <a:t>12/4/2021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BD982C-7959-4888-A6E9-054AF9051C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949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7086042"/>
              </p:ext>
            </p:extLst>
          </p:nvPr>
        </p:nvGraphicFramePr>
        <p:xfrm>
          <a:off x="2135031" y="178754"/>
          <a:ext cx="8128000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28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aseline="0" dirty="0" smtClean="0"/>
                        <a:t>Monday </a:t>
                      </a:r>
                      <a:r>
                        <a:rPr lang="en-US" sz="2800" dirty="0" smtClean="0"/>
                        <a:t>, December </a:t>
                      </a:r>
                      <a:r>
                        <a:rPr lang="en-US" sz="2800" dirty="0" smtClean="0"/>
                        <a:t>12</a:t>
                      </a:r>
                      <a:r>
                        <a:rPr lang="en-US" sz="2800" baseline="30000" dirty="0" smtClean="0"/>
                        <a:t>th</a:t>
                      </a:r>
                      <a:r>
                        <a:rPr lang="en-US" sz="2800" baseline="0" dirty="0" smtClean="0"/>
                        <a:t>  </a:t>
                      </a:r>
                      <a:r>
                        <a:rPr lang="en-US" sz="2800" dirty="0" smtClean="0"/>
                        <a:t>2021</a:t>
                      </a:r>
                    </a:p>
                    <a:p>
                      <a:pPr algn="ctr"/>
                      <a:r>
                        <a:rPr lang="en-US" sz="2800" baseline="0" dirty="0" smtClean="0"/>
                        <a:t>Unit 5: The dinosaur museum</a:t>
                      </a:r>
                    </a:p>
                    <a:p>
                      <a:pPr algn="ctr"/>
                      <a:r>
                        <a:rPr lang="en-US" sz="2800" baseline="0" dirty="0" smtClean="0"/>
                        <a:t> Lesson </a:t>
                      </a:r>
                      <a:r>
                        <a:rPr lang="en-US" sz="2800" baseline="0" dirty="0" smtClean="0"/>
                        <a:t>5</a:t>
                      </a:r>
                      <a:endParaRPr lang="en-US" sz="2800" baseline="0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176011" y="1569874"/>
            <a:ext cx="6096000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000" b="0" i="0" dirty="0" smtClean="0">
                <a:solidFill>
                  <a:srgbClr val="000000"/>
                </a:solidFill>
                <a:effectLst/>
                <a:latin typeface="OpenSans"/>
              </a:rPr>
              <a:t>1. What do you know about Son </a:t>
            </a:r>
            <a:r>
              <a:rPr lang="en-US" sz="2000" b="0" i="0" dirty="0" err="1" smtClean="0">
                <a:solidFill>
                  <a:srgbClr val="000000"/>
                </a:solidFill>
                <a:effectLst/>
                <a:latin typeface="OpenSans"/>
              </a:rPr>
              <a:t>Doong</a:t>
            </a:r>
            <a:r>
              <a:rPr lang="en-US" sz="2000" b="0" i="0" dirty="0" smtClean="0">
                <a:solidFill>
                  <a:srgbClr val="000000"/>
                </a:solidFill>
                <a:effectLst/>
                <a:latin typeface="OpenSans"/>
              </a:rPr>
              <a:t> Cave?</a:t>
            </a:r>
            <a:endParaRPr lang="en-US" sz="2000" dirty="0"/>
          </a:p>
        </p:txBody>
      </p:sp>
      <p:pic>
        <p:nvPicPr>
          <p:cNvPr id="1026" name="Picture 2" descr="https://img.loigiaihay.com/picture/2018/0305/hinh-12-unit-5-f-f-5_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011" y="1969984"/>
            <a:ext cx="12015989" cy="4701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932977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216561"/>
            <a:ext cx="11951594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i="0" dirty="0" smtClean="0">
                <a:solidFill>
                  <a:srgbClr val="000000"/>
                </a:solidFill>
                <a:effectLst/>
                <a:latin typeface="OpenSans"/>
              </a:rPr>
              <a:t>Son </a:t>
            </a:r>
            <a:r>
              <a:rPr lang="en-US" sz="2800" b="1" i="0" dirty="0" err="1" smtClean="0">
                <a:solidFill>
                  <a:srgbClr val="000000"/>
                </a:solidFill>
                <a:effectLst/>
                <a:latin typeface="OpenSans"/>
              </a:rPr>
              <a:t>Doong</a:t>
            </a:r>
            <a:r>
              <a:rPr lang="en-US" sz="2800" b="1" i="0" dirty="0" smtClean="0">
                <a:solidFill>
                  <a:srgbClr val="000000"/>
                </a:solidFill>
                <a:effectLst/>
                <a:latin typeface="OpenSans"/>
              </a:rPr>
              <a:t> – The World's Largest Cave</a:t>
            </a:r>
            <a:endParaRPr lang="en-US" sz="2800" b="0" i="0" dirty="0" smtClean="0">
              <a:solidFill>
                <a:srgbClr val="000000"/>
              </a:solidFill>
              <a:effectLst/>
              <a:latin typeface="OpenSans"/>
            </a:endParaRPr>
          </a:p>
          <a:p>
            <a:r>
              <a:rPr lang="en-US" sz="2800" b="0" i="0" dirty="0" smtClean="0">
                <a:solidFill>
                  <a:srgbClr val="000000"/>
                </a:solidFill>
                <a:effectLst/>
                <a:latin typeface="OpenSans"/>
              </a:rPr>
              <a:t>Son </a:t>
            </a:r>
            <a:r>
              <a:rPr lang="en-US" sz="2800" b="0" i="0" dirty="0" err="1" smtClean="0">
                <a:solidFill>
                  <a:srgbClr val="000000"/>
                </a:solidFill>
                <a:effectLst/>
                <a:latin typeface="OpenSans"/>
              </a:rPr>
              <a:t>Doong</a:t>
            </a:r>
            <a:r>
              <a:rPr lang="en-US" sz="2800" b="0" i="0" dirty="0" smtClean="0">
                <a:solidFill>
                  <a:srgbClr val="000000"/>
                </a:solidFill>
                <a:effectLst/>
                <a:latin typeface="OpenSans"/>
              </a:rPr>
              <a:t> is a cave in </a:t>
            </a:r>
            <a:r>
              <a:rPr lang="en-US" sz="2800" b="0" i="0" dirty="0" err="1" smtClean="0">
                <a:solidFill>
                  <a:srgbClr val="000000"/>
                </a:solidFill>
                <a:effectLst/>
                <a:latin typeface="OpenSans"/>
              </a:rPr>
              <a:t>Quang</a:t>
            </a:r>
            <a:r>
              <a:rPr lang="en-US" sz="2800" b="0" i="0" dirty="0" smtClean="0">
                <a:solidFill>
                  <a:srgbClr val="000000"/>
                </a:solidFill>
                <a:effectLst/>
                <a:latin typeface="OpenSans"/>
              </a:rPr>
              <a:t> </a:t>
            </a:r>
            <a:r>
              <a:rPr lang="en-US" sz="2800" b="0" i="0" dirty="0" err="1" smtClean="0">
                <a:solidFill>
                  <a:srgbClr val="000000"/>
                </a:solidFill>
                <a:effectLst/>
                <a:latin typeface="OpenSans"/>
              </a:rPr>
              <a:t>Binh</a:t>
            </a:r>
            <a:r>
              <a:rPr lang="en-US" sz="2800" b="0" i="0" dirty="0" smtClean="0">
                <a:solidFill>
                  <a:srgbClr val="000000"/>
                </a:solidFill>
                <a:effectLst/>
                <a:latin typeface="OpenSans"/>
              </a:rPr>
              <a:t> province, Viet Nam. It's not a normal cave. It's the world's largest one and has a jungle inside! A local farmer named Ho </a:t>
            </a:r>
            <a:r>
              <a:rPr lang="en-US" sz="2800" b="0" i="0" dirty="0" err="1" smtClean="0">
                <a:solidFill>
                  <a:srgbClr val="000000"/>
                </a:solidFill>
                <a:effectLst/>
                <a:latin typeface="OpenSans"/>
              </a:rPr>
              <a:t>Khanh</a:t>
            </a:r>
            <a:r>
              <a:rPr lang="en-US" sz="2800" b="0" i="0" dirty="0" smtClean="0">
                <a:solidFill>
                  <a:srgbClr val="000000"/>
                </a:solidFill>
                <a:effectLst/>
                <a:latin typeface="OpenSans"/>
              </a:rPr>
              <a:t> first found the small opening to the cave in 1991. There was a strong, cool wind and the sound of water coming out of the opening. He walked into it. The space felt very big. After walking a while, he stopped and went back to his village.</a:t>
            </a:r>
          </a:p>
          <a:p>
            <a:r>
              <a:rPr lang="en-US" sz="2800" b="0" i="0" dirty="0" err="1" smtClean="0">
                <a:solidFill>
                  <a:srgbClr val="000000"/>
                </a:solidFill>
                <a:effectLst/>
                <a:latin typeface="OpenSans"/>
              </a:rPr>
              <a:t>Khanh</a:t>
            </a:r>
            <a:r>
              <a:rPr lang="en-US" sz="2800" b="0" i="0" dirty="0" smtClean="0">
                <a:solidFill>
                  <a:srgbClr val="000000"/>
                </a:solidFill>
                <a:effectLst/>
                <a:latin typeface="OpenSans"/>
              </a:rPr>
              <a:t> forgot where the opening was. No one thought </a:t>
            </a:r>
            <a:r>
              <a:rPr lang="en-US" sz="2800" b="0" i="0" dirty="0" err="1" smtClean="0">
                <a:solidFill>
                  <a:srgbClr val="000000"/>
                </a:solidFill>
                <a:effectLst/>
                <a:latin typeface="OpenSans"/>
              </a:rPr>
              <a:t>Khanh's</a:t>
            </a:r>
            <a:r>
              <a:rPr lang="en-US" sz="2800" b="0" i="0" dirty="0" smtClean="0">
                <a:solidFill>
                  <a:srgbClr val="000000"/>
                </a:solidFill>
                <a:effectLst/>
                <a:latin typeface="OpenSans"/>
              </a:rPr>
              <a:t> story of the cave was true. Then in 2009, </a:t>
            </a:r>
            <a:r>
              <a:rPr lang="en-US" sz="2800" b="0" i="0" dirty="0" err="1" smtClean="0">
                <a:solidFill>
                  <a:srgbClr val="000000"/>
                </a:solidFill>
                <a:effectLst/>
                <a:latin typeface="OpenSans"/>
              </a:rPr>
              <a:t>Khanh</a:t>
            </a:r>
            <a:r>
              <a:rPr lang="en-US" sz="2800" b="0" i="0" dirty="0" smtClean="0">
                <a:solidFill>
                  <a:srgbClr val="000000"/>
                </a:solidFill>
                <a:effectLst/>
                <a:latin typeface="OpenSans"/>
              </a:rPr>
              <a:t> and some scientists finally found the cave again. They went inside and were very surprised. They found a large underground river! They also found a jungle! Were the river and jungle outside of the cave? No! They were inside it!</a:t>
            </a:r>
          </a:p>
          <a:p>
            <a:r>
              <a:rPr lang="en-US" sz="2800" b="0" i="0" dirty="0" smtClean="0">
                <a:solidFill>
                  <a:srgbClr val="000000"/>
                </a:solidFill>
                <a:effectLst/>
                <a:latin typeface="OpenSans"/>
              </a:rPr>
              <a:t>Tourists can now visit the cave, but it's not easy! If you want to </a:t>
            </a:r>
            <a:r>
              <a:rPr lang="en-US" sz="2800" b="0" i="0" dirty="0" err="1" smtClean="0">
                <a:solidFill>
                  <a:srgbClr val="000000"/>
                </a:solidFill>
                <a:effectLst/>
                <a:latin typeface="OpenSans"/>
              </a:rPr>
              <a:t>vist</a:t>
            </a:r>
            <a:r>
              <a:rPr lang="en-US" sz="2800" b="0" i="0" dirty="0" smtClean="0">
                <a:solidFill>
                  <a:srgbClr val="000000"/>
                </a:solidFill>
                <a:effectLst/>
                <a:latin typeface="OpenSans"/>
              </a:rPr>
              <a:t> the cave, but it's not easy! If you want to visit the world's largest cave, you need to climb down ropes, cross rivers, climb up walls, and get very muddy!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2731636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1797048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i="0" dirty="0" smtClean="0">
                <a:solidFill>
                  <a:srgbClr val="000000"/>
                </a:solidFill>
                <a:effectLst/>
                <a:latin typeface="OpenSans"/>
              </a:rPr>
              <a:t>3. Underline these words in the text. Guess their meanings and then check them in the dictionary.</a:t>
            </a:r>
            <a:endParaRPr lang="en-US" sz="2800" b="0" i="0" dirty="0" smtClean="0">
              <a:solidFill>
                <a:srgbClr val="000000"/>
              </a:solidFill>
              <a:effectLst/>
              <a:latin typeface="OpenSans"/>
            </a:endParaRPr>
          </a:p>
          <a:p>
            <a:r>
              <a:rPr lang="en-US" sz="2800" b="0" i="0" dirty="0" smtClean="0">
                <a:solidFill>
                  <a:srgbClr val="000000"/>
                </a:solidFill>
                <a:effectLst/>
                <a:latin typeface="OpenSans"/>
              </a:rPr>
              <a:t>jungle                     opening                  scientist</a:t>
            </a:r>
          </a:p>
          <a:p>
            <a:r>
              <a:rPr lang="en-US" sz="2800" b="0" i="0" dirty="0" smtClean="0">
                <a:solidFill>
                  <a:srgbClr val="000000"/>
                </a:solidFill>
                <a:effectLst/>
                <a:latin typeface="OpenSans"/>
              </a:rPr>
              <a:t>underground           tourist                     muddy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1724176"/>
            <a:ext cx="11075831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i="0" dirty="0" smtClean="0">
                <a:solidFill>
                  <a:srgbClr val="000000"/>
                </a:solidFill>
                <a:effectLst/>
                <a:latin typeface="OpenSans"/>
              </a:rPr>
              <a:t>4. Read again and match the sentence halves.</a:t>
            </a:r>
            <a:endParaRPr lang="en-US" sz="2800" b="0" i="0" dirty="0" smtClean="0">
              <a:solidFill>
                <a:srgbClr val="000000"/>
              </a:solidFill>
              <a:effectLst/>
              <a:latin typeface="OpenSans"/>
            </a:endParaRPr>
          </a:p>
          <a:p>
            <a:r>
              <a:rPr lang="en-US" sz="2800" b="0" i="0" dirty="0" smtClean="0">
                <a:solidFill>
                  <a:srgbClr val="000000"/>
                </a:solidFill>
                <a:effectLst/>
                <a:latin typeface="OpenSans"/>
              </a:rPr>
              <a:t>1. A man called Ho </a:t>
            </a:r>
            <a:r>
              <a:rPr lang="en-US" sz="2800" b="0" i="0" dirty="0" err="1" smtClean="0">
                <a:solidFill>
                  <a:srgbClr val="000000"/>
                </a:solidFill>
                <a:effectLst/>
                <a:latin typeface="OpenSans"/>
              </a:rPr>
              <a:t>Khanh</a:t>
            </a:r>
            <a:endParaRPr lang="en-US" sz="2800" b="0" i="0" dirty="0" smtClean="0">
              <a:solidFill>
                <a:srgbClr val="000000"/>
              </a:solidFill>
              <a:effectLst/>
              <a:latin typeface="OpenSans"/>
            </a:endParaRPr>
          </a:p>
          <a:p>
            <a:r>
              <a:rPr lang="en-US" sz="2800" b="0" i="0" dirty="0" smtClean="0">
                <a:solidFill>
                  <a:srgbClr val="000000"/>
                </a:solidFill>
                <a:effectLst/>
                <a:latin typeface="OpenSans"/>
              </a:rPr>
              <a:t>2. Scientists first went into the cave</a:t>
            </a:r>
          </a:p>
          <a:p>
            <a:r>
              <a:rPr lang="en-US" sz="2800" b="0" i="0" dirty="0" smtClean="0">
                <a:solidFill>
                  <a:srgbClr val="000000"/>
                </a:solidFill>
                <a:effectLst/>
                <a:latin typeface="OpenSans"/>
              </a:rPr>
              <a:t>3. No one in </a:t>
            </a:r>
            <a:r>
              <a:rPr lang="en-US" sz="2800" b="0" i="0" dirty="0" err="1" smtClean="0">
                <a:solidFill>
                  <a:srgbClr val="000000"/>
                </a:solidFill>
                <a:effectLst/>
                <a:latin typeface="OpenSans"/>
              </a:rPr>
              <a:t>Khanh's</a:t>
            </a:r>
            <a:r>
              <a:rPr lang="en-US" sz="2800" b="0" i="0" dirty="0" smtClean="0">
                <a:solidFill>
                  <a:srgbClr val="000000"/>
                </a:solidFill>
                <a:effectLst/>
                <a:latin typeface="OpenSans"/>
              </a:rPr>
              <a:t> village</a:t>
            </a:r>
          </a:p>
          <a:p>
            <a:r>
              <a:rPr lang="en-US" sz="2800" b="0" i="0" dirty="0" smtClean="0">
                <a:solidFill>
                  <a:srgbClr val="000000"/>
                </a:solidFill>
                <a:effectLst/>
                <a:latin typeface="OpenSans"/>
              </a:rPr>
              <a:t>4. </a:t>
            </a:r>
            <a:r>
              <a:rPr lang="en-US" sz="2800" b="0" i="0" dirty="0" err="1" smtClean="0">
                <a:solidFill>
                  <a:srgbClr val="000000"/>
                </a:solidFill>
                <a:effectLst/>
                <a:latin typeface="OpenSans"/>
              </a:rPr>
              <a:t>Khanh</a:t>
            </a:r>
            <a:r>
              <a:rPr lang="en-US" sz="2800" b="0" i="0" dirty="0" smtClean="0">
                <a:solidFill>
                  <a:srgbClr val="000000"/>
                </a:solidFill>
                <a:effectLst/>
                <a:latin typeface="OpenSans"/>
              </a:rPr>
              <a:t> and the scientists found</a:t>
            </a:r>
          </a:p>
          <a:p>
            <a:r>
              <a:rPr lang="en-US" sz="2800" b="0" i="0" dirty="0" smtClean="0">
                <a:solidFill>
                  <a:srgbClr val="000000"/>
                </a:solidFill>
                <a:effectLst/>
                <a:latin typeface="OpenSans"/>
              </a:rPr>
              <a:t>5. Visiting the cave</a:t>
            </a:r>
          </a:p>
          <a:p>
            <a:r>
              <a:rPr lang="en-US" sz="2800" b="0" i="0" dirty="0" smtClean="0">
                <a:solidFill>
                  <a:srgbClr val="000000"/>
                </a:solidFill>
                <a:effectLst/>
                <a:latin typeface="OpenSans"/>
              </a:rPr>
              <a:t>a. knew about the cave</a:t>
            </a:r>
          </a:p>
          <a:p>
            <a:r>
              <a:rPr lang="en-US" sz="2800" b="0" i="0" dirty="0" smtClean="0">
                <a:solidFill>
                  <a:srgbClr val="000000"/>
                </a:solidFill>
                <a:effectLst/>
                <a:latin typeface="OpenSans"/>
              </a:rPr>
              <a:t>b. a river and a jungle inside the cave</a:t>
            </a:r>
          </a:p>
          <a:p>
            <a:r>
              <a:rPr lang="en-US" sz="2800" b="0" i="0" dirty="0" smtClean="0">
                <a:solidFill>
                  <a:srgbClr val="000000"/>
                </a:solidFill>
                <a:effectLst/>
                <a:latin typeface="OpenSans"/>
              </a:rPr>
              <a:t>c. found the cave</a:t>
            </a:r>
          </a:p>
          <a:p>
            <a:r>
              <a:rPr lang="en-US" sz="2800" b="0" i="0" dirty="0" smtClean="0">
                <a:solidFill>
                  <a:srgbClr val="000000"/>
                </a:solidFill>
                <a:effectLst/>
                <a:latin typeface="OpenSans"/>
              </a:rPr>
              <a:t>d. is difficult</a:t>
            </a:r>
          </a:p>
          <a:p>
            <a:r>
              <a:rPr lang="en-US" sz="2800" b="0" i="0" dirty="0" smtClean="0">
                <a:solidFill>
                  <a:srgbClr val="000000"/>
                </a:solidFill>
                <a:effectLst/>
                <a:latin typeface="OpenSans"/>
              </a:rPr>
              <a:t>e. in 2009</a:t>
            </a:r>
          </a:p>
        </p:txBody>
      </p:sp>
    </p:spTree>
    <p:extLst>
      <p:ext uri="{BB962C8B-B14F-4D97-AF65-F5344CB8AC3E}">
        <p14:creationId xmlns:p14="http://schemas.microsoft.com/office/powerpoint/2010/main" val="18936969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340</Words>
  <Application>Microsoft Office PowerPoint</Application>
  <PresentationFormat>Widescreen</PresentationFormat>
  <Paragraphs>22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OpenSans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</dc:creator>
  <cp:lastModifiedBy>Microsoft</cp:lastModifiedBy>
  <cp:revision>1</cp:revision>
  <dcterms:created xsi:type="dcterms:W3CDTF">2021-12-04T09:09:45Z</dcterms:created>
  <dcterms:modified xsi:type="dcterms:W3CDTF">2021-12-04T09:15:39Z</dcterms:modified>
</cp:coreProperties>
</file>