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901" r:id="rId2"/>
    <p:sldMasterId id="2147483916" r:id="rId3"/>
    <p:sldMasterId id="2147483922" r:id="rId4"/>
    <p:sldMasterId id="2147484018" r:id="rId5"/>
    <p:sldMasterId id="2147484059" r:id="rId6"/>
    <p:sldMasterId id="2147484062" r:id="rId7"/>
    <p:sldMasterId id="2147484099" r:id="rId8"/>
    <p:sldMasterId id="2147484253" r:id="rId9"/>
    <p:sldMasterId id="2147484266" r:id="rId10"/>
  </p:sldMasterIdLst>
  <p:notesMasterIdLst>
    <p:notesMasterId r:id="rId20"/>
  </p:notesMasterIdLst>
  <p:sldIdLst>
    <p:sldId id="352" r:id="rId11"/>
    <p:sldId id="8667" r:id="rId12"/>
    <p:sldId id="256" r:id="rId13"/>
    <p:sldId id="284" r:id="rId14"/>
    <p:sldId id="8666" r:id="rId15"/>
    <p:sldId id="257" r:id="rId16"/>
    <p:sldId id="349" r:id="rId17"/>
    <p:sldId id="480" r:id="rId18"/>
    <p:sldId id="35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0783" autoAdjust="0"/>
  </p:normalViewPr>
  <p:slideViewPr>
    <p:cSldViewPr snapToGrid="0">
      <p:cViewPr varScale="1">
        <p:scale>
          <a:sx n="71" d="100"/>
          <a:sy n="71" d="100"/>
        </p:scale>
        <p:origin x="4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19D62-AA7A-4182-9FAA-47FB7A7350C7}" type="datetimeFigureOut">
              <a:rPr lang="en-US" smtClean="0"/>
              <a:t>12/23/2021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94F86-14A3-48D2-8632-BC2BB79190CF}" type="slidenum">
              <a:rPr lang="en-US" smtClean="0"/>
              <a:t>‹#›</a:t>
            </a:fld>
            <a:endParaRPr lang="en-US"/>
          </a:p>
        </p:txBody>
      </p:sp>
    </p:spTree>
    <p:extLst>
      <p:ext uri="{BB962C8B-B14F-4D97-AF65-F5344CB8AC3E}">
        <p14:creationId xmlns:p14="http://schemas.microsoft.com/office/powerpoint/2010/main" val="111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003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C5B6D-0769-4170-96A7-D9C9F20459C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863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14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C5B6D-0769-4170-96A7-D9C9F20459C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342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560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7732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13520985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77799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3154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79423709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16509749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5387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66918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0454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065810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408550822"/>
      </p:ext>
    </p:extLst>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748766556"/>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37169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559982573"/>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019368583"/>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48413544"/>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3460635683"/>
      </p:ext>
    </p:extLst>
  </p:cSld>
  <p:clrMapOvr>
    <a:masterClrMapping/>
  </p:clrMapOvr>
  <p:transition spd="slow"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1364732"/>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0852001"/>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65303690"/>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167409247"/>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524684113"/>
      </p:ext>
    </p:extLst>
  </p:cSld>
  <p:clrMapOvr>
    <a:masterClrMapping/>
  </p:clrMapOvr>
  <p:transition spd="slow" advClick="0"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2"/>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7"/>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8" y="853535"/>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5"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4" y="1659414"/>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95306" y="1394275"/>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3"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8"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4262626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4482139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4" y="752207"/>
            <a:ext cx="886781"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28747" y="487069"/>
            <a:ext cx="729687"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11460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19792230"/>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2384241"/>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94944582"/>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11357191"/>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151716894"/>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44240039"/>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66193690"/>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922067774"/>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81369837"/>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593898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555148988"/>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09884379"/>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350065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1553608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204189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205530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18747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5934284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17335522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8780261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5616754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79018533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96172797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818861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50603579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91261172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758119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2215151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p:txBody>
          <a:bodyPr/>
          <a:lstStyle/>
          <a:p>
            <a:fld id="{56A9CDE7-3843-4135-9C47-F0CC86B3EB8C}" type="datetimeFigureOut">
              <a:rPr lang="zh-CN" altLang="en-US" smtClean="0"/>
              <a:t>2021/12/23</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34877562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9867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9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2574708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386473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2695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5803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22.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4.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31636274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B4F5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179815"/>
      </p:ext>
    </p:extLst>
  </p:cSld>
  <p:clrMap bg1="lt1" tx1="dk1" bg2="lt2" tx2="dk2" accent1="accent1" accent2="accent2" accent3="accent3" accent4="accent4" accent5="accent5" accent6="accent6" hlink="hlink" folHlink="folHlink"/>
  <p:sldLayoutIdLst>
    <p:sldLayoutId id="21474842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805142"/>
      </p:ext>
    </p:extLst>
  </p:cSld>
  <p:clrMap bg1="lt1" tx1="dk1" bg2="lt2" tx2="dk2" accent1="accent1" accent2="accent2" accent3="accent3" accent4="accent4" accent5="accent5" accent6="accent6" hlink="hlink" folHlink="folHlink"/>
  <p:sldLayoutIdLst>
    <p:sldLayoutId id="2147483902" r:id="rId1"/>
    <p:sldLayoutId id="2147483903"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3572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2021/12/23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790605679"/>
      </p:ext>
    </p:extLst>
  </p:cSld>
  <p:clrMap bg1="lt1" tx1="dk1" bg2="lt2" tx2="dk2" accent1="accent1" accent2="accent2" accent3="accent3" accent4="accent4" accent5="accent5" accent6="accent6" hlink="hlink" folHlink="folHlink"/>
  <p:sldLayoutIdLst>
    <p:sldLayoutId id="2147483923"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2021/12/23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5878739"/>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409666"/>
      </p:ext>
    </p:extLst>
  </p:cSld>
  <p:clrMap bg1="lt1" tx1="dk1" bg2="lt2" tx2="dk2" accent1="accent1" accent2="accent2" accent3="accent3" accent4="accent4" accent5="accent5" accent6="accent6" hlink="hlink" folHlink="folHlink"/>
  <p:sldLayoutIdLst>
    <p:sldLayoutId id="2147484060" r:id="rId1"/>
    <p:sldLayoutId id="2147484061" r:id="rId2"/>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fld id="{C764DE79-268F-4C1A-8933-263129D2AF90}" type="datetimeFigureOut">
              <a:rPr lang="en-US" dirty="0"/>
              <a:t>12/23/2021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73902595"/>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spd="slow" advTm="2000">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4512" t="11689" r="12131" b="19818"/>
          <a:stretch/>
        </p:blipFill>
        <p:spPr>
          <a:xfrm>
            <a:off x="181052" y="5461518"/>
            <a:ext cx="1309117" cy="1222311"/>
          </a:xfrm>
          <a:prstGeom prst="rect">
            <a:avLst/>
          </a:prstGeom>
        </p:spPr>
      </p:pic>
    </p:spTree>
    <p:extLst>
      <p:ext uri="{BB962C8B-B14F-4D97-AF65-F5344CB8AC3E}">
        <p14:creationId xmlns:p14="http://schemas.microsoft.com/office/powerpoint/2010/main" val="39389991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BF0C23-E90A-4A6C-9441-68D287443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0347A3-90B4-4A4E-8A4F-55F1A26014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07715-0E9D-43EE-9DF1-782930ED8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9CDE7-3843-4135-9C47-F0CC86B3EB8C}" type="datetimeFigureOut">
              <a:rPr lang="zh-CN" altLang="en-US" smtClean="0"/>
              <a:t>2021/12/23</a:t>
            </a:fld>
            <a:endParaRPr lang="zh-CN" altLang="en-US"/>
          </a:p>
        </p:txBody>
      </p:sp>
      <p:sp>
        <p:nvSpPr>
          <p:cNvPr id="5" name="页脚占位符 4">
            <a:extLst>
              <a:ext uri="{FF2B5EF4-FFF2-40B4-BE49-F238E27FC236}">
                <a16:creationId xmlns:a16="http://schemas.microsoft.com/office/drawing/2014/main" id="{698A7309-E827-4E14-8BF4-8E17A72DB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6211773-8672-4894-AB5C-7F94D3858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49788159"/>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microsoft.com/office/2007/relationships/hdphoto" Target="../media/hdphoto3.wdp"/><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847" y="3369413"/>
            <a:ext cx="2036252" cy="3488503"/>
          </a:xfrm>
          <a:prstGeom prst="rect">
            <a:avLst/>
          </a:prstGeom>
        </p:spPr>
      </p:pic>
      <p:sp>
        <p:nvSpPr>
          <p:cNvPr id="7" name="TextBox 6"/>
          <p:cNvSpPr txBox="1"/>
          <p:nvPr/>
        </p:nvSpPr>
        <p:spPr>
          <a:xfrm>
            <a:off x="1645670" y="1572357"/>
            <a:ext cx="7612071" cy="1416915"/>
          </a:xfrm>
          <a:prstGeom prst="rect">
            <a:avLst/>
          </a:prstGeom>
          <a:noFill/>
        </p:spPr>
        <p:txBody>
          <a:bodyPr wrap="square" lIns="92486" tIns="46286" rIns="92486" bIns="46286">
            <a:spAutoFit/>
          </a:bodyPr>
          <a:lstStyle/>
          <a:p>
            <a:pPr marL="0" marR="0" lvl="0" indent="0" algn="ctr" defTabSz="682778"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NI-Avo" pitchFamily="2" charset="0"/>
              <a:ea typeface="微软雅黑"/>
              <a:cs typeface="Times New Roman" panose="02020603050405020304" pitchFamily="18" charset="0"/>
            </a:endParaRPr>
          </a:p>
          <a:p>
            <a:pPr marL="0" marR="0" lvl="0" indent="0" algn="ctr" defTabSz="682778" rtl="0" eaLnBrk="1" fontAlgn="base" latinLnBrk="0" hangingPunct="1">
              <a:lnSpc>
                <a:spcPct val="100000"/>
              </a:lnSpc>
              <a:spcBef>
                <a:spcPct val="0"/>
              </a:spcBef>
              <a:spcAft>
                <a:spcPct val="0"/>
              </a:spcAft>
              <a:buClrTx/>
              <a:buSzTx/>
              <a:buFontTx/>
              <a:buNone/>
              <a:tabLst/>
              <a:defRPr/>
            </a:pPr>
            <a:r>
              <a:rPr kumimoji="0" lang="en-US" sz="67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NI-Avo" pitchFamily="2" charset="0"/>
                <a:ea typeface="微软雅黑"/>
                <a:cs typeface="Times New Roman" panose="02020603050405020304" pitchFamily="18" charset="0"/>
              </a:rPr>
              <a:t>MOÂN TIEÁNG VIEÄT</a:t>
            </a:r>
          </a:p>
        </p:txBody>
      </p:sp>
      <p:sp>
        <p:nvSpPr>
          <p:cNvPr id="8" name="TextBox 7"/>
          <p:cNvSpPr txBox="1"/>
          <p:nvPr/>
        </p:nvSpPr>
        <p:spPr>
          <a:xfrm>
            <a:off x="2427233" y="390463"/>
            <a:ext cx="6529739" cy="585919"/>
          </a:xfrm>
          <a:prstGeom prst="rect">
            <a:avLst/>
          </a:prstGeom>
          <a:noFill/>
        </p:spPr>
        <p:txBody>
          <a:bodyPr wrap="square" lIns="92486" tIns="46286" rIns="92486" bIns="46286" rtlCol="0">
            <a:spAutoFit/>
          </a:bodyPr>
          <a:lstStyle/>
          <a:p>
            <a:pPr marL="0" marR="0" lvl="0" indent="0" algn="l" defTabSz="96709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Thöù</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ngaøy</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thaùng</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naêm</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p>
        </p:txBody>
      </p:sp>
      <p:sp>
        <p:nvSpPr>
          <p:cNvPr id="9" name="TextBox 8"/>
          <p:cNvSpPr txBox="1"/>
          <p:nvPr/>
        </p:nvSpPr>
        <p:spPr>
          <a:xfrm>
            <a:off x="3834313" y="4888201"/>
            <a:ext cx="6529739" cy="592455"/>
          </a:xfrm>
          <a:prstGeom prst="rect">
            <a:avLst/>
          </a:prstGeom>
          <a:noFill/>
        </p:spPr>
        <p:txBody>
          <a:bodyPr wrap="square" lIns="92486" tIns="46286" rIns="92486" bIns="46286" rtlCol="0">
            <a:spAutoFit/>
          </a:bodyPr>
          <a:lstStyle/>
          <a:p>
            <a:pPr marL="0" marR="0" lvl="0" indent="0" algn="l" defTabSz="96709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Giaùo</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 </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vieân</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p>
        </p:txBody>
      </p:sp>
    </p:spTree>
    <p:extLst>
      <p:ext uri="{BB962C8B-B14F-4D97-AF65-F5344CB8AC3E}">
        <p14:creationId xmlns:p14="http://schemas.microsoft.com/office/powerpoint/2010/main" val="4055984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9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16623E-7 -1.57598E-6 L 3.16623E-7 -0.07223 " pathEditMode="relative" rAng="0" ptsTypes="AA">
                                      <p:cBhvr>
                                        <p:cTn id="18" dur="250" accel="50000" decel="50000" autoRev="1" fill="hold">
                                          <p:stCondLst>
                                            <p:cond delay="0"/>
                                          </p:stCondLst>
                                        </p:cTn>
                                        <p:tgtEl>
                                          <p:spTgt spid="7">
                                            <p:txEl>
                                              <p:pRg st="1" end="1"/>
                                            </p:txEl>
                                          </p:spTgt>
                                        </p:tgtEl>
                                        <p:attrNameLst>
                                          <p:attrName>ppt_x</p:attrName>
                                          <p:attrName>ppt_y</p:attrName>
                                        </p:attrNameLst>
                                      </p:cBhvr>
                                      <p:rCtr x="0" y="-3612"/>
                                    </p:animMotion>
                                    <p:animRot by="1500000">
                                      <p:cBhvr>
                                        <p:cTn id="19" dur="125" fill="hold">
                                          <p:stCondLst>
                                            <p:cond delay="0"/>
                                          </p:stCondLst>
                                        </p:cTn>
                                        <p:tgtEl>
                                          <p:spTgt spid="7">
                                            <p:txEl>
                                              <p:pRg st="1" end="1"/>
                                            </p:txEl>
                                          </p:spTgt>
                                        </p:tgtEl>
                                        <p:attrNameLst>
                                          <p:attrName>r</p:attrName>
                                        </p:attrNameLst>
                                      </p:cBhvr>
                                    </p:animRot>
                                    <p:animRot by="-1500000">
                                      <p:cBhvr>
                                        <p:cTn id="20" dur="125" fill="hold">
                                          <p:stCondLst>
                                            <p:cond delay="125"/>
                                          </p:stCondLst>
                                        </p:cTn>
                                        <p:tgtEl>
                                          <p:spTgt spid="7">
                                            <p:txEl>
                                              <p:pRg st="1" end="1"/>
                                            </p:txEl>
                                          </p:spTgt>
                                        </p:tgtEl>
                                        <p:attrNameLst>
                                          <p:attrName>r</p:attrName>
                                        </p:attrNameLst>
                                      </p:cBhvr>
                                    </p:animRot>
                                    <p:animRot by="-1500000">
                                      <p:cBhvr>
                                        <p:cTn id="21" dur="125" fill="hold">
                                          <p:stCondLst>
                                            <p:cond delay="250"/>
                                          </p:stCondLst>
                                        </p:cTn>
                                        <p:tgtEl>
                                          <p:spTgt spid="7">
                                            <p:txEl>
                                              <p:pRg st="1" end="1"/>
                                            </p:txEl>
                                          </p:spTgt>
                                        </p:tgtEl>
                                        <p:attrNameLst>
                                          <p:attrName>r</p:attrName>
                                        </p:attrNameLst>
                                      </p:cBhvr>
                                    </p:animRot>
                                    <p:animRot by="1500000">
                                      <p:cBhvr>
                                        <p:cTn id="22"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ắt Chước Các Con Vật - Bài hát về Động Vật - Pinkfong! Những bài hát cho trẻ em">
            <a:hlinkClick r:id="" action="ppaction://media"/>
            <a:extLst>
              <a:ext uri="{FF2B5EF4-FFF2-40B4-BE49-F238E27FC236}">
                <a16:creationId xmlns:a16="http://schemas.microsoft.com/office/drawing/2014/main" id="{69BD62DD-E6C7-4752-9CB5-6B40BDADC046}"/>
              </a:ext>
            </a:extLst>
          </p:cNvPr>
          <p:cNvPicPr>
            <a:picLocks noChangeAspect="1"/>
          </p:cNvPicPr>
          <p:nvPr>
            <a:videoFile r:link="rId1"/>
            <p:extLst>
              <p:ext uri="{DAA4B4D4-6D71-4841-9C94-3DE7FCFB9230}">
                <p14:media xmlns:p14="http://schemas.microsoft.com/office/powerpoint/2010/main" r:embed="rId2">
                  <p14:trim st="13040" end="985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9053017"/>
      </p:ext>
    </p:extLst>
  </p:cSld>
  <p:clrMapOvr>
    <a:masterClrMapping/>
  </p:clrMapOvr>
  <p:transition spd="slow" advClick="0" advTm="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F8E2"/>
        </a:solidFill>
        <a:effectLst/>
      </p:bgPr>
    </p:bg>
    <p:spTree>
      <p:nvGrpSpPr>
        <p:cNvPr id="1" name=""/>
        <p:cNvGrpSpPr/>
        <p:nvPr/>
      </p:nvGrpSpPr>
      <p:grpSpPr>
        <a:xfrm>
          <a:off x="0" y="0"/>
          <a:ext cx="0" cy="0"/>
          <a:chOff x="0" y="0"/>
          <a:chExt cx="0" cy="0"/>
        </a:xfrm>
      </p:grpSpPr>
      <p:pic>
        <p:nvPicPr>
          <p:cNvPr id="4" name="图片 3" descr="云"/>
          <p:cNvPicPr>
            <a:picLocks noChangeAspect="1"/>
          </p:cNvPicPr>
          <p:nvPr/>
        </p:nvPicPr>
        <p:blipFill>
          <a:blip r:embed="rId3"/>
          <a:stretch>
            <a:fillRect/>
          </a:stretch>
        </p:blipFill>
        <p:spPr>
          <a:xfrm>
            <a:off x="-22860" y="3896995"/>
            <a:ext cx="12209145" cy="2954655"/>
          </a:xfrm>
          <a:prstGeom prst="rect">
            <a:avLst/>
          </a:prstGeom>
        </p:spPr>
      </p:pic>
      <p:pic>
        <p:nvPicPr>
          <p:cNvPr id="6" name="图片 5" descr="热气球橙色"/>
          <p:cNvPicPr>
            <a:picLocks noChangeAspect="1"/>
          </p:cNvPicPr>
          <p:nvPr/>
        </p:nvPicPr>
        <p:blipFill>
          <a:blip r:embed="rId4"/>
          <a:stretch>
            <a:fillRect/>
          </a:stretch>
        </p:blipFill>
        <p:spPr>
          <a:xfrm>
            <a:off x="9892030" y="805815"/>
            <a:ext cx="420370" cy="701040"/>
          </a:xfrm>
          <a:prstGeom prst="rect">
            <a:avLst/>
          </a:prstGeom>
        </p:spPr>
      </p:pic>
      <p:pic>
        <p:nvPicPr>
          <p:cNvPr id="7" name="图片 6" descr="热气球绿色"/>
          <p:cNvPicPr>
            <a:picLocks noChangeAspect="1"/>
          </p:cNvPicPr>
          <p:nvPr/>
        </p:nvPicPr>
        <p:blipFill>
          <a:blip r:embed="rId5"/>
          <a:stretch>
            <a:fillRect/>
          </a:stretch>
        </p:blipFill>
        <p:spPr>
          <a:xfrm>
            <a:off x="11153140" y="657860"/>
            <a:ext cx="384175" cy="426720"/>
          </a:xfrm>
          <a:prstGeom prst="rect">
            <a:avLst/>
          </a:prstGeom>
        </p:spPr>
      </p:pic>
      <p:pic>
        <p:nvPicPr>
          <p:cNvPr id="8" name="图片 7" descr="热气球紫色"/>
          <p:cNvPicPr>
            <a:picLocks noChangeAspect="1"/>
          </p:cNvPicPr>
          <p:nvPr/>
        </p:nvPicPr>
        <p:blipFill>
          <a:blip r:embed="rId6"/>
          <a:stretch>
            <a:fillRect/>
          </a:stretch>
        </p:blipFill>
        <p:spPr>
          <a:xfrm>
            <a:off x="855980" y="657860"/>
            <a:ext cx="304800" cy="426720"/>
          </a:xfrm>
          <a:prstGeom prst="rect">
            <a:avLst/>
          </a:prstGeom>
        </p:spPr>
      </p:pic>
      <p:pic>
        <p:nvPicPr>
          <p:cNvPr id="9" name="图片 8" descr="热气球红色"/>
          <p:cNvPicPr>
            <a:picLocks noChangeAspect="1"/>
          </p:cNvPicPr>
          <p:nvPr/>
        </p:nvPicPr>
        <p:blipFill>
          <a:blip r:embed="rId7"/>
          <a:stretch>
            <a:fillRect/>
          </a:stretch>
        </p:blipFill>
        <p:spPr>
          <a:xfrm>
            <a:off x="1496060" y="1396365"/>
            <a:ext cx="379095" cy="542290"/>
          </a:xfrm>
          <a:prstGeom prst="rect">
            <a:avLst/>
          </a:prstGeom>
        </p:spPr>
      </p:pic>
      <p:sp>
        <p:nvSpPr>
          <p:cNvPr id="11" name="TextBox 10">
            <a:extLst>
              <a:ext uri="{FF2B5EF4-FFF2-40B4-BE49-F238E27FC236}">
                <a16:creationId xmlns:a16="http://schemas.microsoft.com/office/drawing/2014/main" id="{A2496125-4D97-497B-8C9E-DC06F9D94B3B}"/>
              </a:ext>
            </a:extLst>
          </p:cNvPr>
          <p:cNvSpPr txBox="1"/>
          <p:nvPr/>
        </p:nvSpPr>
        <p:spPr>
          <a:xfrm>
            <a:off x="1008115" y="1477942"/>
            <a:ext cx="10337112" cy="2447967"/>
          </a:xfrm>
          <a:prstGeom prst="rect">
            <a:avLst/>
          </a:prstGeom>
          <a:noFill/>
        </p:spPr>
        <p:txBody>
          <a:bodyPr wrap="square" lIns="92486" tIns="46286" rIns="92486" bIns="46286">
            <a:spAutoFit/>
          </a:bodyPr>
          <a:lstStyle/>
          <a:p>
            <a:pPr algn="ctr" defTabSz="682778" fontAlgn="base">
              <a:spcBef>
                <a:spcPct val="0"/>
              </a:spcBef>
              <a:spcAft>
                <a:spcPct val="0"/>
              </a:spcAft>
              <a:defRPr/>
            </a:pPr>
            <a:endParaRPr lang="en-US" sz="19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endParaRPr>
          </a:p>
          <a:p>
            <a:pPr algn="ctr" defTabSz="682778" fontAlgn="base">
              <a:spcBef>
                <a:spcPct val="0"/>
              </a:spcBef>
              <a:spcAft>
                <a:spcPct val="0"/>
              </a:spcAft>
              <a:defRPr/>
            </a:pPr>
            <a:r>
              <a:rPr lang="en-US" sz="6700" b="1" dirty="0">
                <a:solidFill>
                  <a:srgbClr val="FF0000"/>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BÀI 4 – TIẾT 5</a:t>
            </a:r>
          </a:p>
          <a:p>
            <a:pPr algn="ctr" defTabSz="682778" fontAlgn="base">
              <a:spcBef>
                <a:spcPct val="0"/>
              </a:spcBef>
              <a:spcAft>
                <a:spcPct val="0"/>
              </a:spcAft>
              <a:defRPr/>
            </a:pP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Tả</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đồ</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vật</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quen</a:t>
            </a:r>
            <a:r>
              <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 </a:t>
            </a:r>
            <a:r>
              <a:rPr lang="en-US" sz="6700" b="1" dirty="0" err="1">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rPr>
              <a:t>thuộc</a:t>
            </a:r>
            <a:endParaRPr lang="en-US" sz="6700" b="1" dirty="0">
              <a:solidFill>
                <a:prstClr val="black"/>
              </a:solidFill>
              <a:effectLst>
                <a:outerShdw blurRad="38100" dist="38100" dir="2700000" algn="tl">
                  <a:srgbClr val="000000">
                    <a:alpha val="43137"/>
                  </a:srgbClr>
                </a:outerShdw>
              </a:effectLst>
              <a:latin typeface="Coiny" panose="02000903060500060000" pitchFamily="2" charset="0"/>
              <a:ea typeface="微软雅黑"/>
              <a:cs typeface="Times New Roman" panose="02020603050405020304" pitchFamily="18" charset="0"/>
            </a:endParaRPr>
          </a:p>
        </p:txBody>
      </p:sp>
    </p:spTree>
  </p:cSld>
  <p:clrMapOvr>
    <a:masterClrMapping/>
  </p:clrMapOvr>
  <p:transition spd="slow" advClick="0" advTm="0">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4" name="椭圆 31">
            <a:extLst>
              <a:ext uri="{FF2B5EF4-FFF2-40B4-BE49-F238E27FC236}">
                <a16:creationId xmlns:a16="http://schemas.microsoft.com/office/drawing/2014/main" id="{29367609-38B3-43BF-AA4C-4F9EBE4FE762}"/>
              </a:ext>
            </a:extLst>
          </p:cNvPr>
          <p:cNvSpPr/>
          <p:nvPr/>
        </p:nvSpPr>
        <p:spPr>
          <a:xfrm flipH="1">
            <a:off x="570286" y="202936"/>
            <a:ext cx="11275970" cy="71724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a.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Nói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3 -</a:t>
            </a:r>
            <a:r>
              <a:rPr lang="zh-CN" altLang="en-US"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4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câu</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tả</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một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đồ</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dùng</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học</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tập</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của</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em</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theo</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gợi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ý:</a:t>
            </a:r>
            <a:endParaRPr kumimoji="0" lang="zh-CN" altLang="en-US" sz="3200" b="0" i="0" u="none" strike="noStrike" kern="1200" cap="none" spc="0" normalizeH="0" baseline="0" noProof="0" dirty="0">
              <a:ln>
                <a:noFill/>
              </a:ln>
              <a:solidFill>
                <a:prstClr val="black"/>
              </a:solidFill>
              <a:effectLst/>
              <a:uLnTx/>
              <a:uFillTx/>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endParaRPr>
          </a:p>
        </p:txBody>
      </p:sp>
      <p:sp>
        <p:nvSpPr>
          <p:cNvPr id="179" name="Rounded Rectangular Callout 178"/>
          <p:cNvSpPr/>
          <p:nvPr/>
        </p:nvSpPr>
        <p:spPr>
          <a:xfrm rot="20517890">
            <a:off x="464907" y="3313236"/>
            <a:ext cx="6864365" cy="408623"/>
          </a:xfrm>
          <a:prstGeom prst="wedgeRoundRectCallout">
            <a:avLst>
              <a:gd name="adj1" fmla="val 43603"/>
              <a:gd name="adj2" fmla="val 104285"/>
              <a:gd name="adj3" fmla="val 16667"/>
            </a:avLst>
          </a:prstGeom>
          <a:solidFill>
            <a:schemeClr val="accent3">
              <a:lumMod val="60000"/>
              <a:lumOff val="4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181" name="Rounded Rectangular Callout 180"/>
          <p:cNvSpPr/>
          <p:nvPr/>
        </p:nvSpPr>
        <p:spPr>
          <a:xfrm rot="20926940">
            <a:off x="273927" y="1554528"/>
            <a:ext cx="6864365" cy="3490317"/>
          </a:xfrm>
          <a:prstGeom prst="wedgeRoundRectCallout">
            <a:avLst>
              <a:gd name="adj1" fmla="val 53053"/>
              <a:gd name="adj2" fmla="val 90972"/>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262" name="TextBox 261"/>
          <p:cNvSpPr txBox="1"/>
          <p:nvPr/>
        </p:nvSpPr>
        <p:spPr>
          <a:xfrm rot="20941883">
            <a:off x="501486" y="1631694"/>
            <a:ext cx="6702432" cy="3288923"/>
          </a:xfrm>
          <a:prstGeom prst="roundRect">
            <a:avLst>
              <a:gd name="adj" fmla="val 9665"/>
            </a:avLst>
          </a:prstGeom>
          <a:noFill/>
          <a:ln>
            <a:noFill/>
          </a:ln>
        </p:spPr>
        <p:txBody>
          <a:bodyPr wrap="square" rtlCol="0">
            <a:spAutoFit/>
          </a:bodyPr>
          <a:lstStyle/>
          <a:p>
            <a:pPr lvl="0" algn="just"/>
            <a:r>
              <a:rPr lang="en-US" sz="2800" dirty="0">
                <a:solidFill>
                  <a:prstClr val="black"/>
                </a:solidFill>
                <a:latin typeface="Averta Std CY" panose="00000500000000000000" pitchFamily="50" charset="0"/>
                <a:cs typeface="Calibri" panose="020F0502020204030204" pitchFamily="34" charset="0"/>
              </a:rPr>
              <a:t>1. </a:t>
            </a:r>
            <a:r>
              <a:rPr lang="en-US" sz="2800" dirty="0" err="1">
                <a:solidFill>
                  <a:prstClr val="black"/>
                </a:solidFill>
                <a:latin typeface="Averta Std CY" panose="00000500000000000000" pitchFamily="50" charset="0"/>
                <a:cs typeface="Calibri" panose="020F0502020204030204" pitchFamily="34" charset="0"/>
              </a:rPr>
              <a:t>Nêu</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tên</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đồ</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dùng</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học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tập</a:t>
            </a:r>
            <a:r>
              <a:rPr lang="en-US" sz="2800" dirty="0">
                <a:solidFill>
                  <a:prstClr val="black"/>
                </a:solidFill>
                <a:latin typeface="Averta Std CY" panose="00000500000000000000" pitchFamily="50" charset="0"/>
                <a:cs typeface="Calibri" panose="020F0502020204030204" pitchFamily="34" charset="0"/>
              </a:rPr>
              <a:t>.</a:t>
            </a:r>
          </a:p>
          <a:p>
            <a:pPr lvl="0" algn="just"/>
            <a:r>
              <a:rPr lang="en-US" sz="2800" dirty="0">
                <a:solidFill>
                  <a:prstClr val="black"/>
                </a:solidFill>
                <a:latin typeface="Averta Std CY" panose="00000500000000000000" pitchFamily="50" charset="0"/>
                <a:cs typeface="Calibri" panose="020F0502020204030204" pitchFamily="34" charset="0"/>
              </a:rPr>
              <a:t>2. </a:t>
            </a:r>
            <a:r>
              <a:rPr lang="en-US" sz="2800" dirty="0" err="1">
                <a:solidFill>
                  <a:prstClr val="black"/>
                </a:solidFill>
                <a:latin typeface="Averta Std CY" panose="00000500000000000000" pitchFamily="50" charset="0"/>
                <a:cs typeface="Calibri" panose="020F0502020204030204" pitchFamily="34" charset="0"/>
              </a:rPr>
              <a:t>Nói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về</a:t>
            </a:r>
            <a:r>
              <a:rPr lang="en-US" sz="2800" dirty="0">
                <a:solidFill>
                  <a:prstClr val="black"/>
                </a:solidFill>
                <a:latin typeface="Averta Std CY" panose="00000500000000000000" pitchFamily="50" charset="0"/>
                <a:cs typeface="Calibri" panose="020F0502020204030204" pitchFamily="34" charset="0"/>
              </a:rPr>
              <a:t> một </a:t>
            </a:r>
            <a:r>
              <a:rPr lang="en-US" sz="2800" dirty="0" err="1">
                <a:solidFill>
                  <a:prstClr val="black"/>
                </a:solidFill>
                <a:latin typeface="Averta Std CY" panose="00000500000000000000" pitchFamily="50" charset="0"/>
                <a:cs typeface="Calibri" panose="020F0502020204030204" pitchFamily="34" charset="0"/>
              </a:rPr>
              <a:t>vài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đặc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điểm</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nổi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bật</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của</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đồ</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dùng</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học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tập</a:t>
            </a:r>
            <a:r>
              <a:rPr lang="en-US" sz="2800" dirty="0">
                <a:solidFill>
                  <a:prstClr val="black"/>
                </a:solidFill>
                <a:latin typeface="Averta Std CY" panose="00000500000000000000" pitchFamily="50" charset="0"/>
                <a:cs typeface="Calibri" panose="020F0502020204030204" pitchFamily="34" charset="0"/>
              </a:rPr>
              <a:t>:</a:t>
            </a:r>
          </a:p>
          <a:p>
            <a:pPr lvl="0" algn="just"/>
            <a:r>
              <a:rPr lang="en-US" sz="2800" dirty="0">
                <a:solidFill>
                  <a:prstClr val="black"/>
                </a:solidFill>
                <a:latin typeface="Averta Std CY" panose="00000500000000000000" pitchFamily="50" charset="0"/>
                <a:cs typeface="Calibri" panose="020F0502020204030204" pitchFamily="34" charset="0"/>
              </a:rPr>
              <a:t>- </a:t>
            </a:r>
            <a:r>
              <a:rPr lang="vi-VN" sz="2800" dirty="0">
                <a:solidFill>
                  <a:prstClr val="black"/>
                </a:solidFill>
                <a:latin typeface="Averta Std CY" panose="00000500000000000000" pitchFamily="50" charset="0"/>
                <a:cs typeface="Calibri" panose="020F0502020204030204" pitchFamily="34" charset="0"/>
              </a:rPr>
              <a:t>Hình dán</a:t>
            </a:r>
            <a:r>
              <a:rPr lang="en-US" sz="2800" dirty="0">
                <a:solidFill>
                  <a:prstClr val="black"/>
                </a:solidFill>
                <a:latin typeface="Averta Std CY" panose="00000500000000000000" pitchFamily="50" charset="0"/>
                <a:cs typeface="Calibri" panose="020F0502020204030204" pitchFamily="34" charset="0"/>
              </a:rPr>
              <a:t>g            - </a:t>
            </a:r>
            <a:r>
              <a:rPr lang="vi-VN" sz="2800" dirty="0">
                <a:solidFill>
                  <a:prstClr val="black"/>
                </a:solidFill>
                <a:latin typeface="Averta Std CY" panose="00000500000000000000" pitchFamily="50" charset="0"/>
                <a:cs typeface="Calibri" panose="020F0502020204030204" pitchFamily="34" charset="0"/>
              </a:rPr>
              <a:t>Kích thước</a:t>
            </a:r>
            <a:endParaRPr lang="en-US" sz="2800" dirty="0">
              <a:solidFill>
                <a:prstClr val="black"/>
              </a:solidFill>
              <a:latin typeface="Averta Std CY" panose="00000500000000000000" pitchFamily="50" charset="0"/>
              <a:cs typeface="Calibri" panose="020F0502020204030204" pitchFamily="34" charset="0"/>
            </a:endParaRPr>
          </a:p>
          <a:p>
            <a:pPr lvl="0" algn="just"/>
            <a:r>
              <a:rPr lang="en-US" sz="2800" dirty="0">
                <a:solidFill>
                  <a:prstClr val="black"/>
                </a:solidFill>
                <a:latin typeface="Averta Std CY" panose="00000500000000000000" pitchFamily="50" charset="0"/>
                <a:cs typeface="Calibri" panose="020F0502020204030204" pitchFamily="34" charset="0"/>
              </a:rPr>
              <a:t>- </a:t>
            </a:r>
            <a:r>
              <a:rPr lang="vi-VN" sz="2800" dirty="0">
                <a:solidFill>
                  <a:prstClr val="black"/>
                </a:solidFill>
                <a:latin typeface="Averta Std CY" panose="00000500000000000000" pitchFamily="50" charset="0"/>
                <a:cs typeface="Calibri" panose="020F0502020204030204" pitchFamily="34" charset="0"/>
              </a:rPr>
              <a:t>Màu sắc</a:t>
            </a:r>
            <a:r>
              <a:rPr lang="en-US" sz="2800" dirty="0">
                <a:solidFill>
                  <a:prstClr val="black"/>
                </a:solidFill>
                <a:latin typeface="Averta Std CY" panose="00000500000000000000" pitchFamily="50" charset="0"/>
                <a:cs typeface="Calibri" panose="020F0502020204030204" pitchFamily="34" charset="0"/>
              </a:rPr>
              <a:t>                - </a:t>
            </a:r>
            <a:r>
              <a:rPr lang="vi-VN" sz="2800" dirty="0">
                <a:solidFill>
                  <a:prstClr val="black"/>
                </a:solidFill>
                <a:latin typeface="Averta Std CY" panose="00000500000000000000" pitchFamily="50" charset="0"/>
                <a:cs typeface="Calibri" panose="020F0502020204030204" pitchFamily="34" charset="0"/>
              </a:rPr>
              <a:t>Chất liệu</a:t>
            </a:r>
            <a:r>
              <a:rPr lang="en-US" sz="2800" dirty="0">
                <a:solidFill>
                  <a:prstClr val="black"/>
                </a:solidFill>
                <a:latin typeface="Averta Std CY" panose="00000500000000000000" pitchFamily="50" charset="0"/>
                <a:cs typeface="Calibri" panose="020F0502020204030204" pitchFamily="34" charset="0"/>
              </a:rPr>
              <a:t>......</a:t>
            </a:r>
          </a:p>
          <a:p>
            <a:pPr lvl="0" algn="just"/>
            <a:r>
              <a:rPr lang="en-US" sz="2800" dirty="0">
                <a:solidFill>
                  <a:prstClr val="black"/>
                </a:solidFill>
                <a:latin typeface="Averta Std CY" panose="00000500000000000000" pitchFamily="50" charset="0"/>
                <a:cs typeface="Calibri" panose="020F0502020204030204" pitchFamily="34" charset="0"/>
              </a:rPr>
              <a:t>3. </a:t>
            </a:r>
            <a:r>
              <a:rPr lang="en-US" sz="2800" dirty="0" err="1">
                <a:solidFill>
                  <a:prstClr val="black"/>
                </a:solidFill>
                <a:latin typeface="Averta Std CY" panose="00000500000000000000" pitchFamily="50" charset="0"/>
                <a:cs typeface="Calibri" panose="020F0502020204030204" pitchFamily="34" charset="0"/>
              </a:rPr>
              <a:t>Tình</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cảm</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của</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em</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với</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đồ</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dùng</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học</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tập</a:t>
            </a:r>
            <a:r>
              <a:rPr lang="en-US" sz="2800" dirty="0">
                <a:solidFill>
                  <a:prstClr val="black"/>
                </a:solidFill>
                <a:latin typeface="Averta Std CY" panose="00000500000000000000" pitchFamily="50" charset="0"/>
                <a:cs typeface="Calibri" panose="020F0502020204030204" pitchFamily="34" charset="0"/>
              </a:rPr>
              <a:t> </a:t>
            </a:r>
            <a:r>
              <a:rPr lang="en-US" sz="2800" dirty="0" err="1">
                <a:solidFill>
                  <a:prstClr val="black"/>
                </a:solidFill>
                <a:latin typeface="Averta Std CY" panose="00000500000000000000" pitchFamily="50" charset="0"/>
                <a:cs typeface="Calibri" panose="020F0502020204030204" pitchFamily="34" charset="0"/>
              </a:rPr>
              <a:t>đó</a:t>
            </a:r>
            <a:r>
              <a:rPr lang="en-US" sz="2800" dirty="0">
                <a:solidFill>
                  <a:prstClr val="black"/>
                </a:solidFill>
                <a:latin typeface="Averta Std CY" panose="00000500000000000000" pitchFamily="50" charset="0"/>
                <a:cs typeface="Calibri" panose="020F0502020204030204" pitchFamily="34" charset="0"/>
              </a:rPr>
              <a:t>.</a:t>
            </a:r>
            <a:endPar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p:txBody>
      </p:sp>
      <p:grpSp>
        <p:nvGrpSpPr>
          <p:cNvPr id="263" name="Group 262"/>
          <p:cNvGrpSpPr/>
          <p:nvPr/>
        </p:nvGrpSpPr>
        <p:grpSpPr>
          <a:xfrm>
            <a:off x="7609188" y="767338"/>
            <a:ext cx="2295074" cy="2591641"/>
            <a:chOff x="7656474" y="831396"/>
            <a:chExt cx="3689350" cy="3274586"/>
          </a:xfrm>
        </p:grpSpPr>
        <p:pic>
          <p:nvPicPr>
            <p:cNvPr id="264" name="图片 2" descr="2"/>
            <p:cNvPicPr>
              <a:picLocks noChangeAspect="1"/>
            </p:cNvPicPr>
            <p:nvPr/>
          </p:nvPicPr>
          <p:blipFill>
            <a:blip r:embed="rId4"/>
            <a:stretch>
              <a:fillRect/>
            </a:stretch>
          </p:blipFill>
          <p:spPr>
            <a:xfrm>
              <a:off x="7656474" y="831396"/>
              <a:ext cx="3689350" cy="3127375"/>
            </a:xfrm>
            <a:prstGeom prst="rect">
              <a:avLst/>
            </a:prstGeom>
          </p:spPr>
        </p:pic>
        <p:sp>
          <p:nvSpPr>
            <p:cNvPr id="265" name="Rounded Rectangle 264"/>
            <p:cNvSpPr/>
            <p:nvPr/>
          </p:nvSpPr>
          <p:spPr>
            <a:xfrm>
              <a:off x="7758545" y="3018281"/>
              <a:ext cx="3362142" cy="10877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Thảo</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luận</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nhóm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đôi</a:t>
              </a:r>
              <a:endPar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p:txBody>
        </p:sp>
      </p:grpSp>
      <p:pic>
        <p:nvPicPr>
          <p:cNvPr id="3" name="Picture 2">
            <a:extLst>
              <a:ext uri="{FF2B5EF4-FFF2-40B4-BE49-F238E27FC236}">
                <a16:creationId xmlns:a16="http://schemas.microsoft.com/office/drawing/2014/main" id="{9754D3EA-8052-4378-BF3E-5971DC1E8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8755" y="3021828"/>
            <a:ext cx="5153245" cy="405655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62">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262">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262">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262">
                                            <p:txEl>
                                              <p:pRg st="3" end="3"/>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262">
                                            <p:txEl>
                                              <p:pRg st="4" end="4"/>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3"/>
                                        </p:tgtEl>
                                        <p:attrNameLst>
                                          <p:attrName>style.visibility</p:attrName>
                                        </p:attrNameLst>
                                      </p:cBhvr>
                                      <p:to>
                                        <p:strVal val="visible"/>
                                      </p:to>
                                    </p:set>
                                    <p:anim calcmode="lin" valueType="num">
                                      <p:cBhvr additive="base">
                                        <p:cTn id="27" dur="500" fill="hold"/>
                                        <p:tgtEl>
                                          <p:spTgt spid="263"/>
                                        </p:tgtEl>
                                        <p:attrNameLst>
                                          <p:attrName>ppt_x</p:attrName>
                                        </p:attrNameLst>
                                      </p:cBhvr>
                                      <p:tavLst>
                                        <p:tav tm="0">
                                          <p:val>
                                            <p:strVal val="#ppt_x"/>
                                          </p:val>
                                        </p:tav>
                                        <p:tav tm="100000">
                                          <p:val>
                                            <p:strVal val="#ppt_x"/>
                                          </p:val>
                                        </p:tav>
                                      </p:tavLst>
                                    </p:anim>
                                    <p:anim calcmode="lin" valueType="num">
                                      <p:cBhvr additive="base">
                                        <p:cTn id="28"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9" name="Rounded Rectangular Callout 178"/>
          <p:cNvSpPr/>
          <p:nvPr/>
        </p:nvSpPr>
        <p:spPr>
          <a:xfrm rot="20517890">
            <a:off x="464907" y="3313236"/>
            <a:ext cx="6864365" cy="408623"/>
          </a:xfrm>
          <a:prstGeom prst="wedgeRoundRectCallout">
            <a:avLst>
              <a:gd name="adj1" fmla="val 43603"/>
              <a:gd name="adj2" fmla="val 104285"/>
              <a:gd name="adj3" fmla="val 16667"/>
            </a:avLst>
          </a:prstGeom>
          <a:solidFill>
            <a:schemeClr val="accent3">
              <a:lumMod val="60000"/>
              <a:lumOff val="4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181" name="Rounded Rectangular Callout 180"/>
          <p:cNvSpPr/>
          <p:nvPr/>
        </p:nvSpPr>
        <p:spPr>
          <a:xfrm rot="20926940">
            <a:off x="273927" y="1554528"/>
            <a:ext cx="6864365" cy="3490317"/>
          </a:xfrm>
          <a:prstGeom prst="wedgeRoundRectCallout">
            <a:avLst>
              <a:gd name="adj1" fmla="val 53053"/>
              <a:gd name="adj2" fmla="val 90972"/>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00" b="0" i="0" u="none" strike="noStrike" kern="1200" cap="none" spc="0" normalizeH="0" baseline="0" noProof="0" dirty="0">
              <a:ln>
                <a:noFill/>
              </a:ln>
              <a:solidFill>
                <a:prstClr val="black"/>
              </a:solidFill>
              <a:effectLst/>
              <a:uLnTx/>
              <a:uFillTx/>
              <a:latin typeface="Averta Std CY" panose="00000500000000000000" pitchFamily="50" charset="0"/>
            </a:endParaRPr>
          </a:p>
        </p:txBody>
      </p:sp>
      <p:sp>
        <p:nvSpPr>
          <p:cNvPr id="262" name="TextBox 261"/>
          <p:cNvSpPr txBox="1"/>
          <p:nvPr/>
        </p:nvSpPr>
        <p:spPr>
          <a:xfrm rot="20941883">
            <a:off x="501486" y="1631694"/>
            <a:ext cx="6702432" cy="3288923"/>
          </a:xfrm>
          <a:prstGeom prst="roundRect">
            <a:avLst>
              <a:gd name="adj" fmla="val 9665"/>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Nêu</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tên</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đồ</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học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tập</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2.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Nói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về</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một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vài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đặc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điểm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nổi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bật</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đồ</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học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tập</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Hình dán</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g            -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Kích thước</a:t>
            </a:r>
            <a:endPar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Màu sắc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 </a:t>
            </a:r>
            <a:r>
              <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Chất liệu</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3.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Tình</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cảm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với</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đồ</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học</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tập</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Averta Std CY" panose="00000500000000000000" pitchFamily="50" charset="0"/>
                <a:cs typeface="Calibri" panose="020F0502020204030204" pitchFamily="34" charset="0"/>
              </a:rPr>
              <a:t>đó</a:t>
            </a:r>
            <a:r>
              <a:rPr kumimoji="0" lang="en-US"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rPr>
              <a:t>.</a:t>
            </a:r>
            <a:endParaRPr kumimoji="0" lang="vi-VN" sz="2800" b="0" i="0" u="none" strike="noStrike" kern="1200" cap="none" spc="0" normalizeH="0" baseline="0" noProof="0" dirty="0">
              <a:ln>
                <a:noFill/>
              </a:ln>
              <a:solidFill>
                <a:prstClr val="black"/>
              </a:solidFill>
              <a:effectLst/>
              <a:uLnTx/>
              <a:uFillTx/>
              <a:latin typeface="Averta Std CY" panose="00000500000000000000" pitchFamily="50" charset="0"/>
              <a:cs typeface="Calibri" panose="020F0502020204030204" pitchFamily="34" charset="0"/>
            </a:endParaRPr>
          </a:p>
        </p:txBody>
      </p:sp>
      <p:pic>
        <p:nvPicPr>
          <p:cNvPr id="3" name="Picture 2">
            <a:extLst>
              <a:ext uri="{FF2B5EF4-FFF2-40B4-BE49-F238E27FC236}">
                <a16:creationId xmlns:a16="http://schemas.microsoft.com/office/drawing/2014/main" id="{9754D3EA-8052-4378-BF3E-5971DC1E8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755" y="3021828"/>
            <a:ext cx="5153245" cy="4056559"/>
          </a:xfrm>
          <a:prstGeom prst="rect">
            <a:avLst/>
          </a:prstGeom>
        </p:spPr>
      </p:pic>
      <p:sp>
        <p:nvSpPr>
          <p:cNvPr id="2" name="Rectangle 1">
            <a:extLst>
              <a:ext uri="{FF2B5EF4-FFF2-40B4-BE49-F238E27FC236}">
                <a16:creationId xmlns:a16="http://schemas.microsoft.com/office/drawing/2014/main" id="{12B97D7E-28A1-4C78-A2B9-57153FA6C1DB}"/>
              </a:ext>
            </a:extLst>
          </p:cNvPr>
          <p:cNvSpPr/>
          <p:nvPr/>
        </p:nvSpPr>
        <p:spPr>
          <a:xfrm>
            <a:off x="2822507" y="254654"/>
            <a:ext cx="6546985" cy="769441"/>
          </a:xfrm>
          <a:prstGeom prst="rect">
            <a:avLst/>
          </a:prstGeom>
        </p:spPr>
        <p:txBody>
          <a:bodyPr wrap="none">
            <a:spAutoFit/>
          </a:bodyPr>
          <a:lstStyle/>
          <a:p>
            <a:pPr lvl="0" algn="ctr">
              <a:defRPr/>
            </a:pPr>
            <a:r>
              <a:rPr lang="en-US" sz="4400" dirty="0">
                <a:solidFill>
                  <a:srgbClr val="FF0000"/>
                </a:solidFill>
                <a:latin typeface="Coiny" panose="02000903060500060000" pitchFamily="2" charset="0"/>
                <a:cs typeface="Calibri" panose="020F0502020204030204" pitchFamily="34" charset="0"/>
              </a:rPr>
              <a:t>CHIA SẺ TR</a:t>
            </a:r>
            <a:r>
              <a:rPr lang="vi-VN" sz="4400" dirty="0">
                <a:solidFill>
                  <a:srgbClr val="FF0000"/>
                </a:solidFill>
                <a:latin typeface="Coiny" panose="02000903060500060000" pitchFamily="2" charset="0"/>
                <a:cs typeface="Calibri" panose="020F0502020204030204" pitchFamily="34" charset="0"/>
              </a:rPr>
              <a:t>Ư</a:t>
            </a:r>
            <a:r>
              <a:rPr lang="en-US" sz="4400" dirty="0">
                <a:solidFill>
                  <a:srgbClr val="FF0000"/>
                </a:solidFill>
                <a:latin typeface="Coiny" panose="02000903060500060000" pitchFamily="2" charset="0"/>
                <a:cs typeface="Calibri" panose="020F0502020204030204" pitchFamily="34" charset="0"/>
              </a:rPr>
              <a:t>ỚC LỚP</a:t>
            </a:r>
            <a:endParaRPr lang="pt-BR" sz="4400" dirty="0">
              <a:solidFill>
                <a:srgbClr val="FF0000"/>
              </a:solidFill>
              <a:latin typeface="Coiny" panose="02000903060500060000" pitchFamily="2" charset="0"/>
              <a:cs typeface="Calibri" panose="020F0502020204030204" pitchFamily="34" charset="0"/>
            </a:endParaRPr>
          </a:p>
        </p:txBody>
      </p:sp>
    </p:spTree>
    <p:extLst>
      <p:ext uri="{BB962C8B-B14F-4D97-AF65-F5344CB8AC3E}">
        <p14:creationId xmlns:p14="http://schemas.microsoft.com/office/powerpoint/2010/main" val="1080103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62">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262">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262">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262">
                                            <p:txEl>
                                              <p:pRg st="3" end="3"/>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26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云"/>
          <p:cNvPicPr>
            <a:picLocks noChangeAspect="1"/>
          </p:cNvPicPr>
          <p:nvPr/>
        </p:nvPicPr>
        <p:blipFill>
          <a:blip r:embed="rId3"/>
          <a:stretch>
            <a:fillRect/>
          </a:stretch>
        </p:blipFill>
        <p:spPr>
          <a:xfrm>
            <a:off x="-22860" y="3896995"/>
            <a:ext cx="12209145" cy="2954655"/>
          </a:xfrm>
          <a:prstGeom prst="rect">
            <a:avLst/>
          </a:prstGeom>
        </p:spPr>
      </p:pic>
      <p:sp>
        <p:nvSpPr>
          <p:cNvPr id="6" name="Rounded Rectangle 16">
            <a:extLst>
              <a:ext uri="{FF2B5EF4-FFF2-40B4-BE49-F238E27FC236}">
                <a16:creationId xmlns:a16="http://schemas.microsoft.com/office/drawing/2014/main" id="{23DCBF1D-1CE7-470E-A977-84DAF1887F76}"/>
              </a:ext>
            </a:extLst>
          </p:cNvPr>
          <p:cNvSpPr/>
          <p:nvPr/>
        </p:nvSpPr>
        <p:spPr>
          <a:xfrm>
            <a:off x="883060" y="1099593"/>
            <a:ext cx="10854015" cy="3281337"/>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algn="just">
              <a:defRPr/>
            </a:pPr>
            <a:r>
              <a:rPr lang="en-US" sz="3200" kern="0" dirty="0">
                <a:solidFill>
                  <a:srgbClr val="000000"/>
                </a:solidFill>
                <a:latin typeface="Averta Std CY" panose="00000500000000000000" pitchFamily="50" charset="0"/>
              </a:rPr>
              <a:t>	</a:t>
            </a:r>
            <a:r>
              <a:rPr lang="vi-VN" sz="3200" kern="0" dirty="0">
                <a:solidFill>
                  <a:srgbClr val="000000"/>
                </a:solidFill>
                <a:latin typeface="Averta Std CY" panose="00000500000000000000" pitchFamily="50" charset="0"/>
              </a:rPr>
              <a:t>Em có một hộp bút chì màu. Hộp bút màu là quà mẹ em thưởng cho em khi em được giải nhất cuộc thi vẽ tranh do thành phố tổ chức. Hộp bút có 12 cây bút chì màu nhiều màu sắc, được đựng tronh một chiếc túi nhựa trắng có in hình Doremon. Em rất yêu thích hộp bút này. Em sẽ giữ gìn cẩn thận để sử dụng. </a:t>
            </a:r>
            <a:endParaRPr lang="en-US" sz="3200" kern="0" dirty="0">
              <a:solidFill>
                <a:srgbClr val="000000"/>
              </a:solidFill>
              <a:latin typeface="Averta Std CY" panose="00000500000000000000" pitchFamily="50" charset="0"/>
            </a:endParaRPr>
          </a:p>
        </p:txBody>
      </p:sp>
      <p:sp>
        <p:nvSpPr>
          <p:cNvPr id="7" name="Rectangle 6">
            <a:extLst>
              <a:ext uri="{FF2B5EF4-FFF2-40B4-BE49-F238E27FC236}">
                <a16:creationId xmlns:a16="http://schemas.microsoft.com/office/drawing/2014/main" id="{C6FCEB1F-72A4-456A-8E85-B776E90E294A}"/>
              </a:ext>
            </a:extLst>
          </p:cNvPr>
          <p:cNvSpPr/>
          <p:nvPr/>
        </p:nvSpPr>
        <p:spPr>
          <a:xfrm>
            <a:off x="4685755" y="166379"/>
            <a:ext cx="2097182" cy="769441"/>
          </a:xfrm>
          <a:prstGeom prst="rect">
            <a:avLst/>
          </a:prstGeom>
        </p:spPr>
        <p:txBody>
          <a:bodyPr wrap="square">
            <a:spAutoFit/>
          </a:bodyPr>
          <a:lstStyle/>
          <a:p>
            <a:pPr algn="ctr">
              <a:defRPr/>
            </a:pPr>
            <a:r>
              <a:rPr lang="en-US" sz="4400" dirty="0">
                <a:solidFill>
                  <a:srgbClr val="FF0000"/>
                </a:solidFill>
                <a:latin typeface="Coiny" panose="02000903060500060000" pitchFamily="2" charset="0"/>
                <a:cs typeface="Calibri" panose="020F0502020204030204" pitchFamily="34" charset="0"/>
              </a:rPr>
              <a:t>MẪU</a:t>
            </a:r>
            <a:endParaRPr lang="pt-BR" sz="4400" dirty="0">
              <a:solidFill>
                <a:srgbClr val="FF0000"/>
              </a:solidFill>
              <a:latin typeface="Coiny" panose="02000903060500060000" pitchFamily="2" charset="0"/>
              <a:cs typeface="Calibri" panose="020F0502020204030204" pitchFamily="34" charset="0"/>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64CE37C-771A-4E75-A914-6417DC9100DF}"/>
              </a:ext>
            </a:extLst>
          </p:cNvPr>
          <p:cNvPicPr>
            <a:picLocks noChangeAspect="1"/>
          </p:cNvPicPr>
          <p:nvPr/>
        </p:nvPicPr>
        <p:blipFill rotWithShape="1">
          <a:blip r:embed="rId3"/>
          <a:srcRect l="1330" t="3500" r="1612" b="54834"/>
          <a:stretch/>
        </p:blipFill>
        <p:spPr>
          <a:xfrm>
            <a:off x="9833" y="-58995"/>
            <a:ext cx="12192000" cy="6916995"/>
          </a:xfrm>
          <a:prstGeom prst="rect">
            <a:avLst/>
          </a:prstGeom>
        </p:spPr>
      </p:pic>
      <p:pic>
        <p:nvPicPr>
          <p:cNvPr id="3" name="图片 2">
            <a:extLst>
              <a:ext uri="{FF2B5EF4-FFF2-40B4-BE49-F238E27FC236}">
                <a16:creationId xmlns:a16="http://schemas.microsoft.com/office/drawing/2014/main" id="{46C6F2F0-99D1-47C3-959F-ECAC63A90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994"/>
            <a:ext cx="12201833" cy="1680134"/>
          </a:xfrm>
          <a:prstGeom prst="rect">
            <a:avLst/>
          </a:prstGeom>
        </p:spPr>
      </p:pic>
      <p:pic>
        <p:nvPicPr>
          <p:cNvPr id="10" name="Picture 9"/>
          <p:cNvPicPr>
            <a:picLocks noChangeAspect="1"/>
          </p:cNvPicPr>
          <p:nvPr/>
        </p:nvPicPr>
        <p:blipFill rotWithShape="1">
          <a:blip r:embed="rId5">
            <a:lum bright="70000" contrast="-70000"/>
          </a:blip>
          <a:srcRect l="15263" t="6184" r="16102" b="25830"/>
          <a:stretch/>
        </p:blipFill>
        <p:spPr>
          <a:xfrm>
            <a:off x="2152650" y="4886325"/>
            <a:ext cx="8352692" cy="142875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Lst>
          </a:blip>
          <a:srcRect l="15263" t="6184" r="16102" b="25830"/>
          <a:stretch/>
        </p:blipFill>
        <p:spPr>
          <a:xfrm>
            <a:off x="2241550" y="4832349"/>
            <a:ext cx="8352692" cy="1428750"/>
          </a:xfrm>
          <a:prstGeom prst="rect">
            <a:avLst/>
          </a:prstGeom>
        </p:spPr>
      </p:pic>
    </p:spTree>
    <p:extLst>
      <p:ext uri="{BB962C8B-B14F-4D97-AF65-F5344CB8AC3E}">
        <p14:creationId xmlns:p14="http://schemas.microsoft.com/office/powerpoint/2010/main" val="21478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椭圆 31">
            <a:extLst>
              <a:ext uri="{FF2B5EF4-FFF2-40B4-BE49-F238E27FC236}">
                <a16:creationId xmlns:a16="http://schemas.microsoft.com/office/drawing/2014/main" id="{29367609-38B3-43BF-AA4C-4F9EBE4FE762}"/>
              </a:ext>
            </a:extLst>
          </p:cNvPr>
          <p:cNvSpPr/>
          <p:nvPr/>
        </p:nvSpPr>
        <p:spPr>
          <a:xfrm flipH="1">
            <a:off x="876582" y="202936"/>
            <a:ext cx="10163705" cy="71724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381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Viết</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vào</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vở</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nội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dung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em</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vừa</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 </a:t>
            </a:r>
            <a:r>
              <a:rPr lang="en-US" altLang="zh-CN" sz="3200" dirty="0" err="1">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nói</a:t>
            </a:r>
            <a:r>
              <a:rPr lang="en-US" altLang="zh-CN" sz="3200" dirty="0">
                <a:solidFill>
                  <a:prstClr val="black"/>
                </a:solidFill>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rPr>
              <a:t>.</a:t>
            </a:r>
            <a:endParaRPr kumimoji="0" lang="zh-CN" altLang="en-US" sz="3200" b="0" i="0" u="none" strike="noStrike" kern="1200" cap="none" spc="0" normalizeH="0" baseline="0" noProof="0" dirty="0">
              <a:ln>
                <a:noFill/>
              </a:ln>
              <a:solidFill>
                <a:prstClr val="black"/>
              </a:solidFill>
              <a:effectLst/>
              <a:uLnTx/>
              <a:uFillTx/>
              <a:latin typeface="Averta Std CY" panose="00000500000000000000" pitchFamily="50" charset="0"/>
              <a:ea typeface="Source Han Serif SC" panose="02020400000000000000" pitchFamily="18" charset="-122"/>
              <a:cs typeface="Calibri" panose="020F0502020204030204" pitchFamily="34" charset="0"/>
              <a:sym typeface="Source Han Serif SC" panose="02020400000000000000" pitchFamily="18" charset="-122"/>
            </a:endParaRPr>
          </a:p>
        </p:txBody>
      </p:sp>
      <p:pic>
        <p:nvPicPr>
          <p:cNvPr id="16" name="Picture 2" descr="Cute girl cartoon writing on a book Royalty Free Vecto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29301" y="4490113"/>
            <a:ext cx="2593384" cy="25869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3790034" y="5152979"/>
            <a:ext cx="6820558" cy="74120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Em</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viết</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vào</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vở</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bài</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tập</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 </a:t>
            </a:r>
            <a:r>
              <a:rPr kumimoji="0" lang="en-US" sz="4000" b="0" i="0" u="none" strike="noStrike" kern="0" cap="none" spc="0" normalizeH="0" baseline="0" noProof="0" dirty="0" err="1">
                <a:ln>
                  <a:noFill/>
                </a:ln>
                <a:solidFill>
                  <a:srgbClr val="000000"/>
                </a:solidFill>
                <a:effectLst/>
                <a:uLnTx/>
                <a:uFillTx/>
                <a:latin typeface="Averta Std CY" panose="00000500000000000000" pitchFamily="50" charset="0"/>
              </a:rPr>
              <a:t>nhé</a:t>
            </a:r>
            <a:r>
              <a:rPr kumimoji="0" lang="en-US" sz="4000" b="0" i="0" u="none" strike="noStrike" kern="0" cap="none" spc="0" normalizeH="0" baseline="0" noProof="0" dirty="0">
                <a:ln>
                  <a:noFill/>
                </a:ln>
                <a:solidFill>
                  <a:srgbClr val="000000"/>
                </a:solidFill>
                <a:effectLst/>
                <a:uLnTx/>
                <a:uFillTx/>
                <a:latin typeface="Averta Std CY" panose="00000500000000000000" pitchFamily="50" charset="0"/>
              </a:rPr>
              <a:t>.</a:t>
            </a:r>
          </a:p>
        </p:txBody>
      </p:sp>
      <p:sp>
        <p:nvSpPr>
          <p:cNvPr id="4" name="Rectangle 3">
            <a:extLst>
              <a:ext uri="{FF2B5EF4-FFF2-40B4-BE49-F238E27FC236}">
                <a16:creationId xmlns:a16="http://schemas.microsoft.com/office/drawing/2014/main" id="{B07E2C25-4C6E-4775-A06D-ED50F4EBD15B}"/>
              </a:ext>
            </a:extLst>
          </p:cNvPr>
          <p:cNvSpPr/>
          <p:nvPr/>
        </p:nvSpPr>
        <p:spPr>
          <a:xfrm>
            <a:off x="876582" y="1181654"/>
            <a:ext cx="10355525" cy="3046988"/>
          </a:xfrm>
          <a:prstGeom prst="rect">
            <a:avLst/>
          </a:prstGeom>
        </p:spPr>
        <p:txBody>
          <a:bodyPr wrap="square">
            <a:spAutoFit/>
          </a:bodyPr>
          <a:lstStyle/>
          <a:p>
            <a:pPr algn="just">
              <a:spcBef>
                <a:spcPts val="700"/>
              </a:spcBef>
              <a:spcAft>
                <a:spcPts val="700"/>
              </a:spcAft>
            </a:pPr>
            <a:r>
              <a:rPr lang="nl-NL" sz="3200" dirty="0">
                <a:solidFill>
                  <a:srgbClr val="000000"/>
                </a:solidFill>
                <a:latin typeface="Averta Std CY" panose="00000500000000000000" pitchFamily="50" charset="0"/>
                <a:ea typeface="Calibri" panose="020F0502020204030204" pitchFamily="34" charset="0"/>
                <a:cs typeface="Times New Roman" panose="02020603050405020304" pitchFamily="18" charset="0"/>
              </a:rPr>
              <a:t>	Em có một hộp bút chì màu. Hộp bút màu là quà mẹ em thưởng cho em khi em được giải nhất cuộc thi vẽ tranh do thành phố tổ chức. Hộp bút có 12 cây bút chì màu nhiều màu sắc, được đựng tronh một chiếc túi nhựa trắng có in hình Doremon. Em rất yêu thích hộp bút này. Em sẽ giữ gìn cẩn thận để sử dụng. </a:t>
            </a:r>
            <a:endParaRPr lang="en-US" sz="3200" dirty="0">
              <a:latin typeface="Averta Std CY" panose="000005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1486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5983BEE-9539-4B14-90FE-8716C431F8D8}"/>
              </a:ext>
            </a:extLst>
          </p:cNvPr>
          <p:cNvPicPr>
            <a:picLocks noChangeAspect="1"/>
          </p:cNvPicPr>
          <p:nvPr/>
        </p:nvPicPr>
        <p:blipFill rotWithShape="1">
          <a:blip r:embed="rId3"/>
          <a:srcRect l="12156" r="13768"/>
          <a:stretch/>
        </p:blipFill>
        <p:spPr>
          <a:xfrm rot="16200000">
            <a:off x="2645227" y="-2688773"/>
            <a:ext cx="6858002" cy="12235544"/>
          </a:xfrm>
          <a:prstGeom prst="rect">
            <a:avLst/>
          </a:prstGeom>
        </p:spPr>
      </p:pic>
      <p:pic>
        <p:nvPicPr>
          <p:cNvPr id="7" name="图片 6">
            <a:extLst>
              <a:ext uri="{FF2B5EF4-FFF2-40B4-BE49-F238E27FC236}">
                <a16:creationId xmlns:a16="http://schemas.microsoft.com/office/drawing/2014/main" id="{C1BD9862-8923-4966-B434-53207F9062A1}"/>
              </a:ext>
            </a:extLst>
          </p:cNvPr>
          <p:cNvPicPr>
            <a:picLocks noChangeAspect="1"/>
          </p:cNvPicPr>
          <p:nvPr/>
        </p:nvPicPr>
        <p:blipFill rotWithShape="1">
          <a:blip r:embed="rId4">
            <a:extLst>
              <a:ext uri="{28A0092B-C50C-407E-A947-70E740481C1C}">
                <a14:useLocalDpi xmlns:a14="http://schemas.microsoft.com/office/drawing/2010/main" val="0"/>
              </a:ext>
            </a:extLst>
          </a:blip>
          <a:srcRect l="12240" r="17448"/>
          <a:stretch/>
        </p:blipFill>
        <p:spPr>
          <a:xfrm rot="16200000">
            <a:off x="-2921001" y="2724150"/>
            <a:ext cx="6858000" cy="1409700"/>
          </a:xfrm>
          <a:prstGeom prst="rect">
            <a:avLst/>
          </a:prstGeom>
        </p:spPr>
      </p:pic>
      <p:pic>
        <p:nvPicPr>
          <p:cNvPr id="8" name="图片 7">
            <a:extLst>
              <a:ext uri="{FF2B5EF4-FFF2-40B4-BE49-F238E27FC236}">
                <a16:creationId xmlns:a16="http://schemas.microsoft.com/office/drawing/2014/main" id="{D52D8895-3EAF-44B1-A0FE-3FF5DB521963}"/>
              </a:ext>
            </a:extLst>
          </p:cNvPr>
          <p:cNvPicPr>
            <a:picLocks noChangeAspect="1"/>
          </p:cNvPicPr>
          <p:nvPr/>
        </p:nvPicPr>
        <p:blipFill rotWithShape="1">
          <a:blip r:embed="rId4">
            <a:extLst>
              <a:ext uri="{28A0092B-C50C-407E-A947-70E740481C1C}">
                <a14:useLocalDpi xmlns:a14="http://schemas.microsoft.com/office/drawing/2010/main" val="0"/>
              </a:ext>
            </a:extLst>
          </a:blip>
          <a:srcRect l="12240" r="17448"/>
          <a:stretch/>
        </p:blipFill>
        <p:spPr>
          <a:xfrm rot="5400000" flipH="1">
            <a:off x="8313055" y="2724149"/>
            <a:ext cx="6858003" cy="1409700"/>
          </a:xfrm>
          <a:prstGeom prst="rect">
            <a:avLst/>
          </a:prstGeom>
        </p:spPr>
      </p:pic>
      <p:pic>
        <p:nvPicPr>
          <p:cNvPr id="16" name="图片 15">
            <a:extLst>
              <a:ext uri="{FF2B5EF4-FFF2-40B4-BE49-F238E27FC236}">
                <a16:creationId xmlns:a16="http://schemas.microsoft.com/office/drawing/2014/main" id="{BEFC38D6-2CE6-456C-AF52-B15C31F4C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336" y="4595639"/>
            <a:ext cx="1302512" cy="1340541"/>
          </a:xfrm>
          <a:prstGeom prst="rect">
            <a:avLst/>
          </a:prstGeom>
        </p:spPr>
      </p:pic>
      <p:sp>
        <p:nvSpPr>
          <p:cNvPr id="17" name="文本框 16">
            <a:extLst>
              <a:ext uri="{FF2B5EF4-FFF2-40B4-BE49-F238E27FC236}">
                <a16:creationId xmlns:a16="http://schemas.microsoft.com/office/drawing/2014/main" id="{B27B13A8-6856-4781-812D-FE3E1915F6AC}"/>
              </a:ext>
            </a:extLst>
          </p:cNvPr>
          <p:cNvSpPr txBox="1"/>
          <p:nvPr/>
        </p:nvSpPr>
        <p:spPr>
          <a:xfrm>
            <a:off x="2605742" y="-921823"/>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sp>
        <p:nvSpPr>
          <p:cNvPr id="18" name="文本框 17">
            <a:extLst>
              <a:ext uri="{FF2B5EF4-FFF2-40B4-BE49-F238E27FC236}">
                <a16:creationId xmlns:a16="http://schemas.microsoft.com/office/drawing/2014/main" id="{5AC518E3-95C0-4F06-A3F2-51508B4031D5}"/>
              </a:ext>
            </a:extLst>
          </p:cNvPr>
          <p:cNvSpPr txBox="1"/>
          <p:nvPr/>
        </p:nvSpPr>
        <p:spPr>
          <a:xfrm>
            <a:off x="3033486" y="-21771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erif SC" panose="02020400000000000000" pitchFamily="18" charset="-122"/>
              <a:ea typeface="Source Han Serif SC" panose="02020400000000000000" pitchFamily="18" charset="-122"/>
              <a:cs typeface="+mn-cs"/>
              <a:sym typeface="Source Han Serif SC" panose="02020400000000000000" pitchFamily="18" charset="-122"/>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6321" y="1676057"/>
            <a:ext cx="9104232" cy="3454629"/>
          </a:xfrm>
          <a:prstGeom prst="rect">
            <a:avLst/>
          </a:prstGeom>
        </p:spPr>
      </p:pic>
    </p:spTree>
    <p:extLst>
      <p:ext uri="{BB962C8B-B14F-4D97-AF65-F5344CB8AC3E}">
        <p14:creationId xmlns:p14="http://schemas.microsoft.com/office/powerpoint/2010/main" val="1331365511"/>
      </p:ext>
    </p:extLst>
  </p:cSld>
  <p:clrMapOvr>
    <a:masterClrMapping/>
  </p:clrMapOvr>
  <p:transition spd="slow">
    <p:wipe/>
  </p:transition>
</p:sld>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337</Words>
  <Application>Microsoft Office PowerPoint</Application>
  <PresentationFormat>Widescreen</PresentationFormat>
  <Paragraphs>33</Paragraphs>
  <Slides>9</Slides>
  <Notes>8</Notes>
  <HiddenSlides>0</HiddenSlides>
  <MMClips>1</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9</vt:i4>
      </vt:variant>
    </vt:vector>
  </HeadingPairs>
  <TitlesOfParts>
    <vt:vector size="34" baseType="lpstr">
      <vt:lpstr>等线</vt:lpstr>
      <vt:lpstr>等线 Light</vt:lpstr>
      <vt:lpstr>Arial</vt:lpstr>
      <vt:lpstr>Arial Black</vt:lpstr>
      <vt:lpstr>Arial Rounded MT Bold</vt:lpstr>
      <vt:lpstr>Averta Std CY</vt:lpstr>
      <vt:lpstr>Averta Std CY Bold</vt:lpstr>
      <vt:lpstr>Calibri</vt:lpstr>
      <vt:lpstr>Calibri Light</vt:lpstr>
      <vt:lpstr>Coiny</vt:lpstr>
      <vt:lpstr>Quicksand Medium</vt:lpstr>
      <vt:lpstr>Source Han Serif SC</vt:lpstr>
      <vt:lpstr>Times New Roman</vt:lpstr>
      <vt:lpstr>VNI-Avo</vt:lpstr>
      <vt:lpstr>华康少女文字W5</vt:lpstr>
      <vt:lpstr>PPT定制1801380800</vt:lpstr>
      <vt:lpstr>Khởi động</vt:lpstr>
      <vt:lpstr>Hoạt động</vt:lpstr>
      <vt:lpstr>9_www.33ppt.com</vt:lpstr>
      <vt:lpstr>3_Office 主题</vt:lpstr>
      <vt:lpstr>2_Khởi động</vt:lpstr>
      <vt:lpstr>2_Office 主题</vt:lpstr>
      <vt:lpstr>1_Hoạt động</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2</dc:title>
  <dc:creator>Lan Hương</dc:creator>
  <cp:keywords>TV CTST 2</cp:keywords>
  <dc:description>Tài liệu lưu hành nội bộ. Vui lòng không chia sẻ hoặc tải lên websites, FB.</dc:description>
  <cp:lastModifiedBy>Đào Hà</cp:lastModifiedBy>
  <cp:revision>266</cp:revision>
  <dcterms:created xsi:type="dcterms:W3CDTF">2021-05-25T14:46:27Z</dcterms:created>
  <dcterms:modified xsi:type="dcterms:W3CDTF">2021-12-23T15:01:55Z</dcterms:modified>
</cp:coreProperties>
</file>