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5"/>
  </p:notesMasterIdLst>
  <p:sldIdLst>
    <p:sldId id="308" r:id="rId3"/>
    <p:sldId id="309" r:id="rId4"/>
    <p:sldId id="295" r:id="rId5"/>
    <p:sldId id="296" r:id="rId6"/>
    <p:sldId id="297" r:id="rId7"/>
    <p:sldId id="299" r:id="rId8"/>
    <p:sldId id="304" r:id="rId9"/>
    <p:sldId id="305" r:id="rId10"/>
    <p:sldId id="300" r:id="rId11"/>
    <p:sldId id="306" r:id="rId12"/>
    <p:sldId id="307" r:id="rId13"/>
    <p:sldId id="268" r:id="rId1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7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4E8"/>
    <a:srgbClr val="200CFC"/>
    <a:srgbClr val="3712BE"/>
    <a:srgbClr val="382090"/>
    <a:srgbClr val="000099"/>
    <a:srgbClr val="006600"/>
    <a:srgbClr val="06011D"/>
    <a:srgbClr val="2404AC"/>
    <a:srgbClr val="C81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75" d="100"/>
          <a:sy n="75" d="100"/>
        </p:scale>
        <p:origin x="-1260" y="-96"/>
      </p:cViewPr>
      <p:guideLst>
        <p:guide orient="horz" pos="2174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0B6A36-77C8-4B11-8DC0-8A489D204B3B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F6893C-A77C-482F-BD23-77ADABAF9C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49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hỗ dành sẵn cho Hình ảnh của Bản chiế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Chỗ dành sẵn cho Ghi ch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mtClean="0"/>
          </a:p>
        </p:txBody>
      </p:sp>
      <p:sp>
        <p:nvSpPr>
          <p:cNvPr id="40964" name="Chỗ dành sẵn cho Số hiệu Bản chiế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B97693F-AF5D-4D5B-8956-05D70CA9804F}" type="slidenum">
              <a:rPr lang="en-US" sz="1200"/>
              <a:pPr/>
              <a:t>2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Garamond" panose="02020404030301010803" pitchFamily="18" charset="0"/>
              </a:rPr>
              <a:t>‹#›</a:t>
            </a:fld>
            <a:endParaRPr lang="en-US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Garamond" panose="02020404030301010803" pitchFamily="18" charset="0"/>
              </a:rPr>
              <a:t>‹#›</a:t>
            </a:fld>
            <a:endParaRPr lang="en-US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Garamond" panose="02020404030301010803" pitchFamily="18" charset="0"/>
              </a:rPr>
              <a:t>‹#›</a:t>
            </a:fld>
            <a:endParaRPr lang="en-US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Garamond" panose="02020404030301010803" pitchFamily="18" charset="0"/>
              </a:rPr>
              <a:t>‹#›</a:t>
            </a:fld>
            <a:endParaRPr lang="en-US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Garamond" panose="02020404030301010803" pitchFamily="18" charset="0"/>
              </a:rPr>
              <a:t>‹#›</a:t>
            </a:fld>
            <a:endParaRPr lang="en-US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Garamond" panose="02020404030301010803" pitchFamily="18" charset="0"/>
              </a:rPr>
              <a:t>‹#›</a:t>
            </a:fld>
            <a:endParaRPr lang="en-US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Garamond" panose="02020404030301010803" pitchFamily="18" charset="0"/>
              </a:rPr>
              <a:t>‹#›</a:t>
            </a:fld>
            <a:endParaRPr lang="en-US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Garamond" panose="02020404030301010803" pitchFamily="18" charset="0"/>
              </a:rPr>
              <a:t>‹#›</a:t>
            </a:fld>
            <a:endParaRPr lang="en-US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Garamond" panose="02020404030301010803" pitchFamily="18" charset="0"/>
              </a:rPr>
              <a:t>‹#›</a:t>
            </a:fld>
            <a:endParaRPr lang="en-US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Garamond" panose="02020404030301010803" pitchFamily="18" charset="0"/>
              </a:rPr>
              <a:t>‹#›</a:t>
            </a:fld>
            <a:endParaRPr lang="en-US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Garamond" panose="02020404030301010803" pitchFamily="18" charset="0"/>
              </a:rPr>
              <a:t>‹#›</a:t>
            </a:fld>
            <a:endParaRPr lang="en-US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Garamond" panose="02020404030301010803" pitchFamily="18" charset="0"/>
              </a:rPr>
              <a:t>‹#›</a:t>
            </a:fld>
            <a:endParaRPr lang="en-US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vi-VN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Garamond" panose="02020404030301010803" pitchFamily="18" charset="0"/>
              </a:rPr>
              <a:t>‹#›</a:t>
            </a:fld>
            <a:endParaRPr lang="en-US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Garamond" panose="02020404030301010803" pitchFamily="18" charset="0"/>
              </a:rPr>
              <a:t>‹#›</a:t>
            </a:fld>
            <a:endParaRPr lang="en-US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Garamond" panose="02020404030301010803" pitchFamily="18" charset="0"/>
              </a:rPr>
              <a:t>‹#›</a:t>
            </a:fld>
            <a:endParaRPr lang="en-US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Garamond" panose="02020404030301010803" pitchFamily="18" charset="0"/>
              </a:rPr>
              <a:t>‹#›</a:t>
            </a:fld>
            <a:endParaRPr lang="en-US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Garamond" panose="02020404030301010803" pitchFamily="18" charset="0"/>
              </a:rPr>
              <a:t>‹#›</a:t>
            </a:fld>
            <a:endParaRPr lang="en-US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Garamond" panose="02020404030301010803" pitchFamily="18" charset="0"/>
              </a:rPr>
              <a:t>‹#›</a:t>
            </a:fld>
            <a:endParaRPr lang="en-US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Garamond" panose="02020404030301010803" pitchFamily="18" charset="0"/>
              </a:rPr>
              <a:t>‹#›</a:t>
            </a:fld>
            <a:endParaRPr lang="en-US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Garamond" panose="02020404030301010803" pitchFamily="18" charset="0"/>
              </a:rPr>
              <a:t>‹#›</a:t>
            </a:fld>
            <a:endParaRPr lang="en-US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Garamond" panose="02020404030301010803" pitchFamily="18" charset="0"/>
              </a:rPr>
              <a:t>‹#›</a:t>
            </a:fld>
            <a:endParaRPr lang="en-US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vi-VN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buNone/>
            </a:pPr>
            <a:fld id="{9A0DB2DC-4C9A-4742-B13C-FB6460FD3503}" type="slidenum">
              <a:rPr lang="en-US" dirty="0">
                <a:latin typeface="Garamond" panose="02020404030301010803" pitchFamily="18" charset="0"/>
              </a:rPr>
              <a:t>‹#›</a:t>
            </a:fld>
            <a:endParaRPr lang="en-US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  <a:endParaRPr lang="vi-VN" altLang="x-none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vi-VN" altLang="x-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dirty="0">
                <a:latin typeface="Garamond" panose="02020404030301010803" pitchFamily="18" charset="0"/>
              </a:rPr>
              <a:t>‹#›</a:t>
            </a:fld>
            <a:endParaRPr lang="en-US" dirty="0">
              <a:latin typeface="Garamond" panose="02020404030301010803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dirty="0"/>
              <a:t>Click to edit Master title style</a:t>
            </a:r>
            <a:endParaRPr lang="vi-VN" altLang="x-none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vi-VN" altLang="x-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>
              <a:buNone/>
            </a:pPr>
            <a:fld id="{9A0DB2DC-4C9A-4742-B13C-FB6460FD3503}" type="slidenum">
              <a:rPr lang="en-US" dirty="0">
                <a:latin typeface="Garamond" panose="02020404030301010803" pitchFamily="18" charset="0"/>
              </a:rPr>
              <a:t>‹#›</a:t>
            </a:fld>
            <a:endParaRPr lang="en-US" dirty="0">
              <a:latin typeface="Garamond" panose="02020404030301010803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4"/>
          <p:cNvSpPr>
            <a:spLocks noChangeArrowheads="1" noChangeShapeType="1" noTextEdit="1"/>
          </p:cNvSpPr>
          <p:nvPr/>
        </p:nvSpPr>
        <p:spPr bwMode="auto">
          <a:xfrm>
            <a:off x="2793206" y="1803400"/>
            <a:ext cx="3657600" cy="1119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48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làm</a:t>
            </a:r>
            <a:r>
              <a:rPr lang="en-US" sz="48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văn</a:t>
            </a:r>
            <a:endParaRPr lang="en-US" sz="48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3505200" y="5994400"/>
            <a:ext cx="3657600" cy="560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GV: Nguyễn Thị Lệ Quyên</a:t>
            </a: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0" y="1"/>
            <a:ext cx="9144000" cy="1647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TRƯỜNG TH TRUNG LẬP HẠ</a:t>
            </a:r>
          </a:p>
        </p:txBody>
      </p:sp>
      <p:sp>
        <p:nvSpPr>
          <p:cNvPr id="6" name="WordArt 21"/>
          <p:cNvSpPr>
            <a:spLocks noTextEdit="1"/>
          </p:cNvSpPr>
          <p:nvPr/>
        </p:nvSpPr>
        <p:spPr>
          <a:xfrm>
            <a:off x="2108198" y="3276600"/>
            <a:ext cx="5383784" cy="19801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fontAlgn="base" hangingPunct="0"/>
            <a:r>
              <a:rPr lang="en-US" sz="1280" b="1" strike="noStrike" noProof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KIỂM TRA VIẾT</a:t>
            </a:r>
          </a:p>
          <a:p>
            <a:pPr algn="ctr" eaLnBrk="0" fontAlgn="base" hangingPunct="0"/>
            <a:r>
              <a:rPr lang="en-US" sz="1280" b="1" strike="noStrike" noProof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TẢ NGƯỜI</a:t>
            </a:r>
          </a:p>
        </p:txBody>
      </p:sp>
    </p:spTree>
    <p:extLst>
      <p:ext uri="{BB962C8B-B14F-4D97-AF65-F5344CB8AC3E}">
        <p14:creationId xmlns:p14="http://schemas.microsoft.com/office/powerpoint/2010/main" val="2558437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1" name="Content Placeholder 110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6700" cy="68573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" name="Picture 109"/>
          <p:cNvPicPr/>
          <p:nvPr/>
        </p:nvPicPr>
        <p:blipFill>
          <a:blip r:embed="rId3"/>
          <a:stretch>
            <a:fillRect/>
          </a:stretch>
        </p:blipFill>
        <p:spPr>
          <a:xfrm>
            <a:off x="843280" y="3081655"/>
            <a:ext cx="5113655" cy="25755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ounded Rectangular Callout 4"/>
          <p:cNvSpPr/>
          <p:nvPr/>
        </p:nvSpPr>
        <p:spPr>
          <a:xfrm>
            <a:off x="1219200" y="1462405"/>
            <a:ext cx="3629660" cy="838200"/>
          </a:xfrm>
          <a:prstGeom prst="wedgeRoundRectCallout">
            <a:avLst>
              <a:gd name="adj1" fmla="val -30116"/>
              <a:gd name="adj2" fmla="val 252121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smtClean="0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d, Thu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chấm</a:t>
            </a:r>
            <a:endParaRPr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/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5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1" name="Content Placeholder 110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6700" cy="68573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" name="Picture 109"/>
          <p:cNvPicPr/>
          <p:nvPr/>
        </p:nvPicPr>
        <p:blipFill>
          <a:blip r:embed="rId3"/>
          <a:stretch>
            <a:fillRect/>
          </a:stretch>
        </p:blipFill>
        <p:spPr>
          <a:xfrm>
            <a:off x="843280" y="3081655"/>
            <a:ext cx="5113655" cy="25755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ounded Rectangular Callout 4"/>
          <p:cNvSpPr/>
          <p:nvPr/>
        </p:nvSpPr>
        <p:spPr>
          <a:xfrm>
            <a:off x="1752600" y="1879359"/>
            <a:ext cx="3886200" cy="914400"/>
          </a:xfrm>
          <a:prstGeom prst="wedgeRoundRectCallout">
            <a:avLst>
              <a:gd name="adj1" fmla="val -26568"/>
              <a:gd name="adj2" fmla="val 14610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smtClean="0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e,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Nhận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xét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chung</a:t>
            </a:r>
            <a:endParaRPr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/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877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oa tim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988"/>
            <a:ext cx="9144000" cy="6804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WordArt 36"/>
          <p:cNvSpPr>
            <a:spLocks noTextEdit="1"/>
          </p:cNvSpPr>
          <p:nvPr/>
        </p:nvSpPr>
        <p:spPr>
          <a:xfrm>
            <a:off x="2667000" y="2743200"/>
            <a:ext cx="2514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0000" lnSpcReduction="20000"/>
          </a:bodyPr>
          <a:lstStyle/>
          <a:p>
            <a:pPr algn="ctr"/>
            <a:r>
              <a:rPr lang="en-US" sz="4800" b="1" dirty="0" smtClean="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DẶN DÒ</a:t>
            </a:r>
          </a:p>
        </p:txBody>
      </p:sp>
      <p:sp>
        <p:nvSpPr>
          <p:cNvPr id="15364" name="Rectangle 3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57150" cap="flat" cmpd="sng">
            <a:pattFill prst="sphere">
              <a:fgClr>
                <a:srgbClr val="0000FF"/>
              </a:fgClr>
              <a:bgClr>
                <a:srgbClr val="FF0000"/>
              </a:bgClr>
            </a:patt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vi-VN" altLang="x-none" dirty="0">
              <a:latin typeface="Garamond" panose="02020404030301010803" pitchFamily="18" charset="0"/>
            </a:endParaRPr>
          </a:p>
        </p:txBody>
      </p:sp>
      <p:sp>
        <p:nvSpPr>
          <p:cNvPr id="5" name="Text Box 7"/>
          <p:cNvSpPr txBox="1"/>
          <p:nvPr/>
        </p:nvSpPr>
        <p:spPr>
          <a:xfrm>
            <a:off x="1371600" y="3395730"/>
            <a:ext cx="5486400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 algn="just" eaLnBrk="1" hangingPunct="1">
              <a:buFontTx/>
              <a:buChar char="-"/>
            </a:pPr>
            <a:r>
              <a:rPr lang="en-US" altLang="en-US" sz="2400" b="1" dirty="0" err="1" smtClean="0">
                <a:latin typeface="Times New Roman" panose="02020603050405020304" pitchFamily="18" charset="0"/>
              </a:rPr>
              <a:t>Hoàn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thành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bài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viết</a:t>
            </a:r>
            <a:endParaRPr lang="en-US" altLang="en-US" sz="2400" b="1" dirty="0" smtClean="0">
              <a:latin typeface="Times New Roman" panose="02020603050405020304" pitchFamily="18" charset="0"/>
            </a:endParaRPr>
          </a:p>
          <a:p>
            <a:pPr marL="342900" indent="-342900" algn="just" eaLnBrk="1" hangingPunct="1">
              <a:buFontTx/>
              <a:buChar char="-"/>
            </a:pPr>
            <a:r>
              <a:rPr lang="en-US" altLang="en-US" sz="2400" b="1" dirty="0" err="1" smtClean="0">
                <a:latin typeface="Times New Roman" panose="02020603050405020304" pitchFamily="18" charset="0"/>
              </a:rPr>
              <a:t>Xem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trước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bài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sau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Luyện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tập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tả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latin typeface="Times New Roman" panose="02020603050405020304" pitchFamily="18" charset="0"/>
              </a:rPr>
              <a:t>người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 (</a:t>
            </a:r>
            <a:r>
              <a:rPr lang="en-US" altLang="en-US" sz="2400" b="1" i="1" dirty="0" err="1" smtClean="0">
                <a:latin typeface="Times New Roman" panose="02020603050405020304" pitchFamily="18" charset="0"/>
              </a:rPr>
              <a:t>thay</a:t>
            </a:r>
            <a:r>
              <a:rPr lang="en-US" altLang="en-US" sz="24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latin typeface="Times New Roman" panose="02020603050405020304" pitchFamily="18" charset="0"/>
              </a:rPr>
              <a:t>bài</a:t>
            </a:r>
            <a:r>
              <a:rPr lang="en-US" altLang="en-US" sz="24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latin typeface="Times New Roman" panose="02020603050405020304" pitchFamily="18" charset="0"/>
              </a:rPr>
              <a:t>Làm</a:t>
            </a:r>
            <a:r>
              <a:rPr lang="en-US" altLang="en-US" sz="24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latin typeface="Times New Roman" panose="02020603050405020304" pitchFamily="18" charset="0"/>
              </a:rPr>
              <a:t>biên</a:t>
            </a:r>
            <a:r>
              <a:rPr lang="en-US" altLang="en-US" sz="24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latin typeface="Times New Roman" panose="02020603050405020304" pitchFamily="18" charset="0"/>
              </a:rPr>
              <a:t>bản</a:t>
            </a:r>
            <a:r>
              <a:rPr lang="en-US" altLang="en-US" sz="24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latin typeface="Times New Roman" panose="02020603050405020304" pitchFamily="18" charset="0"/>
              </a:rPr>
              <a:t>vụ</a:t>
            </a:r>
            <a:r>
              <a:rPr lang="en-US" altLang="en-US" sz="2400" b="1" i="1" dirty="0" smtClean="0"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 err="1" smtClean="0">
                <a:latin typeface="Times New Roman" panose="02020603050405020304" pitchFamily="18" charset="0"/>
              </a:rPr>
              <a:t>việc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)</a:t>
            </a:r>
            <a:endParaRPr lang="en-US" altLang="en-US" sz="24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WordArt 6"/>
          <p:cNvSpPr>
            <a:spLocks noChangeArrowheads="1" noChangeShapeType="1" noTextEdit="1"/>
          </p:cNvSpPr>
          <p:nvPr/>
        </p:nvSpPr>
        <p:spPr bwMode="auto">
          <a:xfrm>
            <a:off x="1291829" y="561976"/>
            <a:ext cx="62103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48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Thứ </a:t>
            </a:r>
            <a:r>
              <a:rPr lang="en-US" sz="4800" b="1" kern="10" dirty="0" err="1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năm</a:t>
            </a:r>
            <a:r>
              <a:rPr lang="vi-VN" sz="48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48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ngày </a:t>
            </a:r>
            <a:r>
              <a:rPr lang="en-US" sz="48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6</a:t>
            </a:r>
            <a:r>
              <a:rPr lang="vi-VN" sz="4800" b="1" kern="10" dirty="0" smtClean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4800" b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tháng 1 năm 2022</a:t>
            </a:r>
            <a:endParaRPr lang="en-US" sz="4800" b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266" y="5073650"/>
            <a:ext cx="1293019" cy="172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"/>
            <a:ext cx="1291829" cy="172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725" y="76200"/>
            <a:ext cx="60960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54626"/>
            <a:ext cx="1396604" cy="154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6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21917" tIns="60958" rIns="121917" bIns="60958" anchor="ctr"/>
          <a:lstStyle/>
          <a:p>
            <a:endParaRPr lang="vi-VN"/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auto">
          <a:xfrm>
            <a:off x="2362200" y="1243806"/>
            <a:ext cx="3657600" cy="1119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48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làm</a:t>
            </a:r>
            <a:r>
              <a:rPr lang="en-US" sz="4800" b="1" kern="10" dirty="0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4800" b="1" kern="10" dirty="0" err="1" smtClean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văn</a:t>
            </a:r>
            <a:endParaRPr lang="en-US" sz="4800" b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2" name="WordArt 21"/>
          <p:cNvSpPr>
            <a:spLocks noTextEdit="1"/>
          </p:cNvSpPr>
          <p:nvPr/>
        </p:nvSpPr>
        <p:spPr>
          <a:xfrm>
            <a:off x="1677192" y="2717006"/>
            <a:ext cx="5383784" cy="19801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fontAlgn="base" hangingPunct="0"/>
            <a:r>
              <a:rPr lang="en-US" sz="1280" b="1" strike="noStrike" noProof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KIỂM TRA VIẾT</a:t>
            </a:r>
          </a:p>
          <a:p>
            <a:pPr algn="ctr" eaLnBrk="0" fontAlgn="base" hangingPunct="0"/>
            <a:r>
              <a:rPr lang="en-US" sz="1280" b="1" strike="noStrike" noProof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TẢ NGƯỜI</a:t>
            </a:r>
          </a:p>
        </p:txBody>
      </p:sp>
    </p:spTree>
    <p:extLst>
      <p:ext uri="{BB962C8B-B14F-4D97-AF65-F5344CB8AC3E}">
        <p14:creationId xmlns:p14="http://schemas.microsoft.com/office/powerpoint/2010/main" val="172091204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0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8" name="Rectangle 2"/>
          <p:cNvSpPr>
            <a:spLocks noGrp="1" noRot="1" noChangeArrowheads="1"/>
          </p:cNvSpPr>
          <p:nvPr/>
        </p:nvSpPr>
        <p:spPr>
          <a:xfrm>
            <a:off x="228600" y="990600"/>
            <a:ext cx="82296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Chọn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một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trong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các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đề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sau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:</a:t>
            </a:r>
          </a:p>
        </p:txBody>
      </p:sp>
      <p:sp>
        <p:nvSpPr>
          <p:cNvPr id="14339" name="Rectangle 3"/>
          <p:cNvSpPr>
            <a:spLocks noGrp="1"/>
          </p:cNvSpPr>
          <p:nvPr/>
        </p:nvSpPr>
        <p:spPr>
          <a:xfrm>
            <a:off x="397827" y="1816458"/>
            <a:ext cx="8348345" cy="43434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SzPct val="110000"/>
              <a:buFont typeface="Wingdings" panose="05000000000000000000" pitchFamily="2" charset="2"/>
              <a:buChar char="v"/>
            </a:pPr>
            <a:r>
              <a:rPr sz="2400" b="1" dirty="0">
                <a:latin typeface="Times New Roman" panose="02020603050405020304" pitchFamily="18" charset="0"/>
              </a:rPr>
              <a:t>Tả một em bé đang tuổi tập đi, tập </a:t>
            </a:r>
            <a:r>
              <a:rPr sz="2400" b="1" dirty="0" err="1">
                <a:latin typeface="Times New Roman" panose="02020603050405020304" pitchFamily="18" charset="0"/>
              </a:rPr>
              <a:t>nói</a:t>
            </a:r>
            <a:r>
              <a:rPr sz="2400" b="1" dirty="0" smtClean="0">
                <a:latin typeface="Times New Roman" panose="02020603050405020304" pitchFamily="18" charset="0"/>
              </a:rPr>
              <a:t>.</a:t>
            </a:r>
            <a:endParaRPr sz="2400" b="1" dirty="0">
              <a:latin typeface="Times New Roman" panose="02020603050405020304" pitchFamily="18" charset="0"/>
            </a:endParaRPr>
          </a:p>
          <a:p>
            <a:pPr eaLnBrk="1" hangingPunct="1">
              <a:buSzPct val="110000"/>
              <a:buFont typeface="Wingdings" panose="05000000000000000000" pitchFamily="2" charset="2"/>
              <a:buChar char="v"/>
            </a:pPr>
            <a:r>
              <a:rPr sz="2400" b="1" dirty="0">
                <a:latin typeface="Times New Roman" panose="02020603050405020304" pitchFamily="18" charset="0"/>
              </a:rPr>
              <a:t>Tả một người thân (ông, bà, cha, mẹ, anh, em,…) của </a:t>
            </a:r>
            <a:r>
              <a:rPr sz="2400" b="1" dirty="0" err="1">
                <a:latin typeface="Times New Roman" panose="02020603050405020304" pitchFamily="18" charset="0"/>
              </a:rPr>
              <a:t>em</a:t>
            </a:r>
            <a:r>
              <a:rPr sz="2400" b="1" dirty="0" smtClean="0">
                <a:latin typeface="Times New Roman" panose="02020603050405020304" pitchFamily="18" charset="0"/>
              </a:rPr>
              <a:t>.</a:t>
            </a:r>
            <a:endParaRPr sz="2400" b="1" dirty="0">
              <a:latin typeface="Times New Roman" panose="02020603050405020304" pitchFamily="18" charset="0"/>
            </a:endParaRPr>
          </a:p>
          <a:p>
            <a:pPr eaLnBrk="1" hangingPunct="1">
              <a:buSzPct val="110000"/>
              <a:buFont typeface="Wingdings" panose="05000000000000000000" pitchFamily="2" charset="2"/>
              <a:buChar char="v"/>
            </a:pPr>
            <a:r>
              <a:rPr sz="2400" b="1" dirty="0">
                <a:latin typeface="Times New Roman" panose="02020603050405020304" pitchFamily="18" charset="0"/>
              </a:rPr>
              <a:t>Tả một bạn học của </a:t>
            </a:r>
            <a:r>
              <a:rPr sz="2400" b="1" dirty="0" err="1">
                <a:latin typeface="Times New Roman" panose="02020603050405020304" pitchFamily="18" charset="0"/>
              </a:rPr>
              <a:t>em</a:t>
            </a:r>
            <a:r>
              <a:rPr sz="2400" b="1" dirty="0" smtClean="0">
                <a:latin typeface="Times New Roman" panose="02020603050405020304" pitchFamily="18" charset="0"/>
              </a:rPr>
              <a:t>.</a:t>
            </a:r>
            <a:endParaRPr sz="2400" b="1" dirty="0">
              <a:latin typeface="Times New Roman" panose="02020603050405020304" pitchFamily="18" charset="0"/>
            </a:endParaRPr>
          </a:p>
          <a:p>
            <a:pPr eaLnBrk="1" hangingPunct="1">
              <a:buSzPct val="110000"/>
              <a:buFont typeface="Wingdings" panose="05000000000000000000" pitchFamily="2" charset="2"/>
              <a:buChar char="v"/>
            </a:pPr>
            <a:r>
              <a:rPr sz="2400" b="1" dirty="0">
                <a:latin typeface="Times New Roman" panose="02020603050405020304" pitchFamily="18" charset="0"/>
              </a:rPr>
              <a:t>Tả một người lao động (công nhân, nông dân, th</a:t>
            </a:r>
            <a:r>
              <a:rPr lang="en-US" sz="2400" b="1" dirty="0">
                <a:latin typeface="Times New Roman" panose="02020603050405020304" pitchFamily="18" charset="0"/>
              </a:rPr>
              <a:t>ợ</a:t>
            </a:r>
            <a:r>
              <a:rPr sz="2400" b="1" dirty="0">
                <a:latin typeface="Times New Roman" panose="02020603050405020304" pitchFamily="18" charset="0"/>
              </a:rPr>
              <a:t> thủ công, bác sĩ, y tá, cô giáo, thầy giáo,… ) đang làm việc.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10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05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18" name="Rectangle 2"/>
          <p:cNvSpPr>
            <a:spLocks noGrp="1" noRot="1"/>
          </p:cNvSpPr>
          <p:nvPr/>
        </p:nvSpPr>
        <p:spPr>
          <a:xfrm>
            <a:off x="2157730" y="1447800"/>
            <a:ext cx="6439535" cy="6858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/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a. Xác định yêu cầu đề bài:</a:t>
            </a:r>
          </a:p>
        </p:txBody>
      </p:sp>
      <p:sp>
        <p:nvSpPr>
          <p:cNvPr id="9219" name="Rectangle 3"/>
          <p:cNvSpPr>
            <a:spLocks noGrp="1"/>
          </p:cNvSpPr>
          <p:nvPr/>
        </p:nvSpPr>
        <p:spPr>
          <a:xfrm>
            <a:off x="2157730" y="2362200"/>
            <a:ext cx="6439535" cy="29718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SzPct val="120000"/>
              <a:buFont typeface="Wingdings" panose="05000000000000000000" pitchFamily="2" charset="2"/>
              <a:buBlip>
                <a:blip r:embed="rId3"/>
              </a:buBlip>
            </a:pPr>
            <a:r>
              <a:rPr sz="2800" b="1" dirty="0">
                <a:latin typeface="Times New Roman" panose="02020603050405020304" pitchFamily="18" charset="0"/>
              </a:rPr>
              <a:t> Em chọn đề nào? Tả ai?</a:t>
            </a:r>
          </a:p>
          <a:p>
            <a:pPr eaLnBrk="1" hangingPunct="1">
              <a:buSzPct val="120000"/>
              <a:buFont typeface="Wingdings" panose="05000000000000000000" pitchFamily="2" charset="2"/>
              <a:buBlip>
                <a:blip r:embed="rId3"/>
              </a:buBlip>
            </a:pPr>
            <a:r>
              <a:rPr sz="2800" b="1" dirty="0">
                <a:latin typeface="Times New Roman" panose="02020603050405020304" pitchFamily="18" charset="0"/>
              </a:rPr>
              <a:t> Thái độ, tình cảm của em với người đó thế nào?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00"/>
                            </p:stCondLst>
                            <p:childTnLst>
                              <p:par>
                                <p:cTn id="18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charRg st="58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19">
                                            <p:txEl>
                                              <p:charRg st="58" end="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charRg st="58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charRg st="58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4" name="Content Placeholder 10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48140" cy="68662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Rectangle 2"/>
          <p:cNvSpPr>
            <a:spLocks noGrp="1" noRot="1"/>
          </p:cNvSpPr>
          <p:nvPr/>
        </p:nvSpPr>
        <p:spPr>
          <a:xfrm>
            <a:off x="940435" y="1817370"/>
            <a:ext cx="6633845" cy="85598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 anchorCtr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eaLnBrk="1" hangingPunct="1"/>
            <a:endParaRPr sz="3200" b="1" dirty="0">
              <a:latin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828800" y="1600200"/>
            <a:ext cx="5379720" cy="2949575"/>
          </a:xfrm>
          <a:prstGeom prst="cloudCallou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sz="4400"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b. Tìm ý, lập dàn ý:</a:t>
            </a:r>
            <a:endParaRPr sz="4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/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2400"/>
          </a:p>
        </p:txBody>
      </p:sp>
      <p:pic>
        <p:nvPicPr>
          <p:cNvPr id="106" name="Content Placeholder 105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6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3" name="Text Box 9"/>
          <p:cNvSpPr txBox="1"/>
          <p:nvPr/>
        </p:nvSpPr>
        <p:spPr>
          <a:xfrm>
            <a:off x="245745" y="2667000"/>
            <a:ext cx="1354455" cy="1015663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9933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</a:rPr>
              <a:t>Bài văn</a:t>
            </a:r>
          </a:p>
          <a:p>
            <a:pPr algn="ctr"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</a:rPr>
              <a:t>tả người</a:t>
            </a:r>
          </a:p>
        </p:txBody>
      </p:sp>
      <p:sp>
        <p:nvSpPr>
          <p:cNvPr id="21514" name="Line 10"/>
          <p:cNvSpPr/>
          <p:nvPr/>
        </p:nvSpPr>
        <p:spPr>
          <a:xfrm flipV="1">
            <a:off x="1600200" y="2286000"/>
            <a:ext cx="609600" cy="1447800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15" name="Text Box 11"/>
          <p:cNvSpPr txBox="1"/>
          <p:nvPr/>
        </p:nvSpPr>
        <p:spPr>
          <a:xfrm>
            <a:off x="2219325" y="1717675"/>
            <a:ext cx="1447800" cy="461665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</a:rPr>
              <a:t>Mở bài</a:t>
            </a:r>
          </a:p>
        </p:txBody>
      </p:sp>
      <p:sp>
        <p:nvSpPr>
          <p:cNvPr id="21516" name="Line 12"/>
          <p:cNvSpPr/>
          <p:nvPr/>
        </p:nvSpPr>
        <p:spPr>
          <a:xfrm>
            <a:off x="1600200" y="3733800"/>
            <a:ext cx="533400" cy="0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17" name="Text Box 13"/>
          <p:cNvSpPr txBox="1"/>
          <p:nvPr/>
        </p:nvSpPr>
        <p:spPr>
          <a:xfrm>
            <a:off x="2133600" y="3352800"/>
            <a:ext cx="1776413" cy="461665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</a:rPr>
              <a:t>Thân bài</a:t>
            </a:r>
          </a:p>
        </p:txBody>
      </p:sp>
      <p:sp>
        <p:nvSpPr>
          <p:cNvPr id="21518" name="Text Box 14"/>
          <p:cNvSpPr txBox="1"/>
          <p:nvPr/>
        </p:nvSpPr>
        <p:spPr>
          <a:xfrm>
            <a:off x="2157413" y="5334000"/>
            <a:ext cx="1600200" cy="461665"/>
          </a:xfrm>
          <a:prstGeom prst="rect">
            <a:avLst/>
          </a:prstGeom>
          <a:solidFill>
            <a:srgbClr val="00FF00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latin typeface="Times New Roman" panose="02020603050405020304" pitchFamily="18" charset="0"/>
              </a:rPr>
              <a:t>Kết bài</a:t>
            </a:r>
          </a:p>
        </p:txBody>
      </p:sp>
      <p:sp>
        <p:nvSpPr>
          <p:cNvPr id="21519" name="Line 15"/>
          <p:cNvSpPr/>
          <p:nvPr/>
        </p:nvSpPr>
        <p:spPr>
          <a:xfrm>
            <a:off x="1600200" y="3733800"/>
            <a:ext cx="533400" cy="1600200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20" name="Line 16"/>
          <p:cNvSpPr/>
          <p:nvPr/>
        </p:nvSpPr>
        <p:spPr>
          <a:xfrm flipV="1">
            <a:off x="3429000" y="1371600"/>
            <a:ext cx="914400" cy="304800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21" name="Text Box 17"/>
          <p:cNvSpPr txBox="1"/>
          <p:nvPr/>
        </p:nvSpPr>
        <p:spPr>
          <a:xfrm>
            <a:off x="4332606" y="1132862"/>
            <a:ext cx="4401982" cy="430887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rgbClr val="9933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200" b="1" dirty="0">
                <a:latin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</a:rPr>
              <a:t>Giới thiệu người sẽ tả</a:t>
            </a:r>
          </a:p>
        </p:txBody>
      </p:sp>
      <p:sp>
        <p:nvSpPr>
          <p:cNvPr id="21522" name="Line 18"/>
          <p:cNvSpPr/>
          <p:nvPr/>
        </p:nvSpPr>
        <p:spPr>
          <a:xfrm flipV="1">
            <a:off x="3930650" y="2895600"/>
            <a:ext cx="381000" cy="685800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23" name="Text Box 19"/>
          <p:cNvSpPr txBox="1"/>
          <p:nvPr/>
        </p:nvSpPr>
        <p:spPr>
          <a:xfrm>
            <a:off x="4284819" y="2440775"/>
            <a:ext cx="4401982" cy="1107996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200" b="1" dirty="0">
                <a:latin typeface="Times New Roman" panose="02020603050405020304" pitchFamily="18" charset="0"/>
              </a:rPr>
              <a:t> </a:t>
            </a:r>
            <a:r>
              <a:rPr sz="2200" b="1" dirty="0" err="1">
                <a:latin typeface="Times New Roman" panose="02020603050405020304" pitchFamily="18" charset="0"/>
              </a:rPr>
              <a:t>Ngoại</a:t>
            </a:r>
            <a:r>
              <a:rPr sz="2200" b="1" dirty="0">
                <a:latin typeface="Times New Roman" panose="02020603050405020304" pitchFamily="18" charset="0"/>
              </a:rPr>
              <a:t> </a:t>
            </a:r>
            <a:r>
              <a:rPr sz="2200" b="1" dirty="0" err="1" smtClean="0">
                <a:latin typeface="Times New Roman" panose="02020603050405020304" pitchFamily="18" charset="0"/>
              </a:rPr>
              <a:t>hình</a:t>
            </a:r>
            <a:r>
              <a:rPr lang="en-US" sz="2200" b="1" dirty="0" smtClean="0">
                <a:latin typeface="Times New Roman" panose="02020603050405020304" pitchFamily="18" charset="0"/>
              </a:rPr>
              <a:t> </a:t>
            </a:r>
            <a:r>
              <a:rPr sz="2200" b="1" dirty="0" smtClean="0">
                <a:latin typeface="Times New Roman" panose="02020603050405020304" pitchFamily="18" charset="0"/>
              </a:rPr>
              <a:t>(</a:t>
            </a:r>
            <a:r>
              <a:rPr sz="2200" b="1" dirty="0" err="1" smtClean="0">
                <a:latin typeface="Times New Roman" panose="02020603050405020304" pitchFamily="18" charset="0"/>
              </a:rPr>
              <a:t>đặc</a:t>
            </a:r>
            <a:r>
              <a:rPr sz="2200" b="1" dirty="0" smtClean="0">
                <a:latin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</a:rPr>
              <a:t>điểm nổi bật về tầm vóc, cách ăn mặc,gương mặt, đôi mắt, hàm răng, thân hình…)</a:t>
            </a:r>
          </a:p>
        </p:txBody>
      </p:sp>
      <p:sp>
        <p:nvSpPr>
          <p:cNvPr id="21524" name="Text Box 20"/>
          <p:cNvSpPr txBox="1"/>
          <p:nvPr/>
        </p:nvSpPr>
        <p:spPr>
          <a:xfrm>
            <a:off x="4284820" y="4126208"/>
            <a:ext cx="4401982" cy="769441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rgbClr val="9933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200" b="1" dirty="0">
                <a:latin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</a:rPr>
              <a:t>Tính tình, hoạt động( lời nói, cử chỉ, thói quen, cách cư xử…)</a:t>
            </a:r>
          </a:p>
        </p:txBody>
      </p:sp>
      <p:sp>
        <p:nvSpPr>
          <p:cNvPr id="21525" name="Line 21"/>
          <p:cNvSpPr/>
          <p:nvPr/>
        </p:nvSpPr>
        <p:spPr>
          <a:xfrm>
            <a:off x="3930650" y="3505200"/>
            <a:ext cx="381000" cy="1066800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26" name="Line 22"/>
          <p:cNvSpPr/>
          <p:nvPr/>
        </p:nvSpPr>
        <p:spPr>
          <a:xfrm>
            <a:off x="3810000" y="5715000"/>
            <a:ext cx="533400" cy="0"/>
          </a:xfrm>
          <a:prstGeom prst="line">
            <a:avLst/>
          </a:prstGeom>
          <a:ln w="5715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1527" name="Text Box 23"/>
          <p:cNvSpPr txBox="1"/>
          <p:nvPr/>
        </p:nvSpPr>
        <p:spPr>
          <a:xfrm>
            <a:off x="4332606" y="5429250"/>
            <a:ext cx="4401982" cy="430887"/>
          </a:xfrm>
          <a:prstGeom prst="rect">
            <a:avLst/>
          </a:prstGeom>
          <a:solidFill>
            <a:srgbClr val="FFFF66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200" b="1" dirty="0">
                <a:latin typeface="Times New Roman" panose="02020603050405020304" pitchFamily="18" charset="0"/>
              </a:rPr>
              <a:t> </a:t>
            </a:r>
            <a:r>
              <a:rPr sz="2200" b="1" dirty="0">
                <a:latin typeface="Times New Roman" panose="02020603050405020304" pitchFamily="18" charset="0"/>
              </a:rPr>
              <a:t>Nêu lên cảm nghĩ về người được tả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3" grpId="0" bldLvl="0" animBg="1"/>
      <p:bldP spid="21515" grpId="0" bldLvl="0" animBg="1"/>
      <p:bldP spid="21517" grpId="0" bldLvl="0" animBg="1"/>
      <p:bldP spid="21518" grpId="0" bldLvl="0" animBg="1"/>
      <p:bldP spid="21521" grpId="0" bldLvl="0" animBg="1"/>
      <p:bldP spid="21523" grpId="0" bldLvl="0" animBg="1"/>
      <p:bldP spid="21524" grpId="0" bldLvl="0" animBg="1"/>
      <p:bldP spid="2152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11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8" name="Rectangle 5"/>
          <p:cNvSpPr/>
          <p:nvPr/>
        </p:nvSpPr>
        <p:spPr>
          <a:xfrm>
            <a:off x="1433830" y="539750"/>
            <a:ext cx="614807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en-US" sz="2000" b="1" dirty="0">
                <a:solidFill>
                  <a:srgbClr val="0A24E8"/>
                </a:solidFill>
                <a:latin typeface="Times New Roman" panose="02020603050405020304" pitchFamily="18" charset="0"/>
              </a:rPr>
              <a:t>DÀN Ý CHI TIẾT THAM KHẢO </a:t>
            </a:r>
          </a:p>
          <a:p>
            <a:pPr algn="ctr" eaLnBrk="1" hangingPunct="1"/>
            <a:r>
              <a:rPr lang="en-US" altLang="en-US" sz="2000" b="1" dirty="0">
                <a:solidFill>
                  <a:srgbClr val="0A24E8"/>
                </a:solidFill>
                <a:latin typeface="Times New Roman" panose="02020603050405020304" pitchFamily="18" charset="0"/>
              </a:rPr>
              <a:t>(Tả mẹ em)</a:t>
            </a:r>
          </a:p>
        </p:txBody>
      </p:sp>
      <p:sp>
        <p:nvSpPr>
          <p:cNvPr id="14339" name="Rectangle 6"/>
          <p:cNvSpPr/>
          <p:nvPr/>
        </p:nvSpPr>
        <p:spPr>
          <a:xfrm>
            <a:off x="368881" y="2054717"/>
            <a:ext cx="8332470" cy="34778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200" b="1" dirty="0">
                <a:solidFill>
                  <a:srgbClr val="0A24E8"/>
                </a:solidFill>
                <a:latin typeface="Times New Roman" panose="02020603050405020304" pitchFamily="18" charset="0"/>
              </a:rPr>
              <a:t>2. Thân bài: a. Tả hình dáng:</a:t>
            </a:r>
          </a:p>
          <a:p>
            <a:pPr algn="just" eaLnBrk="1" hangingPunct="1"/>
            <a:r>
              <a:rPr lang="en-US" altLang="en-US" sz="2200" b="1" dirty="0">
                <a:latin typeface="Times New Roman" panose="02020603050405020304" pitchFamily="18" charset="0"/>
              </a:rPr>
              <a:t>- N</a:t>
            </a:r>
            <a:r>
              <a:rPr lang="vi-VN" altLang="en-US" sz="2200" b="1" dirty="0">
                <a:latin typeface="Times New Roman" panose="02020603050405020304" pitchFamily="18" charset="0"/>
              </a:rPr>
              <a:t>ă</a:t>
            </a:r>
            <a:r>
              <a:rPr lang="en-US" altLang="en-US" sz="2200" b="1" dirty="0">
                <a:latin typeface="Times New Roman" panose="02020603050405020304" pitchFamily="18" charset="0"/>
              </a:rPr>
              <a:t>m nay mẹ em </a:t>
            </a:r>
            <a:r>
              <a:rPr lang="vi-VN" altLang="en-US" sz="2200" b="1" dirty="0">
                <a:latin typeface="Times New Roman" panose="02020603050405020304" pitchFamily="18" charset="0"/>
              </a:rPr>
              <a:t>đ</a:t>
            </a:r>
            <a:r>
              <a:rPr lang="en-US" altLang="en-US" sz="2200" b="1" dirty="0">
                <a:latin typeface="Times New Roman" panose="02020603050405020304" pitchFamily="18" charset="0"/>
              </a:rPr>
              <a:t>ã ngoài ba m</a:t>
            </a:r>
            <a:r>
              <a:rPr lang="vi-VN" altLang="en-US" sz="2200" b="1" dirty="0">
                <a:latin typeface="Times New Roman" panose="02020603050405020304" pitchFamily="18" charset="0"/>
              </a:rPr>
              <a:t>ươ</a:t>
            </a:r>
            <a:r>
              <a:rPr lang="en-US" altLang="en-US" sz="2200" b="1" dirty="0">
                <a:latin typeface="Times New Roman" panose="02020603050405020304" pitchFamily="18" charset="0"/>
              </a:rPr>
              <a:t>i tuổi.</a:t>
            </a:r>
          </a:p>
          <a:p>
            <a:pPr algn="just" eaLnBrk="1" hangingPunct="1"/>
            <a:r>
              <a:rPr lang="en-US" altLang="en-US" sz="2200" b="1" dirty="0">
                <a:latin typeface="Times New Roman" panose="02020603050405020304" pitchFamily="18" charset="0"/>
              </a:rPr>
              <a:t>- Vóc ng</a:t>
            </a:r>
            <a:r>
              <a:rPr lang="vi-VN" altLang="en-US" sz="2200" b="1" dirty="0">
                <a:latin typeface="Times New Roman" panose="02020603050405020304" pitchFamily="18" charset="0"/>
              </a:rPr>
              <a:t>ư</a:t>
            </a:r>
            <a:r>
              <a:rPr lang="en-US" altLang="en-US" sz="2200" b="1" dirty="0">
                <a:latin typeface="Times New Roman" panose="02020603050405020304" pitchFamily="18" charset="0"/>
              </a:rPr>
              <a:t>ời cao, gầy.</a:t>
            </a:r>
          </a:p>
          <a:p>
            <a:pPr algn="just" eaLnBrk="1" hangingPunct="1"/>
            <a:r>
              <a:rPr lang="en-US" altLang="en-US" sz="2200" b="1" dirty="0">
                <a:latin typeface="Times New Roman" panose="02020603050405020304" pitchFamily="18" charset="0"/>
              </a:rPr>
              <a:t>- Dáng ng</a:t>
            </a:r>
            <a:r>
              <a:rPr lang="vi-VN" altLang="en-US" sz="2200" b="1" dirty="0">
                <a:latin typeface="Times New Roman" panose="02020603050405020304" pitchFamily="18" charset="0"/>
              </a:rPr>
              <a:t>ư</a:t>
            </a:r>
            <a:r>
              <a:rPr lang="en-US" altLang="en-US" sz="2200" b="1" dirty="0">
                <a:latin typeface="Times New Roman" panose="02020603050405020304" pitchFamily="18" charset="0"/>
              </a:rPr>
              <a:t>ời thon thả, mảnh mai…</a:t>
            </a:r>
          </a:p>
          <a:p>
            <a:pPr algn="just" eaLnBrk="1" hangingPunct="1"/>
            <a:r>
              <a:rPr lang="en-US" altLang="en-US" sz="2200" b="1" dirty="0">
                <a:latin typeface="Times New Roman" panose="02020603050405020304" pitchFamily="18" charset="0"/>
              </a:rPr>
              <a:t>- Cách </a:t>
            </a:r>
            <a:r>
              <a:rPr lang="vi-VN" altLang="en-US" sz="2200" b="1" dirty="0">
                <a:latin typeface="Times New Roman" panose="02020603050405020304" pitchFamily="18" charset="0"/>
              </a:rPr>
              <a:t>ă</a:t>
            </a:r>
            <a:r>
              <a:rPr lang="en-US" altLang="en-US" sz="2200" b="1" dirty="0">
                <a:latin typeface="Times New Roman" panose="02020603050405020304" pitchFamily="18" charset="0"/>
              </a:rPr>
              <a:t>n mặc giản dị, màu hồng nhạt…</a:t>
            </a:r>
            <a:endParaRPr lang="en-US" altLang="en-US" sz="2200" b="1" u="sng" dirty="0">
              <a:latin typeface="Times New Roman" panose="02020603050405020304" pitchFamily="18" charset="0"/>
            </a:endParaRPr>
          </a:p>
          <a:p>
            <a:pPr algn="just" eaLnBrk="1" hangingPunct="1"/>
            <a:r>
              <a:rPr lang="en-US" altLang="en-US" sz="2200" b="1" dirty="0">
                <a:latin typeface="Times New Roman" panose="02020603050405020304" pitchFamily="18" charset="0"/>
              </a:rPr>
              <a:t>- Khuôn mặt trái xoan, phúc hậu…</a:t>
            </a:r>
          </a:p>
          <a:p>
            <a:pPr algn="just" eaLnBrk="1" hangingPunct="1"/>
            <a:r>
              <a:rPr lang="en-US" altLang="en-US" sz="2200" b="1" dirty="0">
                <a:latin typeface="Times New Roman" panose="02020603050405020304" pitchFamily="18" charset="0"/>
              </a:rPr>
              <a:t>- Mái tóc dài, búi cao, </a:t>
            </a:r>
            <a:r>
              <a:rPr lang="vi-VN" altLang="en-US" sz="2200" b="1" dirty="0">
                <a:latin typeface="Times New Roman" panose="02020603050405020304" pitchFamily="18" charset="0"/>
              </a:rPr>
              <a:t>đ</a:t>
            </a:r>
            <a:r>
              <a:rPr lang="en-US" altLang="en-US" sz="2200" b="1" dirty="0">
                <a:latin typeface="Times New Roman" panose="02020603050405020304" pitchFamily="18" charset="0"/>
              </a:rPr>
              <a:t>en m</a:t>
            </a:r>
            <a:r>
              <a:rPr lang="vi-VN" altLang="en-US" sz="2200" b="1" dirty="0">
                <a:latin typeface="Times New Roman" panose="02020603050405020304" pitchFamily="18" charset="0"/>
              </a:rPr>
              <a:t>ư</a:t>
            </a:r>
            <a:r>
              <a:rPr lang="en-US" altLang="en-US" sz="2200" b="1" dirty="0">
                <a:latin typeface="Times New Roman" panose="02020603050405020304" pitchFamily="18" charset="0"/>
              </a:rPr>
              <a:t>ợt, xo</a:t>
            </a:r>
            <a:r>
              <a:rPr lang="vi-VN" altLang="en-US" sz="2200" b="1" dirty="0">
                <a:latin typeface="Times New Roman" panose="02020603050405020304" pitchFamily="18" charset="0"/>
              </a:rPr>
              <a:t>ă</a:t>
            </a:r>
            <a:r>
              <a:rPr lang="en-US" altLang="en-US" sz="2200" b="1" dirty="0">
                <a:latin typeface="Times New Roman" panose="02020603050405020304" pitchFamily="18" charset="0"/>
              </a:rPr>
              <a:t>n tự nhiên trông rất </a:t>
            </a:r>
            <a:r>
              <a:rPr lang="vi-VN" altLang="en-US" sz="2200" b="1" dirty="0">
                <a:latin typeface="Times New Roman" panose="02020603050405020304" pitchFamily="18" charset="0"/>
              </a:rPr>
              <a:t>đ</a:t>
            </a:r>
            <a:r>
              <a:rPr lang="en-US" altLang="en-US" sz="2200" b="1" dirty="0">
                <a:latin typeface="Times New Roman" panose="02020603050405020304" pitchFamily="18" charset="0"/>
              </a:rPr>
              <a:t>ẹp.</a:t>
            </a:r>
          </a:p>
          <a:p>
            <a:pPr algn="just" eaLnBrk="1" hangingPunct="1"/>
            <a:r>
              <a:rPr lang="en-US" altLang="en-US" sz="2200" b="1" dirty="0">
                <a:latin typeface="Times New Roman" panose="02020603050405020304" pitchFamily="18" charset="0"/>
              </a:rPr>
              <a:t>- Đôi mắt to, </a:t>
            </a:r>
            <a:r>
              <a:rPr lang="vi-VN" altLang="en-US" sz="2200" b="1" dirty="0">
                <a:latin typeface="Times New Roman" panose="02020603050405020304" pitchFamily="18" charset="0"/>
              </a:rPr>
              <a:t>đ</a:t>
            </a:r>
            <a:r>
              <a:rPr lang="en-US" altLang="en-US" sz="2200" b="1" dirty="0">
                <a:latin typeface="Times New Roman" panose="02020603050405020304" pitchFamily="18" charset="0"/>
              </a:rPr>
              <a:t>en láy long lanh nh</a:t>
            </a:r>
            <a:r>
              <a:rPr lang="vi-VN" altLang="en-US" sz="2200" b="1" dirty="0">
                <a:latin typeface="Times New Roman" panose="02020603050405020304" pitchFamily="18" charset="0"/>
              </a:rPr>
              <a:t>ư</a:t>
            </a:r>
            <a:r>
              <a:rPr lang="en-US" altLang="en-US" sz="2200" b="1" dirty="0">
                <a:latin typeface="Times New Roman" panose="02020603050405020304" pitchFamily="18" charset="0"/>
              </a:rPr>
              <a:t> những vì sao trên bầu trời </a:t>
            </a:r>
            <a:r>
              <a:rPr lang="vi-VN" altLang="en-US" sz="2200" b="1" dirty="0">
                <a:latin typeface="Times New Roman" panose="02020603050405020304" pitchFamily="18" charset="0"/>
              </a:rPr>
              <a:t>đ</a:t>
            </a:r>
            <a:r>
              <a:rPr lang="en-US" altLang="en-US" sz="2200" b="1" dirty="0">
                <a:latin typeface="Times New Roman" panose="02020603050405020304" pitchFamily="18" charset="0"/>
              </a:rPr>
              <a:t>êm, ánh mắt dịu dàng, </a:t>
            </a:r>
            <a:r>
              <a:rPr lang="vi-VN" altLang="en-US" sz="2200" b="1" dirty="0">
                <a:latin typeface="Times New Roman" panose="02020603050405020304" pitchFamily="18" charset="0"/>
              </a:rPr>
              <a:t>đ</a:t>
            </a:r>
            <a:r>
              <a:rPr lang="en-US" altLang="en-US" sz="2200" b="1" dirty="0">
                <a:latin typeface="Times New Roman" panose="02020603050405020304" pitchFamily="18" charset="0"/>
              </a:rPr>
              <a:t>ầy trìu mến, th</a:t>
            </a:r>
            <a:r>
              <a:rPr lang="vi-VN" altLang="en-US" sz="2200" b="1" dirty="0">
                <a:latin typeface="Times New Roman" panose="02020603050405020304" pitchFamily="18" charset="0"/>
              </a:rPr>
              <a:t>ươ</a:t>
            </a:r>
            <a:r>
              <a:rPr lang="en-US" altLang="en-US" sz="2200" b="1" dirty="0">
                <a:latin typeface="Times New Roman" panose="02020603050405020304" pitchFamily="18" charset="0"/>
              </a:rPr>
              <a:t>ng yêu…</a:t>
            </a:r>
          </a:p>
          <a:p>
            <a:pPr algn="just" eaLnBrk="1" hangingPunct="1"/>
            <a:r>
              <a:rPr lang="en-US" altLang="en-US" sz="2200" b="1" dirty="0">
                <a:latin typeface="Times New Roman" panose="02020603050405020304" pitchFamily="18" charset="0"/>
              </a:rPr>
              <a:t>- N</a:t>
            </a:r>
            <a:r>
              <a:rPr lang="vi-VN" altLang="en-US" sz="2200" b="1" dirty="0">
                <a:latin typeface="Times New Roman" panose="02020603050405020304" pitchFamily="18" charset="0"/>
              </a:rPr>
              <a:t>ư</a:t>
            </a:r>
            <a:r>
              <a:rPr lang="en-US" altLang="en-US" sz="2200" b="1" dirty="0">
                <a:latin typeface="Times New Roman" panose="02020603050405020304" pitchFamily="18" charset="0"/>
              </a:rPr>
              <a:t>ớc da ngăm ngăm nhưng mịn màng …</a:t>
            </a:r>
          </a:p>
        </p:txBody>
      </p:sp>
      <p:sp>
        <p:nvSpPr>
          <p:cNvPr id="14340" name="Text Box 9"/>
          <p:cNvSpPr txBox="1"/>
          <p:nvPr/>
        </p:nvSpPr>
        <p:spPr>
          <a:xfrm>
            <a:off x="403225" y="1256030"/>
            <a:ext cx="8145145" cy="76944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200" b="1" dirty="0">
                <a:solidFill>
                  <a:srgbClr val="0A24E8"/>
                </a:solidFill>
                <a:latin typeface="Times New Roman" panose="02020603050405020304" pitchFamily="18" charset="0"/>
              </a:rPr>
              <a:t>1. Mở bài:</a:t>
            </a:r>
            <a:r>
              <a:rPr lang="en-US" altLang="en-US" sz="2200" b="1" dirty="0">
                <a:latin typeface="Times New Roman" panose="02020603050405020304" pitchFamily="18" charset="0"/>
              </a:rPr>
              <a:t> Ai cũng có ng</a:t>
            </a:r>
            <a:r>
              <a:rPr lang="vi-VN" altLang="en-US" sz="2200" b="1" dirty="0">
                <a:latin typeface="Times New Roman" panose="02020603050405020304" pitchFamily="18" charset="0"/>
              </a:rPr>
              <a:t>ư</a:t>
            </a:r>
            <a:r>
              <a:rPr lang="en-US" altLang="en-US" sz="2200" b="1" dirty="0">
                <a:latin typeface="Times New Roman" panose="02020603050405020304" pitchFamily="18" charset="0"/>
              </a:rPr>
              <a:t>ời thân </a:t>
            </a:r>
            <a:r>
              <a:rPr lang="vi-VN" altLang="en-US" sz="2200" b="1" dirty="0">
                <a:latin typeface="Times New Roman" panose="02020603050405020304" pitchFamily="18" charset="0"/>
              </a:rPr>
              <a:t>đ</a:t>
            </a:r>
            <a:r>
              <a:rPr lang="en-US" altLang="en-US" sz="2200" b="1" dirty="0">
                <a:latin typeface="Times New Roman" panose="02020603050405020304" pitchFamily="18" charset="0"/>
              </a:rPr>
              <a:t>ể th</a:t>
            </a:r>
            <a:r>
              <a:rPr lang="vi-VN" altLang="en-US" sz="2200" b="1" dirty="0">
                <a:latin typeface="Times New Roman" panose="02020603050405020304" pitchFamily="18" charset="0"/>
              </a:rPr>
              <a:t>ươ</a:t>
            </a:r>
            <a:r>
              <a:rPr lang="en-US" altLang="en-US" sz="2200" b="1" dirty="0">
                <a:latin typeface="Times New Roman" panose="02020603050405020304" pitchFamily="18" charset="0"/>
              </a:rPr>
              <a:t>ng yêu, quý mến nh</a:t>
            </a:r>
            <a:r>
              <a:rPr lang="vi-VN" altLang="en-US" sz="2200" b="1" dirty="0">
                <a:latin typeface="Times New Roman" panose="02020603050405020304" pitchFamily="18" charset="0"/>
              </a:rPr>
              <a:t>ư</a:t>
            </a:r>
            <a:r>
              <a:rPr lang="en-US" altLang="en-US" sz="2200" b="1" dirty="0">
                <a:latin typeface="Times New Roman" panose="02020603050405020304" pitchFamily="18" charset="0"/>
              </a:rPr>
              <a:t>ng 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người em gần gũi v</a:t>
            </a:r>
            <a:r>
              <a:rPr lang="en-US" altLang="en-US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quý mến nhất l</a:t>
            </a:r>
            <a:r>
              <a:rPr lang="en-US" altLang="en-US" sz="2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200" b="1" dirty="0">
                <a:latin typeface="Times New Roman" panose="02020603050405020304" pitchFamily="18" charset="0"/>
              </a:rPr>
              <a:t> mẹ của em.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111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2" name="Rectangle 6"/>
          <p:cNvSpPr/>
          <p:nvPr/>
        </p:nvSpPr>
        <p:spPr>
          <a:xfrm>
            <a:off x="419735" y="914400"/>
            <a:ext cx="8277225" cy="313932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200" b="1" dirty="0">
                <a:solidFill>
                  <a:srgbClr val="0A24E8"/>
                </a:solidFill>
                <a:latin typeface="Times New Roman" panose="02020603050405020304" pitchFamily="18" charset="0"/>
              </a:rPr>
              <a:t>b.Tả tính tình:</a:t>
            </a:r>
          </a:p>
          <a:p>
            <a:pPr algn="just" eaLnBrk="1" hangingPunct="1"/>
            <a:r>
              <a:rPr lang="en-US" altLang="en-US" sz="2200" b="1" dirty="0">
                <a:latin typeface="Times New Roman" panose="02020603050405020304" pitchFamily="18" charset="0"/>
              </a:rPr>
              <a:t>- Dịu dàng, yêu th</a:t>
            </a:r>
            <a:r>
              <a:rPr lang="vi-VN" altLang="en-US" sz="2200" b="1" dirty="0">
                <a:latin typeface="Times New Roman" panose="02020603050405020304" pitchFamily="18" charset="0"/>
              </a:rPr>
              <a:t>ươ</a:t>
            </a:r>
            <a:r>
              <a:rPr lang="en-US" altLang="en-US" sz="2200" b="1" dirty="0">
                <a:latin typeface="Times New Roman" panose="02020603050405020304" pitchFamily="18" charset="0"/>
              </a:rPr>
              <a:t>ng con cái, kính trọng ông bà, tốt bụng hay giúp </a:t>
            </a:r>
            <a:r>
              <a:rPr lang="vi-VN" altLang="en-US" sz="2200" b="1" dirty="0">
                <a:latin typeface="Times New Roman" panose="02020603050405020304" pitchFamily="18" charset="0"/>
              </a:rPr>
              <a:t>đ</a:t>
            </a:r>
            <a:r>
              <a:rPr lang="en-US" altLang="en-US" sz="2200" b="1" dirty="0">
                <a:latin typeface="Times New Roman" panose="02020603050405020304" pitchFamily="18" charset="0"/>
              </a:rPr>
              <a:t>ỡ mọi ng</a:t>
            </a:r>
            <a:r>
              <a:rPr lang="vi-VN" altLang="en-US" sz="2200" b="1" dirty="0">
                <a:latin typeface="Times New Roman" panose="02020603050405020304" pitchFamily="18" charset="0"/>
              </a:rPr>
              <a:t>ư</a:t>
            </a:r>
            <a:r>
              <a:rPr lang="en-US" altLang="en-US" sz="2200" b="1" dirty="0">
                <a:latin typeface="Times New Roman" panose="02020603050405020304" pitchFamily="18" charset="0"/>
              </a:rPr>
              <a:t>ời….</a:t>
            </a:r>
          </a:p>
          <a:p>
            <a:pPr algn="just" eaLnBrk="1" hangingPunct="1"/>
            <a:r>
              <a:rPr lang="en-US" altLang="en-US" sz="2200" b="1" dirty="0">
                <a:solidFill>
                  <a:srgbClr val="0A24E8"/>
                </a:solidFill>
                <a:latin typeface="Times New Roman" panose="02020603050405020304" pitchFamily="18" charset="0"/>
              </a:rPr>
              <a:t>c.Tả hoạt </a:t>
            </a:r>
            <a:r>
              <a:rPr lang="vi-VN" altLang="en-US" sz="2200" b="1" dirty="0">
                <a:solidFill>
                  <a:srgbClr val="0A24E8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200" b="1" dirty="0">
                <a:solidFill>
                  <a:srgbClr val="0A24E8"/>
                </a:solidFill>
                <a:latin typeface="Times New Roman" panose="02020603050405020304" pitchFamily="18" charset="0"/>
              </a:rPr>
              <a:t>ộng:</a:t>
            </a:r>
          </a:p>
          <a:p>
            <a:pPr algn="just" eaLnBrk="1" hangingPunct="1"/>
            <a:r>
              <a:rPr lang="en-US" altLang="en-US" sz="2200" b="1" dirty="0">
                <a:latin typeface="Times New Roman" panose="02020603050405020304" pitchFamily="18" charset="0"/>
              </a:rPr>
              <a:t>- Đảm </a:t>
            </a:r>
            <a:r>
              <a:rPr lang="vi-VN" altLang="en-US" sz="2200" b="1" dirty="0">
                <a:latin typeface="Times New Roman" panose="02020603050405020304" pitchFamily="18" charset="0"/>
              </a:rPr>
              <a:t>đ</a:t>
            </a:r>
            <a:r>
              <a:rPr lang="en-US" altLang="en-US" sz="2200" b="1" dirty="0">
                <a:latin typeface="Times New Roman" panose="02020603050405020304" pitchFamily="18" charset="0"/>
              </a:rPr>
              <a:t>ang, quán xuyến mọi việc trong nhà, mẹ th</a:t>
            </a:r>
            <a:r>
              <a:rPr lang="vi-VN" altLang="en-US" sz="2200" b="1" dirty="0">
                <a:latin typeface="Times New Roman" panose="02020603050405020304" pitchFamily="18" charset="0"/>
              </a:rPr>
              <a:t>ư</a:t>
            </a:r>
            <a:r>
              <a:rPr lang="en-US" altLang="en-US" sz="2200" b="1" dirty="0">
                <a:latin typeface="Times New Roman" panose="02020603050405020304" pitchFamily="18" charset="0"/>
              </a:rPr>
              <a:t>ờng hay dậy sớm </a:t>
            </a:r>
            <a:r>
              <a:rPr lang="vi-VN" altLang="en-US" sz="2200" b="1" dirty="0">
                <a:latin typeface="Times New Roman" panose="02020603050405020304" pitchFamily="18" charset="0"/>
              </a:rPr>
              <a:t>đ</a:t>
            </a:r>
            <a:r>
              <a:rPr lang="en-US" altLang="en-US" sz="2200" b="1" dirty="0">
                <a:latin typeface="Times New Roman" panose="02020603050405020304" pitchFamily="18" charset="0"/>
              </a:rPr>
              <a:t>ể chuẩn bị bữa </a:t>
            </a:r>
            <a:r>
              <a:rPr lang="vi-VN" altLang="en-US" sz="2200" b="1" dirty="0">
                <a:latin typeface="Times New Roman" panose="02020603050405020304" pitchFamily="18" charset="0"/>
              </a:rPr>
              <a:t>ă</a:t>
            </a:r>
            <a:r>
              <a:rPr lang="en-US" altLang="en-US" sz="2200" b="1" dirty="0">
                <a:latin typeface="Times New Roman" panose="02020603050405020304" pitchFamily="18" charset="0"/>
              </a:rPr>
              <a:t>n sáng cho mọi ng</a:t>
            </a:r>
            <a:r>
              <a:rPr lang="vi-VN" altLang="en-US" sz="2200" b="1" dirty="0">
                <a:latin typeface="Times New Roman" panose="02020603050405020304" pitchFamily="18" charset="0"/>
              </a:rPr>
              <a:t>ư</a:t>
            </a:r>
            <a:r>
              <a:rPr lang="en-US" altLang="en-US" sz="2200" b="1" dirty="0">
                <a:latin typeface="Times New Roman" panose="02020603050405020304" pitchFamily="18" charset="0"/>
              </a:rPr>
              <a:t>ời, chuẩn bị quần áo cho em </a:t>
            </a:r>
            <a:r>
              <a:rPr lang="vi-VN" altLang="en-US" sz="2200" b="1" dirty="0">
                <a:latin typeface="Times New Roman" panose="02020603050405020304" pitchFamily="18" charset="0"/>
              </a:rPr>
              <a:t>đ</a:t>
            </a:r>
            <a:r>
              <a:rPr lang="en-US" altLang="en-US" sz="2200" b="1" dirty="0">
                <a:latin typeface="Times New Roman" panose="02020603050405020304" pitchFamily="18" charset="0"/>
              </a:rPr>
              <a:t>ến tr</a:t>
            </a:r>
            <a:r>
              <a:rPr lang="vi-VN" altLang="en-US" sz="2200" b="1" dirty="0">
                <a:latin typeface="Times New Roman" panose="02020603050405020304" pitchFamily="18" charset="0"/>
              </a:rPr>
              <a:t>ư</a:t>
            </a:r>
            <a:r>
              <a:rPr lang="en-US" altLang="en-US" sz="2200" b="1" dirty="0">
                <a:latin typeface="Times New Roman" panose="02020603050405020304" pitchFamily="18" charset="0"/>
              </a:rPr>
              <a:t>ờng , lo cho mọi ng</a:t>
            </a:r>
            <a:r>
              <a:rPr lang="vi-VN" altLang="en-US" sz="2200" b="1" dirty="0">
                <a:latin typeface="Times New Roman" panose="02020603050405020304" pitchFamily="18" charset="0"/>
              </a:rPr>
              <a:t>ư</a:t>
            </a:r>
            <a:r>
              <a:rPr lang="en-US" altLang="en-US" sz="2200" b="1" dirty="0">
                <a:latin typeface="Times New Roman" panose="02020603050405020304" pitchFamily="18" charset="0"/>
              </a:rPr>
              <a:t>ời từng miếng </a:t>
            </a:r>
            <a:r>
              <a:rPr lang="vi-VN" altLang="en-US" sz="2200" b="1" dirty="0">
                <a:latin typeface="Times New Roman" panose="02020603050405020304" pitchFamily="18" charset="0"/>
              </a:rPr>
              <a:t>ă</a:t>
            </a:r>
            <a:r>
              <a:rPr lang="en-US" altLang="en-US" sz="2200" b="1" dirty="0">
                <a:latin typeface="Times New Roman" panose="02020603050405020304" pitchFamily="18" charset="0"/>
              </a:rPr>
              <a:t>n giấc ngủ….</a:t>
            </a:r>
          </a:p>
          <a:p>
            <a:pPr algn="just" eaLnBrk="1" hangingPunct="1"/>
            <a:r>
              <a:rPr lang="en-US" altLang="en-US" sz="2200" b="1" dirty="0">
                <a:latin typeface="Times New Roman" panose="02020603050405020304" pitchFamily="18" charset="0"/>
              </a:rPr>
              <a:t>- Mỗi tối mẹ th</a:t>
            </a:r>
            <a:r>
              <a:rPr lang="vi-VN" altLang="en-US" sz="2200" b="1" dirty="0">
                <a:latin typeface="Times New Roman" panose="02020603050405020304" pitchFamily="18" charset="0"/>
              </a:rPr>
              <a:t>ư</a:t>
            </a:r>
            <a:r>
              <a:rPr lang="en-US" altLang="en-US" sz="2200" b="1" dirty="0">
                <a:latin typeface="Times New Roman" panose="02020603050405020304" pitchFamily="18" charset="0"/>
              </a:rPr>
              <a:t>ờng dạy con học, </a:t>
            </a:r>
            <a:r>
              <a:rPr lang="vi-VN" altLang="en-US" sz="2200" b="1" dirty="0">
                <a:latin typeface="Times New Roman" panose="02020603050405020304" pitchFamily="18" charset="0"/>
              </a:rPr>
              <a:t>đ</a:t>
            </a:r>
            <a:r>
              <a:rPr lang="en-US" altLang="en-US" sz="2200" b="1" dirty="0">
                <a:latin typeface="Times New Roman" panose="02020603050405020304" pitchFamily="18" charset="0"/>
              </a:rPr>
              <a:t>ộng viên, chia sẻ lúc em gặp khó kh</a:t>
            </a:r>
            <a:r>
              <a:rPr lang="vi-VN" altLang="en-US" sz="2200" b="1" dirty="0">
                <a:latin typeface="Times New Roman" panose="02020603050405020304" pitchFamily="18" charset="0"/>
              </a:rPr>
              <a:t>ă</a:t>
            </a:r>
            <a:r>
              <a:rPr lang="en-US" altLang="en-US" sz="2200" b="1" dirty="0">
                <a:latin typeface="Times New Roman" panose="02020603050405020304" pitchFamily="18" charset="0"/>
              </a:rPr>
              <a:t>n….</a:t>
            </a:r>
          </a:p>
        </p:txBody>
      </p:sp>
      <p:sp>
        <p:nvSpPr>
          <p:cNvPr id="15363" name="Text Box 7"/>
          <p:cNvSpPr txBox="1"/>
          <p:nvPr/>
        </p:nvSpPr>
        <p:spPr>
          <a:xfrm>
            <a:off x="492760" y="4267200"/>
            <a:ext cx="8206740" cy="14465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en-US" altLang="en-US" sz="2200" b="1" dirty="0">
                <a:solidFill>
                  <a:srgbClr val="0A24E8"/>
                </a:solidFill>
                <a:latin typeface="Times New Roman" panose="02020603050405020304" pitchFamily="18" charset="0"/>
              </a:rPr>
              <a:t>3.Kết bài:</a:t>
            </a:r>
          </a:p>
          <a:p>
            <a:pPr algn="just" eaLnBrk="1" hangingPunct="1"/>
            <a:r>
              <a:rPr lang="en-US" altLang="en-US" sz="2200" b="1" dirty="0">
                <a:latin typeface="Times New Roman" panose="02020603050405020304" pitchFamily="18" charset="0"/>
              </a:rPr>
              <a:t>- Em rất yêu th</a:t>
            </a:r>
            <a:r>
              <a:rPr lang="vi-VN" altLang="en-US" sz="2200" b="1" dirty="0">
                <a:latin typeface="Times New Roman" panose="02020603050405020304" pitchFamily="18" charset="0"/>
              </a:rPr>
              <a:t>ươ</a:t>
            </a:r>
            <a:r>
              <a:rPr lang="en-US" altLang="en-US" sz="2200" b="1" dirty="0">
                <a:latin typeface="Times New Roman" panose="02020603050405020304" pitchFamily="18" charset="0"/>
              </a:rPr>
              <a:t>ng, kính trọng, vâng lời mẹ….</a:t>
            </a:r>
          </a:p>
          <a:p>
            <a:pPr algn="just" eaLnBrk="1" hangingPunct="1"/>
            <a:r>
              <a:rPr lang="en-US" altLang="en-US" sz="2200" b="1" dirty="0">
                <a:latin typeface="Times New Roman" panose="02020603050405020304" pitchFamily="18" charset="0"/>
              </a:rPr>
              <a:t>- Em tự hứa với lòng mình sẽ luôn cố gắng ch</a:t>
            </a:r>
            <a:r>
              <a:rPr lang="vi-VN" altLang="en-US" sz="2200" b="1" dirty="0">
                <a:latin typeface="Times New Roman" panose="02020603050405020304" pitchFamily="18" charset="0"/>
              </a:rPr>
              <a:t>ă</a:t>
            </a:r>
            <a:r>
              <a:rPr lang="en-US" altLang="en-US" sz="2200" b="1" dirty="0">
                <a:latin typeface="Times New Roman" panose="02020603050405020304" pitchFamily="18" charset="0"/>
              </a:rPr>
              <a:t>m ngoan, học giỏi </a:t>
            </a:r>
            <a:r>
              <a:rPr lang="vi-VN" altLang="en-US" sz="2200" b="1" dirty="0">
                <a:latin typeface="Times New Roman" panose="02020603050405020304" pitchFamily="18" charset="0"/>
              </a:rPr>
              <a:t>đ</a:t>
            </a:r>
            <a:r>
              <a:rPr lang="en-US" altLang="en-US" sz="2200" b="1" dirty="0">
                <a:latin typeface="Times New Roman" panose="02020603050405020304" pitchFamily="18" charset="0"/>
              </a:rPr>
              <a:t>ể mẹ vui lòng, </a:t>
            </a:r>
            <a:r>
              <a:rPr lang="vi-VN" altLang="en-US" sz="2200" b="1" dirty="0">
                <a:latin typeface="Times New Roman" panose="02020603050405020304" pitchFamily="18" charset="0"/>
              </a:rPr>
              <a:t>đ</a:t>
            </a:r>
            <a:r>
              <a:rPr lang="en-US" altLang="en-US" sz="2200" b="1" dirty="0">
                <a:latin typeface="Times New Roman" panose="02020603050405020304" pitchFamily="18" charset="0"/>
              </a:rPr>
              <a:t>ỡ </a:t>
            </a:r>
            <a:r>
              <a:rPr lang="vi-VN" altLang="en-US" sz="2200" b="1" dirty="0">
                <a:latin typeface="Times New Roman" panose="02020603050405020304" pitchFamily="18" charset="0"/>
              </a:rPr>
              <a:t>đ</a:t>
            </a:r>
            <a:r>
              <a:rPr lang="en-US" altLang="en-US" sz="2200" b="1" dirty="0">
                <a:latin typeface="Times New Roman" panose="02020603050405020304" pitchFamily="18" charset="0"/>
              </a:rPr>
              <a:t>ần việc nhà cho mẹ </a:t>
            </a:r>
            <a:r>
              <a:rPr lang="vi-VN" altLang="en-US" sz="2200" b="1" dirty="0">
                <a:latin typeface="Times New Roman" panose="02020603050405020304" pitchFamily="18" charset="0"/>
              </a:rPr>
              <a:t>đ</a:t>
            </a:r>
            <a:r>
              <a:rPr lang="en-US" altLang="en-US" sz="2200" b="1" dirty="0">
                <a:latin typeface="Times New Roman" panose="02020603050405020304" pitchFamily="18" charset="0"/>
              </a:rPr>
              <a:t>ỡ vất vả h</a:t>
            </a:r>
            <a:r>
              <a:rPr lang="vi-VN" altLang="en-US" sz="2200" b="1" dirty="0">
                <a:latin typeface="Times New Roman" panose="02020603050405020304" pitchFamily="18" charset="0"/>
              </a:rPr>
              <a:t>ơ</a:t>
            </a:r>
            <a:r>
              <a:rPr lang="en-US" altLang="en-US" sz="2200" b="1" dirty="0">
                <a:latin typeface="Times New Roman" panose="02020603050405020304" pitchFamily="18" charset="0"/>
              </a:rPr>
              <a:t>n…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1" name="Content Placeholder 110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56700" cy="68573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0" name="Picture 109"/>
          <p:cNvPicPr/>
          <p:nvPr/>
        </p:nvPicPr>
        <p:blipFill>
          <a:blip r:embed="rId3"/>
          <a:stretch>
            <a:fillRect/>
          </a:stretch>
        </p:blipFill>
        <p:spPr>
          <a:xfrm>
            <a:off x="843280" y="3081655"/>
            <a:ext cx="5113655" cy="25755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ounded Rectangular Callout 4"/>
          <p:cNvSpPr/>
          <p:nvPr/>
        </p:nvSpPr>
        <p:spPr>
          <a:xfrm>
            <a:off x="1018540" y="1892300"/>
            <a:ext cx="4467860" cy="1003300"/>
          </a:xfrm>
          <a:prstGeom prst="wedgeRoundRectCallout">
            <a:avLst>
              <a:gd name="adj1" fmla="val -26568"/>
              <a:gd name="adj2" fmla="val 146103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 smtClean="0">
              <a:solidFill>
                <a:schemeClr val="tx1"/>
              </a:solidFill>
              <a:latin typeface="Times New Roman" panose="02020603050405020304" pitchFamily="18" charset="0"/>
              <a:sym typeface="+mn-ea"/>
            </a:endParaRPr>
          </a:p>
          <a:p>
            <a:pPr algn="ctr"/>
            <a:r>
              <a:rPr sz="4000" b="1" dirty="0" smtClean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c</a:t>
            </a:r>
            <a:r>
              <a:rPr sz="4000"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. Viết bài: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 </a:t>
            </a:r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25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phút</a:t>
            </a:r>
            <a:endParaRPr sz="40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/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631</Words>
  <Application>Microsoft Office PowerPoint</Application>
  <PresentationFormat>On-screen Show (4:3)</PresentationFormat>
  <Paragraphs>57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ismail - [2010]</cp:lastModifiedBy>
  <cp:revision>8</cp:revision>
  <dcterms:created xsi:type="dcterms:W3CDTF">2008-10-30T02:49:09Z</dcterms:created>
  <dcterms:modified xsi:type="dcterms:W3CDTF">2021-12-13T12:56:10Z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7F3C908EB6404FDCA99497572A4D59C8</vt:lpwstr>
  </property>
  <property fmtid="{D5CDD505-2E9C-101B-9397-08002B2CF9AE}" pid="3" name="KSOProductBuildVer">
    <vt:lpwstr>1033-11.2.0.10351</vt:lpwstr>
  </property>
</Properties>
</file>