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901" r:id="rId2"/>
    <p:sldMasterId id="2147483916" r:id="rId3"/>
    <p:sldMasterId id="2147483922" r:id="rId4"/>
    <p:sldMasterId id="2147484018" r:id="rId5"/>
    <p:sldMasterId id="2147484059" r:id="rId6"/>
    <p:sldMasterId id="2147484062" r:id="rId7"/>
    <p:sldMasterId id="2147484099" r:id="rId8"/>
    <p:sldMasterId id="2147484147" r:id="rId9"/>
    <p:sldMasterId id="2147484171" r:id="rId10"/>
    <p:sldMasterId id="2147484174" r:id="rId11"/>
    <p:sldMasterId id="2147484180" r:id="rId12"/>
    <p:sldMasterId id="2147484211" r:id="rId13"/>
    <p:sldMasterId id="2147484216" r:id="rId14"/>
    <p:sldMasterId id="2147484228" r:id="rId15"/>
  </p:sldMasterIdLst>
  <p:notesMasterIdLst>
    <p:notesMasterId r:id="rId46"/>
  </p:notesMasterIdLst>
  <p:sldIdLst>
    <p:sldId id="359" r:id="rId16"/>
    <p:sldId id="352" r:id="rId17"/>
    <p:sldId id="3380" r:id="rId18"/>
    <p:sldId id="3346" r:id="rId19"/>
    <p:sldId id="3349" r:id="rId20"/>
    <p:sldId id="3382" r:id="rId21"/>
    <p:sldId id="3352" r:id="rId22"/>
    <p:sldId id="3353" r:id="rId23"/>
    <p:sldId id="301" r:id="rId24"/>
    <p:sldId id="2568" r:id="rId25"/>
    <p:sldId id="286" r:id="rId26"/>
    <p:sldId id="3381" r:id="rId27"/>
    <p:sldId id="3357" r:id="rId28"/>
    <p:sldId id="3358" r:id="rId29"/>
    <p:sldId id="3356" r:id="rId30"/>
    <p:sldId id="3359" r:id="rId31"/>
    <p:sldId id="3327" r:id="rId32"/>
    <p:sldId id="3360" r:id="rId33"/>
    <p:sldId id="3361" r:id="rId34"/>
    <p:sldId id="3362" r:id="rId35"/>
    <p:sldId id="3363" r:id="rId36"/>
    <p:sldId id="3365" r:id="rId37"/>
    <p:sldId id="3366" r:id="rId38"/>
    <p:sldId id="411" r:id="rId39"/>
    <p:sldId id="3367" r:id="rId40"/>
    <p:sldId id="3368" r:id="rId41"/>
    <p:sldId id="3383" r:id="rId42"/>
    <p:sldId id="332" r:id="rId43"/>
    <p:sldId id="2630" r:id="rId44"/>
    <p:sldId id="2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76000" autoAdjust="0"/>
  </p:normalViewPr>
  <p:slideViewPr>
    <p:cSldViewPr snapToGrid="0">
      <p:cViewPr varScale="1">
        <p:scale>
          <a:sx n="60" d="100"/>
          <a:sy n="60" d="100"/>
        </p:scale>
        <p:origin x="8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441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40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2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19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698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15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0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283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04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GV tổ chức cho HS chơi trò chơi Ai nhớ mình: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GV cho phép HS đổi chỗ tự do.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GV bắt đầu chỉ nhanh một HS. HS khác phải nói chính xác bạn ở tổ nào, tổ có bao nhiêu thành viên, ai là tổ trưởng?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Thời gian suy nghĩ trả lời là 5 giây.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 trả lời đúng có quyền gọi một HS khác tiếp tục trả lời.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0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49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77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01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43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9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50822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66556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2573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68583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13544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5683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4732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2001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03690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9247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84113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7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6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0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1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0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7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3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6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3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1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2344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1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1449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273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" y="-298"/>
            <a:ext cx="12065031" cy="6858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3"/>
            <a:ext cx="11979679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1" y="6498620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4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27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63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391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0328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81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24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9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1.sv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7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2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2021/12/4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879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2021/12/4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449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1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92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3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 advClick="0" advTm="0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0F08-30E2-4E9F-8FBA-763B1B4E26B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9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0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83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87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87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87.png"/><Relationship Id="rId5" Type="http://schemas.openxmlformats.org/officeDocument/2006/relationships/image" Target="../media/image51.png"/><Relationship Id="rId15" Type="http://schemas.openxmlformats.org/officeDocument/2006/relationships/image" Target="../media/image92.png"/><Relationship Id="rId10" Type="http://schemas.openxmlformats.org/officeDocument/2006/relationships/image" Target="../media/image55.png"/><Relationship Id="rId19" Type="http://schemas.openxmlformats.org/officeDocument/2006/relationships/image" Target="../media/image96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87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83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83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2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5" Type="http://schemas.microsoft.com/office/2007/relationships/hdphoto" Target="../media/hdphoto3.wdp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8825409" y="3590314"/>
            <a:ext cx="3951651" cy="3236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4172082"/>
            <a:ext cx="4976976" cy="2459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F66899-0F9F-4FED-A8EE-251DA95A8309}"/>
              </a:ext>
            </a:extLst>
          </p:cNvPr>
          <p:cNvSpPr txBox="1"/>
          <p:nvPr/>
        </p:nvSpPr>
        <p:spPr>
          <a:xfrm>
            <a:off x="2718102" y="557556"/>
            <a:ext cx="704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6"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Tröôøng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Tieåu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hoï</a:t>
            </a: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c Trung Lập Hạ</a:t>
            </a:r>
            <a:endParaRPr lang="en-US" sz="3200" dirty="0">
              <a:solidFill>
                <a:prstClr val="black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436DA-E96F-4AB1-80F3-6913BA731F9D}"/>
              </a:ext>
            </a:extLst>
          </p:cNvPr>
          <p:cNvSpPr txBox="1"/>
          <p:nvPr/>
        </p:nvSpPr>
        <p:spPr>
          <a:xfrm>
            <a:off x="5699075" y="3911127"/>
            <a:ext cx="6538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6">
              <a:defRPr/>
            </a:pP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 </a:t>
            </a:r>
          </a:p>
          <a:p>
            <a:pPr defTabSz="914316">
              <a:defRPr/>
            </a:pP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Lôùp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82A03-6CA7-45F4-9949-453C33765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684" y="1274578"/>
            <a:ext cx="12192000" cy="28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785F1B-DFA3-4513-BDE6-E5E765906E67}"/>
              </a:ext>
            </a:extLst>
          </p:cNvPr>
          <p:cNvSpPr/>
          <p:nvPr/>
        </p:nvSpPr>
        <p:spPr>
          <a:xfrm>
            <a:off x="0" y="1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36E28C-663D-45FB-B123-66915F375B7E}"/>
              </a:ext>
            </a:extLst>
          </p:cNvPr>
          <p:cNvSpPr/>
          <p:nvPr/>
        </p:nvSpPr>
        <p:spPr>
          <a:xfrm>
            <a:off x="0" y="6654133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65321" y="203869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5160614" y="2765362"/>
              <a:ext cx="2504115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(P)" panose="040B0C00000000000000" pitchFamily="82" charset="-122"/>
                  <a:cs typeface="+mn-cs"/>
                </a:rPr>
                <a:t>Caùch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đọc</a:t>
              </a:r>
              <a:endParaRPr kumimoji="0" lang="zh-CN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id="{6664ADC5-0C97-4A79-9CBF-F919BBF86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00" y="4715871"/>
            <a:ext cx="6532181" cy="2142130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6357C1E2-28DE-4AB4-B34B-F85546213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57" y="5483561"/>
            <a:ext cx="955387" cy="1230267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134D321C-D522-425B-8711-CBAD87828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89" y="5584327"/>
            <a:ext cx="955387" cy="123026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A612411A-2029-4A97-A599-7A3C8175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5" y="5504097"/>
            <a:ext cx="955387" cy="12302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B37791-2926-40B4-AD48-FDC7E0E62A2F}"/>
              </a:ext>
            </a:extLst>
          </p:cNvPr>
          <p:cNvSpPr/>
          <p:nvPr/>
        </p:nvSpPr>
        <p:spPr>
          <a:xfrm>
            <a:off x="1159018" y="1353905"/>
            <a:ext cx="109240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Averta Std CY" panose="00000500000000000000" pitchFamily="50" charset="0"/>
              </a:rPr>
              <a:t>+ Đọc giọng đọc phù hợp kiểu văn bản thông tin, chậm rãi, từ tốn.</a:t>
            </a:r>
          </a:p>
          <a:p>
            <a:r>
              <a:rPr lang="vi-VN" sz="3200" b="1" dirty="0">
                <a:latin typeface="Averta Std CY" panose="00000500000000000000" pitchFamily="50" charset="0"/>
              </a:rPr>
              <a:t>+ Đọc tên tiêu đề đầu tiên.</a:t>
            </a:r>
          </a:p>
          <a:p>
            <a:r>
              <a:rPr lang="vi-VN" sz="3200" b="1" dirty="0">
                <a:latin typeface="Averta Std CY" panose="00000500000000000000" pitchFamily="50" charset="0"/>
              </a:rPr>
              <a:t>+ Đọc theo thứ tự từ trái sang phải, từ trên xuống dưới các cột trong danh sách. </a:t>
            </a:r>
          </a:p>
          <a:p>
            <a:r>
              <a:rPr lang="vi-VN" sz="3200" b="1" dirty="0">
                <a:latin typeface="Averta Std CY" panose="00000500000000000000" pitchFamily="50" charset="0"/>
              </a:rPr>
              <a:t>+ Đọc cột ngày sinh như sau: Ví dụ 25-3-2014:</a:t>
            </a:r>
            <a:r>
              <a:rPr lang="en-US" sz="3200" b="1" dirty="0">
                <a:latin typeface="Averta Std CY" panose="00000500000000000000" pitchFamily="50" charset="0"/>
              </a:rPr>
              <a:t> </a:t>
            </a:r>
            <a:r>
              <a:rPr lang="vi-VN" sz="3200" b="1" dirty="0">
                <a:latin typeface="Averta Std CY" panose="00000500000000000000" pitchFamily="50" charset="0"/>
              </a:rPr>
              <a:t>đọc là 25 tháng 3 năm 2014.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8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293031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9" y="1223058"/>
            <a:ext cx="10549420" cy="5580844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" y="1995724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68" y="5315717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233679" y="1324047"/>
            <a:ext cx="572464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6A2A2FE7-DAFB-4DE2-82B6-499A8EF4EF05}"/>
              </a:ext>
            </a:extLst>
          </p:cNvPr>
          <p:cNvSpPr txBox="1"/>
          <p:nvPr/>
        </p:nvSpPr>
        <p:spPr>
          <a:xfrm>
            <a:off x="2511619" y="2258141"/>
            <a:ext cx="368722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– 3 – 2014 </a:t>
            </a:r>
          </a:p>
        </p:txBody>
      </p:sp>
      <p:sp>
        <p:nvSpPr>
          <p:cNvPr id="20" name="Luyện đọc từ khó">
            <a:extLst>
              <a:ext uri="{FF2B5EF4-FFF2-40B4-BE49-F238E27FC236}">
                <a16:creationId xmlns:a16="http://schemas.microsoft.com/office/drawing/2014/main" id="{277902B0-E29B-47EB-B1FB-694C799217AA}"/>
              </a:ext>
            </a:extLst>
          </p:cNvPr>
          <p:cNvSpPr txBox="1"/>
          <p:nvPr/>
        </p:nvSpPr>
        <p:spPr>
          <a:xfrm>
            <a:off x="6870974" y="2258140"/>
            <a:ext cx="222528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267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Luyện đọc từ khó">
            <a:extLst>
              <a:ext uri="{FF2B5EF4-FFF2-40B4-BE49-F238E27FC236}">
                <a16:creationId xmlns:a16="http://schemas.microsoft.com/office/drawing/2014/main" id="{6A2A2FE7-DAFB-4DE2-82B6-499A8EF4EF05}"/>
              </a:ext>
            </a:extLst>
          </p:cNvPr>
          <p:cNvSpPr txBox="1"/>
          <p:nvPr/>
        </p:nvSpPr>
        <p:spPr>
          <a:xfrm>
            <a:off x="2511087" y="3080276"/>
            <a:ext cx="399179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01 – 2014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2684" y="3705885"/>
            <a:ext cx="968766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ếu sinh từ ngày 1 đến ngày 10 thì phải thêm vào trước các số ấy tiếng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hoặc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trước con s</a:t>
            </a:r>
            <a:r>
              <a:rPr lang="en-US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tháng sinh thì phải thêm tiếng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trước con số năm sinh thì phải thêm tiếng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để đọc</a:t>
            </a:r>
            <a:endParaRPr lang="en-US" sz="3733" dirty="0">
              <a:solidFill>
                <a:prstClr val="white"/>
              </a:solidFill>
              <a:latin typeface="Averta Std CY" panose="00000500000000000000" pitchFamily="50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  <p:bldP spid="20" grpId="0"/>
      <p:bldP spid="2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49499" y="724437"/>
            <a:ext cx="281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nối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tiếp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rta Std CY" panose="00000500000000000000" pitchFamily="50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Kí hiệu - Khám phá &amp; Luyện tập">
            <a:extLst>
              <a:ext uri="{FF2B5EF4-FFF2-40B4-BE49-F238E27FC236}">
                <a16:creationId xmlns:a16="http://schemas.microsoft.com/office/drawing/2014/main" id="{C71B4706-DC9A-4CBA-A6A4-E3185C390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65" y="590877"/>
            <a:ext cx="851896" cy="85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2069559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:p14="http://schemas.microsoft.com/office/powerpoint/2010/main" val="253711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8814776" y="86678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007" y="218403"/>
            <a:ext cx="3739496" cy="17480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BD0D72-97DB-4C68-BF64-6C8B77B439F7}"/>
              </a:ext>
            </a:extLst>
          </p:cNvPr>
          <p:cNvSpPr/>
          <p:nvPr/>
        </p:nvSpPr>
        <p:spPr>
          <a:xfrm>
            <a:off x="-1086237" y="480964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lang="zh-CN" altLang="en-US" sz="3200" b="1" kern="0" dirty="0">
              <a:solidFill>
                <a:srgbClr val="FFFF0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E6E6D0-7011-4411-A438-907421A1980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17" y="4714563"/>
            <a:ext cx="4069952" cy="2065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BDF4A8-6A5C-4E64-8BA9-9438C41CE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4722" y="1749678"/>
            <a:ext cx="5259761" cy="2646165"/>
          </a:xfrm>
          <a:prstGeom prst="rect">
            <a:avLst/>
          </a:prstGeom>
        </p:spPr>
      </p:pic>
      <p:pic>
        <p:nvPicPr>
          <p:cNvPr id="18" name="Kí hiệu - Khám phá &amp; Luyện tập">
            <a:extLst>
              <a:ext uri="{FF2B5EF4-FFF2-40B4-BE49-F238E27FC236}">
                <a16:creationId xmlns:a16="http://schemas.microsoft.com/office/drawing/2014/main" id="{631003AD-A36B-453E-8AF6-CE79DAF8FD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24" y="437598"/>
            <a:ext cx="615553" cy="6155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623D69-F23F-4E4A-BD97-9A36F278D32C}"/>
              </a:ext>
            </a:extLst>
          </p:cNvPr>
          <p:cNvSpPr/>
          <p:nvPr/>
        </p:nvSpPr>
        <p:spPr>
          <a:xfrm>
            <a:off x="973077" y="2192114"/>
            <a:ext cx="40766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+ HS1: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5.</a:t>
            </a:r>
          </a:p>
          <a:p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+ HS2: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" panose="00000500000000000000" pitchFamily="50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Averta Std CY" panose="00000500000000000000" pitchFamily="5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14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1308" y="5322439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8814776" y="86678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007" y="218403"/>
            <a:ext cx="3739496" cy="1748033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98194912-4369-4A52-89C0-5109A18C67E6}"/>
              </a:ext>
            </a:extLst>
          </p:cNvPr>
          <p:cNvSpPr/>
          <p:nvPr/>
        </p:nvSpPr>
        <p:spPr>
          <a:xfrm>
            <a:off x="2329941" y="2365394"/>
            <a:ext cx="3645680" cy="7986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3C2849-5319-44C5-AC8F-F77EC35B8DB8}"/>
              </a:ext>
            </a:extLst>
          </p:cNvPr>
          <p:cNvSpPr/>
          <p:nvPr/>
        </p:nvSpPr>
        <p:spPr>
          <a:xfrm>
            <a:off x="-167857" y="672642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altLang="zh-CN" sz="3200" b="1" kern="0" dirty="0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lang="zh-CN" altLang="en-US" sz="3200" b="1" kern="0" dirty="0">
              <a:solidFill>
                <a:srgbClr val="FFFF0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06FF14-AD58-4F74-AA80-7B5F43BA34E8}"/>
              </a:ext>
            </a:extLst>
          </p:cNvPr>
          <p:cNvSpPr/>
          <p:nvPr/>
        </p:nvSpPr>
        <p:spPr>
          <a:xfrm>
            <a:off x="4267806" y="1421740"/>
            <a:ext cx="3946593" cy="662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12000"/>
              </a:lnSpc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387DB2-E040-4BEA-8804-F27BE855E0C7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77E20E-3C4A-4DCD-B8F4-47DBD6C02DAD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09D49872-7815-48A7-A8CD-2A2D58BA705D}"/>
              </a:ext>
            </a:extLst>
          </p:cNvPr>
          <p:cNvSpPr/>
          <p:nvPr/>
        </p:nvSpPr>
        <p:spPr>
          <a:xfrm>
            <a:off x="2329941" y="3342382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4E4EA4-4ACB-4EE8-8966-D7DF43211639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769AEDF-BF23-4EA1-BE18-1C16D736A1A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D4AC2B92-1A7E-45DF-AB28-D0996B8504D6}"/>
              </a:ext>
            </a:extLst>
          </p:cNvPr>
          <p:cNvSpPr/>
          <p:nvPr/>
        </p:nvSpPr>
        <p:spPr>
          <a:xfrm>
            <a:off x="2329941" y="4408124"/>
            <a:ext cx="5119273" cy="79865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133A6A-E624-4E62-98D9-F2B96C140563}"/>
              </a:ext>
            </a:extLst>
          </p:cNvPr>
          <p:cNvSpPr/>
          <p:nvPr/>
        </p:nvSpPr>
        <p:spPr>
          <a:xfrm>
            <a:off x="3082295" y="4515062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B3F5FA-8FE5-4769-BDA2-ED37221357C8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B403D7A-9EEE-4FA6-AD72-4D356657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4" y="2339135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DB0D9-D4BA-46FF-A6BE-0AA5D44F7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4" y="332778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E3ADDB5-22FE-4194-AF08-F1DC13154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5" y="4446668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Kí hiệu - Khám phá &amp; Luyện tập">
            <a:extLst>
              <a:ext uri="{FF2B5EF4-FFF2-40B4-BE49-F238E27FC236}">
                <a16:creationId xmlns:a16="http://schemas.microsoft.com/office/drawing/2014/main" id="{267FC177-1194-4C9A-8F04-6FDEBDFA09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765" y="680918"/>
            <a:ext cx="615553" cy="6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639" y="3429000"/>
            <a:ext cx="6836715" cy="3195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0562B0-07FE-440A-944E-B388D46D4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2756" y="411253"/>
            <a:ext cx="5149650" cy="333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2588365" y="2771284"/>
            <a:ext cx="6106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1">
              <a:defRPr/>
            </a:pP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ch</a:t>
            </a:r>
            <a:r>
              <a:rPr lang="vi-VN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ư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a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4" y="-78268"/>
            <a:ext cx="9987362" cy="71407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2" y="-36123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4429916" y="1481663"/>
            <a:ext cx="3616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2A779-DFB0-429D-8BB2-2BDB315EF752}"/>
              </a:ext>
            </a:extLst>
          </p:cNvPr>
          <p:cNvSpPr txBox="1"/>
          <p:nvPr/>
        </p:nvSpPr>
        <p:spPr>
          <a:xfrm>
            <a:off x="2721560" y="2670882"/>
            <a:ext cx="7752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lạc bộ Cây cọ nhí và Chim sơn ca: </a:t>
            </a:r>
            <a:r>
              <a:rPr lang="vi-VN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 câu lạc bộ cho HS vẽ tranh và ca hát.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661105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527006" y="1320752"/>
            <a:ext cx="1508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1.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1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2A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lập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danh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sách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</a:p>
        </p:txBody>
      </p:sp>
      <p:sp>
        <p:nvSpPr>
          <p:cNvPr id="21" name="Câu hỏi 1">
            <a:extLst>
              <a:ext uri="{FF2B5EF4-FFF2-40B4-BE49-F238E27FC236}">
                <a16:creationId xmlns:a16="http://schemas.microsoft.com/office/drawing/2014/main" id="{907B30F7-E0AE-4745-904A-5DDF8CE02EBB}"/>
              </a:ext>
            </a:extLst>
          </p:cNvPr>
          <p:cNvSpPr txBox="1"/>
          <p:nvPr/>
        </p:nvSpPr>
        <p:spPr>
          <a:xfrm>
            <a:off x="2157029" y="2348852"/>
            <a:ext cx="13178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. </a:t>
            </a: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3" y="508232"/>
            <a:ext cx="853440" cy="853440"/>
          </a:xfrm>
          <a:prstGeom prst="rect">
            <a:avLst/>
          </a:prstGeom>
        </p:spPr>
      </p:pic>
      <p:sp>
        <p:nvSpPr>
          <p:cNvPr id="23" name="Câu hỏi 1">
            <a:extLst>
              <a:ext uri="{FF2B5EF4-FFF2-40B4-BE49-F238E27FC236}">
                <a16:creationId xmlns:a16="http://schemas.microsoft.com/office/drawing/2014/main" id="{0FF21147-B1E8-482F-8BD3-26EBAEF80528}"/>
              </a:ext>
            </a:extLst>
          </p:cNvPr>
          <p:cNvSpPr txBox="1"/>
          <p:nvPr/>
        </p:nvSpPr>
        <p:spPr>
          <a:xfrm>
            <a:off x="567471" y="3881073"/>
            <a:ext cx="110570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sinh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tổ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1,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lớp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2A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lập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danh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sách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đăng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kí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tham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gia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lạc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bộ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</a:p>
          <a:p>
            <a:pPr algn="ctr" defTabSz="914377"/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năm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2021-2022.</a:t>
            </a:r>
          </a:p>
        </p:txBody>
      </p:sp>
    </p:spTree>
    <p:extLst>
      <p:ext uri="{BB962C8B-B14F-4D97-AF65-F5344CB8AC3E}">
        <p14:creationId xmlns:p14="http://schemas.microsoft.com/office/powerpoint/2010/main" val="18214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7" y="228600"/>
            <a:ext cx="10936966" cy="6551464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1670940" y="456649"/>
            <a:ext cx="9602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/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2.</a:t>
            </a:r>
            <a:r>
              <a:rPr lang="vi-VN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Bản danh sách gồm những cột nào?</a:t>
            </a:r>
            <a:endParaRPr lang="en-US" sz="40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5" y="342297"/>
            <a:ext cx="853440" cy="853440"/>
          </a:xfrm>
          <a:prstGeom prst="rect">
            <a:avLst/>
          </a:prstGeom>
        </p:spPr>
      </p:pic>
      <p:sp>
        <p:nvSpPr>
          <p:cNvPr id="25" name="Câu hỏi 1">
            <a:extLst>
              <a:ext uri="{FF2B5EF4-FFF2-40B4-BE49-F238E27FC236}">
                <a16:creationId xmlns:a16="http://schemas.microsoft.com/office/drawing/2014/main" id="{5084B56C-2EAC-47D2-B9C3-C0ABDF7F00B4}"/>
              </a:ext>
            </a:extLst>
          </p:cNvPr>
          <p:cNvSpPr txBox="1"/>
          <p:nvPr/>
        </p:nvSpPr>
        <p:spPr>
          <a:xfrm>
            <a:off x="977169" y="4325076"/>
            <a:ext cx="102964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Bản danh sách gồm 5 cột. Cột thứ nhất có tên: 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S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ố thứ tự”, cột thứ hai có tên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H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ọ và tên”, cột thứ ba có tên: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G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iới tính”, cột thứ tư có tên: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N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gày sinh”. cột thứ năm có tên: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C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âu lạc bộ”.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63A3A5-D0D3-442C-AB19-8A3850D20C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64" y="1138080"/>
            <a:ext cx="3404600" cy="31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413"/>
            <a:ext cx="2036252" cy="3488503"/>
          </a:xfrm>
          <a:prstGeom prst="rect">
            <a:avLst/>
          </a:prstGeom>
        </p:spPr>
      </p:pic>
      <p:pic>
        <p:nvPicPr>
          <p:cNvPr id="10" name="Bkgr tên lửa">
            <a:extLst>
              <a:ext uri="{FF2B5EF4-FFF2-40B4-BE49-F238E27FC236}">
                <a16:creationId xmlns:a16="http://schemas.microsoft.com/office/drawing/2014/main" id="{2B53FE17-32A9-43FC-8118-EF519331F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2973" y="1633845"/>
            <a:ext cx="1093027" cy="1093027"/>
          </a:xfrm>
          <a:prstGeom prst="rect">
            <a:avLst/>
          </a:prstGeom>
        </p:spPr>
      </p:pic>
      <p:sp>
        <p:nvSpPr>
          <p:cNvPr id="13" name="Khởi động">
            <a:extLst>
              <a:ext uri="{FF2B5EF4-FFF2-40B4-BE49-F238E27FC236}">
                <a16:creationId xmlns:a16="http://schemas.microsoft.com/office/drawing/2014/main" id="{3373C61E-F340-4C65-A36D-CE80E98126A9}"/>
              </a:ext>
            </a:extLst>
          </p:cNvPr>
          <p:cNvSpPr txBox="1"/>
          <p:nvPr/>
        </p:nvSpPr>
        <p:spPr>
          <a:xfrm>
            <a:off x="2633844" y="2577800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333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Khởi</a:t>
            </a:r>
            <a:r>
              <a:rPr lang="en-US" sz="9333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9333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động</a:t>
            </a:r>
            <a:endParaRPr lang="en-US" sz="9333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84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259217" y="1046697"/>
            <a:ext cx="13178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/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3. </a:t>
            </a:r>
            <a:r>
              <a:rPr lang="vi-VN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Chọn biểu tượng phù hợp với từng câu lạc bộ: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9B2B44-3533-4EEA-B52A-B3BABB3AA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" y="3554905"/>
            <a:ext cx="2982039" cy="3005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A05CBF-7595-4CB7-A9E4-1358F227FA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69" y="3449393"/>
            <a:ext cx="2476500" cy="3039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EE62D1-0CC1-406F-BA5E-E28B89486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28" y="3832819"/>
            <a:ext cx="3161328" cy="3001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5F27E2-1B7A-4A98-8732-382F9F5276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956" y="3864133"/>
            <a:ext cx="2388224" cy="232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B9FCA8-0D29-4DFD-88E6-8B222E30D9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9" y="2334550"/>
            <a:ext cx="2647801" cy="11272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7A1037-95FA-4926-9D79-86DE85EC3A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5" y="2347162"/>
            <a:ext cx="2644018" cy="11272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CD9C6E-011F-42CD-A2F1-8FC7F5DBA9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3" y="2336547"/>
            <a:ext cx="2663471" cy="1135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38A416-1A73-4C2D-AD92-FF74520F42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74" y="2390202"/>
            <a:ext cx="2663472" cy="113550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D28D973-72A3-4CF9-AF2A-A2CFA3C67B5E}"/>
              </a:ext>
            </a:extLst>
          </p:cNvPr>
          <p:cNvCxnSpPr>
            <a:cxnSpLocks/>
          </p:cNvCxnSpPr>
          <p:nvPr/>
        </p:nvCxnSpPr>
        <p:spPr>
          <a:xfrm>
            <a:off x="1162375" y="3580108"/>
            <a:ext cx="2982039" cy="7749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1D74025-A9CF-4362-8BEC-21BA9508BA83}"/>
              </a:ext>
            </a:extLst>
          </p:cNvPr>
          <p:cNvCxnSpPr>
            <a:cxnSpLocks/>
          </p:cNvCxnSpPr>
          <p:nvPr/>
        </p:nvCxnSpPr>
        <p:spPr>
          <a:xfrm flipH="1">
            <a:off x="2408435" y="3530315"/>
            <a:ext cx="1667760" cy="7709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286065C-29A9-4912-B40C-68010812AB17}"/>
              </a:ext>
            </a:extLst>
          </p:cNvPr>
          <p:cNvCxnSpPr>
            <a:cxnSpLocks/>
          </p:cNvCxnSpPr>
          <p:nvPr/>
        </p:nvCxnSpPr>
        <p:spPr>
          <a:xfrm flipH="1">
            <a:off x="8179724" y="3562433"/>
            <a:ext cx="1853395" cy="104472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CED4EA9-7B37-499F-936D-CBD303253F5D}"/>
              </a:ext>
            </a:extLst>
          </p:cNvPr>
          <p:cNvCxnSpPr>
            <a:cxnSpLocks/>
          </p:cNvCxnSpPr>
          <p:nvPr/>
        </p:nvCxnSpPr>
        <p:spPr>
          <a:xfrm>
            <a:off x="7108868" y="3429000"/>
            <a:ext cx="2674697" cy="12055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316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8128"/>
            <a:ext cx="11673566" cy="684987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1418221" y="334964"/>
            <a:ext cx="9981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4. </a:t>
            </a:r>
            <a:r>
              <a:rPr lang="vi-VN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Đọc thông tin của các bạn đăng ký tham gia Câu lạc bộ Chim sơn ca: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3" y="508232"/>
            <a:ext cx="853440" cy="853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520097-6439-446B-B03A-AFB7CFBC2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87" y="1549400"/>
            <a:ext cx="5589703" cy="52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52A15B-07F6-4C2D-B319-F25D817DB0B0}"/>
              </a:ext>
            </a:extLst>
          </p:cNvPr>
          <p:cNvSpPr/>
          <p:nvPr/>
        </p:nvSpPr>
        <p:spPr>
          <a:xfrm>
            <a:off x="4266277" y="635104"/>
            <a:ext cx="7499879" cy="431516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E5E01-EFFA-4285-8273-28E921D1A120}"/>
              </a:ext>
            </a:extLst>
          </p:cNvPr>
          <p:cNvSpPr/>
          <p:nvPr/>
        </p:nvSpPr>
        <p:spPr>
          <a:xfrm>
            <a:off x="4450422" y="1941247"/>
            <a:ext cx="6954640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vi-VN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Danh sách tổ để biết thông tin về các thành viên và câu lạc bộ các bạn tham gia.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6B791-DC29-4398-A856-22AEBEE038DD}"/>
              </a:ext>
            </a:extLst>
          </p:cNvPr>
          <p:cNvSpPr/>
          <p:nvPr/>
        </p:nvSpPr>
        <p:spPr>
          <a:xfrm>
            <a:off x="4450422" y="831672"/>
            <a:ext cx="734262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5333" b="1" kern="0" dirty="0">
                <a:solidFill>
                  <a:srgbClr val="7030A0"/>
                </a:solidFill>
                <a:latin typeface="TimesNewRomanPS-ItalicMT"/>
              </a:rPr>
              <a:t>NỘI DUNG BÀI ĐỌC: </a:t>
            </a:r>
            <a:endParaRPr lang="en-US" sz="5333" b="1" kern="0" dirty="0">
              <a:solidFill>
                <a:srgbClr val="7030A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5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3070011"/>
            <a:ext cx="3578975" cy="3936437"/>
          </a:xfrm>
          <a:prstGeom prst="rect">
            <a:avLst/>
          </a:prstGeom>
        </p:spPr>
      </p:pic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497A11B7-2192-41AA-8EE1-6DB6D7A0CF06}"/>
              </a:ext>
            </a:extLst>
          </p:cNvPr>
          <p:cNvSpPr/>
          <p:nvPr/>
        </p:nvSpPr>
        <p:spPr>
          <a:xfrm>
            <a:off x="3301427" y="1027489"/>
            <a:ext cx="7499879" cy="431516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81939A-0D30-42CD-9E64-A2A595C073D0}"/>
              </a:ext>
            </a:extLst>
          </p:cNvPr>
          <p:cNvSpPr/>
          <p:nvPr/>
        </p:nvSpPr>
        <p:spPr>
          <a:xfrm>
            <a:off x="3508305" y="2527210"/>
            <a:ext cx="6945984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Em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hiểu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biết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thông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tin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về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bạn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bè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để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có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thể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chia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sẻ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,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giúp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đỡ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nhau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. </a:t>
            </a:r>
            <a:endParaRPr lang="en-US" sz="4267" dirty="0">
              <a:solidFill>
                <a:srgbClr val="EA1ECD"/>
              </a:solidFill>
              <a:latin typeface="Averta Std CY" panose="00000500000000000000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2D618A-3AA8-4B4E-95B1-7AE35D45DAF3}"/>
              </a:ext>
            </a:extLst>
          </p:cNvPr>
          <p:cNvSpPr/>
          <p:nvPr/>
        </p:nvSpPr>
        <p:spPr>
          <a:xfrm>
            <a:off x="3508305" y="1305426"/>
            <a:ext cx="7086123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5333" b="1" kern="0" dirty="0">
                <a:solidFill>
                  <a:srgbClr val="000000"/>
                </a:solidFill>
                <a:latin typeface="TimesNewRomanPS-ItalicMT"/>
              </a:rPr>
              <a:t>LIÊN HỆ BẢN THÂN</a:t>
            </a:r>
            <a:endParaRPr lang="en-US" sz="5333" b="1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6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408" y="1260157"/>
            <a:ext cx="6481149" cy="5896243"/>
          </a:xfrm>
          <a:prstGeom prst="rect">
            <a:avLst/>
          </a:prstGeom>
        </p:spPr>
      </p:pic>
      <p:sp>
        <p:nvSpPr>
          <p:cNvPr id="20" name="文本框 1">
            <a:extLst>
              <a:ext uri="{FF2B5EF4-FFF2-40B4-BE49-F238E27FC236}">
                <a16:creationId xmlns:a16="http://schemas.microsoft.com/office/drawing/2014/main" id="{AD914464-970B-4B6A-B968-7EFB665B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669" y="2638167"/>
            <a:ext cx="64690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881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2588365" y="2771284"/>
            <a:ext cx="610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itchFamily="18" charset="0"/>
            </a:endParaRPr>
          </a:p>
          <a:p>
            <a:pPr marL="0" marR="0" lvl="0" indent="0" algn="ctr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Danh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5765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45" y="854355"/>
            <a:ext cx="9575509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1695122" y="1874832"/>
            <a:ext cx="829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Xác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giọng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F59F88-DD10-4790-988C-505402DD88F4}"/>
              </a:ext>
            </a:extLst>
          </p:cNvPr>
          <p:cNvSpPr txBox="1"/>
          <p:nvPr/>
        </p:nvSpPr>
        <p:spPr>
          <a:xfrm>
            <a:off x="2065944" y="3122095"/>
            <a:ext cx="82953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981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giọng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phù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hợp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kiểu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văn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bản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tin,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chậm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rãi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từ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tốn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490141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:p14="http://schemas.microsoft.com/office/powerpoint/2010/main" val="2379725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1137" y="710653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3200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Luyện</a:t>
            </a:r>
            <a:r>
              <a:rPr lang="zh-CN" altLang="en-US" sz="3200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200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nhóm</a:t>
            </a:r>
            <a:endParaRPr lang="zh-CN" altLang="en-US" sz="3200" b="1" kern="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68360" y="273230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36710" y="2031716"/>
            <a:ext cx="3113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Tiêu</a:t>
            </a:r>
            <a:r>
              <a:rPr lang="zh-CN" altLang="en-US" sz="28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chí</a:t>
            </a:r>
            <a:r>
              <a:rPr lang="zh-CN" altLang="en-US" sz="28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đánh</a:t>
            </a:r>
            <a:r>
              <a:rPr lang="zh-CN" altLang="en-US" sz="28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giá</a:t>
            </a:r>
            <a:endParaRPr lang="zh-CN" altLang="en-US" sz="2800" b="1" dirty="0">
              <a:solidFill>
                <a:srgbClr val="FF1531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2426" y="2663910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68360" y="3353087"/>
            <a:ext cx="3645680" cy="607106"/>
            <a:chOff x="1717199" y="4363552"/>
            <a:chExt cx="3645680" cy="607107"/>
          </a:xfrm>
        </p:grpSpPr>
        <p:sp>
          <p:nvSpPr>
            <p:cNvPr id="26" name="Rounded Rectangle 25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51266" y="4363552"/>
              <a:ext cx="1960793" cy="59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2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3" y="3381181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255378" y="4252424"/>
            <a:ext cx="8097635" cy="599459"/>
            <a:chOff x="1717199" y="5199333"/>
            <a:chExt cx="8097635" cy="599458"/>
          </a:xfrm>
        </p:grpSpPr>
        <p:sp>
          <p:nvSpPr>
            <p:cNvPr id="40" name="Rounded Rectangle 39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14688" y="5199333"/>
              <a:ext cx="6373861" cy="599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475737" y="4319207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8476312" y="304987"/>
            <a:ext cx="1634551" cy="17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6946" y="602568"/>
            <a:ext cx="779810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3733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733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vi-VN" altLang="zh-CN" sz="3733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trước</a:t>
            </a:r>
            <a:r>
              <a:rPr lang="zh-CN" altLang="en-US" sz="3733" b="1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lớp</a:t>
            </a:r>
            <a:endParaRPr lang="zh-CN" altLang="en-US" sz="3733" b="1" kern="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68360" y="273230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35455" y="1722849"/>
            <a:ext cx="3521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Tiêu</a:t>
            </a:r>
            <a:r>
              <a:rPr lang="zh-CN" altLang="en-US" sz="32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chí</a:t>
            </a:r>
            <a:r>
              <a:rPr lang="zh-CN" altLang="en-US" sz="32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đánh</a:t>
            </a:r>
            <a:r>
              <a:rPr lang="zh-CN" altLang="en-US" sz="3200" b="1" dirty="0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FF153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giá</a:t>
            </a:r>
            <a:endParaRPr lang="zh-CN" altLang="en-US" sz="3200" b="1" dirty="0">
              <a:solidFill>
                <a:srgbClr val="FF1531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02426" y="2663910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268360" y="3498209"/>
            <a:ext cx="3645680" cy="607106"/>
            <a:chOff x="1717199" y="4363552"/>
            <a:chExt cx="3645680" cy="607107"/>
          </a:xfrm>
        </p:grpSpPr>
        <p:sp>
          <p:nvSpPr>
            <p:cNvPr id="47" name="Rounded Rectangle 46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451266" y="4363552"/>
              <a:ext cx="1960793" cy="59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5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65238" y="3498209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1268360" y="4380282"/>
            <a:ext cx="8097635" cy="599459"/>
            <a:chOff x="1717199" y="5199333"/>
            <a:chExt cx="8097635" cy="599458"/>
          </a:xfrm>
        </p:grpSpPr>
        <p:sp>
          <p:nvSpPr>
            <p:cNvPr id="58" name="Rounded Rectangle 57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414688" y="5199333"/>
              <a:ext cx="6373861" cy="599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Arial"/>
                  <a:ea typeface="微软雅黑" panose="020B0503020204020204" pitchFamily="34" charset="-122"/>
                  <a:cs typeface="Arial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Arial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61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488719" y="4370773"/>
            <a:ext cx="1841155" cy="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DD793BF-D72D-4E7A-B04C-4C9F912E646E}"/>
              </a:ext>
            </a:extLst>
          </p:cNvPr>
          <p:cNvSpPr txBox="1"/>
          <p:nvPr/>
        </p:nvSpPr>
        <p:spPr>
          <a:xfrm>
            <a:off x="2224779" y="1466904"/>
            <a:ext cx="7044280" cy="1464444"/>
          </a:xfrm>
          <a:prstGeom prst="roundRect">
            <a:avLst/>
          </a:prstGeom>
          <a:solidFill>
            <a:sysClr val="window" lastClr="FFFFFF">
              <a:alpha val="78000"/>
            </a:sysClr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Cho HS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đổi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chỗ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, GV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chỉ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nhanh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HS. HS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khác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phải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nói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chính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xác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bạn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ở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bao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nhiêu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thành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viên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ai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trưởng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5341439-D845-4942-92D5-C8F997D5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80" y="241830"/>
            <a:ext cx="6712278" cy="110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39AA2-C246-40C4-9920-59E4F1BA6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6" y="3043663"/>
            <a:ext cx="4778280" cy="37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</a:p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tudents hand up in Classroom vector image on VectorStock | Teacher  cartoon, Teacher teaching students, School fun">
            <a:extLst>
              <a:ext uri="{FF2B5EF4-FFF2-40B4-BE49-F238E27FC236}">
                <a16:creationId xmlns:a16="http://schemas.microsoft.com/office/drawing/2014/main" id="{4EBEBB4C-E7FB-476B-B87C-5BB2D66B1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-1" y="-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6" name="Kí hiệu - Khám phá &amp; Luyện tập">
            <a:extLst>
              <a:ext uri="{FF2B5EF4-FFF2-40B4-BE49-F238E27FC236}">
                <a16:creationId xmlns:a16="http://schemas.microsoft.com/office/drawing/2014/main" id="{CE9E4B1E-DFFB-45F3-A7C5-F7A56F3E0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66" y="689702"/>
            <a:ext cx="851896" cy="8518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9A83A0-5345-4AAC-AA5D-D3ED051DCD68}"/>
              </a:ext>
            </a:extLst>
          </p:cNvPr>
          <p:cNvSpPr/>
          <p:nvPr/>
        </p:nvSpPr>
        <p:spPr>
          <a:xfrm>
            <a:off x="1764815" y="857086"/>
            <a:ext cx="9467292" cy="5909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Giới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thiệu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các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thành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viên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trong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tổ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em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Banner">
            <a:extLst>
              <a:ext uri="{FF2B5EF4-FFF2-40B4-BE49-F238E27FC236}">
                <a16:creationId xmlns:a16="http://schemas.microsoft.com/office/drawing/2014/main" id="{9A17DA4F-4541-411E-B8E3-375C3E8A11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939037" y="681699"/>
            <a:ext cx="5911471" cy="1438656"/>
          </a:xfrm>
          <a:prstGeom prst="rect">
            <a:avLst/>
          </a:prstGeom>
        </p:spPr>
      </p:pic>
      <p:pic>
        <p:nvPicPr>
          <p:cNvPr id="18" name="Hoa hướng dương">
            <a:extLst>
              <a:ext uri="{FF2B5EF4-FFF2-40B4-BE49-F238E27FC236}">
                <a16:creationId xmlns:a16="http://schemas.microsoft.com/office/drawing/2014/main" id="{675BE9EA-9B77-4B5C-9822-0DE9034B31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437593" y="516693"/>
            <a:ext cx="2109216" cy="1755648"/>
          </a:xfrm>
          <a:prstGeom prst="rect">
            <a:avLst/>
          </a:prstGeom>
        </p:spPr>
      </p:pic>
      <p:sp>
        <p:nvSpPr>
          <p:cNvPr id="19" name="Tên bài">
            <a:extLst>
              <a:ext uri="{FF2B5EF4-FFF2-40B4-BE49-F238E27FC236}">
                <a16:creationId xmlns:a16="http://schemas.microsoft.com/office/drawing/2014/main" id="{322E72A1-90C6-4D88-BAF8-0A44617826D1}"/>
              </a:ext>
            </a:extLst>
          </p:cNvPr>
          <p:cNvSpPr txBox="1">
            <a:spLocks/>
          </p:cNvSpPr>
          <p:nvPr/>
        </p:nvSpPr>
        <p:spPr>
          <a:xfrm>
            <a:off x="4433107" y="1253934"/>
            <a:ext cx="381386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lang="en-US" sz="36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0" name="Bài số">
            <a:extLst>
              <a:ext uri="{FF2B5EF4-FFF2-40B4-BE49-F238E27FC236}">
                <a16:creationId xmlns:a16="http://schemas.microsoft.com/office/drawing/2014/main" id="{037156FA-45B1-4779-A1E7-2A54A83E9DA1}"/>
              </a:ext>
            </a:extLst>
          </p:cNvPr>
          <p:cNvSpPr txBox="1">
            <a:spLocks/>
          </p:cNvSpPr>
          <p:nvPr/>
        </p:nvSpPr>
        <p:spPr>
          <a:xfrm>
            <a:off x="3127361" y="986053"/>
            <a:ext cx="72968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121914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8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8627FA-A337-4DD2-858D-2DFD945265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8284" y="2577433"/>
            <a:ext cx="6075432" cy="41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45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1442773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</a:rPr>
              <a:t>LỚP 2A ĐĂNG KÍ THAM GIA CÂU LẠC BỘ NĂM HỌC 2021 -  2022</a:t>
            </a: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4D45EC50-7230-4532-AF0C-8EFB512A9D2D}"/>
              </a:ext>
            </a:extLst>
          </p:cNvPr>
          <p:cNvSpPr txBox="1"/>
          <p:nvPr/>
        </p:nvSpPr>
        <p:spPr>
          <a:xfrm>
            <a:off x="439436" y="605720"/>
            <a:ext cx="452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Quan</a:t>
            </a:r>
            <a:r>
              <a:rPr lang="en-US" altLang="zh-CN" sz="3200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sát</a:t>
            </a:r>
            <a:r>
              <a:rPr lang="en-US" altLang="zh-CN" sz="3200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danh</a:t>
            </a:r>
            <a:r>
              <a:rPr lang="en-US" altLang="zh-CN" sz="3200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sách</a:t>
            </a:r>
            <a:endParaRPr lang="zh-CN" altLang="en-US" sz="3200" dirty="0">
              <a:solidFill>
                <a:srgbClr val="FF0000"/>
              </a:solidFill>
              <a:latin typeface="Averta Std CY" panose="00000500000000000000" pitchFamily="50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C6AB0A38-F60D-4A38-B702-7A7EE036D957}"/>
              </a:ext>
            </a:extLst>
          </p:cNvPr>
          <p:cNvSpPr txBox="1"/>
          <p:nvPr/>
        </p:nvSpPr>
        <p:spPr>
          <a:xfrm>
            <a:off x="439436" y="4476357"/>
            <a:ext cx="423416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Hình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ảnh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trên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thể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gì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?</a:t>
            </a:r>
            <a:endParaRPr lang="zh-CN" altLang="en-US" sz="3733" dirty="0">
              <a:solidFill>
                <a:srgbClr val="FF0000"/>
              </a:solidFill>
              <a:latin typeface="Averta Std CY" panose="00000500000000000000" pitchFamily="50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id="{F455BC44-4411-405E-A9C9-ABB2FE4070C5}"/>
              </a:ext>
            </a:extLst>
          </p:cNvPr>
          <p:cNvSpPr txBox="1"/>
          <p:nvPr/>
        </p:nvSpPr>
        <p:spPr>
          <a:xfrm>
            <a:off x="222449" y="4100244"/>
            <a:ext cx="495948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Hình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ảnh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trên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thể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danh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sách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các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bạn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tham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gia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câu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lạc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bộ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của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lớp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2A</a:t>
            </a:r>
            <a:endParaRPr lang="zh-CN" altLang="en-US" sz="3733" dirty="0">
              <a:solidFill>
                <a:srgbClr val="7030A0"/>
              </a:solidFill>
              <a:latin typeface="Averta Std CY" panose="00000500000000000000" pitchFamily="50" charset="0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2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639" y="3429000"/>
            <a:ext cx="6836715" cy="3195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7B81DD-68B5-4757-A73A-AB71925754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1748" y="1488904"/>
            <a:ext cx="5968501" cy="2780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D0B8C-DAEA-4549-9DD1-443558E7D5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1080" y="529716"/>
            <a:ext cx="2389839" cy="9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9137687" y="53744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7074" y="218315"/>
            <a:ext cx="3027440" cy="1415181"/>
          </a:xfrm>
          <a:prstGeom prst="rect">
            <a:avLst/>
          </a:prstGeom>
        </p:spPr>
      </p:pic>
      <p:sp>
        <p:nvSpPr>
          <p:cNvPr id="14" name="TextBox 28">
            <a:extLst>
              <a:ext uri="{FF2B5EF4-FFF2-40B4-BE49-F238E27FC236}">
                <a16:creationId xmlns:a16="http://schemas.microsoft.com/office/drawing/2014/main" id="{DD093652-49CD-41D8-88A5-92A87DB141C2}"/>
              </a:ext>
            </a:extLst>
          </p:cNvPr>
          <p:cNvSpPr txBox="1"/>
          <p:nvPr/>
        </p:nvSpPr>
        <p:spPr>
          <a:xfrm>
            <a:off x="4789523" y="633520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DFAE5E22-B280-4923-BAF9-38C968473075}"/>
              </a:ext>
            </a:extLst>
          </p:cNvPr>
          <p:cNvSpPr txBox="1"/>
          <p:nvPr/>
        </p:nvSpPr>
        <p:spPr>
          <a:xfrm>
            <a:off x="8095155" y="34584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0E13EE4A-197C-46A0-B604-838445D8E75B}"/>
              </a:ext>
            </a:extLst>
          </p:cNvPr>
          <p:cNvSpPr txBox="1"/>
          <p:nvPr/>
        </p:nvSpPr>
        <p:spPr>
          <a:xfrm>
            <a:off x="1072567" y="3303034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TAY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728554C-C143-4893-A58C-C7135797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614354" y="24967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1A07A97-0EC5-4E9A-8BB7-61685145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149230" y="36791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A6E7-7FD6-4985-A24F-C3E800D3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79479" y="363451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43461E-E1F6-425B-ACAB-F329B2AF6EBD}"/>
              </a:ext>
            </a:extLst>
          </p:cNvPr>
          <p:cNvSpPr/>
          <p:nvPr/>
        </p:nvSpPr>
        <p:spPr>
          <a:xfrm>
            <a:off x="1346660" y="341131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Đọc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4" name="Kí hiệu - Khám phá &amp; Luyện tập">
            <a:extLst>
              <a:ext uri="{FF2B5EF4-FFF2-40B4-BE49-F238E27FC236}">
                <a16:creationId xmlns:a16="http://schemas.microsoft.com/office/drawing/2014/main" id="{D8647026-9110-4F31-A58E-54AF2C480A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671" y="275861"/>
            <a:ext cx="851896" cy="851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C8F803-EF2B-4FC1-9FB0-1CFD9BDDF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500" r="90000">
                        <a14:foregroundMark x1="60000" y1="51538" x2="75700" y2="63590"/>
                        <a14:foregroundMark x1="69400" y1="25897" x2="72600" y2="52179"/>
                        <a14:foregroundMark x1="72600" y1="52179" x2="69700" y2="67436"/>
                        <a14:foregroundMark x1="69700" y1="67436" x2="63100" y2="56538"/>
                        <a14:foregroundMark x1="63100" y1="56538" x2="70600" y2="41667"/>
                        <a14:foregroundMark x1="69000" y1="25769" x2="85100" y2="62949"/>
                        <a14:foregroundMark x1="76600" y1="42051" x2="79300" y2="68718"/>
                        <a14:foregroundMark x1="62100" y1="56795" x2="74800" y2="68077"/>
                        <a14:foregroundMark x1="74800" y1="68077" x2="82300" y2="68846"/>
                        <a14:foregroundMark x1="82300" y1="68846" x2="84500" y2="58205"/>
                        <a14:foregroundMark x1="84500" y1="58205" x2="75900" y2="55513"/>
                        <a14:foregroundMark x1="75900" y1="55513" x2="67000" y2="58974"/>
                        <a14:foregroundMark x1="67000" y1="58974" x2="64100" y2="70769"/>
                        <a14:foregroundMark x1="64100" y1="70769" x2="78500" y2="62821"/>
                        <a14:foregroundMark x1="78500" y1="62821" x2="77400" y2="52051"/>
                        <a14:foregroundMark x1="77400" y1="52051" x2="65000" y2="48846"/>
                        <a14:foregroundMark x1="65000" y1="48846" x2="58000" y2="62179"/>
                        <a14:foregroundMark x1="58000" y1="62179" x2="67000" y2="67308"/>
                        <a14:foregroundMark x1="67000" y1="67308" x2="67700" y2="65641"/>
                        <a14:foregroundMark x1="56100" y1="53077" x2="55600" y2="53590"/>
                        <a14:foregroundMark x1="64000" y1="45513" x2="68500" y2="43333"/>
                        <a14:foregroundMark x1="55100" y1="63333" x2="62700" y2="71538"/>
                        <a14:foregroundMark x1="62700" y1="71538" x2="71000" y2="72949"/>
                        <a14:foregroundMark x1="71000" y1="72949" x2="81500" y2="71538"/>
                        <a14:foregroundMark x1="81500" y1="71538" x2="85500" y2="68718"/>
                        <a14:foregroundMark x1="9500" y1="56026" x2="9500" y2="56026"/>
                        <a14:foregroundMark x1="9800" y1="53718" x2="10600" y2="52949"/>
                        <a14:foregroundMark x1="18300" y1="40897" x2="20000" y2="43718"/>
                        <a14:foregroundMark x1="18100" y1="42564" x2="19400" y2="43462"/>
                        <a14:foregroundMark x1="36900" y1="39231" x2="39200" y2="40000"/>
                        <a14:foregroundMark x1="33400" y1="25513" x2="3470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32" y="3361959"/>
            <a:ext cx="4731901" cy="369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49499" y="724437"/>
            <a:ext cx="281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latin typeface="Averta Std CY" panose="00000500000000000000" pitchFamily="50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Kí hiệu - Khám phá &amp; Luyện tập">
            <a:extLst>
              <a:ext uri="{FF2B5EF4-FFF2-40B4-BE49-F238E27FC236}">
                <a16:creationId xmlns:a16="http://schemas.microsoft.com/office/drawing/2014/main" id="{C71B4706-DC9A-4CBA-A6A4-E3185C390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65" y="590877"/>
            <a:ext cx="851896" cy="85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2069559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Danh</a:t>
            </a:r>
            <a:r>
              <a:rPr lang="en-US" sz="3600" b="1" dirty="0">
                <a:solidFill>
                  <a:srgbClr val="00B0F0"/>
                </a:solidFill>
                <a:latin typeface="Averta Std CY" panose="00000500000000000000" pitchFamily="50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sách</a:t>
            </a:r>
            <a:r>
              <a:rPr lang="en-US" sz="3600" b="1" dirty="0">
                <a:solidFill>
                  <a:srgbClr val="00B0F0"/>
                </a:solidFill>
                <a:latin typeface="Averta Std CY" panose="00000500000000000000" pitchFamily="50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tổ</a:t>
            </a:r>
            <a:r>
              <a:rPr lang="en-US" sz="3600" b="1" dirty="0">
                <a:solidFill>
                  <a:srgbClr val="00B0F0"/>
                </a:solidFill>
                <a:latin typeface="Averta Std CY" panose="00000500000000000000" pitchFamily="50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em</a:t>
            </a:r>
            <a:endParaRPr lang="en-US" sz="3600" b="1" dirty="0">
              <a:solidFill>
                <a:srgbClr val="00B0F0"/>
              </a:solidFill>
              <a:latin typeface="Averta Std CY" panose="00000500000000000000" pitchFamily="50" charset="0"/>
            </a:endParaRPr>
          </a:p>
          <a:p>
            <a:pPr algn="ctr"/>
            <a:endParaRPr lang="en-US" sz="2400" dirty="0">
              <a:latin typeface="Averta Std CY" panose="00000500000000000000" pitchFamily="50" charset="0"/>
            </a:endParaRPr>
          </a:p>
          <a:p>
            <a:pPr algn="ctr"/>
            <a:r>
              <a:rPr lang="en-US" sz="2400" dirty="0">
                <a:latin typeface="Averta Std CY" panose="00000500000000000000" pitchFamily="50" charset="0"/>
              </a:rPr>
              <a:t>DANH SÁCH TỔ 1 </a:t>
            </a:r>
          </a:p>
          <a:p>
            <a:pPr algn="ctr"/>
            <a:r>
              <a:rPr lang="en-US" sz="2400" dirty="0">
                <a:latin typeface="Averta Std CY" panose="00000500000000000000" pitchFamily="50" charset="0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:p14="http://schemas.microsoft.com/office/powerpoint/2010/main" val="50166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10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822</Words>
  <Application>Microsoft Office PowerPoint</Application>
  <PresentationFormat>Widescreen</PresentationFormat>
  <Paragraphs>119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等线</vt:lpstr>
      <vt:lpstr>等线 Light</vt:lpstr>
      <vt:lpstr>Arial</vt:lpstr>
      <vt:lpstr>Arial Black</vt:lpstr>
      <vt:lpstr>Arial Rounded MT Bold</vt:lpstr>
      <vt:lpstr>Arial-Rounded</vt:lpstr>
      <vt:lpstr>Averta Std CY</vt:lpstr>
      <vt:lpstr>Averta Std CY Bold</vt:lpstr>
      <vt:lpstr>Calibri</vt:lpstr>
      <vt:lpstr>Calibri Light</vt:lpstr>
      <vt:lpstr>inpin heiti</vt:lpstr>
      <vt:lpstr>Quicksand Medium</vt:lpstr>
      <vt:lpstr>Times New Roman</vt:lpstr>
      <vt:lpstr>TimesNewRomanPS-ItalicMT</vt:lpstr>
      <vt:lpstr>VNI-Avo</vt:lpstr>
      <vt:lpstr>华康少女文字W5</vt:lpstr>
      <vt:lpstr>PPT定制1801380800</vt:lpstr>
      <vt:lpstr>Khởi động</vt:lpstr>
      <vt:lpstr>Hoạt động</vt:lpstr>
      <vt:lpstr>9_www.33ppt.com</vt:lpstr>
      <vt:lpstr>3_Office 主题</vt:lpstr>
      <vt:lpstr>2_Khởi động</vt:lpstr>
      <vt:lpstr>2_Office 主题</vt:lpstr>
      <vt:lpstr>1_Hoạt động</vt:lpstr>
      <vt:lpstr>5_Office 主题</vt:lpstr>
      <vt:lpstr>10_www.33ppt.com</vt:lpstr>
      <vt:lpstr>第一PPT，www.1ppt.com</vt:lpstr>
      <vt:lpstr>7_Office 主题</vt:lpstr>
      <vt:lpstr>包图主题2</vt:lpstr>
      <vt:lpstr>1_Office 主题​​</vt:lpstr>
      <vt:lpstr>11_www.33ppt.com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Đào Hà</cp:lastModifiedBy>
  <cp:revision>235</cp:revision>
  <dcterms:created xsi:type="dcterms:W3CDTF">2021-05-25T14:46:27Z</dcterms:created>
  <dcterms:modified xsi:type="dcterms:W3CDTF">2021-12-04T11:05:25Z</dcterms:modified>
</cp:coreProperties>
</file>