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6" r:id="rId3"/>
    <p:sldId id="265" r:id="rId4"/>
    <p:sldId id="266" r:id="rId5"/>
    <p:sldId id="269" r:id="rId6"/>
    <p:sldId id="268" r:id="rId7"/>
    <p:sldId id="270" r:id="rId8"/>
    <p:sldId id="271" r:id="rId9"/>
    <p:sldId id="272" r:id="rId10"/>
    <p:sldId id="273" r:id="rId11"/>
    <p:sldId id="274" r:id="rId12"/>
    <p:sldId id="275" r:id="rId13"/>
    <p:sldId id="276" r:id="rId14"/>
    <p:sldId id="277" r:id="rId15"/>
    <p:sldId id="278" r:id="rId16"/>
    <p:sldId id="279" r:id="rId17"/>
    <p:sldId id="280" r:id="rId18"/>
    <p:sldId id="283" r:id="rId19"/>
    <p:sldId id="260" r:id="rId20"/>
    <p:sldId id="258" r:id="rId21"/>
    <p:sldId id="259" r:id="rId22"/>
    <p:sldId id="285" r:id="rId23"/>
    <p:sldId id="288" r:id="rId24"/>
    <p:sldId id="28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1DA431-09AE-4C38-851D-23A970593A7D}" type="datetimeFigureOut">
              <a:rPr lang="en-US"/>
              <a:pPr>
                <a:defRPr/>
              </a:pPr>
              <a:t>8/30/2021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184D33-059C-4795-8A03-F294921423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508F59-2ACD-432F-B430-FAC6B8AFD3DF}" type="datetimeFigureOut">
              <a:rPr lang="en-US"/>
              <a:pPr>
                <a:defRPr/>
              </a:pPr>
              <a:t>8/30/2021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0AE14B-A0F2-4A06-8B1F-37F9D102A2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E4399C-76B3-429E-8CB7-91669D721CB0}" type="datetimeFigureOut">
              <a:rPr lang="en-US"/>
              <a:pPr>
                <a:defRPr/>
              </a:pPr>
              <a:t>8/30/2021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C2BCCB-B52C-4597-8A91-96C420C925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406275-BED7-43BA-9E83-08DFCA73AEF2}" type="datetimeFigureOut">
              <a:rPr lang="en-US"/>
              <a:pPr>
                <a:defRPr/>
              </a:pPr>
              <a:t>8/30/2021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7EDB73-DF83-4EE1-9A83-2469B83FEF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142277-7A2F-416C-8378-03ACCE21E76E}" type="datetimeFigureOut">
              <a:rPr lang="en-US"/>
              <a:pPr>
                <a:defRPr/>
              </a:pPr>
              <a:t>8/30/2021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440707-53E4-4C9A-A927-B7E29656C7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F739BF-90BF-48AB-A4E9-3BE4BC88DCCA}" type="datetimeFigureOut">
              <a:rPr lang="en-US"/>
              <a:pPr>
                <a:defRPr/>
              </a:pPr>
              <a:t>8/30/2021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24921B-3B88-4C3D-9F2C-FAAF3765C0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967274-4F71-4ABA-9319-028714C93787}" type="datetimeFigureOut">
              <a:rPr lang="en-US"/>
              <a:pPr>
                <a:defRPr/>
              </a:pPr>
              <a:t>8/30/2021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ACCAE8-33DB-4090-B41A-75B2501D54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502B93-75D6-4704-AFDE-D02324630EEB}" type="datetimeFigureOut">
              <a:rPr lang="en-US"/>
              <a:pPr>
                <a:defRPr/>
              </a:pPr>
              <a:t>8/30/2021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DDEE8A-EF3B-43ED-BE92-DBCBDFE66D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07DDA3-3E60-47BB-88AC-29B9A836153D}" type="datetimeFigureOut">
              <a:rPr lang="en-US"/>
              <a:pPr>
                <a:defRPr/>
              </a:pPr>
              <a:t>8/30/2021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746FCB-960F-46EF-992D-D992BBA016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3D34FD-AAAD-4C7D-81D6-CECDB9E54111}" type="datetimeFigureOut">
              <a:rPr lang="en-US"/>
              <a:pPr>
                <a:defRPr/>
              </a:pPr>
              <a:t>8/30/2021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6A23D4-4CE8-4D4C-A155-54D36E6A15F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AEBA96-7E87-4525-8A66-5C25051C0C16}" type="datetimeFigureOut">
              <a:rPr lang="en-US"/>
              <a:pPr>
                <a:defRPr/>
              </a:pPr>
              <a:t>8/30/2021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990B49-C47C-4ADC-BE31-D094EEEDC4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01D26EB-57E6-44BE-9972-516793D966CE}" type="datetimeFigureOut">
              <a:rPr lang="en-US"/>
              <a:pPr>
                <a:defRPr/>
              </a:pPr>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4C24AA0-D8DF-43AD-B3BB-270A9E30E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Tro%20choi%20am%20nhac.ppt#1. Slide 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GB" b="1" dirty="0" smtClean="0">
                <a:solidFill>
                  <a:srgbClr val="C00000"/>
                </a:solidFill>
                <a:latin typeface="Times New Roman" pitchFamily="18" charset="0"/>
                <a:cs typeface="Times New Roman" pitchFamily="18" charset="0"/>
              </a:rPr>
              <a:t>TRƯỜNG TIỂU HỌC </a:t>
            </a:r>
            <a:br>
              <a:rPr lang="en-GB" b="1" dirty="0" smtClean="0">
                <a:solidFill>
                  <a:srgbClr val="C00000"/>
                </a:solidFill>
                <a:latin typeface="Times New Roman" pitchFamily="18" charset="0"/>
                <a:cs typeface="Times New Roman" pitchFamily="18" charset="0"/>
              </a:rPr>
            </a:br>
            <a:r>
              <a:rPr lang="en-GB" b="1" dirty="0" smtClean="0">
                <a:solidFill>
                  <a:srgbClr val="C00000"/>
                </a:solidFill>
                <a:latin typeface="Times New Roman" pitchFamily="18" charset="0"/>
                <a:cs typeface="Times New Roman" pitchFamily="18" charset="0"/>
              </a:rPr>
              <a:t>TRUNG LẬP HẠ</a:t>
            </a:r>
          </a:p>
        </p:txBody>
      </p:sp>
      <p:sp>
        <p:nvSpPr>
          <p:cNvPr id="14340" name="AutoShape 7">
            <a:hlinkClick r:id="rId2"/>
          </p:cNvPr>
          <p:cNvSpPr>
            <a:spLocks noChangeArrowheads="1"/>
          </p:cNvSpPr>
          <p:nvPr/>
        </p:nvSpPr>
        <p:spPr bwMode="auto">
          <a:xfrm>
            <a:off x="1371600" y="5105400"/>
            <a:ext cx="6781800" cy="914400"/>
          </a:xfrm>
          <a:prstGeom prst="flowChartAlternateProcess">
            <a:avLst/>
          </a:prstGeom>
          <a:gradFill rotWithShape="1">
            <a:gsLst>
              <a:gs pos="0">
                <a:srgbClr val="FFFF00"/>
              </a:gs>
              <a:gs pos="100000">
                <a:srgbClr val="767600"/>
              </a:gs>
            </a:gsLst>
            <a:path path="shape">
              <a:fillToRect l="50000" t="50000" r="50000" b="50000"/>
            </a:path>
          </a:gradFill>
          <a:ln w="9525">
            <a:solidFill>
              <a:schemeClr val="bg1"/>
            </a:solidFill>
            <a:miter lim="800000"/>
            <a:headEnd/>
            <a:tailEnd/>
          </a:ln>
        </p:spPr>
        <p:txBody>
          <a:bodyPr wrap="none" anchor="ctr"/>
          <a:lstStyle/>
          <a:p>
            <a:pPr algn="ctr"/>
            <a:r>
              <a:rPr lang="en-US" sz="3200" b="1" dirty="0" smtClean="0">
                <a:latin typeface="Calibri" pitchFamily="34" charset="0"/>
              </a:rPr>
              <a:t>GIÁO VIÊN: NGUYỄN THỊ LỆ QUYÊN</a:t>
            </a:r>
            <a:endParaRPr lang="en-US" sz="3200" b="1" dirty="0">
              <a:latin typeface="Calibri" pitchFamily="34" charset="0"/>
            </a:endParaRPr>
          </a:p>
        </p:txBody>
      </p:sp>
      <p:sp>
        <p:nvSpPr>
          <p:cNvPr id="3078" name="WordArt 11"/>
          <p:cNvSpPr>
            <a:spLocks noChangeArrowheads="1" noChangeShapeType="1" noTextEdit="1"/>
          </p:cNvSpPr>
          <p:nvPr/>
        </p:nvSpPr>
        <p:spPr bwMode="auto">
          <a:xfrm>
            <a:off x="1066800" y="1676400"/>
            <a:ext cx="7315200" cy="3048000"/>
          </a:xfrm>
          <a:prstGeom prst="rect">
            <a:avLst/>
          </a:prstGeom>
        </p:spPr>
        <p:txBody>
          <a:bodyPr wrap="none" fromWordArt="1">
            <a:prstTxWarp prst="textPlain">
              <a:avLst>
                <a:gd name="adj" fmla="val 50000"/>
              </a:avLst>
            </a:prstTxWarp>
          </a:bodyPr>
          <a:lstStyle/>
          <a:p>
            <a:pPr algn="ctr" fontAlgn="auto">
              <a:spcBef>
                <a:spcPts val="0"/>
              </a:spcBef>
              <a:spcAft>
                <a:spcPts val="0"/>
              </a:spcAft>
              <a:defRPr/>
            </a:pPr>
            <a:r>
              <a:rPr lang="en-US" sz="4000" b="1" kern="10" dirty="0" err="1">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Tập</a:t>
            </a:r>
            <a:r>
              <a:rPr lang="en-US" sz="4000" b="1" kern="10" dirty="0">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 </a:t>
            </a:r>
            <a:r>
              <a:rPr lang="en-US" sz="4000" b="1" kern="10" dirty="0" err="1">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làm</a:t>
            </a:r>
            <a:r>
              <a:rPr lang="en-US" sz="4000" b="1" kern="10" dirty="0">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 </a:t>
            </a:r>
            <a:r>
              <a:rPr lang="en-US" sz="4000" b="1" kern="10" dirty="0" err="1">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văn</a:t>
            </a:r>
            <a:endParaRPr lang="en-US" sz="4000" b="1" kern="10" dirty="0">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4000" b="1" kern="10" dirty="0" err="1">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Luyện</a:t>
            </a:r>
            <a:r>
              <a:rPr lang="en-US" sz="4000" b="1" kern="10" dirty="0">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 </a:t>
            </a:r>
            <a:r>
              <a:rPr lang="en-US" sz="4000" b="1" kern="10" dirty="0" err="1">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tập</a:t>
            </a:r>
            <a:r>
              <a:rPr lang="en-US" sz="4000" b="1" kern="10" dirty="0">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 </a:t>
            </a:r>
            <a:r>
              <a:rPr lang="en-US" sz="4000" b="1" kern="10" dirty="0" err="1">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tả</a:t>
            </a:r>
            <a:r>
              <a:rPr lang="en-US" sz="4000" b="1" kern="10" dirty="0">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 </a:t>
            </a:r>
            <a:r>
              <a:rPr lang="en-US" sz="4000" b="1" kern="10" dirty="0" err="1">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rPr>
              <a:t>cảnh</a:t>
            </a:r>
            <a:endParaRPr lang="en-US" sz="4000" b="1" kern="10" dirty="0">
              <a:ln w="19050">
                <a:solidFill>
                  <a:srgbClr val="99CCFF"/>
                </a:solidFill>
                <a:round/>
                <a:headEnd/>
                <a:tailEnd/>
              </a:ln>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4000" b="1" kern="10" dirty="0" smtClean="0">
                <a:ln w="19050">
                  <a:solidFill>
                    <a:srgbClr val="99CCFF"/>
                  </a:solidFill>
                  <a:round/>
                  <a:headEnd/>
                  <a:tailEnd/>
                </a:ln>
                <a:solidFill>
                  <a:srgbClr val="0000FF"/>
                </a:solidFill>
                <a:latin typeface="Times New Roman" pitchFamily="18" charset="0"/>
                <a:cs typeface="Times New Roman" pitchFamily="18" charset="0"/>
              </a:rPr>
              <a:t>(SGK/ 14)</a:t>
            </a:r>
            <a:endParaRPr lang="en-US" sz="4000" b="1" kern="10" dirty="0">
              <a:ln w="19050">
                <a:solidFill>
                  <a:srgbClr val="99CCFF"/>
                </a:solidFill>
                <a:round/>
                <a:headEnd/>
                <a:tailEnd/>
              </a:ln>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a:t>dinh thi bich thuy</a:t>
            </a:r>
          </a:p>
        </p:txBody>
      </p:sp>
      <p:sp>
        <p:nvSpPr>
          <p:cNvPr id="23554" name="Rectangle 2"/>
          <p:cNvSpPr>
            <a:spLocks noChangeArrowheads="1"/>
          </p:cNvSpPr>
          <p:nvPr/>
        </p:nvSpPr>
        <p:spPr bwMode="auto">
          <a:xfrm>
            <a:off x="2971800" y="558800"/>
            <a:ext cx="5943600" cy="2032000"/>
          </a:xfrm>
          <a:prstGeom prst="rect">
            <a:avLst/>
          </a:prstGeom>
          <a:solidFill>
            <a:srgbClr val="FFC000"/>
          </a:solidFill>
          <a:ln w="9525">
            <a:noFill/>
            <a:miter lim="800000"/>
            <a:headEnd/>
            <a:tailEnd/>
          </a:ln>
        </p:spPr>
        <p:txBody>
          <a:bodyPr>
            <a:spAutoFit/>
          </a:bodyPr>
          <a:lstStyle/>
          <a:p>
            <a:pPr>
              <a:lnSpc>
                <a:spcPct val="90000"/>
              </a:lnSpc>
              <a:spcBef>
                <a:spcPct val="20000"/>
              </a:spcBef>
              <a:buClr>
                <a:schemeClr val="tx2"/>
              </a:buClr>
              <a:buFont typeface="Times New Roman" pitchFamily="18" charset="0"/>
              <a:buNone/>
            </a:pPr>
            <a:r>
              <a:rPr lang="en-US" sz="2800" b="1">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Tả cánh đồng buổi sớm, đám mây, vòm trời, những giọt mưa, những sợi cỏ, những gánh rau, những bó hoa huệ của người bán hàng, bầy sáo liệng trên cánh đồng, mặt trời mọc</a:t>
            </a:r>
          </a:p>
        </p:txBody>
      </p:sp>
      <p:sp>
        <p:nvSpPr>
          <p:cNvPr id="23555" name="Text Box 3"/>
          <p:cNvSpPr txBox="1">
            <a:spLocks noChangeArrowheads="1"/>
          </p:cNvSpPr>
          <p:nvPr/>
        </p:nvSpPr>
        <p:spPr bwMode="auto">
          <a:xfrm>
            <a:off x="76200" y="901700"/>
            <a:ext cx="2514600" cy="1384300"/>
          </a:xfrm>
          <a:prstGeom prst="rect">
            <a:avLst/>
          </a:prstGeom>
          <a:solidFill>
            <a:srgbClr val="FFFF00"/>
          </a:solidFill>
          <a:ln w="9525">
            <a:noFill/>
            <a:miter lim="800000"/>
            <a:headEnd/>
            <a:tailEnd/>
          </a:ln>
        </p:spPr>
        <p:txBody>
          <a:bodyPr>
            <a:spAutoFit/>
          </a:bodyPr>
          <a:lstStyle/>
          <a:p>
            <a:pPr>
              <a:spcBef>
                <a:spcPct val="50000"/>
              </a:spcBef>
            </a:pPr>
            <a:r>
              <a:rPr lang="en-US" sz="2800" b="1">
                <a:solidFill>
                  <a:srgbClr val="990033"/>
                </a:solidFill>
                <a:latin typeface="Times New Roman" pitchFamily="18" charset="0"/>
                <a:cs typeface="Times New Roman" pitchFamily="18" charset="0"/>
              </a:rPr>
              <a:t>a,Những sự vật trong buổi sớm mùa thu</a:t>
            </a:r>
          </a:p>
        </p:txBody>
      </p:sp>
      <p:sp>
        <p:nvSpPr>
          <p:cNvPr id="23556" name="AutoShape 4"/>
          <p:cNvSpPr>
            <a:spLocks/>
          </p:cNvSpPr>
          <p:nvPr/>
        </p:nvSpPr>
        <p:spPr bwMode="auto">
          <a:xfrm flipH="1">
            <a:off x="2667000" y="558800"/>
            <a:ext cx="304800" cy="2032000"/>
          </a:xfrm>
          <a:prstGeom prst="rightBrace">
            <a:avLst>
              <a:gd name="adj1" fmla="val 64599"/>
              <a:gd name="adj2" fmla="val 50000"/>
            </a:avLst>
          </a:prstGeom>
          <a:noFill/>
          <a:ln w="28575">
            <a:solidFill>
              <a:srgbClr val="FF0066"/>
            </a:solidFill>
            <a:round/>
            <a:headEnd/>
            <a:tailEnd/>
          </a:ln>
        </p:spPr>
        <p:txBody>
          <a:bodyPr wrap="none" anchor="ctr"/>
          <a:lstStyle/>
          <a:p>
            <a:pPr algn="ctr"/>
            <a:endParaRPr lang="vi-VN">
              <a:solidFill>
                <a:srgbClr val="6600CC"/>
              </a:solidFill>
              <a:latin typeface="Calibri" pitchFamily="34" charset="0"/>
            </a:endParaRPr>
          </a:p>
        </p:txBody>
      </p:sp>
      <p:sp>
        <p:nvSpPr>
          <p:cNvPr id="22533" name="Text Box 5"/>
          <p:cNvSpPr txBox="1">
            <a:spLocks noChangeArrowheads="1"/>
          </p:cNvSpPr>
          <p:nvPr/>
        </p:nvSpPr>
        <p:spPr bwMode="auto">
          <a:xfrm>
            <a:off x="76200" y="3871913"/>
            <a:ext cx="2362200" cy="1384300"/>
          </a:xfrm>
          <a:prstGeom prst="rect">
            <a:avLst/>
          </a:prstGeom>
          <a:gradFill rotWithShape="1">
            <a:gsLst>
              <a:gs pos="0">
                <a:srgbClr val="FFCCFF"/>
              </a:gs>
              <a:gs pos="50000">
                <a:schemeClr val="bg1"/>
              </a:gs>
              <a:gs pos="100000">
                <a:srgbClr val="FFCCFF"/>
              </a:gs>
            </a:gsLst>
            <a:lin ang="5400000" scaled="1"/>
          </a:gradFill>
          <a:ln>
            <a:noFill/>
          </a:ln>
          <a:effectLst/>
          <a:extLst/>
        </p:spPr>
        <p:txBody>
          <a:bodyPr>
            <a:spAutoFit/>
          </a:bodyPr>
          <a:lstStyle/>
          <a:p>
            <a:pPr fontAlgn="auto">
              <a:spcBef>
                <a:spcPct val="50000"/>
              </a:spcBef>
              <a:spcAft>
                <a:spcPts val="0"/>
              </a:spcAft>
              <a:defRPr/>
            </a:pPr>
            <a:r>
              <a:rPr lang="en-US" sz="2800" b="1" dirty="0" err="1">
                <a:solidFill>
                  <a:srgbClr val="990033"/>
                </a:solidFill>
                <a:latin typeface="Times New Roman" pitchFamily="18" charset="0"/>
                <a:cs typeface="Times New Roman" pitchFamily="18" charset="0"/>
              </a:rPr>
              <a:t>b,Quan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sát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bằng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những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giác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quan</a:t>
            </a:r>
            <a:endParaRPr lang="en-US" sz="2800" b="1" dirty="0">
              <a:solidFill>
                <a:srgbClr val="990033"/>
              </a:solidFill>
              <a:latin typeface="Times New Roman" pitchFamily="18" charset="0"/>
              <a:cs typeface="Times New Roman" pitchFamily="18" charset="0"/>
            </a:endParaRPr>
          </a:p>
        </p:txBody>
      </p:sp>
      <p:sp>
        <p:nvSpPr>
          <p:cNvPr id="23558" name="Rectangle 6"/>
          <p:cNvSpPr>
            <a:spLocks noChangeArrowheads="1"/>
          </p:cNvSpPr>
          <p:nvPr/>
        </p:nvSpPr>
        <p:spPr bwMode="auto">
          <a:xfrm>
            <a:off x="2667000" y="2743200"/>
            <a:ext cx="6248400" cy="3810000"/>
          </a:xfrm>
          <a:prstGeom prst="rect">
            <a:avLst/>
          </a:prstGeom>
          <a:solidFill>
            <a:srgbClr val="FFFF00"/>
          </a:solidFill>
          <a:ln w="9525">
            <a:noFill/>
            <a:miter lim="800000"/>
            <a:headEnd/>
            <a:tailEnd/>
          </a:ln>
        </p:spPr>
        <p:txBody>
          <a:bodyPr/>
          <a:lstStyle/>
          <a:p>
            <a:pPr marL="342900" indent="-342900">
              <a:spcBef>
                <a:spcPct val="20000"/>
              </a:spcBef>
            </a:pPr>
            <a:r>
              <a:rPr lang="en-US" sz="2800" b="1">
                <a:solidFill>
                  <a:srgbClr val="990033"/>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Tác giả quan sát bằng xúc giác </a:t>
            </a:r>
            <a:r>
              <a:rPr lang="en-US" sz="2800" b="1">
                <a:solidFill>
                  <a:srgbClr val="990033"/>
                </a:solidFill>
                <a:latin typeface="Times New Roman" pitchFamily="18" charset="0"/>
                <a:cs typeface="Times New Roman" pitchFamily="18" charset="0"/>
              </a:rPr>
              <a:t> (cảm giác của làn da): thấy sớm đầu thu mát lạnh, một vài mưa loáng thoáng rơi trên khăn và tóc, những sợi cỏ đẫm nước làm ướt lạnh bàn chân</a:t>
            </a:r>
          </a:p>
          <a:p>
            <a:pPr marL="342900" indent="-342900">
              <a:spcBef>
                <a:spcPct val="20000"/>
              </a:spcBef>
            </a:pPr>
            <a:r>
              <a:rPr lang="en-US" sz="2800" b="1">
                <a:solidFill>
                  <a:srgbClr val="0000FF"/>
                </a:solidFill>
                <a:latin typeface="Times New Roman" pitchFamily="18" charset="0"/>
                <a:cs typeface="Times New Roman" pitchFamily="18" charset="0"/>
              </a:rPr>
              <a:t>-Bằng thị giác</a:t>
            </a:r>
          </a:p>
          <a:p>
            <a:pPr marL="342900" indent="-342900">
              <a:spcBef>
                <a:spcPct val="20000"/>
              </a:spcBef>
            </a:pPr>
            <a:r>
              <a:rPr lang="en-US" sz="2800" b="1">
                <a:solidFill>
                  <a:srgbClr val="990033"/>
                </a:solidFill>
                <a:latin typeface="Times New Roman" pitchFamily="18" charset="0"/>
                <a:cs typeface="Times New Roman" pitchFamily="18" charset="0"/>
              </a:rPr>
              <a:t>( mắt) thấy đám mây xám đục, vòm trời xanh vòi vọi, vài giọt mưa …</a:t>
            </a:r>
          </a:p>
        </p:txBody>
      </p:sp>
      <p:sp>
        <p:nvSpPr>
          <p:cNvPr id="23559" name="AutoShape 7"/>
          <p:cNvSpPr>
            <a:spLocks/>
          </p:cNvSpPr>
          <p:nvPr/>
        </p:nvSpPr>
        <p:spPr bwMode="auto">
          <a:xfrm flipH="1">
            <a:off x="2514600" y="2743200"/>
            <a:ext cx="228600" cy="3886200"/>
          </a:xfrm>
          <a:prstGeom prst="rightBrace">
            <a:avLst>
              <a:gd name="adj1" fmla="val 141667"/>
              <a:gd name="adj2" fmla="val 50000"/>
            </a:avLst>
          </a:prstGeom>
          <a:noFill/>
          <a:ln w="28575">
            <a:solidFill>
              <a:srgbClr val="FF0066"/>
            </a:solidFill>
            <a:round/>
            <a:headEnd/>
            <a:tailEnd/>
          </a:ln>
        </p:spPr>
        <p:txBody>
          <a:bodyPr wrap="none" anchor="ctr"/>
          <a:lstStyle/>
          <a:p>
            <a:pPr algn="ctr"/>
            <a:endParaRPr lang="vi-VN">
              <a:solidFill>
                <a:srgbClr val="6600CC"/>
              </a:solidFill>
              <a:latin typeface="Calibri" pitchFamily="34" charset="0"/>
            </a:endParaRPr>
          </a:p>
        </p:txBody>
      </p:sp>
      <p:sp>
        <p:nvSpPr>
          <p:cNvPr id="22536" name="Text Box 8"/>
          <p:cNvSpPr txBox="1">
            <a:spLocks noChangeArrowheads="1"/>
          </p:cNvSpPr>
          <p:nvPr/>
        </p:nvSpPr>
        <p:spPr bwMode="auto">
          <a:xfrm>
            <a:off x="304800" y="85725"/>
            <a:ext cx="1828800" cy="523875"/>
          </a:xfrm>
          <a:prstGeom prst="rect">
            <a:avLst/>
          </a:prstGeom>
          <a:noFill/>
          <a:ln w="9525">
            <a:noFill/>
            <a:miter lim="800000"/>
            <a:headEnd/>
            <a:tailEnd/>
          </a:ln>
        </p:spPr>
        <p:txBody>
          <a:bodyPr>
            <a:spAutoFit/>
          </a:bodyPr>
          <a:lstStyle/>
          <a:p>
            <a:pPr>
              <a:spcBef>
                <a:spcPct val="50000"/>
              </a:spcBef>
            </a:pPr>
            <a:r>
              <a:rPr lang="en-US" sz="2800" b="1">
                <a:solidFill>
                  <a:schemeClr val="hlink"/>
                </a:solidFill>
                <a:latin typeface="Times New Roman" pitchFamily="18" charset="0"/>
                <a:cs typeface="Times New Roman" pitchFamily="18" charset="0"/>
              </a:rPr>
              <a:t>Bài 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ox(in)">
                                      <p:cBhvr>
                                        <p:cTn id="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dinh thi bich thuy</a:t>
            </a:r>
          </a:p>
        </p:txBody>
      </p:sp>
      <p:sp>
        <p:nvSpPr>
          <p:cNvPr id="5124" name="Text Box 4"/>
          <p:cNvSpPr txBox="1">
            <a:spLocks noChangeArrowheads="1"/>
          </p:cNvSpPr>
          <p:nvPr/>
        </p:nvSpPr>
        <p:spPr bwMode="auto">
          <a:xfrm>
            <a:off x="685800" y="473075"/>
            <a:ext cx="7924800" cy="1384300"/>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Bài 2. Lập dàn ý bài văn tả cảnh một buổi sáng (hoặc trưa, chiều) trong vườn cây (hay trong công viên, trên đường phố, trên cánh đồng, nương rẫy).</a:t>
            </a:r>
          </a:p>
        </p:txBody>
      </p:sp>
      <p:sp>
        <p:nvSpPr>
          <p:cNvPr id="5126" name="Text Box 6"/>
          <p:cNvSpPr txBox="1">
            <a:spLocks noChangeArrowheads="1"/>
          </p:cNvSpPr>
          <p:nvPr/>
        </p:nvSpPr>
        <p:spPr bwMode="auto">
          <a:xfrm>
            <a:off x="685800" y="473075"/>
            <a:ext cx="7875588" cy="1384300"/>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Bài 2. </a:t>
            </a:r>
            <a:r>
              <a:rPr lang="en-US" sz="2800" b="1">
                <a:solidFill>
                  <a:srgbClr val="0000FF"/>
                </a:solidFill>
                <a:latin typeface="Times New Roman" pitchFamily="18" charset="0"/>
                <a:cs typeface="Times New Roman" pitchFamily="18" charset="0"/>
              </a:rPr>
              <a:t>Lập dàn ý</a:t>
            </a:r>
            <a:r>
              <a:rPr lang="en-US" sz="2800" b="1">
                <a:latin typeface="Times New Roman" pitchFamily="18" charset="0"/>
                <a:cs typeface="Times New Roman" pitchFamily="18" charset="0"/>
              </a:rPr>
              <a:t> bài văn </a:t>
            </a:r>
            <a:r>
              <a:rPr lang="en-US" sz="2800" b="1">
                <a:solidFill>
                  <a:srgbClr val="0000FF"/>
                </a:solidFill>
                <a:latin typeface="Times New Roman" pitchFamily="18" charset="0"/>
                <a:cs typeface="Times New Roman" pitchFamily="18" charset="0"/>
              </a:rPr>
              <a:t>tả cảnh</a:t>
            </a:r>
            <a:r>
              <a:rPr lang="en-US" sz="2800" b="1">
                <a:latin typeface="Times New Roman" pitchFamily="18" charset="0"/>
                <a:cs typeface="Times New Roman" pitchFamily="18" charset="0"/>
              </a:rPr>
              <a:t> một </a:t>
            </a:r>
            <a:r>
              <a:rPr lang="en-US" sz="2800" b="1">
                <a:solidFill>
                  <a:srgbClr val="0000FF"/>
                </a:solidFill>
                <a:latin typeface="Times New Roman" pitchFamily="18" charset="0"/>
                <a:cs typeface="Times New Roman" pitchFamily="18" charset="0"/>
              </a:rPr>
              <a:t>buổi sáng (</a:t>
            </a:r>
            <a:r>
              <a:rPr lang="en-US" sz="2800" b="1">
                <a:latin typeface="Times New Roman" pitchFamily="18" charset="0"/>
                <a:cs typeface="Times New Roman" pitchFamily="18" charset="0"/>
              </a:rPr>
              <a:t>hoặc</a:t>
            </a:r>
            <a:r>
              <a:rPr lang="en-US" sz="2800" b="1">
                <a:solidFill>
                  <a:srgbClr val="0000FF"/>
                </a:solidFill>
                <a:latin typeface="Times New Roman" pitchFamily="18" charset="0"/>
                <a:cs typeface="Times New Roman" pitchFamily="18" charset="0"/>
              </a:rPr>
              <a:t> trưa, chiều)</a:t>
            </a:r>
            <a:r>
              <a:rPr lang="en-US" sz="2800" b="1">
                <a:latin typeface="Times New Roman" pitchFamily="18" charset="0"/>
                <a:cs typeface="Times New Roman" pitchFamily="18" charset="0"/>
              </a:rPr>
              <a:t> trong </a:t>
            </a:r>
            <a:r>
              <a:rPr lang="en-US" sz="2800" b="1">
                <a:solidFill>
                  <a:srgbClr val="00CC00"/>
                </a:solidFill>
                <a:latin typeface="Times New Roman" pitchFamily="18" charset="0"/>
                <a:cs typeface="Times New Roman" pitchFamily="18" charset="0"/>
              </a:rPr>
              <a:t>vườn cây</a:t>
            </a:r>
            <a:r>
              <a:rPr lang="en-US" sz="2800" b="1">
                <a:latin typeface="Times New Roman" pitchFamily="18" charset="0"/>
                <a:cs typeface="Times New Roman" pitchFamily="18" charset="0"/>
              </a:rPr>
              <a:t> (hay trong </a:t>
            </a:r>
            <a:r>
              <a:rPr lang="en-US" sz="2800" b="1">
                <a:solidFill>
                  <a:srgbClr val="00CC00"/>
                </a:solidFill>
                <a:latin typeface="Times New Roman" pitchFamily="18" charset="0"/>
                <a:cs typeface="Times New Roman" pitchFamily="18" charset="0"/>
              </a:rPr>
              <a:t>công viên</a:t>
            </a:r>
            <a:r>
              <a:rPr lang="en-US" sz="2800" b="1">
                <a:latin typeface="Times New Roman" pitchFamily="18" charset="0"/>
                <a:cs typeface="Times New Roman" pitchFamily="18" charset="0"/>
              </a:rPr>
              <a:t>, trên </a:t>
            </a:r>
            <a:r>
              <a:rPr lang="en-US" sz="2800" b="1">
                <a:solidFill>
                  <a:srgbClr val="00CC00"/>
                </a:solidFill>
                <a:latin typeface="Times New Roman" pitchFamily="18" charset="0"/>
                <a:cs typeface="Times New Roman" pitchFamily="18" charset="0"/>
              </a:rPr>
              <a:t>đường phố</a:t>
            </a:r>
            <a:r>
              <a:rPr lang="en-US" sz="2800" b="1">
                <a:latin typeface="Times New Roman" pitchFamily="18" charset="0"/>
                <a:cs typeface="Times New Roman" pitchFamily="18" charset="0"/>
              </a:rPr>
              <a:t>, trên </a:t>
            </a:r>
            <a:r>
              <a:rPr lang="en-US" sz="2800" b="1">
                <a:solidFill>
                  <a:srgbClr val="00CC00"/>
                </a:solidFill>
                <a:latin typeface="Times New Roman" pitchFamily="18" charset="0"/>
                <a:cs typeface="Times New Roman" pitchFamily="18" charset="0"/>
              </a:rPr>
              <a:t>cánh đồng</a:t>
            </a:r>
            <a:r>
              <a:rPr lang="en-US" sz="2800" b="1">
                <a:latin typeface="Times New Roman" pitchFamily="18" charset="0"/>
                <a:cs typeface="Times New Roman" pitchFamily="18" charset="0"/>
              </a:rPr>
              <a:t>, </a:t>
            </a:r>
            <a:r>
              <a:rPr lang="en-US" sz="2800" b="1">
                <a:solidFill>
                  <a:srgbClr val="00CC00"/>
                </a:solidFill>
                <a:latin typeface="Times New Roman" pitchFamily="18" charset="0"/>
                <a:cs typeface="Times New Roman" pitchFamily="18" charset="0"/>
              </a:rPr>
              <a:t>nương rẫy</a:t>
            </a:r>
            <a:r>
              <a:rPr lang="en-US" sz="2800" b="1">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in)">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ox(in)">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dinh thi bich thuy</a:t>
            </a:r>
          </a:p>
        </p:txBody>
      </p:sp>
      <p:pic>
        <p:nvPicPr>
          <p:cNvPr id="25602" name="Picture 5" descr="xen-canh"/>
          <p:cNvPicPr>
            <a:picLocks noChangeAspect="1" noChangeArrowheads="1"/>
          </p:cNvPicPr>
          <p:nvPr/>
        </p:nvPicPr>
        <p:blipFill>
          <a:blip r:embed="rId2"/>
          <a:srcRect/>
          <a:stretch>
            <a:fillRect/>
          </a:stretch>
        </p:blipFill>
        <p:spPr bwMode="auto">
          <a:xfrm>
            <a:off x="76200" y="28575"/>
            <a:ext cx="4495800" cy="3324225"/>
          </a:xfrm>
          <a:prstGeom prst="rect">
            <a:avLst/>
          </a:prstGeom>
          <a:noFill/>
          <a:ln w="9525">
            <a:solidFill>
              <a:srgbClr val="FF0066"/>
            </a:solidFill>
            <a:miter lim="800000"/>
            <a:headEnd/>
            <a:tailEnd/>
          </a:ln>
        </p:spPr>
      </p:pic>
      <p:pic>
        <p:nvPicPr>
          <p:cNvPr id="25603" name="Picture 7" descr="40215133-210590sm"/>
          <p:cNvPicPr>
            <a:picLocks noChangeAspect="1" noChangeArrowheads="1"/>
          </p:cNvPicPr>
          <p:nvPr/>
        </p:nvPicPr>
        <p:blipFill>
          <a:blip r:embed="rId3"/>
          <a:srcRect/>
          <a:stretch>
            <a:fillRect/>
          </a:stretch>
        </p:blipFill>
        <p:spPr bwMode="auto">
          <a:xfrm>
            <a:off x="4800600" y="0"/>
            <a:ext cx="4343400" cy="3352800"/>
          </a:xfrm>
          <a:prstGeom prst="rect">
            <a:avLst/>
          </a:prstGeom>
          <a:noFill/>
          <a:ln w="9525">
            <a:solidFill>
              <a:srgbClr val="FF0066"/>
            </a:solidFill>
            <a:miter lim="800000"/>
            <a:headEnd/>
            <a:tailEnd/>
          </a:ln>
        </p:spPr>
      </p:pic>
      <p:pic>
        <p:nvPicPr>
          <p:cNvPr id="25604" name="Picture 9" descr="ANd9GcTVqj8hWzss59ObcPoO8AN5ym4RwALI3ZOP4dUKWXHYbpLE1RsfGPe_3OKvfQ"/>
          <p:cNvPicPr>
            <a:picLocks noChangeAspect="1" noChangeArrowheads="1"/>
          </p:cNvPicPr>
          <p:nvPr/>
        </p:nvPicPr>
        <p:blipFill>
          <a:blip r:embed="rId4"/>
          <a:srcRect/>
          <a:stretch>
            <a:fillRect/>
          </a:stretch>
        </p:blipFill>
        <p:spPr bwMode="auto">
          <a:xfrm>
            <a:off x="0" y="3505200"/>
            <a:ext cx="4495800" cy="3368675"/>
          </a:xfrm>
          <a:prstGeom prst="rect">
            <a:avLst/>
          </a:prstGeom>
          <a:noFill/>
          <a:ln w="9525">
            <a:solidFill>
              <a:srgbClr val="FF0066"/>
            </a:solidFill>
            <a:miter lim="800000"/>
            <a:headEnd/>
            <a:tailEnd/>
          </a:ln>
        </p:spPr>
      </p:pic>
      <p:pic>
        <p:nvPicPr>
          <p:cNvPr id="25605" name="Picture 11" descr="1nha-5"/>
          <p:cNvPicPr>
            <a:picLocks noChangeAspect="1" noChangeArrowheads="1"/>
          </p:cNvPicPr>
          <p:nvPr/>
        </p:nvPicPr>
        <p:blipFill>
          <a:blip r:embed="rId5"/>
          <a:srcRect/>
          <a:stretch>
            <a:fillRect/>
          </a:stretch>
        </p:blipFill>
        <p:spPr bwMode="auto">
          <a:xfrm>
            <a:off x="4572000" y="3525838"/>
            <a:ext cx="4572000" cy="3332162"/>
          </a:xfrm>
          <a:prstGeom prst="rect">
            <a:avLst/>
          </a:prstGeom>
          <a:noFill/>
          <a:ln w="9525">
            <a:solidFill>
              <a:srgbClr val="FF0066"/>
            </a:solidFill>
            <a:miter lim="800000"/>
            <a:headEnd/>
            <a:tailEnd/>
          </a:ln>
        </p:spPr>
      </p:pic>
      <p:sp>
        <p:nvSpPr>
          <p:cNvPr id="6156" name="Rectangle 12"/>
          <p:cNvSpPr>
            <a:spLocks noChangeArrowheads="1"/>
          </p:cNvSpPr>
          <p:nvPr/>
        </p:nvSpPr>
        <p:spPr bwMode="auto">
          <a:xfrm>
            <a:off x="3200400" y="3048000"/>
            <a:ext cx="2516188" cy="711200"/>
          </a:xfrm>
          <a:prstGeom prst="rect">
            <a:avLst/>
          </a:prstGeom>
          <a:solidFill>
            <a:schemeClr val="accent1"/>
          </a:solidFill>
          <a:ln w="9525">
            <a:solidFill>
              <a:srgbClr val="FF0066"/>
            </a:solidFill>
            <a:miter lim="800000"/>
            <a:headEnd/>
            <a:tailEnd/>
          </a:ln>
        </p:spPr>
        <p:txBody>
          <a:bodyPr>
            <a:spAutoFit/>
          </a:bodyPr>
          <a:lstStyle/>
          <a:p>
            <a:r>
              <a:rPr lang="en-US" sz="4000" b="1">
                <a:solidFill>
                  <a:srgbClr val="FF0066"/>
                </a:solidFill>
                <a:latin typeface="Calibri" pitchFamily="34" charset="0"/>
              </a:rPr>
              <a:t>vườn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fade">
                                      <p:cBhvr>
                                        <p:cTn id="7" dur="770" decel="100000"/>
                                        <p:tgtEl>
                                          <p:spTgt spid="6156"/>
                                        </p:tgtEl>
                                      </p:cBhvr>
                                    </p:animEffect>
                                    <p:animScale>
                                      <p:cBhvr>
                                        <p:cTn id="8" dur="770" decel="100000"/>
                                        <p:tgtEl>
                                          <p:spTgt spid="6156"/>
                                        </p:tgtEl>
                                      </p:cBhvr>
                                      <p:from x="10000" y="10000"/>
                                      <p:to x="200000" y="450000"/>
                                    </p:animScale>
                                    <p:animScale>
                                      <p:cBhvr>
                                        <p:cTn id="9" dur="1230" accel="100000" fill="hold">
                                          <p:stCondLst>
                                            <p:cond delay="770"/>
                                          </p:stCondLst>
                                        </p:cTn>
                                        <p:tgtEl>
                                          <p:spTgt spid="6156"/>
                                        </p:tgtEl>
                                      </p:cBhvr>
                                      <p:from x="200000" y="450000"/>
                                      <p:to x="100000" y="100000"/>
                                    </p:animScale>
                                    <p:set>
                                      <p:cBhvr>
                                        <p:cTn id="10" dur="770" fill="hold"/>
                                        <p:tgtEl>
                                          <p:spTgt spid="6156"/>
                                        </p:tgtEl>
                                        <p:attrNameLst>
                                          <p:attrName>ppt_x</p:attrName>
                                        </p:attrNameLst>
                                      </p:cBhvr>
                                      <p:to>
                                        <p:strVal val="(0.5)"/>
                                      </p:to>
                                    </p:set>
                                    <p:anim from="(0.5)" to="(#ppt_x)" calcmode="lin" valueType="num">
                                      <p:cBhvr>
                                        <p:cTn id="11" dur="1230" accel="100000" fill="hold">
                                          <p:stCondLst>
                                            <p:cond delay="770"/>
                                          </p:stCondLst>
                                        </p:cTn>
                                        <p:tgtEl>
                                          <p:spTgt spid="6156"/>
                                        </p:tgtEl>
                                        <p:attrNameLst>
                                          <p:attrName>ppt_x</p:attrName>
                                        </p:attrNameLst>
                                      </p:cBhvr>
                                    </p:anim>
                                    <p:set>
                                      <p:cBhvr>
                                        <p:cTn id="12" dur="770" fill="hold"/>
                                        <p:tgtEl>
                                          <p:spTgt spid="6156"/>
                                        </p:tgtEl>
                                        <p:attrNameLst>
                                          <p:attrName>ppt_y</p:attrName>
                                        </p:attrNameLst>
                                      </p:cBhvr>
                                      <p:to>
                                        <p:strVal val="(#ppt_y+0.4)"/>
                                      </p:to>
                                    </p:set>
                                    <p:anim from="(#ppt_y+0.4)" to="(#ppt_y)" calcmode="lin" valueType="num">
                                      <p:cBhvr>
                                        <p:cTn id="13" dur="1230" accel="100000" fill="hold">
                                          <p:stCondLst>
                                            <p:cond delay="770"/>
                                          </p:stCondLst>
                                        </p:cTn>
                                        <p:tgtEl>
                                          <p:spTgt spid="61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dinh thi bich thuy</a:t>
            </a:r>
          </a:p>
        </p:txBody>
      </p:sp>
      <p:pic>
        <p:nvPicPr>
          <p:cNvPr id="26626" name="Picture 11" descr="damsen4"/>
          <p:cNvPicPr>
            <a:picLocks noChangeAspect="1" noChangeArrowheads="1"/>
          </p:cNvPicPr>
          <p:nvPr/>
        </p:nvPicPr>
        <p:blipFill>
          <a:blip r:embed="rId2"/>
          <a:srcRect/>
          <a:stretch>
            <a:fillRect/>
          </a:stretch>
        </p:blipFill>
        <p:spPr bwMode="auto">
          <a:xfrm>
            <a:off x="0" y="3200400"/>
            <a:ext cx="4267200" cy="3657600"/>
          </a:xfrm>
          <a:prstGeom prst="rect">
            <a:avLst/>
          </a:prstGeom>
          <a:noFill/>
          <a:ln w="9525">
            <a:noFill/>
            <a:miter lim="800000"/>
            <a:headEnd/>
            <a:tailEnd/>
          </a:ln>
        </p:spPr>
      </p:pic>
      <p:pic>
        <p:nvPicPr>
          <p:cNvPr id="26627" name="Picture 5" descr="55210085-huongpmcvnuocchuchi_ltuong2"/>
          <p:cNvPicPr>
            <a:picLocks noChangeAspect="1" noChangeArrowheads="1"/>
          </p:cNvPicPr>
          <p:nvPr/>
        </p:nvPicPr>
        <p:blipFill>
          <a:blip r:embed="rId3"/>
          <a:srcRect/>
          <a:stretch>
            <a:fillRect/>
          </a:stretch>
        </p:blipFill>
        <p:spPr bwMode="auto">
          <a:xfrm>
            <a:off x="0" y="0"/>
            <a:ext cx="4191000" cy="3143250"/>
          </a:xfrm>
          <a:prstGeom prst="rect">
            <a:avLst/>
          </a:prstGeom>
          <a:noFill/>
          <a:ln w="9525">
            <a:noFill/>
            <a:miter lim="800000"/>
            <a:headEnd/>
            <a:tailEnd/>
          </a:ln>
        </p:spPr>
      </p:pic>
      <p:pic>
        <p:nvPicPr>
          <p:cNvPr id="26628" name="Picture 7" descr="congviennuoc151262"/>
          <p:cNvPicPr>
            <a:picLocks noChangeAspect="1" noChangeArrowheads="1"/>
          </p:cNvPicPr>
          <p:nvPr/>
        </p:nvPicPr>
        <p:blipFill>
          <a:blip r:embed="rId4"/>
          <a:srcRect/>
          <a:stretch>
            <a:fillRect/>
          </a:stretch>
        </p:blipFill>
        <p:spPr bwMode="auto">
          <a:xfrm>
            <a:off x="4267200" y="0"/>
            <a:ext cx="4648200" cy="3124200"/>
          </a:xfrm>
          <a:prstGeom prst="rect">
            <a:avLst/>
          </a:prstGeom>
          <a:noFill/>
          <a:ln w="9525">
            <a:noFill/>
            <a:miter lim="800000"/>
            <a:headEnd/>
            <a:tailEnd/>
          </a:ln>
        </p:spPr>
      </p:pic>
      <p:pic>
        <p:nvPicPr>
          <p:cNvPr id="26629" name="Picture 8" descr="cong-vien-nuoc-ho-tay"/>
          <p:cNvPicPr>
            <a:picLocks noChangeAspect="1" noChangeArrowheads="1"/>
          </p:cNvPicPr>
          <p:nvPr/>
        </p:nvPicPr>
        <p:blipFill>
          <a:blip r:embed="rId5"/>
          <a:srcRect/>
          <a:stretch>
            <a:fillRect/>
          </a:stretch>
        </p:blipFill>
        <p:spPr bwMode="auto">
          <a:xfrm>
            <a:off x="4267200" y="3276600"/>
            <a:ext cx="4686300" cy="3327400"/>
          </a:xfrm>
          <a:prstGeom prst="rect">
            <a:avLst/>
          </a:prstGeom>
          <a:noFill/>
          <a:ln w="9525">
            <a:noFill/>
            <a:miter lim="800000"/>
            <a:headEnd/>
            <a:tailEnd/>
          </a:ln>
        </p:spPr>
      </p:pic>
      <p:sp>
        <p:nvSpPr>
          <p:cNvPr id="9226" name="Rectangle 10"/>
          <p:cNvSpPr>
            <a:spLocks noChangeArrowheads="1"/>
          </p:cNvSpPr>
          <p:nvPr/>
        </p:nvSpPr>
        <p:spPr bwMode="auto">
          <a:xfrm>
            <a:off x="2590800" y="2895600"/>
            <a:ext cx="3810000" cy="650875"/>
          </a:xfrm>
          <a:prstGeom prst="rect">
            <a:avLst/>
          </a:prstGeom>
          <a:gradFill rotWithShape="1">
            <a:gsLst>
              <a:gs pos="0">
                <a:schemeClr val="bg1"/>
              </a:gs>
              <a:gs pos="50000">
                <a:srgbClr val="FFCCFF"/>
              </a:gs>
              <a:gs pos="100000">
                <a:schemeClr val="bg1"/>
              </a:gs>
            </a:gsLst>
            <a:lin ang="18900000" scaled="1"/>
          </a:gradFill>
          <a:ln w="9525">
            <a:solidFill>
              <a:srgbClr val="FF0066"/>
            </a:solidFill>
            <a:miter lim="800000"/>
            <a:headEnd/>
            <a:tailEnd/>
          </a:ln>
          <a:effectLst/>
          <a:extLst/>
        </p:spPr>
        <p:txBody>
          <a:bodyPr>
            <a:spAutoFit/>
          </a:bodyPr>
          <a:lstStyle/>
          <a:p>
            <a:pPr fontAlgn="auto">
              <a:spcBef>
                <a:spcPts val="0"/>
              </a:spcBef>
              <a:spcAft>
                <a:spcPts val="0"/>
              </a:spcAft>
              <a:defRPr/>
            </a:pPr>
            <a:r>
              <a:rPr lang="en-US" sz="3600" b="1">
                <a:solidFill>
                  <a:srgbClr val="0000FF"/>
                </a:solidFill>
                <a:latin typeface="+mn-lt"/>
                <a:cs typeface="+mn-cs"/>
              </a:rPr>
              <a:t>Công viên nước</a:t>
            </a:r>
            <a:r>
              <a:rPr lang="en-US" sz="3600" b="1">
                <a:solidFill>
                  <a:srgbClr val="FF0066"/>
                </a:solidFill>
                <a:latin typeface="+mn-lt"/>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fade">
                                      <p:cBhvr>
                                        <p:cTn id="7" dur="770" decel="100000"/>
                                        <p:tgtEl>
                                          <p:spTgt spid="9226"/>
                                        </p:tgtEl>
                                      </p:cBhvr>
                                    </p:animEffect>
                                    <p:animScale>
                                      <p:cBhvr>
                                        <p:cTn id="8" dur="770" decel="100000"/>
                                        <p:tgtEl>
                                          <p:spTgt spid="9226"/>
                                        </p:tgtEl>
                                      </p:cBhvr>
                                      <p:from x="10000" y="10000"/>
                                      <p:to x="200000" y="450000"/>
                                    </p:animScale>
                                    <p:animScale>
                                      <p:cBhvr>
                                        <p:cTn id="9" dur="1230" accel="100000" fill="hold">
                                          <p:stCondLst>
                                            <p:cond delay="770"/>
                                          </p:stCondLst>
                                        </p:cTn>
                                        <p:tgtEl>
                                          <p:spTgt spid="9226"/>
                                        </p:tgtEl>
                                      </p:cBhvr>
                                      <p:from x="200000" y="450000"/>
                                      <p:to x="100000" y="100000"/>
                                    </p:animScale>
                                    <p:set>
                                      <p:cBhvr>
                                        <p:cTn id="10" dur="770" fill="hold"/>
                                        <p:tgtEl>
                                          <p:spTgt spid="9226"/>
                                        </p:tgtEl>
                                        <p:attrNameLst>
                                          <p:attrName>ppt_x</p:attrName>
                                        </p:attrNameLst>
                                      </p:cBhvr>
                                      <p:to>
                                        <p:strVal val="(0.5)"/>
                                      </p:to>
                                    </p:set>
                                    <p:anim from="(0.5)" to="(#ppt_x)" calcmode="lin" valueType="num">
                                      <p:cBhvr>
                                        <p:cTn id="11" dur="1230" accel="100000" fill="hold">
                                          <p:stCondLst>
                                            <p:cond delay="770"/>
                                          </p:stCondLst>
                                        </p:cTn>
                                        <p:tgtEl>
                                          <p:spTgt spid="9226"/>
                                        </p:tgtEl>
                                        <p:attrNameLst>
                                          <p:attrName>ppt_x</p:attrName>
                                        </p:attrNameLst>
                                      </p:cBhvr>
                                    </p:anim>
                                    <p:set>
                                      <p:cBhvr>
                                        <p:cTn id="12" dur="770" fill="hold"/>
                                        <p:tgtEl>
                                          <p:spTgt spid="9226"/>
                                        </p:tgtEl>
                                        <p:attrNameLst>
                                          <p:attrName>ppt_y</p:attrName>
                                        </p:attrNameLst>
                                      </p:cBhvr>
                                      <p:to>
                                        <p:strVal val="(#ppt_y+0.4)"/>
                                      </p:to>
                                    </p:set>
                                    <p:anim from="(#ppt_y+0.4)" to="(#ppt_y)" calcmode="lin" valueType="num">
                                      <p:cBhvr>
                                        <p:cTn id="13" dur="1230" accel="100000" fill="hold">
                                          <p:stCondLst>
                                            <p:cond delay="770"/>
                                          </p:stCondLst>
                                        </p:cTn>
                                        <p:tgtEl>
                                          <p:spTgt spid="92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dinh thi bich thuy</a:t>
            </a:r>
          </a:p>
        </p:txBody>
      </p:sp>
      <p:pic>
        <p:nvPicPr>
          <p:cNvPr id="27650" name="Picture 21" descr="bai-do-xe-ngam"/>
          <p:cNvPicPr>
            <a:picLocks noChangeAspect="1" noChangeArrowheads="1"/>
          </p:cNvPicPr>
          <p:nvPr/>
        </p:nvPicPr>
        <p:blipFill>
          <a:blip r:embed="rId2"/>
          <a:srcRect/>
          <a:stretch>
            <a:fillRect/>
          </a:stretch>
        </p:blipFill>
        <p:spPr bwMode="auto">
          <a:xfrm>
            <a:off x="4648200" y="0"/>
            <a:ext cx="4648200" cy="3390900"/>
          </a:xfrm>
          <a:prstGeom prst="rect">
            <a:avLst/>
          </a:prstGeom>
          <a:noFill/>
          <a:ln w="9525">
            <a:noFill/>
            <a:miter lim="800000"/>
            <a:headEnd/>
            <a:tailEnd/>
          </a:ln>
        </p:spPr>
      </p:pic>
      <p:pic>
        <p:nvPicPr>
          <p:cNvPr id="27651" name="Picture 13" descr="210611_thu_le7"/>
          <p:cNvPicPr>
            <a:picLocks noChangeAspect="1" noChangeArrowheads="1"/>
          </p:cNvPicPr>
          <p:nvPr/>
        </p:nvPicPr>
        <p:blipFill>
          <a:blip r:embed="rId3"/>
          <a:srcRect/>
          <a:stretch>
            <a:fillRect/>
          </a:stretch>
        </p:blipFill>
        <p:spPr bwMode="auto">
          <a:xfrm>
            <a:off x="0" y="3352800"/>
            <a:ext cx="4648200" cy="3505200"/>
          </a:xfrm>
          <a:prstGeom prst="rect">
            <a:avLst/>
          </a:prstGeom>
          <a:noFill/>
          <a:ln w="9525">
            <a:noFill/>
            <a:miter lim="800000"/>
            <a:headEnd/>
            <a:tailEnd/>
          </a:ln>
        </p:spPr>
      </p:pic>
      <p:pic>
        <p:nvPicPr>
          <p:cNvPr id="27652" name="Picture 15" descr="090128184944-22-688"/>
          <p:cNvPicPr>
            <a:picLocks noChangeAspect="1" noChangeArrowheads="1"/>
          </p:cNvPicPr>
          <p:nvPr/>
        </p:nvPicPr>
        <p:blipFill>
          <a:blip r:embed="rId4"/>
          <a:srcRect/>
          <a:stretch>
            <a:fillRect/>
          </a:stretch>
        </p:blipFill>
        <p:spPr bwMode="auto">
          <a:xfrm>
            <a:off x="4724400" y="3352800"/>
            <a:ext cx="4419600" cy="3505200"/>
          </a:xfrm>
          <a:prstGeom prst="rect">
            <a:avLst/>
          </a:prstGeom>
          <a:noFill/>
          <a:ln w="9525">
            <a:noFill/>
            <a:miter lim="800000"/>
            <a:headEnd/>
            <a:tailEnd/>
          </a:ln>
        </p:spPr>
      </p:pic>
      <p:pic>
        <p:nvPicPr>
          <p:cNvPr id="27653" name="Picture 17" descr="C%C3%B4ng_vi%C3%AAn_Th%E1%BB%A7_L%E1%BB%87"/>
          <p:cNvPicPr>
            <a:picLocks noChangeAspect="1" noChangeArrowheads="1"/>
          </p:cNvPicPr>
          <p:nvPr/>
        </p:nvPicPr>
        <p:blipFill>
          <a:blip r:embed="rId5"/>
          <a:srcRect/>
          <a:stretch>
            <a:fillRect/>
          </a:stretch>
        </p:blipFill>
        <p:spPr bwMode="auto">
          <a:xfrm>
            <a:off x="0" y="0"/>
            <a:ext cx="4648200" cy="3276600"/>
          </a:xfrm>
          <a:prstGeom prst="rect">
            <a:avLst/>
          </a:prstGeom>
          <a:noFill/>
          <a:ln w="9525">
            <a:noFill/>
            <a:miter lim="800000"/>
            <a:headEnd/>
            <a:tailEnd/>
          </a:ln>
        </p:spPr>
      </p:pic>
      <p:sp>
        <p:nvSpPr>
          <p:cNvPr id="7188" name="Rectangle 20"/>
          <p:cNvSpPr>
            <a:spLocks noChangeArrowheads="1"/>
          </p:cNvSpPr>
          <p:nvPr/>
        </p:nvSpPr>
        <p:spPr bwMode="auto">
          <a:xfrm>
            <a:off x="2590800" y="2895600"/>
            <a:ext cx="4114800" cy="650875"/>
          </a:xfrm>
          <a:prstGeom prst="rect">
            <a:avLst/>
          </a:prstGeom>
          <a:gradFill rotWithShape="1">
            <a:gsLst>
              <a:gs pos="0">
                <a:schemeClr val="bg1"/>
              </a:gs>
              <a:gs pos="100000">
                <a:srgbClr val="FFFF00"/>
              </a:gs>
            </a:gsLst>
            <a:path path="shape">
              <a:fillToRect l="50000" t="50000" r="50000" b="50000"/>
            </a:path>
          </a:gradFill>
          <a:ln w="9525">
            <a:solidFill>
              <a:srgbClr val="FF0066"/>
            </a:solidFill>
            <a:miter lim="800000"/>
            <a:headEnd/>
            <a:tailEnd/>
          </a:ln>
        </p:spPr>
        <p:txBody>
          <a:bodyPr>
            <a:spAutoFit/>
          </a:bodyPr>
          <a:lstStyle/>
          <a:p>
            <a:r>
              <a:rPr lang="en-US" sz="3600" b="1">
                <a:solidFill>
                  <a:srgbClr val="FF00FF"/>
                </a:solidFill>
                <a:latin typeface="Calibri" pitchFamily="34" charset="0"/>
              </a:rPr>
              <a:t>Công viên Thủ Lệ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fade">
                                      <p:cBhvr>
                                        <p:cTn id="7" dur="770" decel="100000"/>
                                        <p:tgtEl>
                                          <p:spTgt spid="7188"/>
                                        </p:tgtEl>
                                      </p:cBhvr>
                                    </p:animEffect>
                                    <p:animScale>
                                      <p:cBhvr>
                                        <p:cTn id="8" dur="770" decel="100000"/>
                                        <p:tgtEl>
                                          <p:spTgt spid="7188"/>
                                        </p:tgtEl>
                                      </p:cBhvr>
                                      <p:from x="10000" y="10000"/>
                                      <p:to x="200000" y="450000"/>
                                    </p:animScale>
                                    <p:animScale>
                                      <p:cBhvr>
                                        <p:cTn id="9" dur="1230" accel="100000" fill="hold">
                                          <p:stCondLst>
                                            <p:cond delay="770"/>
                                          </p:stCondLst>
                                        </p:cTn>
                                        <p:tgtEl>
                                          <p:spTgt spid="7188"/>
                                        </p:tgtEl>
                                      </p:cBhvr>
                                      <p:from x="200000" y="450000"/>
                                      <p:to x="100000" y="100000"/>
                                    </p:animScale>
                                    <p:set>
                                      <p:cBhvr>
                                        <p:cTn id="10" dur="770" fill="hold"/>
                                        <p:tgtEl>
                                          <p:spTgt spid="7188"/>
                                        </p:tgtEl>
                                        <p:attrNameLst>
                                          <p:attrName>ppt_x</p:attrName>
                                        </p:attrNameLst>
                                      </p:cBhvr>
                                      <p:to>
                                        <p:strVal val="(0.5)"/>
                                      </p:to>
                                    </p:set>
                                    <p:anim from="(0.5)" to="(#ppt_x)" calcmode="lin" valueType="num">
                                      <p:cBhvr>
                                        <p:cTn id="11" dur="1230" accel="100000" fill="hold">
                                          <p:stCondLst>
                                            <p:cond delay="770"/>
                                          </p:stCondLst>
                                        </p:cTn>
                                        <p:tgtEl>
                                          <p:spTgt spid="7188"/>
                                        </p:tgtEl>
                                        <p:attrNameLst>
                                          <p:attrName>ppt_x</p:attrName>
                                        </p:attrNameLst>
                                      </p:cBhvr>
                                    </p:anim>
                                    <p:set>
                                      <p:cBhvr>
                                        <p:cTn id="12" dur="770" fill="hold"/>
                                        <p:tgtEl>
                                          <p:spTgt spid="7188"/>
                                        </p:tgtEl>
                                        <p:attrNameLst>
                                          <p:attrName>ppt_y</p:attrName>
                                        </p:attrNameLst>
                                      </p:cBhvr>
                                      <p:to>
                                        <p:strVal val="(#ppt_y+0.4)"/>
                                      </p:to>
                                    </p:set>
                                    <p:anim from="(#ppt_y+0.4)" to="(#ppt_y)" calcmode="lin" valueType="num">
                                      <p:cBhvr>
                                        <p:cTn id="13" dur="1230" accel="100000" fill="hold">
                                          <p:stCondLst>
                                            <p:cond delay="770"/>
                                          </p:stCondLst>
                                        </p:cTn>
                                        <p:tgtEl>
                                          <p:spTgt spid="71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dinh thi bich thuy</a:t>
            </a:r>
          </a:p>
        </p:txBody>
      </p:sp>
      <p:pic>
        <p:nvPicPr>
          <p:cNvPr id="28674" name="Picture 4" descr="ANd9GcRqtmFNLTtGn1qkjSedz4bs94rH13bfowZk4-XbFpu3ZlISaaoARg"/>
          <p:cNvPicPr>
            <a:picLocks noChangeAspect="1" noChangeArrowheads="1"/>
          </p:cNvPicPr>
          <p:nvPr/>
        </p:nvPicPr>
        <p:blipFill>
          <a:blip r:embed="rId2"/>
          <a:srcRect/>
          <a:stretch>
            <a:fillRect/>
          </a:stretch>
        </p:blipFill>
        <p:spPr bwMode="auto">
          <a:xfrm>
            <a:off x="4572000" y="0"/>
            <a:ext cx="4572000" cy="3429000"/>
          </a:xfrm>
          <a:prstGeom prst="rect">
            <a:avLst/>
          </a:prstGeom>
          <a:noFill/>
          <a:ln w="9525">
            <a:noFill/>
            <a:miter lim="800000"/>
            <a:headEnd/>
            <a:tailEnd/>
          </a:ln>
        </p:spPr>
      </p:pic>
      <p:pic>
        <p:nvPicPr>
          <p:cNvPr id="28675" name="Picture 5" descr="33114_IMG_0246"/>
          <p:cNvPicPr>
            <a:picLocks noChangeAspect="1" noChangeArrowheads="1"/>
          </p:cNvPicPr>
          <p:nvPr/>
        </p:nvPicPr>
        <p:blipFill>
          <a:blip r:embed="rId3"/>
          <a:srcRect/>
          <a:stretch>
            <a:fillRect/>
          </a:stretch>
        </p:blipFill>
        <p:spPr bwMode="auto">
          <a:xfrm>
            <a:off x="0" y="0"/>
            <a:ext cx="4495800" cy="3509963"/>
          </a:xfrm>
          <a:prstGeom prst="rect">
            <a:avLst/>
          </a:prstGeom>
          <a:noFill/>
          <a:ln w="9525">
            <a:noFill/>
            <a:miter lim="800000"/>
            <a:headEnd/>
            <a:tailEnd/>
          </a:ln>
        </p:spPr>
      </p:pic>
      <p:pic>
        <p:nvPicPr>
          <p:cNvPr id="28676" name="Picture 7" descr="duong-pho-sai-gon1"/>
          <p:cNvPicPr>
            <a:picLocks noChangeAspect="1" noChangeArrowheads="1"/>
          </p:cNvPicPr>
          <p:nvPr/>
        </p:nvPicPr>
        <p:blipFill>
          <a:blip r:embed="rId4"/>
          <a:srcRect/>
          <a:stretch>
            <a:fillRect/>
          </a:stretch>
        </p:blipFill>
        <p:spPr bwMode="auto">
          <a:xfrm>
            <a:off x="0" y="3554413"/>
            <a:ext cx="4572000" cy="3303587"/>
          </a:xfrm>
          <a:prstGeom prst="rect">
            <a:avLst/>
          </a:prstGeom>
          <a:noFill/>
          <a:ln w="9525">
            <a:noFill/>
            <a:miter lim="800000"/>
            <a:headEnd/>
            <a:tailEnd/>
          </a:ln>
        </p:spPr>
      </p:pic>
      <p:pic>
        <p:nvPicPr>
          <p:cNvPr id="28677" name="Picture 9" descr="ImageView"/>
          <p:cNvPicPr>
            <a:picLocks noChangeAspect="1" noChangeArrowheads="1"/>
          </p:cNvPicPr>
          <p:nvPr/>
        </p:nvPicPr>
        <p:blipFill>
          <a:blip r:embed="rId5"/>
          <a:srcRect/>
          <a:stretch>
            <a:fillRect/>
          </a:stretch>
        </p:blipFill>
        <p:spPr bwMode="auto">
          <a:xfrm>
            <a:off x="4724400" y="3505200"/>
            <a:ext cx="4419600" cy="3352800"/>
          </a:xfrm>
          <a:prstGeom prst="rect">
            <a:avLst/>
          </a:prstGeom>
          <a:noFill/>
          <a:ln w="9525">
            <a:noFill/>
            <a:miter lim="800000"/>
            <a:headEnd/>
            <a:tailEnd/>
          </a:ln>
        </p:spPr>
      </p:pic>
      <p:sp>
        <p:nvSpPr>
          <p:cNvPr id="18442" name="Rectangle 10"/>
          <p:cNvSpPr>
            <a:spLocks noChangeArrowheads="1"/>
          </p:cNvSpPr>
          <p:nvPr/>
        </p:nvSpPr>
        <p:spPr bwMode="auto">
          <a:xfrm>
            <a:off x="2590800" y="2895600"/>
            <a:ext cx="2895600" cy="650875"/>
          </a:xfrm>
          <a:prstGeom prst="rect">
            <a:avLst/>
          </a:prstGeom>
          <a:gradFill rotWithShape="1">
            <a:gsLst>
              <a:gs pos="0">
                <a:srgbClr val="6600CC"/>
              </a:gs>
              <a:gs pos="100000">
                <a:schemeClr val="accent1"/>
              </a:gs>
            </a:gsLst>
            <a:path path="shape">
              <a:fillToRect l="50000" t="50000" r="50000" b="50000"/>
            </a:path>
          </a:gradFill>
          <a:ln w="9525">
            <a:solidFill>
              <a:srgbClr val="FF0066"/>
            </a:solidFill>
            <a:miter lim="800000"/>
            <a:headEnd/>
            <a:tailEnd/>
          </a:ln>
        </p:spPr>
        <p:txBody>
          <a:bodyPr>
            <a:spAutoFit/>
          </a:bodyPr>
          <a:lstStyle/>
          <a:p>
            <a:r>
              <a:rPr lang="en-US" sz="3600" b="1">
                <a:solidFill>
                  <a:srgbClr val="FF0066"/>
                </a:solidFill>
                <a:latin typeface="Calibri" pitchFamily="34" charset="0"/>
              </a:rPr>
              <a:t>Đường phố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fade">
                                      <p:cBhvr>
                                        <p:cTn id="7" dur="770" decel="100000"/>
                                        <p:tgtEl>
                                          <p:spTgt spid="18442"/>
                                        </p:tgtEl>
                                      </p:cBhvr>
                                    </p:animEffect>
                                    <p:animScale>
                                      <p:cBhvr>
                                        <p:cTn id="8" dur="770" decel="100000"/>
                                        <p:tgtEl>
                                          <p:spTgt spid="18442"/>
                                        </p:tgtEl>
                                      </p:cBhvr>
                                      <p:from x="10000" y="10000"/>
                                      <p:to x="200000" y="450000"/>
                                    </p:animScale>
                                    <p:animScale>
                                      <p:cBhvr>
                                        <p:cTn id="9" dur="1230" accel="100000" fill="hold">
                                          <p:stCondLst>
                                            <p:cond delay="770"/>
                                          </p:stCondLst>
                                        </p:cTn>
                                        <p:tgtEl>
                                          <p:spTgt spid="18442"/>
                                        </p:tgtEl>
                                      </p:cBhvr>
                                      <p:from x="200000" y="450000"/>
                                      <p:to x="100000" y="100000"/>
                                    </p:animScale>
                                    <p:set>
                                      <p:cBhvr>
                                        <p:cTn id="10" dur="770" fill="hold"/>
                                        <p:tgtEl>
                                          <p:spTgt spid="18442"/>
                                        </p:tgtEl>
                                        <p:attrNameLst>
                                          <p:attrName>ppt_x</p:attrName>
                                        </p:attrNameLst>
                                      </p:cBhvr>
                                      <p:to>
                                        <p:strVal val="(0.5)"/>
                                      </p:to>
                                    </p:set>
                                    <p:anim from="(0.5)" to="(#ppt_x)" calcmode="lin" valueType="num">
                                      <p:cBhvr>
                                        <p:cTn id="11" dur="1230" accel="100000" fill="hold">
                                          <p:stCondLst>
                                            <p:cond delay="770"/>
                                          </p:stCondLst>
                                        </p:cTn>
                                        <p:tgtEl>
                                          <p:spTgt spid="18442"/>
                                        </p:tgtEl>
                                        <p:attrNameLst>
                                          <p:attrName>ppt_x</p:attrName>
                                        </p:attrNameLst>
                                      </p:cBhvr>
                                    </p:anim>
                                    <p:set>
                                      <p:cBhvr>
                                        <p:cTn id="12" dur="770" fill="hold"/>
                                        <p:tgtEl>
                                          <p:spTgt spid="18442"/>
                                        </p:tgtEl>
                                        <p:attrNameLst>
                                          <p:attrName>ppt_y</p:attrName>
                                        </p:attrNameLst>
                                      </p:cBhvr>
                                      <p:to>
                                        <p:strVal val="(#ppt_y+0.4)"/>
                                      </p:to>
                                    </p:set>
                                    <p:anim from="(#ppt_y+0.4)" to="(#ppt_y)" calcmode="lin" valueType="num">
                                      <p:cBhvr>
                                        <p:cTn id="13" dur="1230" accel="100000" fill="hold">
                                          <p:stCondLst>
                                            <p:cond delay="770"/>
                                          </p:stCondLst>
                                        </p:cTn>
                                        <p:tgtEl>
                                          <p:spTgt spid="1844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dinh thi bich thuy</a:t>
            </a:r>
          </a:p>
        </p:txBody>
      </p:sp>
      <p:pic>
        <p:nvPicPr>
          <p:cNvPr id="29698" name="Picture 7" descr="Download?mode=photo&amp;id=6938"/>
          <p:cNvPicPr>
            <a:picLocks noChangeAspect="1" noChangeArrowheads="1"/>
          </p:cNvPicPr>
          <p:nvPr/>
        </p:nvPicPr>
        <p:blipFill>
          <a:blip r:embed="rId2"/>
          <a:srcRect/>
          <a:stretch>
            <a:fillRect/>
          </a:stretch>
        </p:blipFill>
        <p:spPr bwMode="auto">
          <a:xfrm>
            <a:off x="0" y="3200400"/>
            <a:ext cx="4800600" cy="3657600"/>
          </a:xfrm>
          <a:prstGeom prst="rect">
            <a:avLst/>
          </a:prstGeom>
          <a:noFill/>
          <a:ln w="9525">
            <a:noFill/>
            <a:miter lim="800000"/>
            <a:headEnd/>
            <a:tailEnd/>
          </a:ln>
        </p:spPr>
      </p:pic>
      <p:pic>
        <p:nvPicPr>
          <p:cNvPr id="29699" name="Picture 9" descr="386844-C%C3%A1nh%20%C4%91%E1%BB%93ng"/>
          <p:cNvPicPr>
            <a:picLocks noChangeAspect="1" noChangeArrowheads="1"/>
          </p:cNvPicPr>
          <p:nvPr/>
        </p:nvPicPr>
        <p:blipFill>
          <a:blip r:embed="rId3"/>
          <a:srcRect/>
          <a:stretch>
            <a:fillRect/>
          </a:stretch>
        </p:blipFill>
        <p:spPr bwMode="auto">
          <a:xfrm>
            <a:off x="4743450" y="0"/>
            <a:ext cx="4400550" cy="3200400"/>
          </a:xfrm>
          <a:prstGeom prst="rect">
            <a:avLst/>
          </a:prstGeom>
          <a:noFill/>
          <a:ln w="9525">
            <a:noFill/>
            <a:miter lim="800000"/>
            <a:headEnd/>
            <a:tailEnd/>
          </a:ln>
        </p:spPr>
      </p:pic>
      <p:pic>
        <p:nvPicPr>
          <p:cNvPr id="29700" name="Picture 11" descr="C%C3%A1nh_%C4%91%E1%BB%93ng_N%C3%BAi_T%C3%B4"/>
          <p:cNvPicPr>
            <a:picLocks noChangeAspect="1" noChangeArrowheads="1"/>
          </p:cNvPicPr>
          <p:nvPr/>
        </p:nvPicPr>
        <p:blipFill>
          <a:blip r:embed="rId4"/>
          <a:srcRect/>
          <a:stretch>
            <a:fillRect/>
          </a:stretch>
        </p:blipFill>
        <p:spPr bwMode="auto">
          <a:xfrm>
            <a:off x="4800600" y="3200400"/>
            <a:ext cx="4343400" cy="3657600"/>
          </a:xfrm>
          <a:prstGeom prst="rect">
            <a:avLst/>
          </a:prstGeom>
          <a:noFill/>
          <a:ln w="9525">
            <a:noFill/>
            <a:miter lim="800000"/>
            <a:headEnd/>
            <a:tailEnd/>
          </a:ln>
        </p:spPr>
      </p:pic>
      <p:pic>
        <p:nvPicPr>
          <p:cNvPr id="29701" name="Picture 13" descr="10316561224468098"/>
          <p:cNvPicPr>
            <a:picLocks noChangeAspect="1" noChangeArrowheads="1"/>
          </p:cNvPicPr>
          <p:nvPr/>
        </p:nvPicPr>
        <p:blipFill>
          <a:blip r:embed="rId5"/>
          <a:srcRect/>
          <a:stretch>
            <a:fillRect/>
          </a:stretch>
        </p:blipFill>
        <p:spPr bwMode="auto">
          <a:xfrm>
            <a:off x="0" y="0"/>
            <a:ext cx="4800600" cy="3170238"/>
          </a:xfrm>
          <a:prstGeom prst="rect">
            <a:avLst/>
          </a:prstGeom>
          <a:noFill/>
          <a:ln w="9525">
            <a:noFill/>
            <a:miter lim="800000"/>
            <a:headEnd/>
            <a:tailEnd/>
          </a:ln>
        </p:spPr>
      </p:pic>
      <p:sp>
        <p:nvSpPr>
          <p:cNvPr id="19470" name="Rectangle 14"/>
          <p:cNvSpPr>
            <a:spLocks noChangeArrowheads="1"/>
          </p:cNvSpPr>
          <p:nvPr/>
        </p:nvSpPr>
        <p:spPr bwMode="auto">
          <a:xfrm>
            <a:off x="2590800" y="2895600"/>
            <a:ext cx="2895600" cy="650875"/>
          </a:xfrm>
          <a:prstGeom prst="rect">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solidFill>
              <a:srgbClr val="FF0066"/>
            </a:solidFill>
            <a:miter lim="800000"/>
            <a:headEnd/>
            <a:tailEnd/>
          </a:ln>
        </p:spPr>
        <p:txBody>
          <a:bodyPr>
            <a:spAutoFit/>
          </a:bodyPr>
          <a:lstStyle/>
          <a:p>
            <a:r>
              <a:rPr lang="en-US" sz="3600" b="1">
                <a:solidFill>
                  <a:srgbClr val="6600CC"/>
                </a:solidFill>
                <a:latin typeface="Calibri" pitchFamily="34" charset="0"/>
              </a:rPr>
              <a:t>Cánh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fade">
                                      <p:cBhvr>
                                        <p:cTn id="7" dur="770" decel="100000"/>
                                        <p:tgtEl>
                                          <p:spTgt spid="19470"/>
                                        </p:tgtEl>
                                      </p:cBhvr>
                                    </p:animEffect>
                                    <p:animScale>
                                      <p:cBhvr>
                                        <p:cTn id="8" dur="770" decel="100000"/>
                                        <p:tgtEl>
                                          <p:spTgt spid="19470"/>
                                        </p:tgtEl>
                                      </p:cBhvr>
                                      <p:from x="10000" y="10000"/>
                                      <p:to x="200000" y="450000"/>
                                    </p:animScale>
                                    <p:animScale>
                                      <p:cBhvr>
                                        <p:cTn id="9" dur="1230" accel="100000" fill="hold">
                                          <p:stCondLst>
                                            <p:cond delay="770"/>
                                          </p:stCondLst>
                                        </p:cTn>
                                        <p:tgtEl>
                                          <p:spTgt spid="19470"/>
                                        </p:tgtEl>
                                      </p:cBhvr>
                                      <p:from x="200000" y="450000"/>
                                      <p:to x="100000" y="100000"/>
                                    </p:animScale>
                                    <p:set>
                                      <p:cBhvr>
                                        <p:cTn id="10" dur="770" fill="hold"/>
                                        <p:tgtEl>
                                          <p:spTgt spid="19470"/>
                                        </p:tgtEl>
                                        <p:attrNameLst>
                                          <p:attrName>ppt_x</p:attrName>
                                        </p:attrNameLst>
                                      </p:cBhvr>
                                      <p:to>
                                        <p:strVal val="(0.5)"/>
                                      </p:to>
                                    </p:set>
                                    <p:anim from="(0.5)" to="(#ppt_x)" calcmode="lin" valueType="num">
                                      <p:cBhvr>
                                        <p:cTn id="11" dur="1230" accel="100000" fill="hold">
                                          <p:stCondLst>
                                            <p:cond delay="770"/>
                                          </p:stCondLst>
                                        </p:cTn>
                                        <p:tgtEl>
                                          <p:spTgt spid="19470"/>
                                        </p:tgtEl>
                                        <p:attrNameLst>
                                          <p:attrName>ppt_x</p:attrName>
                                        </p:attrNameLst>
                                      </p:cBhvr>
                                    </p:anim>
                                    <p:set>
                                      <p:cBhvr>
                                        <p:cTn id="12" dur="770" fill="hold"/>
                                        <p:tgtEl>
                                          <p:spTgt spid="19470"/>
                                        </p:tgtEl>
                                        <p:attrNameLst>
                                          <p:attrName>ppt_y</p:attrName>
                                        </p:attrNameLst>
                                      </p:cBhvr>
                                      <p:to>
                                        <p:strVal val="(#ppt_y+0.4)"/>
                                      </p:to>
                                    </p:set>
                                    <p:anim from="(#ppt_y+0.4)" to="(#ppt_y)" calcmode="lin" valueType="num">
                                      <p:cBhvr>
                                        <p:cTn id="13" dur="1230" accel="100000" fill="hold">
                                          <p:stCondLst>
                                            <p:cond delay="770"/>
                                          </p:stCondLst>
                                        </p:cTn>
                                        <p:tgtEl>
                                          <p:spTgt spid="194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dinh thi bich thuy</a:t>
            </a:r>
          </a:p>
        </p:txBody>
      </p:sp>
      <p:pic>
        <p:nvPicPr>
          <p:cNvPr id="30722" name="Picture 16" descr="13295592562012_pn"/>
          <p:cNvPicPr>
            <a:picLocks noChangeAspect="1" noChangeArrowheads="1"/>
          </p:cNvPicPr>
          <p:nvPr/>
        </p:nvPicPr>
        <p:blipFill>
          <a:blip r:embed="rId2"/>
          <a:srcRect/>
          <a:stretch>
            <a:fillRect/>
          </a:stretch>
        </p:blipFill>
        <p:spPr bwMode="auto">
          <a:xfrm>
            <a:off x="4857750" y="3200400"/>
            <a:ext cx="4286250" cy="3657600"/>
          </a:xfrm>
          <a:prstGeom prst="rect">
            <a:avLst/>
          </a:prstGeom>
          <a:noFill/>
          <a:ln w="9525">
            <a:noFill/>
            <a:miter lim="800000"/>
            <a:headEnd/>
            <a:tailEnd/>
          </a:ln>
        </p:spPr>
      </p:pic>
      <p:pic>
        <p:nvPicPr>
          <p:cNvPr id="30723" name="Picture 5" descr="len-ray-1"/>
          <p:cNvPicPr>
            <a:picLocks noChangeAspect="1" noChangeArrowheads="1"/>
          </p:cNvPicPr>
          <p:nvPr/>
        </p:nvPicPr>
        <p:blipFill>
          <a:blip r:embed="rId3"/>
          <a:srcRect/>
          <a:stretch>
            <a:fillRect/>
          </a:stretch>
        </p:blipFill>
        <p:spPr bwMode="auto">
          <a:xfrm>
            <a:off x="0" y="0"/>
            <a:ext cx="4724400" cy="3276600"/>
          </a:xfrm>
          <a:prstGeom prst="rect">
            <a:avLst/>
          </a:prstGeom>
          <a:noFill/>
          <a:ln w="9525">
            <a:noFill/>
            <a:miter lim="800000"/>
            <a:headEnd/>
            <a:tailEnd/>
          </a:ln>
        </p:spPr>
      </p:pic>
      <p:pic>
        <p:nvPicPr>
          <p:cNvPr id="30724" name="Picture 9" descr="20090905092309898"/>
          <p:cNvPicPr>
            <a:picLocks noChangeAspect="1" noChangeArrowheads="1"/>
          </p:cNvPicPr>
          <p:nvPr/>
        </p:nvPicPr>
        <p:blipFill>
          <a:blip r:embed="rId4"/>
          <a:srcRect/>
          <a:stretch>
            <a:fillRect/>
          </a:stretch>
        </p:blipFill>
        <p:spPr bwMode="auto">
          <a:xfrm>
            <a:off x="0" y="3317875"/>
            <a:ext cx="4800600" cy="3540125"/>
          </a:xfrm>
          <a:prstGeom prst="rect">
            <a:avLst/>
          </a:prstGeom>
          <a:noFill/>
          <a:ln w="9525">
            <a:noFill/>
            <a:miter lim="800000"/>
            <a:headEnd/>
            <a:tailEnd/>
          </a:ln>
        </p:spPr>
      </p:pic>
      <p:pic>
        <p:nvPicPr>
          <p:cNvPr id="30725" name="Picture 11" descr="images665919_DI_XEM_CON_GA_LON_NHAT_VIET_NAM__1_"/>
          <p:cNvPicPr>
            <a:picLocks noChangeAspect="1" noChangeArrowheads="1"/>
          </p:cNvPicPr>
          <p:nvPr/>
        </p:nvPicPr>
        <p:blipFill>
          <a:blip r:embed="rId5"/>
          <a:srcRect/>
          <a:stretch>
            <a:fillRect/>
          </a:stretch>
        </p:blipFill>
        <p:spPr bwMode="auto">
          <a:xfrm>
            <a:off x="4733925" y="0"/>
            <a:ext cx="4410075" cy="3200400"/>
          </a:xfrm>
          <a:prstGeom prst="rect">
            <a:avLst/>
          </a:prstGeom>
          <a:noFill/>
          <a:ln w="9525">
            <a:noFill/>
            <a:miter lim="800000"/>
            <a:headEnd/>
            <a:tailEnd/>
          </a:ln>
        </p:spPr>
      </p:pic>
      <p:sp>
        <p:nvSpPr>
          <p:cNvPr id="20494" name="Rectangle 14"/>
          <p:cNvSpPr>
            <a:spLocks noChangeArrowheads="1"/>
          </p:cNvSpPr>
          <p:nvPr/>
        </p:nvSpPr>
        <p:spPr bwMode="auto">
          <a:xfrm>
            <a:off x="2590800" y="2895600"/>
            <a:ext cx="2895600" cy="650875"/>
          </a:xfrm>
          <a:prstGeom prst="rect">
            <a:avLst/>
          </a:prstGeom>
          <a:gradFill rotWithShape="1">
            <a:gsLst>
              <a:gs pos="0">
                <a:schemeClr val="accent1"/>
              </a:gs>
              <a:gs pos="50000">
                <a:srgbClr val="FFCCFF"/>
              </a:gs>
              <a:gs pos="100000">
                <a:schemeClr val="accent1"/>
              </a:gs>
            </a:gsLst>
            <a:lin ang="5400000" scaled="1"/>
          </a:gradFill>
          <a:ln w="9525">
            <a:solidFill>
              <a:srgbClr val="FF0066"/>
            </a:solidFill>
            <a:miter lim="800000"/>
            <a:headEnd/>
            <a:tailEnd/>
          </a:ln>
          <a:effectLst/>
          <a:extLst/>
        </p:spPr>
        <p:txBody>
          <a:bodyPr>
            <a:spAutoFit/>
          </a:bodyPr>
          <a:lstStyle/>
          <a:p>
            <a:pPr fontAlgn="auto">
              <a:spcBef>
                <a:spcPts val="0"/>
              </a:spcBef>
              <a:spcAft>
                <a:spcPts val="0"/>
              </a:spcAft>
              <a:defRPr/>
            </a:pPr>
            <a:r>
              <a:rPr lang="en-US" sz="3600" b="1">
                <a:solidFill>
                  <a:srgbClr val="6600CC"/>
                </a:solidFill>
                <a:latin typeface="+mn-lt"/>
                <a:cs typeface="+mn-cs"/>
              </a:rPr>
              <a:t>Nương rẫy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fade">
                                      <p:cBhvr>
                                        <p:cTn id="7" dur="770" decel="100000"/>
                                        <p:tgtEl>
                                          <p:spTgt spid="20494"/>
                                        </p:tgtEl>
                                      </p:cBhvr>
                                    </p:animEffect>
                                    <p:animScale>
                                      <p:cBhvr>
                                        <p:cTn id="8" dur="770" decel="100000"/>
                                        <p:tgtEl>
                                          <p:spTgt spid="20494"/>
                                        </p:tgtEl>
                                      </p:cBhvr>
                                      <p:from x="10000" y="10000"/>
                                      <p:to x="200000" y="450000"/>
                                    </p:animScale>
                                    <p:animScale>
                                      <p:cBhvr>
                                        <p:cTn id="9" dur="1230" accel="100000" fill="hold">
                                          <p:stCondLst>
                                            <p:cond delay="770"/>
                                          </p:stCondLst>
                                        </p:cTn>
                                        <p:tgtEl>
                                          <p:spTgt spid="20494"/>
                                        </p:tgtEl>
                                      </p:cBhvr>
                                      <p:from x="200000" y="450000"/>
                                      <p:to x="100000" y="100000"/>
                                    </p:animScale>
                                    <p:set>
                                      <p:cBhvr>
                                        <p:cTn id="10" dur="770" fill="hold"/>
                                        <p:tgtEl>
                                          <p:spTgt spid="20494"/>
                                        </p:tgtEl>
                                        <p:attrNameLst>
                                          <p:attrName>ppt_x</p:attrName>
                                        </p:attrNameLst>
                                      </p:cBhvr>
                                      <p:to>
                                        <p:strVal val="(0.5)"/>
                                      </p:to>
                                    </p:set>
                                    <p:anim from="(0.5)" to="(#ppt_x)" calcmode="lin" valueType="num">
                                      <p:cBhvr>
                                        <p:cTn id="11" dur="1230" accel="100000" fill="hold">
                                          <p:stCondLst>
                                            <p:cond delay="770"/>
                                          </p:stCondLst>
                                        </p:cTn>
                                        <p:tgtEl>
                                          <p:spTgt spid="20494"/>
                                        </p:tgtEl>
                                        <p:attrNameLst>
                                          <p:attrName>ppt_x</p:attrName>
                                        </p:attrNameLst>
                                      </p:cBhvr>
                                    </p:anim>
                                    <p:set>
                                      <p:cBhvr>
                                        <p:cTn id="12" dur="770" fill="hold"/>
                                        <p:tgtEl>
                                          <p:spTgt spid="20494"/>
                                        </p:tgtEl>
                                        <p:attrNameLst>
                                          <p:attrName>ppt_y</p:attrName>
                                        </p:attrNameLst>
                                      </p:cBhvr>
                                      <p:to>
                                        <p:strVal val="(#ppt_y+0.4)"/>
                                      </p:to>
                                    </p:set>
                                    <p:anim from="(#ppt_y+0.4)" to="(#ppt_y)" calcmode="lin" valueType="num">
                                      <p:cBhvr>
                                        <p:cTn id="13" dur="1230" accel="100000" fill="hold">
                                          <p:stCondLst>
                                            <p:cond delay="770"/>
                                          </p:stCondLst>
                                        </p:cTn>
                                        <p:tgtEl>
                                          <p:spTgt spid="204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768350"/>
            <a:ext cx="8153400" cy="5632450"/>
          </a:xfrm>
          <a:prstGeom prst="rect">
            <a:avLst/>
          </a:prstGeom>
          <a:noFill/>
          <a:ln w="9525">
            <a:noFill/>
            <a:miter lim="800000"/>
            <a:headEnd/>
            <a:tailEnd/>
          </a:ln>
        </p:spPr>
        <p:txBody>
          <a:bodyPr>
            <a:spAutoFit/>
          </a:bodyPr>
          <a:lstStyle/>
          <a:p>
            <a:r>
              <a:rPr lang="vi-VN" sz="2400" b="1">
                <a:latin typeface="Times New Roman" pitchFamily="18" charset="0"/>
                <a:cs typeface="Times New Roman" pitchFamily="18" charset="0"/>
              </a:rPr>
              <a:t>* Dàn ý chi tiết văn tả cảnh:</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1. Mở bài: Giới thiệu bao quát cảnh sẽ tả.</a:t>
            </a:r>
          </a:p>
          <a:p>
            <a:r>
              <a:rPr lang="vi-VN" sz="2400">
                <a:latin typeface="Times New Roman" pitchFamily="18" charset="0"/>
                <a:cs typeface="Times New Roman" pitchFamily="18" charset="0"/>
              </a:rPr>
              <a:t>- Em tả cảnh gì, ở đâu? Em nhìn thấy cảnh vào dịp nào? Vào thời gian nào?</a:t>
            </a:r>
          </a:p>
          <a:p>
            <a:r>
              <a:rPr lang="vi-VN" sz="2400">
                <a:latin typeface="Times New Roman" pitchFamily="18" charset="0"/>
                <a:cs typeface="Times New Roman" pitchFamily="18" charset="0"/>
              </a:rPr>
              <a:t>2. Thân bài: Tả những nét nổi bật của cảnh vật.</a:t>
            </a:r>
          </a:p>
          <a:p>
            <a:r>
              <a:rPr lang="vi-VN" sz="2400">
                <a:latin typeface="Times New Roman" pitchFamily="18" charset="0"/>
                <a:cs typeface="Times New Roman" pitchFamily="18" charset="0"/>
              </a:rPr>
              <a:t>a) Tả bao quát toàn cảnh:</a:t>
            </a:r>
          </a:p>
          <a:p>
            <a:r>
              <a:rPr lang="vi-VN" sz="2400">
                <a:latin typeface="Times New Roman" pitchFamily="18" charset="0"/>
                <a:cs typeface="Times New Roman" pitchFamily="18" charset="0"/>
              </a:rPr>
              <a:t>-Tả những nét chung.</a:t>
            </a:r>
          </a:p>
          <a:p>
            <a:r>
              <a:rPr lang="vi-VN" sz="2400">
                <a:latin typeface="Times New Roman" pitchFamily="18" charset="0"/>
                <a:cs typeface="Times New Roman" pitchFamily="18" charset="0"/>
              </a:rPr>
              <a:t>b)Tả chi tiết:</a:t>
            </a:r>
          </a:p>
          <a:p>
            <a:r>
              <a:rPr lang="vi-VN" sz="2400">
                <a:latin typeface="Times New Roman" pitchFamily="18" charset="0"/>
                <a:cs typeface="Times New Roman" pitchFamily="18" charset="0"/>
              </a:rPr>
              <a:t>- Tả sự thay đổi của cảnh theo thời gian. (hoặc)</a:t>
            </a:r>
          </a:p>
          <a:p>
            <a:r>
              <a:rPr lang="vi-VN" sz="2400">
                <a:latin typeface="Times New Roman" pitchFamily="18" charset="0"/>
                <a:cs typeface="Times New Roman" pitchFamily="18" charset="0"/>
              </a:rPr>
              <a:t>- Tả theo trình tự từng bộ phận của cảnh:</a:t>
            </a:r>
          </a:p>
          <a:p>
            <a:r>
              <a:rPr lang="vi-VN" sz="2400">
                <a:latin typeface="Times New Roman" pitchFamily="18" charset="0"/>
                <a:cs typeface="Times New Roman" pitchFamily="18" charset="0"/>
              </a:rPr>
              <a:t>+ Từ xa đến gần hoặc từ gần đến xa.</a:t>
            </a:r>
          </a:p>
          <a:p>
            <a:r>
              <a:rPr lang="vi-VN" sz="2400">
                <a:latin typeface="Times New Roman" pitchFamily="18" charset="0"/>
                <a:cs typeface="Times New Roman" pitchFamily="18" charset="0"/>
              </a:rPr>
              <a:t>+ Từ cao xuống thấp hoặc từ thấp lên cao.</a:t>
            </a:r>
          </a:p>
          <a:p>
            <a:r>
              <a:rPr lang="vi-VN" sz="2400">
                <a:latin typeface="Times New Roman" pitchFamily="18" charset="0"/>
                <a:cs typeface="Times New Roman" pitchFamily="18" charset="0"/>
              </a:rPr>
              <a:t>+ Tả hoạt động của con người hoặc động vật có liên quan đến cảnh.</a:t>
            </a:r>
          </a:p>
          <a:p>
            <a:r>
              <a:rPr lang="vi-VN" sz="2400">
                <a:latin typeface="Times New Roman" pitchFamily="18" charset="0"/>
                <a:cs typeface="Times New Roman" pitchFamily="18" charset="0"/>
              </a:rPr>
              <a:t>3. Kết bài: Nêu cảm xúc và suy nghĩ của em về cảnh đã tả.</a:t>
            </a:r>
          </a:p>
        </p:txBody>
      </p:sp>
      <p:sp>
        <p:nvSpPr>
          <p:cNvPr id="31746" name="Rectangle 5"/>
          <p:cNvSpPr>
            <a:spLocks noChangeArrowheads="1"/>
          </p:cNvSpPr>
          <p:nvPr/>
        </p:nvSpPr>
        <p:spPr bwMode="auto">
          <a:xfrm>
            <a:off x="173038" y="76200"/>
            <a:ext cx="1427162" cy="646113"/>
          </a:xfrm>
          <a:prstGeom prst="rect">
            <a:avLst/>
          </a:prstGeom>
          <a:noFill/>
          <a:ln w="9525">
            <a:noFill/>
            <a:miter lim="800000"/>
            <a:headEnd/>
            <a:tailEnd/>
          </a:ln>
        </p:spPr>
        <p:txBody>
          <a:bodyPr wrap="none">
            <a:spAutoFit/>
          </a:bodyPr>
          <a:lstStyle/>
          <a:p>
            <a:r>
              <a:rPr lang="en-US" sz="3600" b="1">
                <a:solidFill>
                  <a:srgbClr val="0000FF"/>
                </a:solidFill>
                <a:latin typeface="Times New Roman" pitchFamily="18" charset="0"/>
                <a:cs typeface="Times New Roman" pitchFamily="18" charset="0"/>
              </a:rPr>
              <a:t>Gợi 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81000" y="41275"/>
            <a:ext cx="8534400" cy="6740525"/>
          </a:xfrm>
          <a:prstGeom prst="rect">
            <a:avLst/>
          </a:prstGeom>
          <a:noFill/>
          <a:ln w="9525">
            <a:noFill/>
            <a:miter lim="800000"/>
            <a:headEnd/>
            <a:tailEnd/>
          </a:ln>
        </p:spPr>
        <p:txBody>
          <a:bodyPr>
            <a:spAutoFit/>
          </a:bodyPr>
          <a:lstStyle/>
          <a:p>
            <a:r>
              <a:rPr lang="vi-VN" sz="2000" b="1">
                <a:latin typeface="Times New Roman" pitchFamily="18" charset="0"/>
                <a:cs typeface="Times New Roman" pitchFamily="18" charset="0"/>
              </a:rPr>
              <a:t>Đề bài 1: Dàn ý chi tiết tả cảnh buổi sáng ở công viên.</a:t>
            </a:r>
            <a:endParaRPr lang="vi-VN" sz="2000">
              <a:latin typeface="Times New Roman" pitchFamily="18" charset="0"/>
              <a:cs typeface="Times New Roman" pitchFamily="18" charset="0"/>
            </a:endParaRPr>
          </a:p>
          <a:p>
            <a:pPr algn="ctr"/>
            <a:r>
              <a:rPr lang="vi-VN" sz="2000" u="sng">
                <a:latin typeface="Times New Roman" pitchFamily="18" charset="0"/>
                <a:cs typeface="Times New Roman" pitchFamily="18" charset="0"/>
              </a:rPr>
              <a:t>Bài làm</a:t>
            </a:r>
          </a:p>
          <a:p>
            <a:r>
              <a:rPr lang="vi-VN" sz="2000">
                <a:latin typeface="Times New Roman" pitchFamily="18" charset="0"/>
                <a:cs typeface="Times New Roman" pitchFamily="18" charset="0"/>
              </a:rPr>
              <a:t>1. Mở bài: Giới thiệu bao quát:</a:t>
            </a:r>
          </a:p>
          <a:p>
            <a:r>
              <a:rPr lang="vi-VN" sz="2000">
                <a:latin typeface="Times New Roman" pitchFamily="18" charset="0"/>
                <a:cs typeface="Times New Roman" pitchFamily="18" charset="0"/>
              </a:rPr>
              <a:t>- Sáng chủ nhật, em được ba mẹ cho đi chơi công viên. Cảnh tượng nơi đây thật hấp dẫn.</a:t>
            </a:r>
          </a:p>
          <a:p>
            <a:r>
              <a:rPr lang="vi-VN" sz="2000">
                <a:latin typeface="Times New Roman" pitchFamily="18" charset="0"/>
                <a:cs typeface="Times New Roman" pitchFamily="18" charset="0"/>
              </a:rPr>
              <a:t>2.Thân bài: Tả các bộ phận của cảnh vật.</a:t>
            </a:r>
          </a:p>
          <a:p>
            <a:r>
              <a:rPr lang="vi-VN" sz="2000">
                <a:latin typeface="Times New Roman" pitchFamily="18" charset="0"/>
                <a:cs typeface="Times New Roman" pitchFamily="18" charset="0"/>
              </a:rPr>
              <a:t>- Ngay từ phía cổng vào đã tấp nập người.</a:t>
            </a:r>
          </a:p>
          <a:p>
            <a:r>
              <a:rPr lang="vi-VN" sz="2000">
                <a:latin typeface="Times New Roman" pitchFamily="18" charset="0"/>
                <a:cs typeface="Times New Roman" pitchFamily="18" charset="0"/>
              </a:rPr>
              <a:t>- Những hạt sương đêm còn long lanh đọng trên nhành cây, kẽ lá.</a:t>
            </a:r>
          </a:p>
          <a:p>
            <a:r>
              <a:rPr lang="vi-VN" sz="2000">
                <a:latin typeface="Times New Roman" pitchFamily="18" charset="0"/>
                <a:cs typeface="Times New Roman" pitchFamily="18" charset="0"/>
              </a:rPr>
              <a:t>- Chim chóc nô đùa, hót líu lo.</a:t>
            </a:r>
          </a:p>
          <a:p>
            <a:r>
              <a:rPr lang="vi-VN" sz="2000">
                <a:latin typeface="Times New Roman" pitchFamily="18" charset="0"/>
                <a:cs typeface="Times New Roman" pitchFamily="18" charset="0"/>
              </a:rPr>
              <a:t>- Mặt hồ lăn tăn gợn sóng. Những chiếc thuyền đạp nước lặng im như đàn thiên nga đang nằm ngủ.</a:t>
            </a:r>
          </a:p>
          <a:p>
            <a:r>
              <a:rPr lang="vi-VN" sz="2000">
                <a:latin typeface="Times New Roman" pitchFamily="18" charset="0"/>
                <a:cs typeface="Times New Roman" pitchFamily="18" charset="0"/>
              </a:rPr>
              <a:t>- Làn gió thu nhè nhẹ mơn man mái tóc em.</a:t>
            </a:r>
          </a:p>
          <a:p>
            <a:r>
              <a:rPr lang="vi-VN" sz="2000">
                <a:latin typeface="Times New Roman" pitchFamily="18" charset="0"/>
                <a:cs typeface="Times New Roman" pitchFamily="18" charset="0"/>
              </a:rPr>
              <a:t>- Nhóm thanh niên đang chơi đánh cầu, quần áo thể dục của mọi người đều đẫm mồ hôi.</a:t>
            </a:r>
          </a:p>
          <a:p>
            <a:r>
              <a:rPr lang="vi-VN" sz="2000">
                <a:latin typeface="Times New Roman" pitchFamily="18" charset="0"/>
                <a:cs typeface="Times New Roman" pitchFamily="18" charset="0"/>
              </a:rPr>
              <a:t>- Các cụ già đi tập thể dục đã ra về, tiếng cười nói râm ran.</a:t>
            </a:r>
          </a:p>
          <a:p>
            <a:r>
              <a:rPr lang="vi-VN" sz="2000">
                <a:latin typeface="Times New Roman" pitchFamily="18" charset="0"/>
                <a:cs typeface="Times New Roman" pitchFamily="18" charset="0"/>
              </a:rPr>
              <a:t>- Vài ba cô thiếu nữ có lẽ đã mệt đang ngồi trò chuyện trên các băng đá.</a:t>
            </a:r>
          </a:p>
          <a:p>
            <a:r>
              <a:rPr lang="vi-VN" sz="2000">
                <a:latin typeface="Times New Roman" pitchFamily="18" charset="0"/>
                <a:cs typeface="Times New Roman" pitchFamily="18" charset="0"/>
              </a:rPr>
              <a:t>- Trẻ em say sưa nô đùa, chạy theo người lớn, tiếng cười giòn tan…</a:t>
            </a:r>
          </a:p>
          <a:p>
            <a:r>
              <a:rPr lang="vi-VN" sz="2000">
                <a:latin typeface="Times New Roman" pitchFamily="18" charset="0"/>
                <a:cs typeface="Times New Roman" pitchFamily="18" charset="0"/>
              </a:rPr>
              <a:t>- Tiếng nhạc vang lên từ những khu vui chơi.</a:t>
            </a:r>
          </a:p>
          <a:p>
            <a:r>
              <a:rPr lang="vi-VN" sz="2000">
                <a:latin typeface="Times New Roman" pitchFamily="18" charset="0"/>
                <a:cs typeface="Times New Roman" pitchFamily="18" charset="0"/>
              </a:rPr>
              <a:t>3. Kết bài :</a:t>
            </a:r>
          </a:p>
          <a:p>
            <a:r>
              <a:rPr lang="vi-VN" sz="2000">
                <a:latin typeface="Times New Roman" pitchFamily="18" charset="0"/>
                <a:cs typeface="Times New Roman" pitchFamily="18" charset="0"/>
              </a:rPr>
              <a:t>- Em rất thích đi công viên vào buổi sáng cùng với ba mẹ vì không khí ở đây rất mát mẻ, trong lành.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838200" y="1371600"/>
            <a:ext cx="7467600" cy="584200"/>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latin typeface="Times New Roman" pitchFamily="18" charset="0"/>
                <a:cs typeface="Times New Roman" pitchFamily="18" charset="0"/>
              </a:rPr>
              <a:t>Nêu cấu tạo của bài văn tả cảnh ? </a:t>
            </a:r>
          </a:p>
        </p:txBody>
      </p:sp>
      <p:sp>
        <p:nvSpPr>
          <p:cNvPr id="19" name="Rectangle 18"/>
          <p:cNvSpPr/>
          <p:nvPr/>
        </p:nvSpPr>
        <p:spPr>
          <a:xfrm>
            <a:off x="1047105" y="381000"/>
            <a:ext cx="2229495" cy="690265"/>
          </a:xfrm>
          <a:prstGeom prst="rect">
            <a:avLst/>
          </a:prstGeom>
        </p:spPr>
        <p:style>
          <a:lnRef idx="2">
            <a:schemeClr val="accent1"/>
          </a:lnRef>
          <a:fillRef idx="1">
            <a:schemeClr val="lt1"/>
          </a:fillRef>
          <a:effectRef idx="0">
            <a:schemeClr val="accent1"/>
          </a:effectRef>
          <a:fontRef idx="minor">
            <a:schemeClr val="dk1"/>
          </a:fontRef>
        </p:style>
        <p:txBody>
          <a:bodyPr wrap="none">
            <a:prstTxWarp prst="textPlain">
              <a:avLst/>
            </a:prstTxWarp>
            <a:spAutoFit/>
          </a:bodyPr>
          <a:lstStyle/>
          <a:p>
            <a:pPr algn="ctr" fontAlgn="auto">
              <a:spcBef>
                <a:spcPts val="0"/>
              </a:spcBef>
              <a:spcAft>
                <a:spcPts val="0"/>
              </a:spcAft>
              <a:defRPr/>
            </a:pP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cũ</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TextBox 19"/>
          <p:cNvSpPr txBox="1"/>
          <p:nvPr/>
        </p:nvSpPr>
        <p:spPr>
          <a:xfrm>
            <a:off x="752475" y="1371600"/>
            <a:ext cx="8358188" cy="3046413"/>
          </a:xfrm>
          <a:prstGeom prst="rect">
            <a:avLst/>
          </a:prstGeom>
          <a:noFill/>
        </p:spPr>
        <p:txBody>
          <a:bodyPr>
            <a:spAutoFit/>
          </a:bodyPr>
          <a:lstStyle/>
          <a:p>
            <a:pPr fontAlgn="auto">
              <a:spcBef>
                <a:spcPts val="0"/>
              </a:spcBef>
              <a:spcAft>
                <a:spcPts val="0"/>
              </a:spcAft>
              <a:defRPr/>
            </a:pP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phần</a:t>
            </a:r>
            <a:r>
              <a:rPr lang="en-US" sz="3200" b="1" dirty="0">
                <a:latin typeface="Times New Roman" pitchFamily="18" charset="0"/>
                <a:cs typeface="Times New Roman" pitchFamily="18" charset="0"/>
              </a:rPr>
              <a:t>:</a:t>
            </a:r>
          </a:p>
          <a:p>
            <a:pPr marL="457200" indent="-457200" fontAlgn="auto">
              <a:spcBef>
                <a:spcPts val="0"/>
              </a:spcBef>
              <a:spcAft>
                <a:spcPts val="0"/>
              </a:spcAft>
              <a:buFontTx/>
              <a:buAutoNum type="arabicPeriod"/>
              <a:defRPr/>
            </a:pPr>
            <a:r>
              <a:rPr lang="en-US" sz="3200" b="1" dirty="0" err="1">
                <a:solidFill>
                  <a:srgbClr val="0000CC"/>
                </a:solidFill>
                <a:latin typeface="Times New Roman" pitchFamily="18" charset="0"/>
                <a:cs typeface="Times New Roman" pitchFamily="18" charset="0"/>
              </a:rPr>
              <a:t>Mở</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bài</a:t>
            </a:r>
            <a:r>
              <a:rPr lang="en-US" sz="3200" b="1" dirty="0">
                <a:solidFill>
                  <a:srgbClr val="0000CC"/>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giới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tả</a:t>
            </a:r>
            <a:endParaRPr lang="en-US" sz="3200" b="1" dirty="0">
              <a:latin typeface="Times New Roman" pitchFamily="18" charset="0"/>
              <a:cs typeface="Times New Roman" pitchFamily="18" charset="0"/>
            </a:endParaRPr>
          </a:p>
          <a:p>
            <a:pPr marL="457200" indent="-457200" fontAlgn="auto">
              <a:spcBef>
                <a:spcPts val="0"/>
              </a:spcBef>
              <a:spcAft>
                <a:spcPts val="0"/>
              </a:spcAft>
              <a:buFontTx/>
              <a:buAutoNum type="arabicPeriod"/>
              <a:defRPr/>
            </a:pPr>
            <a:r>
              <a:rPr lang="en-US" sz="3200" b="1" dirty="0" err="1">
                <a:solidFill>
                  <a:srgbClr val="0000CC"/>
                </a:solidFill>
                <a:latin typeface="Times New Roman" pitchFamily="18" charset="0"/>
                <a:cs typeface="Times New Roman" pitchFamily="18" charset="0"/>
              </a:rPr>
              <a:t>Thân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bài</a:t>
            </a:r>
            <a:r>
              <a:rPr lang="en-US" sz="3200" b="1" dirty="0">
                <a:solidFill>
                  <a:srgbClr val="0000CC"/>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Tả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hoặc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gian</a:t>
            </a:r>
            <a:endParaRPr lang="en-US" sz="3200" b="1" dirty="0">
              <a:latin typeface="Times New Roman" pitchFamily="18" charset="0"/>
              <a:cs typeface="Times New Roman" pitchFamily="18" charset="0"/>
            </a:endParaRPr>
          </a:p>
          <a:p>
            <a:pPr marL="457200" indent="-457200" fontAlgn="auto">
              <a:spcBef>
                <a:spcPts val="0"/>
              </a:spcBef>
              <a:spcAft>
                <a:spcPts val="0"/>
              </a:spcAft>
              <a:buFontTx/>
              <a:buAutoNum type="arabicPeriod"/>
              <a:defRPr/>
            </a:pPr>
            <a:r>
              <a:rPr lang="en-US" sz="3200" b="1" dirty="0" err="1">
                <a:solidFill>
                  <a:srgbClr val="0000CC"/>
                </a:solidFill>
                <a:latin typeface="Times New Roman" pitchFamily="18" charset="0"/>
                <a:cs typeface="Times New Roman" pitchFamily="18" charset="0"/>
              </a:rPr>
              <a:t>Kết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bài</a:t>
            </a:r>
            <a:r>
              <a:rPr lang="en-US" sz="3200" b="1" dirty="0">
                <a:solidFill>
                  <a:srgbClr val="0000CC"/>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nêu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xét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hoặc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viết</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28600" y="149225"/>
            <a:ext cx="8763000" cy="6556375"/>
          </a:xfrm>
          <a:prstGeom prst="rect">
            <a:avLst/>
          </a:prstGeom>
          <a:noFill/>
          <a:ln w="9525">
            <a:noFill/>
            <a:miter lim="800000"/>
            <a:headEnd/>
            <a:tailEnd/>
          </a:ln>
        </p:spPr>
        <p:txBody>
          <a:bodyPr>
            <a:spAutoFit/>
          </a:bodyPr>
          <a:lstStyle/>
          <a:p>
            <a:r>
              <a:rPr lang="vi-VN" sz="2000" b="1">
                <a:latin typeface="Times New Roman" pitchFamily="18" charset="0"/>
                <a:cs typeface="Times New Roman" pitchFamily="18" charset="0"/>
              </a:rPr>
              <a:t>Đề bài 2: Dàn ý chi tiết tả cảnh bình minh trong vườn cây</a:t>
            </a:r>
            <a:endParaRPr lang="vi-VN" sz="2000">
              <a:latin typeface="Times New Roman" pitchFamily="18" charset="0"/>
              <a:cs typeface="Times New Roman" pitchFamily="18" charset="0"/>
            </a:endParaRPr>
          </a:p>
          <a:p>
            <a:pPr algn="ctr"/>
            <a:r>
              <a:rPr lang="vi-VN" sz="2000" u="sng">
                <a:latin typeface="Times New Roman" pitchFamily="18" charset="0"/>
                <a:cs typeface="Times New Roman" pitchFamily="18" charset="0"/>
              </a:rPr>
              <a:t>Bài làm</a:t>
            </a:r>
          </a:p>
          <a:p>
            <a:r>
              <a:rPr lang="vi-VN" sz="2000">
                <a:latin typeface="Times New Roman" pitchFamily="18" charset="0"/>
                <a:cs typeface="Times New Roman" pitchFamily="18" charset="0"/>
              </a:rPr>
              <a:t>1. Mở bài: Giới thiệu bao quát:</a:t>
            </a:r>
          </a:p>
          <a:p>
            <a:r>
              <a:rPr lang="vi-VN" sz="2000">
                <a:latin typeface="Times New Roman" pitchFamily="18" charset="0"/>
                <a:cs typeface="Times New Roman" pitchFamily="18" charset="0"/>
              </a:rPr>
              <a:t>- Hằng ngày, khi ông mặt trời thức dậy, em ra vườn hoa nhỏ bé của nhà tập thể dục và dành ít phút ngắm nhìn khu vườn hoa xinh xinh này.</a:t>
            </a:r>
          </a:p>
          <a:p>
            <a:r>
              <a:rPr lang="vi-VN" sz="2000">
                <a:latin typeface="Times New Roman" pitchFamily="18" charset="0"/>
                <a:cs typeface="Times New Roman" pitchFamily="18" charset="0"/>
              </a:rPr>
              <a:t>2. Thân bài:</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Tả cảnh vật trong vườn:</a:t>
            </a:r>
          </a:p>
          <a:p>
            <a:r>
              <a:rPr lang="vi-VN" sz="2000">
                <a:latin typeface="Times New Roman" pitchFamily="18" charset="0"/>
                <a:cs typeface="Times New Roman" pitchFamily="18" charset="0"/>
              </a:rPr>
              <a:t>+ Màn sương đang tan dần, khoảnh vườn đang tỉnh giấc.</a:t>
            </a:r>
          </a:p>
          <a:p>
            <a:r>
              <a:rPr lang="vi-VN" sz="2000">
                <a:latin typeface="Times New Roman" pitchFamily="18" charset="0"/>
                <a:cs typeface="Times New Roman" pitchFamily="18" charset="0"/>
              </a:rPr>
              <a:t>+ Những hạt sương đêm còn long lanh đọng trên nhành cây, kẽ lá.</a:t>
            </a:r>
          </a:p>
          <a:p>
            <a:r>
              <a:rPr lang="vi-VN" sz="2000">
                <a:latin typeface="Times New Roman" pitchFamily="18" charset="0"/>
                <a:cs typeface="Times New Roman" pitchFamily="18" charset="0"/>
              </a:rPr>
              <a:t>+ Cây cối trong vườn tươi tắn, những bông hoa đua nhau nở khoe sắc dưới ánh nắng bình minh.</a:t>
            </a:r>
          </a:p>
          <a:p>
            <a:r>
              <a:rPr lang="vi-VN" sz="2000">
                <a:latin typeface="Times New Roman" pitchFamily="18" charset="0"/>
                <a:cs typeface="Times New Roman" pitchFamily="18" charset="0"/>
              </a:rPr>
              <a:t>+ Những cánh hoa nở tung rực rỡ, mỗi loài hoa một màu sắc, một hương vị, một vẻ đẹp.</a:t>
            </a:r>
          </a:p>
          <a:p>
            <a:r>
              <a:rPr lang="vi-VN" sz="2000">
                <a:latin typeface="Times New Roman" pitchFamily="18" charset="0"/>
                <a:cs typeface="Times New Roman" pitchFamily="18" charset="0"/>
              </a:rPr>
              <a:t>+ Hương vị ngọt ngào đã quyến rũ ong bướm múa lượn bên những khóm hoa.</a:t>
            </a:r>
          </a:p>
          <a:p>
            <a:r>
              <a:rPr lang="vi-VN" sz="2000">
                <a:latin typeface="Times New Roman" pitchFamily="18" charset="0"/>
                <a:cs typeface="Times New Roman" pitchFamily="18" charset="0"/>
              </a:rPr>
              <a:t>+ Những hạt sương tan dần tạo thành muôn lạch nước nhỏ xíu.</a:t>
            </a:r>
          </a:p>
          <a:p>
            <a:r>
              <a:rPr lang="vi-VN" sz="2000">
                <a:latin typeface="Times New Roman" pitchFamily="18" charset="0"/>
                <a:cs typeface="Times New Roman" pitchFamily="18" charset="0"/>
              </a:rPr>
              <a:t>+ Cô gió đánh nhịp cho lá cây vui hát rì rào.</a:t>
            </a:r>
          </a:p>
          <a:p>
            <a:r>
              <a:rPr lang="vi-VN" sz="2000">
                <a:latin typeface="Times New Roman" pitchFamily="18" charset="0"/>
                <a:cs typeface="Times New Roman" pitchFamily="18" charset="0"/>
              </a:rPr>
              <a:t>+ Mặt trời lên, ánh nắng chiếu lấp lánh khiến khu vườn rạng rỡ một màu xanh đầy sức sống.</a:t>
            </a:r>
          </a:p>
          <a:p>
            <a:r>
              <a:rPr lang="vi-VN" sz="2000">
                <a:latin typeface="Times New Roman" pitchFamily="18" charset="0"/>
                <a:cs typeface="Times New Roman" pitchFamily="18" charset="0"/>
              </a:rPr>
              <a:t>+ Vài chú chim ghé qua hót líu lo nghe thật vui tai.</a:t>
            </a:r>
          </a:p>
          <a:p>
            <a:r>
              <a:rPr lang="vi-VN" sz="2000">
                <a:latin typeface="Times New Roman" pitchFamily="18" charset="0"/>
                <a:cs typeface="Times New Roman" pitchFamily="18" charset="0"/>
              </a:rPr>
              <a:t>3. Kết bài:</a:t>
            </a:r>
          </a:p>
          <a:p>
            <a:r>
              <a:rPr lang="vi-VN" sz="2000">
                <a:latin typeface="Times New Roman" pitchFamily="18" charset="0"/>
                <a:cs typeface="Times New Roman" pitchFamily="18" charset="0"/>
              </a:rPr>
              <a:t>- Em thích ngắm nhìn khoảnh vườn vào buổi bình minh và yêu quý khu vườn nhỏ bé này vô cùng.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76200" y="20638"/>
            <a:ext cx="9067800" cy="6740525"/>
          </a:xfrm>
          <a:prstGeom prst="rect">
            <a:avLst/>
          </a:prstGeom>
          <a:noFill/>
          <a:ln w="9525">
            <a:noFill/>
            <a:miter lim="800000"/>
            <a:headEnd/>
            <a:tailEnd/>
          </a:ln>
        </p:spPr>
        <p:txBody>
          <a:bodyPr>
            <a:spAutoFit/>
          </a:bodyPr>
          <a:lstStyle/>
          <a:p>
            <a:r>
              <a:rPr lang="vi-VN" b="1">
                <a:latin typeface="Times New Roman" pitchFamily="18" charset="0"/>
                <a:cs typeface="Times New Roman" pitchFamily="18" charset="0"/>
              </a:rPr>
              <a:t>Đề bài </a:t>
            </a:r>
            <a:r>
              <a:rPr lang="en-US" b="1">
                <a:latin typeface="Times New Roman" pitchFamily="18" charset="0"/>
                <a:cs typeface="Times New Roman" pitchFamily="18" charset="0"/>
              </a:rPr>
              <a:t>3</a:t>
            </a:r>
            <a:r>
              <a:rPr lang="vi-VN" b="1">
                <a:latin typeface="Times New Roman" pitchFamily="18" charset="0"/>
                <a:cs typeface="Times New Roman" pitchFamily="18" charset="0"/>
              </a:rPr>
              <a:t>: Dàn ý chi tiết tả cảnh buổi chiều trên cánh đồng.</a:t>
            </a:r>
            <a:endParaRPr lang="vi-VN">
              <a:latin typeface="Times New Roman" pitchFamily="18" charset="0"/>
              <a:cs typeface="Times New Roman" pitchFamily="18" charset="0"/>
            </a:endParaRPr>
          </a:p>
          <a:p>
            <a:pPr algn="ctr"/>
            <a:r>
              <a:rPr lang="vi-VN" u="sng">
                <a:latin typeface="Times New Roman" pitchFamily="18" charset="0"/>
                <a:cs typeface="Times New Roman" pitchFamily="18" charset="0"/>
              </a:rPr>
              <a:t>Bài làm</a:t>
            </a:r>
          </a:p>
          <a:p>
            <a:r>
              <a:rPr lang="vi-VN">
                <a:latin typeface="Times New Roman" pitchFamily="18" charset="0"/>
                <a:cs typeface="Times New Roman" pitchFamily="18" charset="0"/>
              </a:rPr>
              <a:t>1. Mở bài: Giới thiệu bao quát:</a:t>
            </a:r>
          </a:p>
          <a:p>
            <a:r>
              <a:rPr lang="vi-VN">
                <a:latin typeface="Times New Roman" pitchFamily="18" charset="0"/>
                <a:cs typeface="Times New Roman" pitchFamily="18" charset="0"/>
              </a:rPr>
              <a:t>- Con đường đi học của em uốn quanh làng, men theo đồng lúa. Mỗi chiều đi học về em như thả hồn mình trước cánh đồng lúa ngút ngàn.</a:t>
            </a:r>
          </a:p>
          <a:p>
            <a:r>
              <a:rPr lang="vi-VN">
                <a:latin typeface="Times New Roman" pitchFamily="18" charset="0"/>
                <a:cs typeface="Times New Roman" pitchFamily="18" charset="0"/>
              </a:rPr>
              <a:t>2. Thân bài: Tả theo trình tự thời gian.</a:t>
            </a:r>
          </a:p>
          <a:p>
            <a:r>
              <a:rPr lang="vi-VN">
                <a:latin typeface="Times New Roman" pitchFamily="18" charset="0"/>
                <a:cs typeface="Times New Roman" pitchFamily="18" charset="0"/>
              </a:rPr>
              <a:t>- Ông mặt trời lững thững đạp xe qua ngọn tre.</a:t>
            </a:r>
          </a:p>
          <a:p>
            <a:r>
              <a:rPr lang="vi-VN">
                <a:latin typeface="Times New Roman" pitchFamily="18" charset="0"/>
                <a:cs typeface="Times New Roman" pitchFamily="18" charset="0"/>
              </a:rPr>
              <a:t>- Làm gió nhẹ mơn man, đùa nghịch trên ngọn cây, kẽ lá.</a:t>
            </a:r>
          </a:p>
          <a:p>
            <a:r>
              <a:rPr lang="vi-VN">
                <a:latin typeface="Times New Roman" pitchFamily="18" charset="0"/>
                <a:cs typeface="Times New Roman" pitchFamily="18" charset="0"/>
              </a:rPr>
              <a:t>- Những tia nắng vàng nhạt dần.</a:t>
            </a:r>
          </a:p>
          <a:p>
            <a:r>
              <a:rPr lang="vi-VN">
                <a:latin typeface="Times New Roman" pitchFamily="18" charset="0"/>
                <a:cs typeface="Times New Roman" pitchFamily="18" charset="0"/>
              </a:rPr>
              <a:t>- Cánh đồng là một màu vàng.</a:t>
            </a:r>
          </a:p>
          <a:p>
            <a:r>
              <a:rPr lang="vi-VN">
                <a:latin typeface="Times New Roman" pitchFamily="18" charset="0"/>
                <a:cs typeface="Times New Roman" pitchFamily="18" charset="0"/>
              </a:rPr>
              <a:t>- Những bông lúa chín vàng, nặng trĩu uốn cong, ngả đầu về một hướng, chờ tay người gặt.</a:t>
            </a:r>
          </a:p>
          <a:p>
            <a:r>
              <a:rPr lang="vi-VN">
                <a:latin typeface="Times New Roman" pitchFamily="18" charset="0"/>
                <a:cs typeface="Times New Roman" pitchFamily="18" charset="0"/>
              </a:rPr>
              <a:t>- Những đợt sóng lúa nhấp nhô theo làn gió.</a:t>
            </a:r>
          </a:p>
          <a:p>
            <a:r>
              <a:rPr lang="vi-VN">
                <a:latin typeface="Times New Roman" pitchFamily="18" charset="0"/>
                <a:cs typeface="Times New Roman" pitchFamily="18" charset="0"/>
              </a:rPr>
              <a:t>- Dọc hai bên bờ sông là hàng bạch đàn cao vút, soi bóng xuống mặt nước trong veo.</a:t>
            </a:r>
          </a:p>
          <a:p>
            <a:r>
              <a:rPr lang="vi-VN">
                <a:latin typeface="Times New Roman" pitchFamily="18" charset="0"/>
                <a:cs typeface="Times New Roman" pitchFamily="18" charset="0"/>
              </a:rPr>
              <a:t>- Đàn trâu bò mộng, đàn bò vàng mượt trên đường làng.</a:t>
            </a:r>
          </a:p>
          <a:p>
            <a:r>
              <a:rPr lang="vi-VN">
                <a:latin typeface="Times New Roman" pitchFamily="18" charset="0"/>
                <a:cs typeface="Times New Roman" pitchFamily="18" charset="0"/>
              </a:rPr>
              <a:t>- Lũ chim chiền chiện lúc bay, lúc sà xuống ruộng lúa.</a:t>
            </a:r>
          </a:p>
          <a:p>
            <a:r>
              <a:rPr lang="vi-VN">
                <a:latin typeface="Times New Roman" pitchFamily="18" charset="0"/>
                <a:cs typeface="Times New Roman" pitchFamily="18" charset="0"/>
              </a:rPr>
              <a:t>- Chim cu gáy bay về từng đàn.</a:t>
            </a:r>
          </a:p>
          <a:p>
            <a:r>
              <a:rPr lang="vi-VN">
                <a:latin typeface="Times New Roman" pitchFamily="18" charset="0"/>
                <a:cs typeface="Times New Roman" pitchFamily="18" charset="0"/>
              </a:rPr>
              <a:t>- Trên bờ ruộng, mấy bác nông dân đang trò chuyện, tay nâng bông lúa lên ngắm. Gương mặt ai cũng tràn trề niềm vui, chờ đợi một mùa vụ bội thu.</a:t>
            </a:r>
          </a:p>
          <a:p>
            <a:r>
              <a:rPr lang="vi-VN">
                <a:latin typeface="Times New Roman" pitchFamily="18" charset="0"/>
                <a:cs typeface="Times New Roman" pitchFamily="18" charset="0"/>
              </a:rPr>
              <a:t>- Ven bờ, một chị phụ nữ đang buộc những khóm lúa cạnh bờ.</a:t>
            </a:r>
          </a:p>
          <a:p>
            <a:r>
              <a:rPr lang="vi-VN">
                <a:latin typeface="Times New Roman" pitchFamily="18" charset="0"/>
                <a:cs typeface="Times New Roman" pitchFamily="18" charset="0"/>
              </a:rPr>
              <a:t>- Xa xa, mấy bạn nhỏ đang đi học về.</a:t>
            </a:r>
          </a:p>
          <a:p>
            <a:r>
              <a:rPr lang="vi-VN">
                <a:latin typeface="Times New Roman" pitchFamily="18" charset="0"/>
                <a:cs typeface="Times New Roman" pitchFamily="18" charset="0"/>
              </a:rPr>
              <a:t>3. Kết bài :</a:t>
            </a:r>
          </a:p>
          <a:p>
            <a:r>
              <a:rPr lang="vi-VN">
                <a:latin typeface="Times New Roman" pitchFamily="18" charset="0"/>
                <a:cs typeface="Times New Roman" pitchFamily="18" charset="0"/>
              </a:rPr>
              <a:t>- Trời nhá nhem tối, em về nhà trong tâm trạng vui vui.</a:t>
            </a:r>
          </a:p>
          <a:p>
            <a:r>
              <a:rPr lang="vi-VN">
                <a:latin typeface="Times New Roman" pitchFamily="18" charset="0"/>
                <a:cs typeface="Times New Roman" pitchFamily="18" charset="0"/>
              </a:rPr>
              <a:t>- Em ước sao khoảnh khắc hoàng hôn còn ở mãi trên cánh đồng để ai cũng nhìn thấy một màu vàng của no ấm.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52400" y="134938"/>
            <a:ext cx="8915400" cy="6740525"/>
          </a:xfrm>
          <a:prstGeom prst="rect">
            <a:avLst/>
          </a:prstGeom>
          <a:noFill/>
          <a:ln w="9525">
            <a:noFill/>
            <a:miter lim="800000"/>
            <a:headEnd/>
            <a:tailEnd/>
          </a:ln>
        </p:spPr>
        <p:txBody>
          <a:bodyPr>
            <a:spAutoFit/>
          </a:bodyPr>
          <a:lstStyle/>
          <a:p>
            <a:r>
              <a:rPr lang="vi-VN" sz="1600" b="1">
                <a:latin typeface="Times New Roman" pitchFamily="18" charset="0"/>
                <a:cs typeface="Times New Roman" pitchFamily="18" charset="0"/>
              </a:rPr>
              <a:t>Đề bài </a:t>
            </a:r>
            <a:r>
              <a:rPr lang="en-US" sz="1600" b="1">
                <a:latin typeface="Times New Roman" pitchFamily="18" charset="0"/>
                <a:cs typeface="Times New Roman" pitchFamily="18" charset="0"/>
              </a:rPr>
              <a:t>4</a:t>
            </a:r>
            <a:r>
              <a:rPr lang="vi-VN" sz="1600" b="1">
                <a:latin typeface="Times New Roman" pitchFamily="18" charset="0"/>
                <a:cs typeface="Times New Roman" pitchFamily="18" charset="0"/>
              </a:rPr>
              <a:t>: Dàn ý chi tiết tả cảnh một buổi sáng trên đường phố.</a:t>
            </a:r>
            <a:endParaRPr lang="vi-VN" sz="1600">
              <a:latin typeface="Times New Roman" pitchFamily="18" charset="0"/>
              <a:cs typeface="Times New Roman" pitchFamily="18" charset="0"/>
            </a:endParaRPr>
          </a:p>
          <a:p>
            <a:pPr algn="ctr"/>
            <a:r>
              <a:rPr lang="vi-VN" sz="1600" u="sng">
                <a:latin typeface="Times New Roman" pitchFamily="18" charset="0"/>
                <a:cs typeface="Times New Roman" pitchFamily="18" charset="0"/>
              </a:rPr>
              <a:t>Bài làm</a:t>
            </a:r>
          </a:p>
          <a:p>
            <a:r>
              <a:rPr lang="vi-VN" sz="1600">
                <a:latin typeface="Times New Roman" pitchFamily="18" charset="0"/>
                <a:cs typeface="Times New Roman" pitchFamily="18" charset="0"/>
              </a:rPr>
              <a:t>1. Mở bài: Giới thiệu bao quát:</a:t>
            </a:r>
          </a:p>
          <a:p>
            <a:r>
              <a:rPr lang="vi-VN" sz="1600">
                <a:latin typeface="Times New Roman" pitchFamily="18" charset="0"/>
                <a:cs typeface="Times New Roman" pitchFamily="18" charset="0"/>
              </a:rPr>
              <a:t>- Em có dịp quan sát cảnh đường phố nơi ở vào lúc sáng sớm, lúc tập thể dục buổi sáng cùng ba trên sân thượng.</a:t>
            </a:r>
          </a:p>
          <a:p>
            <a:r>
              <a:rPr lang="vi-VN" sz="1600">
                <a:latin typeface="Times New Roman" pitchFamily="18" charset="0"/>
                <a:cs typeface="Times New Roman" pitchFamily="18" charset="0"/>
              </a:rPr>
              <a:t>2. Thân bài: Tả các bộ phận của cảnh vật theo trình tự thời gian.</a:t>
            </a:r>
          </a:p>
          <a:p>
            <a:r>
              <a:rPr lang="vi-VN" sz="1600">
                <a:latin typeface="Times New Roman" pitchFamily="18" charset="0"/>
                <a:cs typeface="Times New Roman" pitchFamily="18" charset="0"/>
              </a:rPr>
              <a:t>- Khi đèn đường còn sáng (trước 5 giờ rưỡi):</a:t>
            </a:r>
          </a:p>
          <a:p>
            <a:r>
              <a:rPr lang="vi-VN" sz="1600">
                <a:latin typeface="Times New Roman" pitchFamily="18" charset="0"/>
                <a:cs typeface="Times New Roman" pitchFamily="18" charset="0"/>
              </a:rPr>
              <a:t>+ Đường phố như dài hun hút, hai hàng cây bên đường như hai hàng lính bảo vệ cho giấc ngủ của người dân.</a:t>
            </a:r>
          </a:p>
          <a:p>
            <a:r>
              <a:rPr lang="vi-VN" sz="1600">
                <a:latin typeface="Times New Roman" pitchFamily="18" charset="0"/>
                <a:cs typeface="Times New Roman" pitchFamily="18" charset="0"/>
              </a:rPr>
              <a:t>+ Thi thoảng mới có chuyến xe buýt chạy qua, xe chạy thưa vắng khách.</a:t>
            </a:r>
          </a:p>
          <a:p>
            <a:r>
              <a:rPr lang="vi-VN" sz="1600">
                <a:latin typeface="Times New Roman" pitchFamily="18" charset="0"/>
                <a:cs typeface="Times New Roman" pitchFamily="18" charset="0"/>
              </a:rPr>
              <a:t>+ Một vài chiếc xe máy chở hàng ra chợ, hàng hóa chất đầy trên xe.</a:t>
            </a:r>
          </a:p>
          <a:p>
            <a:r>
              <a:rPr lang="vi-VN" sz="1600">
                <a:latin typeface="Times New Roman" pitchFamily="18" charset="0"/>
                <a:cs typeface="Times New Roman" pitchFamily="18" charset="0"/>
              </a:rPr>
              <a:t>+ Một vài chiếc xe chở hàng loại nhỏ chất hàng hóa chất cao ngất, chạy bon bon trên đường.</a:t>
            </a:r>
          </a:p>
          <a:p>
            <a:r>
              <a:rPr lang="vi-VN" sz="1600">
                <a:latin typeface="Times New Roman" pitchFamily="18" charset="0"/>
                <a:cs typeface="Times New Roman" pitchFamily="18" charset="0"/>
              </a:rPr>
              <a:t>+ Thi thoảng, một vài người lớn tuổi gọn ghẽ trong trang phục thể thao, thư thả đi đến công viên tập thể dục buổi sáng.</a:t>
            </a:r>
          </a:p>
          <a:p>
            <a:r>
              <a:rPr lang="vi-VN" sz="1600">
                <a:latin typeface="Times New Roman" pitchFamily="18" charset="0"/>
                <a:cs typeface="Times New Roman" pitchFamily="18" charset="0"/>
              </a:rPr>
              <a:t>+ Công nhân quét đường làm vang lên tiếng chổi tre quèn quẹt.</a:t>
            </a:r>
          </a:p>
          <a:p>
            <a:r>
              <a:rPr lang="vi-VN" sz="1600">
                <a:latin typeface="Times New Roman" pitchFamily="18" charset="0"/>
                <a:cs typeface="Times New Roman" pitchFamily="18" charset="0"/>
              </a:rPr>
              <a:t>- Khi đèn đường tắt ngấm (sau 5 giờ rưỡi):</a:t>
            </a:r>
          </a:p>
          <a:p>
            <a:r>
              <a:rPr lang="vi-VN" sz="1600">
                <a:latin typeface="Times New Roman" pitchFamily="18" charset="0"/>
                <a:cs typeface="Times New Roman" pitchFamily="18" charset="0"/>
              </a:rPr>
              <a:t>+ Đường phố chìm trong bóng tối. Xa xa, có ánh đèn của một vài cửa hàng buôn bán chiếu sáng được một khoanh đường phố nhỏ hẹp.</a:t>
            </a:r>
          </a:p>
          <a:p>
            <a:r>
              <a:rPr lang="vi-VN" sz="1600">
                <a:latin typeface="Times New Roman" pitchFamily="18" charset="0"/>
                <a:cs typeface="Times New Roman" pitchFamily="18" charset="0"/>
              </a:rPr>
              <a:t>+ Đường phố sáng dần, đã nhìn rõ mặt người đi trên đường.</a:t>
            </a:r>
          </a:p>
          <a:p>
            <a:r>
              <a:rPr lang="vi-VN" sz="1600">
                <a:latin typeface="Times New Roman" pitchFamily="18" charset="0"/>
                <a:cs typeface="Times New Roman" pitchFamily="18" charset="0"/>
              </a:rPr>
              <a:t>+ Xe cộ qua lại đã nhiều hơn. Có xe của công nhân đi làm sớm. Quần áo xanh công nhân, đầu đội mũ bảo hiểm.</a:t>
            </a:r>
          </a:p>
          <a:p>
            <a:r>
              <a:rPr lang="vi-VN" sz="1600">
                <a:latin typeface="Times New Roman" pitchFamily="18" charset="0"/>
                <a:cs typeface="Times New Roman" pitchFamily="18" charset="0"/>
              </a:rPr>
              <a:t>+ Sau 6 giờ, đường phố nhiều thêm những xe máy của phụ huynh chở con đến trường.</a:t>
            </a:r>
          </a:p>
          <a:p>
            <a:r>
              <a:rPr lang="vi-VN" sz="1600">
                <a:latin typeface="Times New Roman" pitchFamily="18" charset="0"/>
                <a:cs typeface="Times New Roman" pitchFamily="18" charset="0"/>
              </a:rPr>
              <a:t>+ Các quán đã có người ngồi ăn sáng. Tiệm bánh đã đông người ra, vào mua hàng.</a:t>
            </a:r>
          </a:p>
          <a:p>
            <a:r>
              <a:rPr lang="vi-VN" sz="1600">
                <a:latin typeface="Times New Roman" pitchFamily="18" charset="0"/>
                <a:cs typeface="Times New Roman" pitchFamily="18" charset="0"/>
              </a:rPr>
              <a:t>+ Thoảng trong không khí mùi bánh mì thơm phức, mùi nước phở ngào ngạt.</a:t>
            </a:r>
          </a:p>
          <a:p>
            <a:r>
              <a:rPr lang="vi-VN" sz="1600">
                <a:latin typeface="Times New Roman" pitchFamily="18" charset="0"/>
                <a:cs typeface="Times New Roman" pitchFamily="18" charset="0"/>
              </a:rPr>
              <a:t>3.Kết</a:t>
            </a:r>
            <a:r>
              <a:rPr lang="en-US" sz="1600">
                <a:latin typeface="Times New Roman" pitchFamily="18" charset="0"/>
                <a:cs typeface="Times New Roman" pitchFamily="18" charset="0"/>
              </a:rPr>
              <a:t> bài</a:t>
            </a:r>
          </a:p>
          <a:p>
            <a:r>
              <a:rPr lang="vi-VN" sz="1600">
                <a:latin typeface="Times New Roman" pitchFamily="18" charset="0"/>
                <a:cs typeface="Times New Roman" pitchFamily="18" charset="0"/>
              </a:rPr>
              <a:t>- Em rất thích </a:t>
            </a:r>
            <a:r>
              <a:rPr lang="en-US" sz="1600">
                <a:latin typeface="Times New Roman" pitchFamily="18" charset="0"/>
                <a:cs typeface="Times New Roman" pitchFamily="18" charset="0"/>
              </a:rPr>
              <a:t>ngắm nhìn cảnh đường phố vào buổi sáng, và càng yêu mến nó hơn.</a:t>
            </a:r>
            <a:endParaRPr lang="vi-VN"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768350"/>
            <a:ext cx="8153400" cy="5632450"/>
          </a:xfrm>
          <a:prstGeom prst="rect">
            <a:avLst/>
          </a:prstGeom>
          <a:noFill/>
          <a:ln w="9525">
            <a:noFill/>
            <a:miter lim="800000"/>
            <a:headEnd/>
            <a:tailEnd/>
          </a:ln>
        </p:spPr>
        <p:txBody>
          <a:bodyPr>
            <a:spAutoFit/>
          </a:bodyPr>
          <a:lstStyle/>
          <a:p>
            <a:r>
              <a:rPr lang="vi-VN" sz="2400" b="1">
                <a:latin typeface="Times New Roman" pitchFamily="18" charset="0"/>
                <a:cs typeface="Times New Roman" pitchFamily="18" charset="0"/>
              </a:rPr>
              <a:t>* Dàn ý chi tiết văn tả cảnh:</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1. Mở bài: Giới thiệu bao quát cảnh sẽ tả.</a:t>
            </a:r>
          </a:p>
          <a:p>
            <a:r>
              <a:rPr lang="vi-VN" sz="2400">
                <a:latin typeface="Times New Roman" pitchFamily="18" charset="0"/>
                <a:cs typeface="Times New Roman" pitchFamily="18" charset="0"/>
              </a:rPr>
              <a:t>- Em tả cảnh gì, ở đâu? Em nhìn thấy cảnh vào dịp nào? Vào thời gian nào?</a:t>
            </a:r>
          </a:p>
          <a:p>
            <a:r>
              <a:rPr lang="vi-VN" sz="2400">
                <a:latin typeface="Times New Roman" pitchFamily="18" charset="0"/>
                <a:cs typeface="Times New Roman" pitchFamily="18" charset="0"/>
              </a:rPr>
              <a:t>2. Thân bài: Tả những nét nổi bật của cảnh vật.</a:t>
            </a:r>
          </a:p>
          <a:p>
            <a:r>
              <a:rPr lang="vi-VN" sz="2400">
                <a:latin typeface="Times New Roman" pitchFamily="18" charset="0"/>
                <a:cs typeface="Times New Roman" pitchFamily="18" charset="0"/>
              </a:rPr>
              <a:t>a) Tả bao quát toàn cảnh:</a:t>
            </a:r>
          </a:p>
          <a:p>
            <a:r>
              <a:rPr lang="vi-VN" sz="2400">
                <a:latin typeface="Times New Roman" pitchFamily="18" charset="0"/>
                <a:cs typeface="Times New Roman" pitchFamily="18" charset="0"/>
              </a:rPr>
              <a:t>-Tả những nét chung.</a:t>
            </a:r>
          </a:p>
          <a:p>
            <a:r>
              <a:rPr lang="vi-VN" sz="2400">
                <a:latin typeface="Times New Roman" pitchFamily="18" charset="0"/>
                <a:cs typeface="Times New Roman" pitchFamily="18" charset="0"/>
              </a:rPr>
              <a:t>b)Tả chi tiết:</a:t>
            </a:r>
          </a:p>
          <a:p>
            <a:r>
              <a:rPr lang="vi-VN" sz="2400">
                <a:latin typeface="Times New Roman" pitchFamily="18" charset="0"/>
                <a:cs typeface="Times New Roman" pitchFamily="18" charset="0"/>
              </a:rPr>
              <a:t>- Tả sự thay đổi của cảnh theo thời gian. (hoặc)</a:t>
            </a:r>
          </a:p>
          <a:p>
            <a:r>
              <a:rPr lang="vi-VN" sz="2400">
                <a:latin typeface="Times New Roman" pitchFamily="18" charset="0"/>
                <a:cs typeface="Times New Roman" pitchFamily="18" charset="0"/>
              </a:rPr>
              <a:t>- Tả theo trình tự từng bộ phận của cảnh:</a:t>
            </a:r>
          </a:p>
          <a:p>
            <a:r>
              <a:rPr lang="vi-VN" sz="2400">
                <a:latin typeface="Times New Roman" pitchFamily="18" charset="0"/>
                <a:cs typeface="Times New Roman" pitchFamily="18" charset="0"/>
              </a:rPr>
              <a:t>+ Từ xa đến gần hoặc từ gần đến xa.</a:t>
            </a:r>
          </a:p>
          <a:p>
            <a:r>
              <a:rPr lang="vi-VN" sz="2400">
                <a:latin typeface="Times New Roman" pitchFamily="18" charset="0"/>
                <a:cs typeface="Times New Roman" pitchFamily="18" charset="0"/>
              </a:rPr>
              <a:t>+ Từ cao xuống thấp hoặc từ thấp lên cao.</a:t>
            </a:r>
          </a:p>
          <a:p>
            <a:r>
              <a:rPr lang="vi-VN" sz="2400">
                <a:latin typeface="Times New Roman" pitchFamily="18" charset="0"/>
                <a:cs typeface="Times New Roman" pitchFamily="18" charset="0"/>
              </a:rPr>
              <a:t>+ Tả hoạt động của con người hoặc động vật có liên quan đến cảnh.</a:t>
            </a:r>
          </a:p>
          <a:p>
            <a:r>
              <a:rPr lang="vi-VN" sz="2400">
                <a:latin typeface="Times New Roman" pitchFamily="18" charset="0"/>
                <a:cs typeface="Times New Roman" pitchFamily="18" charset="0"/>
              </a:rPr>
              <a:t>3. Kết bài: Nêu cảm xúc và suy nghĩ của em về cảnh đã tả.</a:t>
            </a:r>
          </a:p>
        </p:txBody>
      </p:sp>
      <p:sp>
        <p:nvSpPr>
          <p:cNvPr id="36866" name="Rectangle 5"/>
          <p:cNvSpPr>
            <a:spLocks noChangeArrowheads="1"/>
          </p:cNvSpPr>
          <p:nvPr/>
        </p:nvSpPr>
        <p:spPr bwMode="auto">
          <a:xfrm>
            <a:off x="173038" y="76200"/>
            <a:ext cx="1427162" cy="646113"/>
          </a:xfrm>
          <a:prstGeom prst="rect">
            <a:avLst/>
          </a:prstGeom>
          <a:noFill/>
          <a:ln w="9525">
            <a:noFill/>
            <a:miter lim="800000"/>
            <a:headEnd/>
            <a:tailEnd/>
          </a:ln>
        </p:spPr>
        <p:txBody>
          <a:bodyPr wrap="none">
            <a:spAutoFit/>
          </a:bodyPr>
          <a:lstStyle/>
          <a:p>
            <a:r>
              <a:rPr lang="en-US" sz="3600" b="1">
                <a:solidFill>
                  <a:srgbClr val="0000FF"/>
                </a:solidFill>
                <a:latin typeface="Times New Roman" pitchFamily="18" charset="0"/>
                <a:cs typeface="Times New Roman" pitchFamily="18" charset="0"/>
              </a:rPr>
              <a:t>Gợi 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dinh thi bich thuy</a:t>
            </a:r>
          </a:p>
        </p:txBody>
      </p:sp>
      <p:sp>
        <p:nvSpPr>
          <p:cNvPr id="26628" name="Rectangle 4"/>
          <p:cNvSpPr>
            <a:spLocks noGrp="1" noChangeArrowheads="1"/>
          </p:cNvSpPr>
          <p:nvPr>
            <p:ph type="body" idx="1"/>
          </p:nvPr>
        </p:nvSpPr>
        <p:spPr>
          <a:xfrm>
            <a:off x="228600" y="1447800"/>
            <a:ext cx="8763000" cy="39624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12700">
            <a:solidFill>
              <a:schemeClr val="tx1"/>
            </a:solidFill>
          </a:ln>
        </p:spPr>
        <p:txBody>
          <a:bodyPr rtlCol="0">
            <a:normAutofit/>
          </a:bodyPr>
          <a:lstStyle/>
          <a:p>
            <a:pPr fontAlgn="auto">
              <a:spcAft>
                <a:spcPts val="0"/>
              </a:spcAft>
              <a:buFontTx/>
              <a:buNone/>
              <a:defRPr/>
            </a:pPr>
            <a:r>
              <a:rPr lang="en-US" b="1" dirty="0"/>
              <a:t> </a:t>
            </a:r>
            <a:r>
              <a:rPr lang="en-US" b="1" u="sng" dirty="0">
                <a:solidFill>
                  <a:srgbClr val="FF0066"/>
                </a:solidFill>
                <a:latin typeface="Times New Roman" pitchFamily="18" charset="0"/>
                <a:cs typeface="Times New Roman" pitchFamily="18" charset="0"/>
              </a:rPr>
              <a:t>GHI NHỚ:</a:t>
            </a:r>
          </a:p>
          <a:p>
            <a:pPr fontAlgn="auto">
              <a:spcAft>
                <a:spcPts val="0"/>
              </a:spcAft>
              <a:buFontTx/>
              <a:buNone/>
              <a:defRPr/>
            </a:pPr>
            <a:r>
              <a:rPr lang="en-US" b="1" dirty="0" err="1">
                <a:latin typeface="Times New Roman" pitchFamily="18" charset="0"/>
                <a:cs typeface="Times New Roman" pitchFamily="18" charset="0"/>
              </a:rPr>
              <a:t>Bài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endParaRPr lang="en-US" b="1" dirty="0">
              <a:latin typeface="Times New Roman" pitchFamily="18" charset="0"/>
              <a:cs typeface="Times New Roman" pitchFamily="18" charset="0"/>
            </a:endParaRPr>
          </a:p>
          <a:p>
            <a:pPr fontAlgn="auto">
              <a:spcAft>
                <a:spcPts val="0"/>
              </a:spcAft>
              <a:buFont typeface="Arial" pitchFamily="34" charset="0"/>
              <a:buChar char="•"/>
              <a:defRPr/>
            </a:pPr>
            <a:r>
              <a:rPr lang="en-US" b="1" dirty="0" err="1">
                <a:solidFill>
                  <a:srgbClr val="FF0066"/>
                </a:solidFill>
                <a:latin typeface="Times New Roman" pitchFamily="18" charset="0"/>
                <a:cs typeface="Times New Roman" pitchFamily="18" charset="0"/>
              </a:rPr>
              <a:t>Mở</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bài</a:t>
            </a:r>
            <a:r>
              <a:rPr lang="en-US" b="1" dirty="0">
                <a:solidFill>
                  <a:srgbClr val="FF0066"/>
                </a:solidFill>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thiệu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endParaRPr lang="en-US" b="1" dirty="0">
              <a:latin typeface="Times New Roman" pitchFamily="18" charset="0"/>
              <a:cs typeface="Times New Roman" pitchFamily="18" charset="0"/>
            </a:endParaRPr>
          </a:p>
          <a:p>
            <a:pPr fontAlgn="auto">
              <a:spcAft>
                <a:spcPts val="0"/>
              </a:spcAft>
              <a:buFont typeface="Arial" pitchFamily="34" charset="0"/>
              <a:buChar char="•"/>
              <a:defRPr/>
            </a:pPr>
            <a:r>
              <a:rPr lang="en-US" b="1" dirty="0" err="1">
                <a:solidFill>
                  <a:srgbClr val="FF0066"/>
                </a:solidFill>
                <a:latin typeface="Times New Roman" pitchFamily="18" charset="0"/>
                <a:cs typeface="Times New Roman" pitchFamily="18" charset="0"/>
              </a:rPr>
              <a:t>Thân</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bài</a:t>
            </a:r>
            <a:r>
              <a:rPr lang="en-US" b="1" dirty="0">
                <a:solidFill>
                  <a:srgbClr val="FF0066"/>
                </a:solidFill>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b="1" dirty="0">
                <a:latin typeface="Times New Roman" pitchFamily="18" charset="0"/>
                <a:cs typeface="Times New Roman" pitchFamily="18" charset="0"/>
              </a:rPr>
              <a:t>.</a:t>
            </a:r>
          </a:p>
          <a:p>
            <a:pPr fontAlgn="auto">
              <a:spcAft>
                <a:spcPts val="0"/>
              </a:spcAft>
              <a:buFont typeface="Arial" pitchFamily="34" charset="0"/>
              <a:buChar char="•"/>
              <a:defRPr/>
            </a:pP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Kết</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bài</a:t>
            </a:r>
            <a:r>
              <a:rPr lang="en-US" b="1" dirty="0">
                <a:solidFill>
                  <a:srgbClr val="FF0066"/>
                </a:solidFill>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628">
                                            <p:bg/>
                                          </p:spTgt>
                                        </p:tgtEl>
                                        <p:attrNameLst>
                                          <p:attrName>style.visibility</p:attrName>
                                        </p:attrNameLst>
                                      </p:cBhvr>
                                      <p:to>
                                        <p:strVal val="visible"/>
                                      </p:to>
                                    </p:set>
                                    <p:animEffect transition="in" filter="box(in)">
                                      <p:cBhvr>
                                        <p:cTn id="7" dur="500"/>
                                        <p:tgtEl>
                                          <p:spTgt spid="26628">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628">
                                            <p:txEl>
                                              <p:pRg st="0" end="0"/>
                                            </p:txEl>
                                          </p:spTgt>
                                        </p:tgtEl>
                                        <p:attrNameLst>
                                          <p:attrName>style.visibility</p:attrName>
                                        </p:attrNameLst>
                                      </p:cBhvr>
                                      <p:to>
                                        <p:strVal val="visible"/>
                                      </p:to>
                                    </p:set>
                                    <p:animEffect transition="in" filter="box(in)">
                                      <p:cBhvr>
                                        <p:cTn id="10" dur="500"/>
                                        <p:tgtEl>
                                          <p:spTgt spid="26628">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628">
                                            <p:txEl>
                                              <p:pRg st="1" end="1"/>
                                            </p:txEl>
                                          </p:spTgt>
                                        </p:tgtEl>
                                        <p:attrNameLst>
                                          <p:attrName>style.visibility</p:attrName>
                                        </p:attrNameLst>
                                      </p:cBhvr>
                                      <p:to>
                                        <p:strVal val="visible"/>
                                      </p:to>
                                    </p:set>
                                    <p:animEffect transition="in" filter="box(in)">
                                      <p:cBhvr>
                                        <p:cTn id="13" dur="500"/>
                                        <p:tgtEl>
                                          <p:spTgt spid="26628">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6628">
                                            <p:txEl>
                                              <p:pRg st="2" end="2"/>
                                            </p:txEl>
                                          </p:spTgt>
                                        </p:tgtEl>
                                        <p:attrNameLst>
                                          <p:attrName>style.visibility</p:attrName>
                                        </p:attrNameLst>
                                      </p:cBhvr>
                                      <p:to>
                                        <p:strVal val="visible"/>
                                      </p:to>
                                    </p:set>
                                    <p:animEffect transition="in" filter="box(in)">
                                      <p:cBhvr>
                                        <p:cTn id="16" dur="500"/>
                                        <p:tgtEl>
                                          <p:spTgt spid="26628">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animEffect transition="in" filter="box(in)">
                                      <p:cBhvr>
                                        <p:cTn id="19" dur="500"/>
                                        <p:tgtEl>
                                          <p:spTgt spid="26628">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6628">
                                            <p:txEl>
                                              <p:pRg st="4" end="4"/>
                                            </p:txEl>
                                          </p:spTgt>
                                        </p:tgtEl>
                                        <p:attrNameLst>
                                          <p:attrName>style.visibility</p:attrName>
                                        </p:attrNameLst>
                                      </p:cBhvr>
                                      <p:to>
                                        <p:strVal val="visible"/>
                                      </p:to>
                                    </p:set>
                                    <p:animEffect transition="in" filter="box(in)">
                                      <p:cBhvr>
                                        <p:cTn id="22" dur="500"/>
                                        <p:tgtEl>
                                          <p:spTgt spid="266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dinh thi bich thuy</a:t>
            </a:r>
          </a:p>
        </p:txBody>
      </p:sp>
      <p:sp>
        <p:nvSpPr>
          <p:cNvPr id="3076" name="Text Box 4"/>
          <p:cNvSpPr txBox="1">
            <a:spLocks noChangeArrowheads="1"/>
          </p:cNvSpPr>
          <p:nvPr/>
        </p:nvSpPr>
        <p:spPr bwMode="auto">
          <a:xfrm>
            <a:off x="228600" y="609600"/>
            <a:ext cx="8610600" cy="5662613"/>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Buổi sớm trên cánh đồng</a:t>
            </a:r>
          </a:p>
          <a:p>
            <a:pPr>
              <a:spcBef>
                <a:spcPct val="50000"/>
              </a:spcBef>
            </a:pPr>
            <a:r>
              <a:rPr lang="en-US" sz="2800" b="1">
                <a:latin typeface="Times New Roman" pitchFamily="18" charset="0"/>
                <a:cs typeface="Times New Roman" pitchFamily="18" charset="0"/>
              </a:rPr>
              <a:t>Từ làng, Thủy đi tắt qua đồng để ra bến tàu điện. Sớm đầu thu mát lạnh. Giữa những đám mây xám đục, vòm trời hiện ra như những khoảng vực xanh vòi vọi. Một vài giọt mưa loáng thoáng rơi trên chiếc khăn quàng đỏ và mái tóc xõa ngang vai của Thủy; những sợi cỏ đẫm nước lùa vào dép Thủy làm bàn chân nhỏ bé của em ướt lạnh. Người trong làng gánh lên phố những gánh rau thơm, những bẹ cải sớm và những bó hoa huệ trắng muốt. Bầy sáo cánh đen mỏ vàng chấp chới liệng trên cánh đồng lúa mùa thu đang kết đòng. Mặt trời đã mọc trên những ngon cây xanh tươi của thành phố </a:t>
            </a:r>
          </a:p>
        </p:txBody>
      </p:sp>
      <p:sp>
        <p:nvSpPr>
          <p:cNvPr id="3077" name="Text Box 5"/>
          <p:cNvSpPr txBox="1">
            <a:spLocks noChangeArrowheads="1"/>
          </p:cNvSpPr>
          <p:nvPr/>
        </p:nvSpPr>
        <p:spPr bwMode="auto">
          <a:xfrm>
            <a:off x="0" y="0"/>
            <a:ext cx="7848600" cy="701675"/>
          </a:xfrm>
          <a:prstGeom prst="rect">
            <a:avLst/>
          </a:prstGeom>
          <a:noFill/>
          <a:ln w="9525">
            <a:noFill/>
            <a:miter lim="800000"/>
            <a:headEnd/>
            <a:tailEnd/>
          </a:ln>
        </p:spPr>
        <p:txBody>
          <a:bodyPr>
            <a:spAutoFit/>
          </a:bodyPr>
          <a:lstStyle/>
          <a:p>
            <a:pPr>
              <a:spcBef>
                <a:spcPct val="50000"/>
              </a:spcBef>
            </a:pPr>
            <a:r>
              <a:rPr lang="en-US" sz="4000" b="1" i="1">
                <a:solidFill>
                  <a:schemeClr val="hlink"/>
                </a:solidFill>
                <a:latin typeface="Calibri" pitchFamily="34" charset="0"/>
              </a:rPr>
              <a:t> </a:t>
            </a:r>
            <a:r>
              <a:rPr lang="en-US" sz="2800" b="1" i="1">
                <a:solidFill>
                  <a:srgbClr val="FF0000"/>
                </a:solidFill>
                <a:latin typeface="Times New Roman" pitchFamily="18" charset="0"/>
                <a:cs typeface="Times New Roman" pitchFamily="18" charset="0"/>
              </a:rPr>
              <a:t>Đọc đoạn văn dưới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ox(in)">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ox(in)">
                                      <p:cBhvr>
                                        <p:cTn id="1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dinh thi bich thuy</a:t>
            </a:r>
          </a:p>
        </p:txBody>
      </p:sp>
      <p:sp>
        <p:nvSpPr>
          <p:cNvPr id="17410" name="Text Box 2"/>
          <p:cNvSpPr txBox="1">
            <a:spLocks noChangeArrowheads="1"/>
          </p:cNvSpPr>
          <p:nvPr/>
        </p:nvSpPr>
        <p:spPr bwMode="auto">
          <a:xfrm>
            <a:off x="381000" y="1219200"/>
            <a:ext cx="8534400" cy="526256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      Từ làng, Thủy đi tắt qua đồng để ra bến tàu điện. Sớm đầu thu mát lạnh. Giữa những đám mây xám đục, vòm trời hiện ra như những khoảng vực xanh vòi vọi. Một vài giọt mưa loáng thoáng rơi trên chiếc khăn quàng đỏ và mái tóc xõa ngang vai của Thủy; những sợi cỏ đẫm nước lùa vào dép Thủy làm bàn chân nhỏ bé của em ướt lạnh. Người trong làng gánh lên phố những gánh rau thơm, những bẹ cải sớm và những bó hoa huệ trắng muốt. Bầy sáo cánh đen mỏ vàng chấp chới liệng trên cánh đồng lúa mùa thu đang kết đòng. Mặt trời đã mọc trên những ngon cây xanh tươi của thành phố. </a:t>
            </a:r>
          </a:p>
        </p:txBody>
      </p:sp>
      <p:sp>
        <p:nvSpPr>
          <p:cNvPr id="25604" name="Text Box 4"/>
          <p:cNvSpPr txBox="1">
            <a:spLocks noChangeArrowheads="1"/>
          </p:cNvSpPr>
          <p:nvPr/>
        </p:nvSpPr>
        <p:spPr bwMode="auto">
          <a:xfrm>
            <a:off x="0" y="76200"/>
            <a:ext cx="9144000" cy="1077913"/>
          </a:xfrm>
          <a:prstGeom prst="rect">
            <a:avLst/>
          </a:prstGeom>
          <a:solidFill>
            <a:schemeClr val="bg1"/>
          </a:solidFill>
          <a:ln w="9525">
            <a:noFill/>
            <a:miter lim="800000"/>
            <a:headEnd/>
            <a:tailEnd/>
          </a:ln>
        </p:spPr>
        <p:txBody>
          <a:bodyPr>
            <a:spAutoFit/>
          </a:bodyPr>
          <a:lstStyle/>
          <a:p>
            <a:pPr>
              <a:spcBef>
                <a:spcPct val="50000"/>
              </a:spcBef>
            </a:pPr>
            <a:r>
              <a:rPr lang="en-US" sz="2800" b="1" u="sng">
                <a:solidFill>
                  <a:srgbClr val="CC0000"/>
                </a:solidFill>
                <a:latin typeface="Times New Roman" pitchFamily="18" charset="0"/>
                <a:cs typeface="Times New Roman" pitchFamily="18" charset="0"/>
              </a:rPr>
              <a:t>Nhận xét:</a:t>
            </a:r>
            <a:r>
              <a:rPr lang="en-US" sz="2800" b="1">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a,Tác giả tả những sự vật gì trong buổi sớm mùa thu?</a:t>
            </a:r>
          </a:p>
          <a:p>
            <a:pPr>
              <a:spcBef>
                <a:spcPct val="50000"/>
              </a:spcBef>
            </a:pPr>
            <a:r>
              <a:rPr lang="en-US" sz="2400" b="1">
                <a:solidFill>
                  <a:srgbClr val="0000FF"/>
                </a:solidFill>
                <a:latin typeface="Times New Roman" pitchFamily="18" charset="0"/>
                <a:cs typeface="Times New Roman" pitchFamily="18" charset="0"/>
              </a:rPr>
              <a:t>                      b,Tác giả quan sát bằng những giác quan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in)">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dinh thi bich thuy</a:t>
            </a:r>
          </a:p>
        </p:txBody>
      </p:sp>
      <p:sp>
        <p:nvSpPr>
          <p:cNvPr id="13314" name="Text Box 2"/>
          <p:cNvSpPr txBox="1">
            <a:spLocks noChangeArrowheads="1"/>
          </p:cNvSpPr>
          <p:nvPr/>
        </p:nvSpPr>
        <p:spPr bwMode="auto">
          <a:xfrm>
            <a:off x="0" y="814388"/>
            <a:ext cx="9144000" cy="5662612"/>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Buổi sớm trên cánh đồng</a:t>
            </a:r>
          </a:p>
          <a:p>
            <a:pPr>
              <a:spcBef>
                <a:spcPct val="50000"/>
              </a:spcBef>
            </a:pPr>
            <a:r>
              <a:rPr lang="en-US" sz="2800" b="1">
                <a:latin typeface="Times New Roman" pitchFamily="18" charset="0"/>
                <a:cs typeface="Times New Roman" pitchFamily="18" charset="0"/>
              </a:rPr>
              <a:t>Từ làng, Thủy đi tắt qua đồng để ra bến tàu điện. Sớm đầu thu mát lạnh. Giữa những đám mây xám đục, vòm trời hiện ra như những khoảng vực xanh vòi vọi. Một vài giọt mưa loáng thoáng rơi trên chiếc khăn quàng đỏ và mái tóc xõa ngang vai của Thủy; những sợi cỏ đẫm nước lùa vào dép Thủy làm bàn chân nhỏ bé của em ướt lạnh. Người trong làng gánh lên phố những gánh rau thơm, những bẹ cải sớm và những bó hoa huệ trắng muốt. Bầy sáo cánh đen mỏ vàng chấp chới liệng trên cánh đồng lúa mùa thu đang kết đòng. Mặt trời đã mọc trên những ngon cây xanh tươi của thành phố </a:t>
            </a:r>
          </a:p>
        </p:txBody>
      </p:sp>
      <p:sp>
        <p:nvSpPr>
          <p:cNvPr id="13316" name="Text Box 4"/>
          <p:cNvSpPr txBox="1">
            <a:spLocks noChangeArrowheads="1"/>
          </p:cNvSpPr>
          <p:nvPr/>
        </p:nvSpPr>
        <p:spPr bwMode="auto">
          <a:xfrm>
            <a:off x="0" y="814388"/>
            <a:ext cx="9144000" cy="5662612"/>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Buổi sớm trên cánh đồng</a:t>
            </a:r>
          </a:p>
          <a:p>
            <a:pPr>
              <a:spcBef>
                <a:spcPct val="50000"/>
              </a:spcBef>
            </a:pPr>
            <a:r>
              <a:rPr lang="en-US" sz="2800" b="1">
                <a:latin typeface="Times New Roman" pitchFamily="18" charset="0"/>
                <a:cs typeface="Times New Roman" pitchFamily="18" charset="0"/>
              </a:rPr>
              <a:t>Từ làng, Thủy đi tắt qua đồng để ra bến tàu điện. Sớm đầu thu mát lạnh. Giữa </a:t>
            </a:r>
            <a:r>
              <a:rPr lang="en-US" sz="2800" b="1">
                <a:solidFill>
                  <a:srgbClr val="FF0066"/>
                </a:solidFill>
                <a:latin typeface="Times New Roman" pitchFamily="18" charset="0"/>
                <a:cs typeface="Times New Roman" pitchFamily="18" charset="0"/>
              </a:rPr>
              <a:t>những đám mây </a:t>
            </a:r>
            <a:r>
              <a:rPr lang="en-US" sz="2800" b="1">
                <a:latin typeface="Times New Roman" pitchFamily="18" charset="0"/>
                <a:cs typeface="Times New Roman" pitchFamily="18" charset="0"/>
              </a:rPr>
              <a:t>xám đục, </a:t>
            </a:r>
            <a:r>
              <a:rPr lang="en-US" sz="2800" b="1">
                <a:solidFill>
                  <a:srgbClr val="FF0066"/>
                </a:solidFill>
                <a:latin typeface="Times New Roman" pitchFamily="18" charset="0"/>
                <a:cs typeface="Times New Roman" pitchFamily="18" charset="0"/>
              </a:rPr>
              <a:t>vòm trời</a:t>
            </a:r>
            <a:r>
              <a:rPr lang="en-US" sz="2800" b="1">
                <a:latin typeface="Times New Roman" pitchFamily="18" charset="0"/>
                <a:cs typeface="Times New Roman" pitchFamily="18" charset="0"/>
              </a:rPr>
              <a:t> hiện ra như những khoảng vực xanh vòi vọi. </a:t>
            </a:r>
            <a:r>
              <a:rPr lang="en-US" sz="2800" b="1">
                <a:solidFill>
                  <a:srgbClr val="FF0066"/>
                </a:solidFill>
                <a:latin typeface="Times New Roman" pitchFamily="18" charset="0"/>
                <a:cs typeface="Times New Roman" pitchFamily="18" charset="0"/>
              </a:rPr>
              <a:t>Một vài giọt mưa</a:t>
            </a:r>
            <a:r>
              <a:rPr lang="en-US" sz="2800" b="1">
                <a:latin typeface="Times New Roman" pitchFamily="18" charset="0"/>
                <a:cs typeface="Times New Roman" pitchFamily="18" charset="0"/>
              </a:rPr>
              <a:t> loáng thoáng rơi trên chiếc khăn quàng đỏ và mái tóc xõa ngang vai của Thủy; </a:t>
            </a:r>
            <a:r>
              <a:rPr lang="en-US" sz="2800" b="1">
                <a:solidFill>
                  <a:srgbClr val="FF0066"/>
                </a:solidFill>
                <a:latin typeface="Times New Roman" pitchFamily="18" charset="0"/>
                <a:cs typeface="Times New Roman" pitchFamily="18" charset="0"/>
              </a:rPr>
              <a:t>những sợi cỏ</a:t>
            </a:r>
            <a:r>
              <a:rPr lang="en-US" sz="2800" b="1">
                <a:latin typeface="Times New Roman" pitchFamily="18" charset="0"/>
                <a:cs typeface="Times New Roman" pitchFamily="18" charset="0"/>
              </a:rPr>
              <a:t> đẫm nước lùa vào dép Thủy làm bàn chân nhỏ bé của em ướt lạnh. Người trong làng gánh lên phố </a:t>
            </a:r>
            <a:r>
              <a:rPr lang="en-US" sz="2800" b="1">
                <a:solidFill>
                  <a:srgbClr val="FF0066"/>
                </a:solidFill>
                <a:latin typeface="Times New Roman" pitchFamily="18" charset="0"/>
                <a:cs typeface="Times New Roman" pitchFamily="18" charset="0"/>
              </a:rPr>
              <a:t>những gánh rau thơm, những bẹ cải</a:t>
            </a:r>
            <a:r>
              <a:rPr lang="en-US" sz="2800" b="1">
                <a:latin typeface="Times New Roman" pitchFamily="18" charset="0"/>
                <a:cs typeface="Times New Roman" pitchFamily="18" charset="0"/>
              </a:rPr>
              <a:t> sớm và </a:t>
            </a:r>
            <a:r>
              <a:rPr lang="en-US" sz="2800" b="1">
                <a:solidFill>
                  <a:srgbClr val="FF0066"/>
                </a:solidFill>
                <a:latin typeface="Times New Roman" pitchFamily="18" charset="0"/>
                <a:cs typeface="Times New Roman" pitchFamily="18" charset="0"/>
              </a:rPr>
              <a:t>những bó hoa huệ trắng</a:t>
            </a:r>
            <a:r>
              <a:rPr lang="en-US" sz="2800" b="1">
                <a:latin typeface="Times New Roman" pitchFamily="18" charset="0"/>
                <a:cs typeface="Times New Roman" pitchFamily="18" charset="0"/>
              </a:rPr>
              <a:t> muốt. </a:t>
            </a:r>
            <a:r>
              <a:rPr lang="en-US" sz="2800" b="1">
                <a:solidFill>
                  <a:srgbClr val="FF0066"/>
                </a:solidFill>
                <a:latin typeface="Times New Roman" pitchFamily="18" charset="0"/>
                <a:cs typeface="Times New Roman" pitchFamily="18" charset="0"/>
              </a:rPr>
              <a:t>Bầy sáo</a:t>
            </a:r>
            <a:r>
              <a:rPr lang="en-US" sz="2800" b="1">
                <a:latin typeface="Times New Roman" pitchFamily="18" charset="0"/>
                <a:cs typeface="Times New Roman" pitchFamily="18" charset="0"/>
              </a:rPr>
              <a:t> cánh đen mỏ vàng chấp chới liệng trên </a:t>
            </a:r>
            <a:r>
              <a:rPr lang="en-US" sz="2800" b="1">
                <a:solidFill>
                  <a:srgbClr val="FF0000"/>
                </a:solidFill>
                <a:latin typeface="Times New Roman" pitchFamily="18" charset="0"/>
                <a:cs typeface="Times New Roman" pitchFamily="18" charset="0"/>
              </a:rPr>
              <a:t>cánh đồng lúa </a:t>
            </a:r>
            <a:r>
              <a:rPr lang="en-US" sz="2800" b="1">
                <a:latin typeface="Times New Roman" pitchFamily="18" charset="0"/>
                <a:cs typeface="Times New Roman" pitchFamily="18" charset="0"/>
              </a:rPr>
              <a:t>mùa thu đang kết đòng. </a:t>
            </a:r>
            <a:r>
              <a:rPr lang="en-US" sz="2800" b="1">
                <a:solidFill>
                  <a:srgbClr val="FF0066"/>
                </a:solidFill>
                <a:latin typeface="Times New Roman" pitchFamily="18" charset="0"/>
                <a:cs typeface="Times New Roman" pitchFamily="18" charset="0"/>
              </a:rPr>
              <a:t>Mặt trời</a:t>
            </a:r>
            <a:r>
              <a:rPr lang="en-US" sz="2800" b="1">
                <a:latin typeface="Times New Roman" pitchFamily="18" charset="0"/>
                <a:cs typeface="Times New Roman" pitchFamily="18" charset="0"/>
              </a:rPr>
              <a:t> </a:t>
            </a:r>
            <a:r>
              <a:rPr lang="en-US" sz="2800" b="1">
                <a:solidFill>
                  <a:srgbClr val="FF0066"/>
                </a:solidFill>
                <a:latin typeface="Times New Roman" pitchFamily="18" charset="0"/>
                <a:cs typeface="Times New Roman" pitchFamily="18" charset="0"/>
              </a:rPr>
              <a:t>đã mọc</a:t>
            </a:r>
            <a:r>
              <a:rPr lang="en-US" sz="2800" b="1">
                <a:latin typeface="Times New Roman" pitchFamily="18" charset="0"/>
                <a:cs typeface="Times New Roman" pitchFamily="18" charset="0"/>
              </a:rPr>
              <a:t> trên những ngon cây xanh tươi của thành phố </a:t>
            </a:r>
          </a:p>
        </p:txBody>
      </p:sp>
      <p:sp>
        <p:nvSpPr>
          <p:cNvPr id="13317" name="Text Box 5"/>
          <p:cNvSpPr txBox="1">
            <a:spLocks noChangeArrowheads="1"/>
          </p:cNvSpPr>
          <p:nvPr/>
        </p:nvSpPr>
        <p:spPr bwMode="auto">
          <a:xfrm>
            <a:off x="228600" y="271463"/>
            <a:ext cx="8534400" cy="523875"/>
          </a:xfrm>
          <a:prstGeom prst="rect">
            <a:avLst/>
          </a:prstGeom>
          <a:solidFill>
            <a:schemeClr val="bg1"/>
          </a:solid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cs typeface="Times New Roman" pitchFamily="18" charset="0"/>
              </a:rPr>
              <a:t>a,Tác giả tả những sự vật gì trong buổi sớm mùa thu?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ox(in)">
                                      <p:cBhvr>
                                        <p:cTn id="10" dur="500"/>
                                        <p:tgtEl>
                                          <p:spTgt spid="13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box(in)">
                                      <p:cBhvr>
                                        <p:cTn id="15"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P spid="133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dinh thi bich thuy</a:t>
            </a:r>
          </a:p>
        </p:txBody>
      </p:sp>
      <p:sp>
        <p:nvSpPr>
          <p:cNvPr id="10245" name="Rectangle 5"/>
          <p:cNvSpPr>
            <a:spLocks noChangeArrowheads="1"/>
          </p:cNvSpPr>
          <p:nvPr/>
        </p:nvSpPr>
        <p:spPr bwMode="auto">
          <a:xfrm>
            <a:off x="3048000" y="454025"/>
            <a:ext cx="5943600" cy="2751138"/>
          </a:xfrm>
          <a:prstGeom prst="rect">
            <a:avLst/>
          </a:prstGeom>
          <a:noFill/>
          <a:ln w="9525">
            <a:noFill/>
            <a:miter lim="800000"/>
            <a:headEnd/>
            <a:tailEnd/>
          </a:ln>
        </p:spPr>
        <p:txBody>
          <a:bodyPr>
            <a:spAutoFit/>
          </a:bodyPr>
          <a:lstStyle/>
          <a:p>
            <a:pPr>
              <a:lnSpc>
                <a:spcPct val="90000"/>
              </a:lnSpc>
              <a:spcBef>
                <a:spcPct val="20000"/>
              </a:spcBef>
              <a:buClr>
                <a:schemeClr val="tx2"/>
              </a:buClr>
              <a:buFont typeface="Times New Roman" pitchFamily="18" charset="0"/>
              <a:buNone/>
            </a:pPr>
            <a:r>
              <a:rPr lang="en-US" sz="3200" b="1">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Tả cánh đồng buổi sớm, đám mây, vòm trời, những giọt mưa, những sợi cỏ, những gánh rau, những bó hoa huệ của người bán hàng, bầy sáo liệng trên cánh đồng, mặt trời mọc</a:t>
            </a:r>
          </a:p>
        </p:txBody>
      </p:sp>
      <p:sp>
        <p:nvSpPr>
          <p:cNvPr id="10246" name="Text Box 6"/>
          <p:cNvSpPr txBox="1">
            <a:spLocks noChangeArrowheads="1"/>
          </p:cNvSpPr>
          <p:nvPr/>
        </p:nvSpPr>
        <p:spPr bwMode="auto">
          <a:xfrm>
            <a:off x="304800" y="838200"/>
            <a:ext cx="2438400" cy="2062163"/>
          </a:xfrm>
          <a:prstGeom prst="rect">
            <a:avLst/>
          </a:prstGeom>
          <a:solidFill>
            <a:schemeClr val="bg1"/>
          </a:solidFill>
          <a:ln w="9525">
            <a:noFill/>
            <a:miter lim="800000"/>
            <a:headEnd/>
            <a:tailEnd/>
          </a:ln>
        </p:spPr>
        <p:txBody>
          <a:bodyPr>
            <a:spAutoFit/>
          </a:bodyPr>
          <a:lstStyle/>
          <a:p>
            <a:pPr>
              <a:spcBef>
                <a:spcPct val="50000"/>
              </a:spcBef>
            </a:pPr>
            <a:r>
              <a:rPr lang="en-US" sz="3200" b="1">
                <a:solidFill>
                  <a:srgbClr val="990033"/>
                </a:solidFill>
                <a:latin typeface="Times New Roman" pitchFamily="18" charset="0"/>
                <a:cs typeface="Times New Roman" pitchFamily="18" charset="0"/>
              </a:rPr>
              <a:t>a,Những sự vật trong buổi sớm mùa thu</a:t>
            </a:r>
          </a:p>
        </p:txBody>
      </p:sp>
      <p:sp>
        <p:nvSpPr>
          <p:cNvPr id="19460" name="AutoShape 17"/>
          <p:cNvSpPr>
            <a:spLocks/>
          </p:cNvSpPr>
          <p:nvPr/>
        </p:nvSpPr>
        <p:spPr bwMode="auto">
          <a:xfrm rot="10800000">
            <a:off x="2438400" y="609600"/>
            <a:ext cx="609600" cy="2595563"/>
          </a:xfrm>
          <a:prstGeom prst="rightBrace">
            <a:avLst>
              <a:gd name="adj1" fmla="val 73605"/>
              <a:gd name="adj2" fmla="val 50000"/>
            </a:avLst>
          </a:prstGeom>
          <a:noFill/>
          <a:ln w="28575">
            <a:solidFill>
              <a:srgbClr val="FF0066"/>
            </a:solidFill>
            <a:round/>
            <a:headEnd/>
            <a:tailEnd/>
          </a:ln>
        </p:spPr>
        <p:txBody>
          <a:bodyPr wrap="none" anchor="ctr"/>
          <a:lstStyle/>
          <a:p>
            <a:pPr algn="ctr"/>
            <a:endParaRPr lang="vi-VN">
              <a:solidFill>
                <a:srgbClr val="6600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ox(in)">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circle(in)">
                                      <p:cBhvr>
                                        <p:cTn id="12"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dinh thi bich thuy</a:t>
            </a:r>
          </a:p>
        </p:txBody>
      </p:sp>
      <p:sp>
        <p:nvSpPr>
          <p:cNvPr id="20482" name="Text Box 2"/>
          <p:cNvSpPr txBox="1">
            <a:spLocks noChangeArrowheads="1"/>
          </p:cNvSpPr>
          <p:nvPr/>
        </p:nvSpPr>
        <p:spPr bwMode="auto">
          <a:xfrm>
            <a:off x="381000" y="817563"/>
            <a:ext cx="8458200" cy="5908675"/>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Buổi sớm trên cánh đồng</a:t>
            </a:r>
          </a:p>
          <a:p>
            <a:pPr>
              <a:spcBef>
                <a:spcPct val="50000"/>
              </a:spcBef>
            </a:pPr>
            <a:r>
              <a:rPr lang="en-US" sz="2800" b="1">
                <a:latin typeface="Times New Roman" pitchFamily="18" charset="0"/>
                <a:cs typeface="Times New Roman" pitchFamily="18" charset="0"/>
              </a:rPr>
              <a:t>Từ làng, Thủy đi tắt qua đồng để ra bến tàu điện. Sớm đầu thu mát lạnh. Giữa những đám mây xám đục, vòm trời hiện ra như những khoảng vực xanh vòi vọi. Một vài giọt mưa loáng thoáng rơi trên chiếc khăn quàng đỏ và mái tóc xõa ngang vai của Thủy; những sợi cỏ đẫm nước lùa vào dép Thủy làm bàn chân nhỏ bé của em ướt lạnh. Người trong làng gánh lên phố những gánh rau thơm, những bẹ cải sớm và những bó hoa huệ trắng muốt. Bầy sáo cánh đen mỏ vàng chấp chới liệng trên cánh đồng lúa mùa thu đang kết đòng. Mặt trời đã mọc trên những ngon cây xanh tươi của thành phố </a:t>
            </a:r>
          </a:p>
        </p:txBody>
      </p:sp>
      <p:sp>
        <p:nvSpPr>
          <p:cNvPr id="14340" name="Text Box 4"/>
          <p:cNvSpPr txBox="1">
            <a:spLocks noChangeArrowheads="1"/>
          </p:cNvSpPr>
          <p:nvPr/>
        </p:nvSpPr>
        <p:spPr bwMode="auto">
          <a:xfrm>
            <a:off x="0" y="304800"/>
            <a:ext cx="9144000" cy="523875"/>
          </a:xfrm>
          <a:prstGeom prst="rect">
            <a:avLst/>
          </a:prstGeom>
          <a:gradFill rotWithShape="1">
            <a:gsLst>
              <a:gs pos="0">
                <a:srgbClr val="FFCCFF"/>
              </a:gs>
              <a:gs pos="50000">
                <a:schemeClr val="bg1"/>
              </a:gs>
              <a:gs pos="100000">
                <a:srgbClr val="FFCCFF"/>
              </a:gs>
            </a:gsLst>
            <a:lin ang="5400000" scaled="1"/>
          </a:gradFill>
          <a:ln>
            <a:noFill/>
          </a:ln>
          <a:effectLst/>
          <a:extLst/>
        </p:spPr>
        <p:txBody>
          <a:bodyPr>
            <a:spAutoFit/>
          </a:bodyPr>
          <a:lstStyle/>
          <a:p>
            <a:pPr fontAlgn="auto">
              <a:spcBef>
                <a:spcPct val="50000"/>
              </a:spcBef>
              <a:spcAft>
                <a:spcPts val="0"/>
              </a:spcAft>
              <a:defRPr/>
            </a:pP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b,Tác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giả</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quan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sát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bằng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những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giác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quan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nào</a:t>
            </a:r>
            <a:r>
              <a:rPr lang="en-US" sz="2800" b="1" dirty="0">
                <a:solidFill>
                  <a:srgbClr val="990033"/>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a:t>dinh thi bich thuy</a:t>
            </a:r>
          </a:p>
        </p:txBody>
      </p:sp>
      <p:sp>
        <p:nvSpPr>
          <p:cNvPr id="17413" name="Text Box 5"/>
          <p:cNvSpPr txBox="1">
            <a:spLocks noChangeArrowheads="1"/>
          </p:cNvSpPr>
          <p:nvPr/>
        </p:nvSpPr>
        <p:spPr bwMode="auto">
          <a:xfrm>
            <a:off x="228600" y="1752600"/>
            <a:ext cx="2057400" cy="1384300"/>
          </a:xfrm>
          <a:prstGeom prst="rect">
            <a:avLst/>
          </a:prstGeom>
          <a:gradFill rotWithShape="1">
            <a:gsLst>
              <a:gs pos="0">
                <a:srgbClr val="FFCCFF"/>
              </a:gs>
              <a:gs pos="50000">
                <a:schemeClr val="bg1"/>
              </a:gs>
              <a:gs pos="100000">
                <a:srgbClr val="FFCCFF"/>
              </a:gs>
            </a:gsLst>
            <a:lin ang="5400000" scaled="1"/>
          </a:gradFill>
          <a:ln>
            <a:noFill/>
          </a:ln>
          <a:effectLst/>
          <a:extLst/>
        </p:spPr>
        <p:txBody>
          <a:bodyPr>
            <a:spAutoFit/>
          </a:bodyPr>
          <a:lstStyle/>
          <a:p>
            <a:pPr fontAlgn="auto">
              <a:spcBef>
                <a:spcPct val="50000"/>
              </a:spcBef>
              <a:spcAft>
                <a:spcPts val="0"/>
              </a:spcAft>
              <a:defRPr/>
            </a:pPr>
            <a:r>
              <a:rPr lang="en-US" sz="2800" b="1" dirty="0" err="1">
                <a:solidFill>
                  <a:srgbClr val="990033"/>
                </a:solidFill>
                <a:latin typeface="Times New Roman" pitchFamily="18" charset="0"/>
                <a:cs typeface="Times New Roman" pitchFamily="18" charset="0"/>
              </a:rPr>
              <a:t>b,Quan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sát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bằng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những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giác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quan</a:t>
            </a:r>
            <a:endParaRPr lang="en-US" sz="2800" b="1" dirty="0">
              <a:solidFill>
                <a:srgbClr val="990033"/>
              </a:solidFill>
              <a:latin typeface="Times New Roman" pitchFamily="18" charset="0"/>
              <a:cs typeface="Times New Roman" pitchFamily="18" charset="0"/>
            </a:endParaRPr>
          </a:p>
        </p:txBody>
      </p:sp>
      <p:sp>
        <p:nvSpPr>
          <p:cNvPr id="17414" name="Rectangle 6"/>
          <p:cNvSpPr>
            <a:spLocks noChangeArrowheads="1"/>
          </p:cNvSpPr>
          <p:nvPr/>
        </p:nvSpPr>
        <p:spPr bwMode="auto">
          <a:xfrm>
            <a:off x="2590800" y="692150"/>
            <a:ext cx="6324600" cy="4260850"/>
          </a:xfrm>
          <a:prstGeom prst="rect">
            <a:avLst/>
          </a:prstGeom>
          <a:noFill/>
          <a:ln w="9525">
            <a:noFill/>
            <a:miter lim="800000"/>
            <a:headEnd/>
            <a:tailEnd/>
          </a:ln>
        </p:spPr>
        <p:txBody>
          <a:bodyPr/>
          <a:lstStyle/>
          <a:p>
            <a:pPr marL="342900" indent="-342900">
              <a:spcBef>
                <a:spcPct val="20000"/>
              </a:spcBef>
            </a:pPr>
            <a:r>
              <a:rPr lang="en-US" sz="2800" b="1">
                <a:solidFill>
                  <a:srgbClr val="990033"/>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Tác giả quan sát bằng xúc giác</a:t>
            </a:r>
            <a:r>
              <a:rPr lang="en-US" sz="2800" b="1">
                <a:solidFill>
                  <a:srgbClr val="0000FF"/>
                </a:solidFill>
                <a:latin typeface="Times New Roman" pitchFamily="18" charset="0"/>
                <a:cs typeface="Times New Roman" pitchFamily="18" charset="0"/>
              </a:rPr>
              <a:t> </a:t>
            </a:r>
            <a:r>
              <a:rPr lang="en-US" sz="2800" b="1">
                <a:solidFill>
                  <a:srgbClr val="990033"/>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(cảm giác của làn da): thấy sớm đầu thu mát lạnh, một vài giọt mưa loáng thoáng rơi trên khăn và tóc, những sợi cỏ đẫm nước làm ướt lạnh bàn chân.</a:t>
            </a:r>
          </a:p>
          <a:p>
            <a:pPr marL="342900" indent="-342900">
              <a:spcBef>
                <a:spcPct val="20000"/>
              </a:spcBef>
            </a:pPr>
            <a:r>
              <a:rPr lang="en-US" sz="2800" b="1">
                <a:solidFill>
                  <a:srgbClr val="FF0000"/>
                </a:solidFill>
                <a:latin typeface="Times New Roman" pitchFamily="18" charset="0"/>
                <a:cs typeface="Times New Roman" pitchFamily="18" charset="0"/>
              </a:rPr>
              <a:t>-Bằng thị giác </a:t>
            </a:r>
            <a:r>
              <a:rPr lang="en-US" sz="2800" b="1">
                <a:solidFill>
                  <a:srgbClr val="0000FF"/>
                </a:solidFill>
                <a:latin typeface="Times New Roman" pitchFamily="18" charset="0"/>
                <a:cs typeface="Times New Roman" pitchFamily="18" charset="0"/>
              </a:rPr>
              <a:t>(mắt): thấy đám mây xám đục, vòm trời xanh vòi vọi, vài giọt mưa …</a:t>
            </a:r>
          </a:p>
        </p:txBody>
      </p:sp>
      <p:sp>
        <p:nvSpPr>
          <p:cNvPr id="17415" name="AutoShape 7"/>
          <p:cNvSpPr>
            <a:spLocks/>
          </p:cNvSpPr>
          <p:nvPr/>
        </p:nvSpPr>
        <p:spPr bwMode="auto">
          <a:xfrm flipH="1">
            <a:off x="2530475" y="725488"/>
            <a:ext cx="228600" cy="3886200"/>
          </a:xfrm>
          <a:prstGeom prst="rightBrace">
            <a:avLst>
              <a:gd name="adj1" fmla="val 141667"/>
              <a:gd name="adj2" fmla="val 50000"/>
            </a:avLst>
          </a:prstGeom>
          <a:noFill/>
          <a:ln w="28575">
            <a:solidFill>
              <a:srgbClr val="0000FF"/>
            </a:solidFill>
            <a:round/>
            <a:headEnd/>
            <a:tailEnd/>
          </a:ln>
        </p:spPr>
        <p:txBody>
          <a:bodyPr wrap="none" anchor="ctr"/>
          <a:lstStyle/>
          <a:p>
            <a:pPr algn="ctr"/>
            <a:endParaRPr lang="vi-VN">
              <a:solidFill>
                <a:srgbClr val="6600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box(in)">
                                      <p:cBhvr>
                                        <p:cTn id="10" dur="500"/>
                                        <p:tgtEl>
                                          <p:spTgt spid="174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box(in)">
                                      <p:cBhvr>
                                        <p:cTn id="13"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p:bldP spid="174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dinh thi bich thuy</a:t>
            </a:r>
          </a:p>
        </p:txBody>
      </p:sp>
      <p:sp>
        <p:nvSpPr>
          <p:cNvPr id="21508" name="Text Box 4"/>
          <p:cNvSpPr txBox="1">
            <a:spLocks noChangeArrowheads="1"/>
          </p:cNvSpPr>
          <p:nvPr/>
        </p:nvSpPr>
        <p:spPr bwMode="auto">
          <a:xfrm>
            <a:off x="533400" y="228600"/>
            <a:ext cx="8077200" cy="954088"/>
          </a:xfrm>
          <a:prstGeom prst="rect">
            <a:avLst/>
          </a:prstGeom>
          <a:solidFill>
            <a:schemeClr val="bg1"/>
          </a:solid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c, Tìm một chi tiết thể hiện sự quan sát tinh tế của tác giả?</a:t>
            </a:r>
          </a:p>
        </p:txBody>
      </p:sp>
      <p:sp>
        <p:nvSpPr>
          <p:cNvPr id="21514" name="AutoShape 10"/>
          <p:cNvSpPr>
            <a:spLocks noChangeArrowheads="1"/>
          </p:cNvSpPr>
          <p:nvPr/>
        </p:nvSpPr>
        <p:spPr bwMode="auto">
          <a:xfrm>
            <a:off x="762000" y="2003425"/>
            <a:ext cx="6172200" cy="2514600"/>
          </a:xfrm>
          <a:prstGeom prst="wedgeEllipseCallout">
            <a:avLst>
              <a:gd name="adj1" fmla="val 53782"/>
              <a:gd name="adj2" fmla="val -109153"/>
            </a:avLst>
          </a:prstGeom>
          <a:solidFill>
            <a:srgbClr val="FFFF00"/>
          </a:solidFill>
          <a:ln w="9525">
            <a:solidFill>
              <a:schemeClr val="tx1"/>
            </a:solidFill>
            <a:miter lim="800000"/>
            <a:headEnd/>
            <a:tailEnd/>
          </a:ln>
        </p:spPr>
        <p:txBody>
          <a:bodyPr/>
          <a:lstStyle/>
          <a:p>
            <a:pPr algn="ctr"/>
            <a:endParaRPr lang="vi-VN">
              <a:latin typeface="Calibri" pitchFamily="34" charset="0"/>
            </a:endParaRPr>
          </a:p>
        </p:txBody>
      </p:sp>
      <p:sp>
        <p:nvSpPr>
          <p:cNvPr id="21509" name="Text Box 5"/>
          <p:cNvSpPr txBox="1">
            <a:spLocks noChangeArrowheads="1"/>
          </p:cNvSpPr>
          <p:nvPr/>
        </p:nvSpPr>
        <p:spPr bwMode="auto">
          <a:xfrm>
            <a:off x="6477000" y="238125"/>
            <a:ext cx="14478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cs typeface="Times New Roman" pitchFamily="18" charset="0"/>
              </a:rPr>
              <a:t>tinh tế</a:t>
            </a:r>
          </a:p>
        </p:txBody>
      </p:sp>
      <p:sp>
        <p:nvSpPr>
          <p:cNvPr id="21510" name="Rectangle 6"/>
          <p:cNvSpPr>
            <a:spLocks noChangeArrowheads="1"/>
          </p:cNvSpPr>
          <p:nvPr/>
        </p:nvSpPr>
        <p:spPr bwMode="auto">
          <a:xfrm>
            <a:off x="1447800" y="2446338"/>
            <a:ext cx="5029200" cy="1385887"/>
          </a:xfrm>
          <a:prstGeom prst="rect">
            <a:avLst/>
          </a:prstGeom>
          <a:noFill/>
          <a:ln w="9525">
            <a:noFill/>
            <a:miter lim="800000"/>
            <a:headEnd/>
            <a:tailEnd/>
          </a:ln>
        </p:spPr>
        <p:txBody>
          <a:bodyPr anchor="ctr">
            <a:spAutoFit/>
          </a:bodyPr>
          <a:lstStyle/>
          <a:p>
            <a:r>
              <a:rPr lang="en-US" sz="2800" b="1">
                <a:latin typeface="Times New Roman" pitchFamily="18" charset="0"/>
                <a:cs typeface="Times New Roman" pitchFamily="18" charset="0"/>
              </a:rPr>
              <a:t>Rất nhạy cảm, tế nhị, có khả năng đi sâu vào những chi tiết rất nhỏ, rất sâu sắc.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in)">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9">
                                            <p:txEl>
                                              <p:pRg st="0" end="0"/>
                                            </p:txEl>
                                          </p:spTgt>
                                        </p:tgtEl>
                                        <p:attrNameLst>
                                          <p:attrName>style.visibility</p:attrName>
                                        </p:attrNameLst>
                                      </p:cBhvr>
                                      <p:to>
                                        <p:strVal val="visible"/>
                                      </p:to>
                                    </p:set>
                                    <p:animEffect transition="in" filter="box(in)">
                                      <p:cBhvr>
                                        <p:cTn id="12" dur="500"/>
                                        <p:tgtEl>
                                          <p:spTgt spid="21509">
                                            <p:txEl>
                                              <p:pRg st="0" end="0"/>
                                            </p:txEl>
                                          </p:spTgt>
                                        </p:tgtEl>
                                      </p:cBhvr>
                                    </p:animEffect>
                                  </p:childTnLst>
                                </p:cTn>
                              </p:par>
                              <p:par>
                                <p:cTn id="13" presetID="19" presetClass="emph" presetSubtype="0" repeatCount="indefinite" fill="hold" nodeType="withEffect">
                                  <p:stCondLst>
                                    <p:cond delay="0"/>
                                  </p:stCondLst>
                                  <p:endCondLst>
                                    <p:cond evt="onNext" delay="0">
                                      <p:tgtEl>
                                        <p:sldTgt/>
                                      </p:tgtEl>
                                    </p:cond>
                                  </p:endCondLst>
                                  <p:childTnLst>
                                    <p:animClr clrSpc="rgb" dir="cw">
                                      <p:cBhvr override="childStyle">
                                        <p:cTn id="14" dur="500" fill="hold"/>
                                        <p:tgtEl>
                                          <p:spTgt spid="21509">
                                            <p:txEl>
                                              <p:pRg st="0" end="0"/>
                                            </p:txEl>
                                          </p:spTgt>
                                        </p:tgtEl>
                                        <p:attrNameLst>
                                          <p:attrName>style.color</p:attrName>
                                        </p:attrNameLst>
                                      </p:cBhvr>
                                      <p:to>
                                        <a:srgbClr val="FFFF00"/>
                                      </p:to>
                                    </p:animClr>
                                    <p:animClr clrSpc="rgb" dir="cw">
                                      <p:cBhvr>
                                        <p:cTn id="15" dur="500" fill="hold"/>
                                        <p:tgtEl>
                                          <p:spTgt spid="21509">
                                            <p:txEl>
                                              <p:pRg st="0" end="0"/>
                                            </p:txEl>
                                          </p:spTgt>
                                        </p:tgtEl>
                                        <p:attrNameLst>
                                          <p:attrName>fillcolor</p:attrName>
                                        </p:attrNameLst>
                                      </p:cBhvr>
                                      <p:to>
                                        <a:srgbClr val="FFFF00"/>
                                      </p:to>
                                    </p:animClr>
                                    <p:set>
                                      <p:cBhvr>
                                        <p:cTn id="16" dur="500" fill="hold"/>
                                        <p:tgtEl>
                                          <p:spTgt spid="21509">
                                            <p:txEl>
                                              <p:pRg st="0" end="0"/>
                                            </p:txEl>
                                          </p:spTgt>
                                        </p:tgtEl>
                                        <p:attrNameLst>
                                          <p:attrName>fill.type</p:attrName>
                                        </p:attrNameLst>
                                      </p:cBhvr>
                                      <p:to>
                                        <p:strVal val="solid"/>
                                      </p:to>
                                    </p:set>
                                    <p:set>
                                      <p:cBhvr>
                                        <p:cTn id="17" dur="500" fill="hold"/>
                                        <p:tgtEl>
                                          <p:spTgt spid="21509">
                                            <p:txEl>
                                              <p:pRg st="0" end="0"/>
                                            </p:txEl>
                                          </p:spTgt>
                                        </p:tgtEl>
                                        <p:attrNameLst>
                                          <p:attrName>fill.on</p:attrName>
                                        </p:attrNameLst>
                                      </p:cBhvr>
                                      <p:to>
                                        <p:strVal val="tru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514"/>
                                        </p:tgtEl>
                                        <p:attrNameLst>
                                          <p:attrName>style.visibility</p:attrName>
                                        </p:attrNameLst>
                                      </p:cBhvr>
                                      <p:to>
                                        <p:strVal val="visible"/>
                                      </p:to>
                                    </p:set>
                                    <p:animEffect transition="in" filter="box(in)">
                                      <p:cBhvr>
                                        <p:cTn id="22" dur="500"/>
                                        <p:tgtEl>
                                          <p:spTgt spid="2151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1510"/>
                                        </p:tgtEl>
                                        <p:attrNameLst>
                                          <p:attrName>style.visibility</p:attrName>
                                        </p:attrNameLst>
                                      </p:cBhvr>
                                      <p:to>
                                        <p:strVal val="visible"/>
                                      </p:to>
                                    </p:set>
                                    <p:animEffect transition="in" filter="box(in)">
                                      <p:cBhvr>
                                        <p:cTn id="25" dur="500"/>
                                        <p:tgtEl>
                                          <p:spTgt spid="215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21514"/>
                                        </p:tgtEl>
                                      </p:cBhvr>
                                    </p:animEffect>
                                    <p:set>
                                      <p:cBhvr>
                                        <p:cTn id="30" dur="1" fill="hold">
                                          <p:stCondLst>
                                            <p:cond delay="499"/>
                                          </p:stCondLst>
                                        </p:cTn>
                                        <p:tgtEl>
                                          <p:spTgt spid="2151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21510"/>
                                        </p:tgtEl>
                                      </p:cBhvr>
                                    </p:animEffect>
                                    <p:set>
                                      <p:cBhvr>
                                        <p:cTn id="33" dur="1" fill="hold">
                                          <p:stCondLst>
                                            <p:cond delay="499"/>
                                          </p:stCondLst>
                                        </p:cTn>
                                        <p:tgtEl>
                                          <p:spTgt spid="21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14" grpId="0" animBg="1"/>
      <p:bldP spid="21514" grpId="1" animBg="1"/>
      <p:bldP spid="21509" grpId="0" build="allAtOnce"/>
      <p:bldP spid="21510" grpId="0"/>
      <p:bldP spid="2151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2865</Words>
  <Application>Microsoft Office PowerPoint</Application>
  <PresentationFormat>On-screen Show (4:3)</PresentationFormat>
  <Paragraphs>172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TRƯỜNG TIỂU HỌC  TRUNG LẬP HẠ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Hiep Hung</dc:creator>
  <cp:lastModifiedBy>ismail - [2010]</cp:lastModifiedBy>
  <cp:revision>19</cp:revision>
  <dcterms:created xsi:type="dcterms:W3CDTF">2020-08-19T13:32:15Z</dcterms:created>
  <dcterms:modified xsi:type="dcterms:W3CDTF">2021-08-30T11:10:57Z</dcterms:modified>
</cp:coreProperties>
</file>