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FC815-084A-4059-B573-E7CC8EB354EC}" type="datetimeFigureOut">
              <a:rPr lang="en-US" smtClean="0"/>
              <a:t>9/26/2021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8226E-9342-4330-81FE-DDEEF4DA3A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14639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FC815-084A-4059-B573-E7CC8EB354EC}" type="datetimeFigureOut">
              <a:rPr lang="en-US" smtClean="0"/>
              <a:t>9/26/2021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8226E-9342-4330-81FE-DDEEF4DA3A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69544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FC815-084A-4059-B573-E7CC8EB354EC}" type="datetimeFigureOut">
              <a:rPr lang="en-US" smtClean="0"/>
              <a:t>9/26/2021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8226E-9342-4330-81FE-DDEEF4DA3A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34596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FC815-084A-4059-B573-E7CC8EB354EC}" type="datetimeFigureOut">
              <a:rPr lang="en-US" smtClean="0"/>
              <a:t>9/26/2021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8226E-9342-4330-81FE-DDEEF4DA3A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24821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FC815-084A-4059-B573-E7CC8EB354EC}" type="datetimeFigureOut">
              <a:rPr lang="en-US" smtClean="0"/>
              <a:t>9/26/2021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8226E-9342-4330-81FE-DDEEF4DA3A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7078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FC815-084A-4059-B573-E7CC8EB354EC}" type="datetimeFigureOut">
              <a:rPr lang="en-US" smtClean="0"/>
              <a:t>9/26/2021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8226E-9342-4330-81FE-DDEEF4DA3A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89310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FC815-084A-4059-B573-E7CC8EB354EC}" type="datetimeFigureOut">
              <a:rPr lang="en-US" smtClean="0"/>
              <a:t>9/26/2021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8226E-9342-4330-81FE-DDEEF4DA3A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87099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FC815-084A-4059-B573-E7CC8EB354EC}" type="datetimeFigureOut">
              <a:rPr lang="en-US" smtClean="0"/>
              <a:t>9/26/2021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8226E-9342-4330-81FE-DDEEF4DA3A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30822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FC815-084A-4059-B573-E7CC8EB354EC}" type="datetimeFigureOut">
              <a:rPr lang="en-US" smtClean="0"/>
              <a:t>9/26/2021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8226E-9342-4330-81FE-DDEEF4DA3A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76529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FC815-084A-4059-B573-E7CC8EB354EC}" type="datetimeFigureOut">
              <a:rPr lang="en-US" smtClean="0"/>
              <a:t>9/26/2021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8226E-9342-4330-81FE-DDEEF4DA3A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46620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FC815-084A-4059-B573-E7CC8EB354EC}" type="datetimeFigureOut">
              <a:rPr lang="en-US" smtClean="0"/>
              <a:t>9/26/2021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8226E-9342-4330-81FE-DDEEF4DA3A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22441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DFC815-084A-4059-B573-E7CC8EB354EC}" type="datetimeFigureOut">
              <a:rPr lang="en-US" smtClean="0"/>
              <a:t>9/26/2021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C8226E-9342-4330-81FE-DDEEF4DA3A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54246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53755953"/>
              </p:ext>
            </p:extLst>
          </p:nvPr>
        </p:nvGraphicFramePr>
        <p:xfrm>
          <a:off x="2135031" y="178754"/>
          <a:ext cx="8128000" cy="1371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28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Wednesday, September 29</a:t>
                      </a:r>
                      <a:r>
                        <a:rPr lang="en-US" sz="2800" baseline="30000" dirty="0" smtClean="0"/>
                        <a:t>th</a:t>
                      </a:r>
                      <a:r>
                        <a:rPr lang="en-US" sz="2800" dirty="0" smtClean="0"/>
                        <a:t> 2021</a:t>
                      </a:r>
                    </a:p>
                    <a:p>
                      <a:pPr algn="ctr"/>
                      <a:r>
                        <a:rPr lang="en-US" sz="2800" dirty="0" smtClean="0"/>
                        <a:t>Unit</a:t>
                      </a:r>
                      <a:r>
                        <a:rPr lang="en-US" sz="2800" baseline="0" dirty="0" smtClean="0"/>
                        <a:t> 1 : The ancient Mayans</a:t>
                      </a:r>
                    </a:p>
                    <a:p>
                      <a:pPr algn="ctr"/>
                      <a:r>
                        <a:rPr lang="en-US" sz="2800" baseline="0" dirty="0" smtClean="0"/>
                        <a:t>Lesson 2</a:t>
                      </a:r>
                      <a:endParaRPr lang="en-US" sz="28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96468555"/>
              </p:ext>
            </p:extLst>
          </p:nvPr>
        </p:nvGraphicFramePr>
        <p:xfrm>
          <a:off x="177442" y="2265131"/>
          <a:ext cx="12014558" cy="5303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72597"/>
                <a:gridCol w="6241961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Simple</a:t>
                      </a:r>
                      <a:r>
                        <a:rPr lang="en-US" baseline="0" dirty="0" smtClean="0">
                          <a:solidFill>
                            <a:srgbClr val="FF0000"/>
                          </a:solidFill>
                        </a:rPr>
                        <a:t> Present ( </a:t>
                      </a:r>
                      <a:r>
                        <a:rPr lang="en-US" baseline="0" dirty="0" err="1" smtClean="0">
                          <a:solidFill>
                            <a:srgbClr val="FF0000"/>
                          </a:solidFill>
                        </a:rPr>
                        <a:t>hiện</a:t>
                      </a:r>
                      <a:r>
                        <a:rPr lang="en-US" baseline="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baseline="0" dirty="0" err="1" smtClean="0">
                          <a:solidFill>
                            <a:srgbClr val="FF0000"/>
                          </a:solidFill>
                        </a:rPr>
                        <a:t>tại</a:t>
                      </a:r>
                      <a:r>
                        <a:rPr lang="en-US" baseline="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baseline="0" dirty="0" err="1" smtClean="0">
                          <a:solidFill>
                            <a:srgbClr val="FF0000"/>
                          </a:solidFill>
                        </a:rPr>
                        <a:t>đơn</a:t>
                      </a:r>
                      <a:r>
                        <a:rPr lang="en-US" baseline="0" dirty="0" smtClean="0">
                          <a:solidFill>
                            <a:srgbClr val="FF0000"/>
                          </a:solidFill>
                        </a:rPr>
                        <a:t>)</a:t>
                      </a:r>
                    </a:p>
                    <a:p>
                      <a:r>
                        <a:rPr lang="en-US" baseline="0" dirty="0" smtClean="0">
                          <a:solidFill>
                            <a:srgbClr val="FFC000"/>
                          </a:solidFill>
                        </a:rPr>
                        <a:t>I. To be ( am / is /are ) </a:t>
                      </a:r>
                      <a:r>
                        <a:rPr lang="en-US" baseline="0" dirty="0" err="1" smtClean="0">
                          <a:solidFill>
                            <a:srgbClr val="FFC000"/>
                          </a:solidFill>
                        </a:rPr>
                        <a:t>thi</a:t>
                      </a:r>
                      <a:r>
                        <a:rPr lang="en-US" baseline="0" dirty="0" smtClean="0">
                          <a:solidFill>
                            <a:srgbClr val="FFC000"/>
                          </a:solidFill>
                        </a:rPr>
                        <a:t>̀ , là ,ở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aseline="0" dirty="0" smtClean="0">
                          <a:solidFill>
                            <a:srgbClr val="FFC000"/>
                          </a:solidFill>
                        </a:rPr>
                        <a:t>Not : </a:t>
                      </a:r>
                      <a:r>
                        <a:rPr lang="en-US" baseline="0" dirty="0" err="1" smtClean="0">
                          <a:solidFill>
                            <a:srgbClr val="FFC000"/>
                          </a:solidFill>
                        </a:rPr>
                        <a:t>không</a:t>
                      </a:r>
                      <a:endParaRPr lang="en-US" baseline="0" dirty="0" smtClean="0">
                        <a:solidFill>
                          <a:srgbClr val="FFC000"/>
                        </a:solidFill>
                      </a:endParaRPr>
                    </a:p>
                    <a:p>
                      <a:endParaRPr lang="en-US" baseline="0" dirty="0" smtClean="0">
                        <a:solidFill>
                          <a:srgbClr val="FFC000"/>
                        </a:solidFill>
                      </a:endParaRPr>
                    </a:p>
                    <a:p>
                      <a:endParaRPr lang="en-US" baseline="0" dirty="0" smtClean="0">
                        <a:solidFill>
                          <a:srgbClr val="FFC000"/>
                        </a:solidFill>
                      </a:endParaRPr>
                    </a:p>
                    <a:p>
                      <a:endParaRPr lang="en-US" baseline="0" dirty="0" smtClean="0">
                        <a:solidFill>
                          <a:srgbClr val="FFC000"/>
                        </a:solidFill>
                      </a:endParaRPr>
                    </a:p>
                    <a:p>
                      <a:endParaRPr lang="en-US" baseline="0" dirty="0" smtClean="0">
                        <a:solidFill>
                          <a:srgbClr val="FFC000"/>
                        </a:solidFill>
                      </a:endParaRPr>
                    </a:p>
                    <a:p>
                      <a:endParaRPr lang="en-US" baseline="0" dirty="0" smtClean="0">
                        <a:solidFill>
                          <a:srgbClr val="FFC000"/>
                        </a:solidFill>
                      </a:endParaRPr>
                    </a:p>
                    <a:p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Ex1: I am a student.</a:t>
                      </a:r>
                    </a:p>
                    <a:p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My mom is a teacher.</a:t>
                      </a:r>
                    </a:p>
                    <a:p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The cats are sleeping.</a:t>
                      </a:r>
                    </a:p>
                    <a:p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Ex2: I am </a:t>
                      </a:r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not</a:t>
                      </a:r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 a student.</a:t>
                      </a:r>
                    </a:p>
                    <a:p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My mom is </a:t>
                      </a:r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not</a:t>
                      </a:r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 a teacher.</a:t>
                      </a:r>
                    </a:p>
                    <a:p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The cats are </a:t>
                      </a:r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not</a:t>
                      </a:r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 sleeping.</a:t>
                      </a:r>
                    </a:p>
                    <a:p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Ex3: </a:t>
                      </a:r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Are</a:t>
                      </a:r>
                      <a:r>
                        <a:rPr lang="en-US" baseline="0" dirty="0" smtClean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en-US" i="1" u="sng" baseline="0" dirty="0" smtClean="0">
                          <a:solidFill>
                            <a:schemeClr val="bg1"/>
                          </a:solidFill>
                        </a:rPr>
                        <a:t>you</a:t>
                      </a:r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 a student? Yes, I am/ No, I</a:t>
                      </a:r>
                      <a:r>
                        <a:rPr lang="en-US" baseline="0" dirty="0" smtClean="0">
                          <a:solidFill>
                            <a:schemeClr val="bg1"/>
                          </a:solidFill>
                        </a:rPr>
                        <a:t> am not.</a:t>
                      </a:r>
                      <a:endParaRPr lang="en-US" dirty="0" smtClean="0">
                        <a:solidFill>
                          <a:schemeClr val="bg1"/>
                        </a:solidFill>
                      </a:endParaRPr>
                    </a:p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Is</a:t>
                      </a:r>
                      <a:r>
                        <a:rPr lang="en-US" baseline="0" dirty="0" smtClean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en-US" i="1" u="sng" dirty="0" smtClean="0">
                          <a:solidFill>
                            <a:schemeClr val="bg1"/>
                          </a:solidFill>
                        </a:rPr>
                        <a:t>your mom  </a:t>
                      </a:r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a teacher? Yes, </a:t>
                      </a:r>
                      <a:r>
                        <a:rPr lang="en-US" i="1" u="sng" dirty="0" smtClean="0">
                          <a:solidFill>
                            <a:schemeClr val="bg1"/>
                          </a:solidFill>
                        </a:rPr>
                        <a:t>she</a:t>
                      </a:r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 is./ No, she is not.</a:t>
                      </a:r>
                    </a:p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Are</a:t>
                      </a:r>
                      <a:r>
                        <a:rPr lang="en-US" baseline="0" dirty="0" smtClean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en-US" i="1" u="sng" baseline="0" dirty="0" smtClean="0">
                          <a:solidFill>
                            <a:schemeClr val="bg1"/>
                          </a:solidFill>
                        </a:rPr>
                        <a:t>t</a:t>
                      </a:r>
                      <a:r>
                        <a:rPr lang="en-US" i="1" u="sng" dirty="0" smtClean="0">
                          <a:solidFill>
                            <a:schemeClr val="bg1"/>
                          </a:solidFill>
                        </a:rPr>
                        <a:t>he cats </a:t>
                      </a:r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sleeping? Yes,</a:t>
                      </a:r>
                      <a:r>
                        <a:rPr lang="en-US" baseline="0" dirty="0" smtClean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en-US" i="1" u="sng" baseline="0" dirty="0" smtClean="0">
                          <a:solidFill>
                            <a:schemeClr val="bg1"/>
                          </a:solidFill>
                        </a:rPr>
                        <a:t>they</a:t>
                      </a:r>
                      <a:r>
                        <a:rPr lang="en-US" baseline="0" dirty="0" smtClean="0">
                          <a:solidFill>
                            <a:schemeClr val="bg1"/>
                          </a:solidFill>
                        </a:rPr>
                        <a:t> are./ No, they are not.</a:t>
                      </a:r>
                      <a:endParaRPr lang="en-US" dirty="0" smtClean="0">
                        <a:solidFill>
                          <a:schemeClr val="bg1"/>
                        </a:solidFill>
                      </a:endParaRPr>
                    </a:p>
                    <a:p>
                      <a:endParaRPr lang="en-US" dirty="0" smtClean="0">
                        <a:solidFill>
                          <a:schemeClr val="bg1"/>
                        </a:solidFill>
                      </a:endParaRPr>
                    </a:p>
                    <a:p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aseline="0" dirty="0" smtClean="0">
                          <a:solidFill>
                            <a:srgbClr val="FF0000"/>
                          </a:solidFill>
                        </a:rPr>
                        <a:t>Simple Past( quá </a:t>
                      </a:r>
                      <a:r>
                        <a:rPr lang="en-US" baseline="0" dirty="0" err="1" smtClean="0">
                          <a:solidFill>
                            <a:srgbClr val="FF0000"/>
                          </a:solidFill>
                        </a:rPr>
                        <a:t>khư</a:t>
                      </a:r>
                      <a:r>
                        <a:rPr lang="en-US" baseline="0" dirty="0" smtClean="0">
                          <a:solidFill>
                            <a:srgbClr val="FF0000"/>
                          </a:solidFill>
                        </a:rPr>
                        <a:t>́ </a:t>
                      </a:r>
                      <a:r>
                        <a:rPr lang="en-US" baseline="0" dirty="0" err="1" smtClean="0">
                          <a:solidFill>
                            <a:srgbClr val="FF0000"/>
                          </a:solidFill>
                        </a:rPr>
                        <a:t>đơn</a:t>
                      </a:r>
                      <a:r>
                        <a:rPr lang="en-US" baseline="0" dirty="0" smtClean="0">
                          <a:solidFill>
                            <a:srgbClr val="FF0000"/>
                          </a:solidFill>
                        </a:rPr>
                        <a:t>)</a:t>
                      </a:r>
                    </a:p>
                    <a:p>
                      <a:r>
                        <a:rPr lang="en-US" baseline="0" dirty="0" smtClean="0">
                          <a:solidFill>
                            <a:srgbClr val="FFC000"/>
                          </a:solidFill>
                        </a:rPr>
                        <a:t>II. To be ( Was/ were): ( </a:t>
                      </a:r>
                      <a:r>
                        <a:rPr lang="en-US" baseline="0" dirty="0" err="1" smtClean="0">
                          <a:solidFill>
                            <a:srgbClr val="FFC000"/>
                          </a:solidFill>
                        </a:rPr>
                        <a:t>đa</a:t>
                      </a:r>
                      <a:r>
                        <a:rPr lang="en-US" baseline="0" dirty="0" smtClean="0">
                          <a:solidFill>
                            <a:srgbClr val="FFC000"/>
                          </a:solidFill>
                        </a:rPr>
                        <a:t>̃) </a:t>
                      </a:r>
                      <a:r>
                        <a:rPr lang="en-US" baseline="0" dirty="0" err="1" smtClean="0">
                          <a:solidFill>
                            <a:srgbClr val="FFC000"/>
                          </a:solidFill>
                        </a:rPr>
                        <a:t>thi</a:t>
                      </a:r>
                      <a:r>
                        <a:rPr lang="en-US" baseline="0" dirty="0" smtClean="0">
                          <a:solidFill>
                            <a:srgbClr val="FFC000"/>
                          </a:solidFill>
                        </a:rPr>
                        <a:t>̀ , là , ở</a:t>
                      </a:r>
                    </a:p>
                    <a:p>
                      <a:r>
                        <a:rPr lang="en-US" baseline="0" dirty="0" smtClean="0">
                          <a:solidFill>
                            <a:srgbClr val="FFC000"/>
                          </a:solidFill>
                        </a:rPr>
                        <a:t>Not : </a:t>
                      </a:r>
                      <a:r>
                        <a:rPr lang="en-US" baseline="0" dirty="0" err="1" smtClean="0">
                          <a:solidFill>
                            <a:srgbClr val="FFC000"/>
                          </a:solidFill>
                        </a:rPr>
                        <a:t>không</a:t>
                      </a:r>
                      <a:endParaRPr lang="en-US" baseline="0" dirty="0" smtClean="0">
                        <a:solidFill>
                          <a:srgbClr val="FFC000"/>
                        </a:solidFill>
                      </a:endParaRPr>
                    </a:p>
                    <a:p>
                      <a:endParaRPr lang="en-US" baseline="0" dirty="0" smtClean="0">
                        <a:solidFill>
                          <a:srgbClr val="FFC000"/>
                        </a:solidFill>
                      </a:endParaRPr>
                    </a:p>
                    <a:p>
                      <a:endParaRPr lang="en-US" baseline="0" dirty="0" smtClean="0">
                        <a:solidFill>
                          <a:srgbClr val="FFC000"/>
                        </a:solidFill>
                      </a:endParaRPr>
                    </a:p>
                    <a:p>
                      <a:endParaRPr lang="en-US" baseline="0" dirty="0" smtClean="0">
                        <a:solidFill>
                          <a:srgbClr val="FFC000"/>
                        </a:solidFill>
                      </a:endParaRPr>
                    </a:p>
                    <a:p>
                      <a:r>
                        <a:rPr lang="en-US" baseline="0" dirty="0" smtClean="0"/>
                        <a:t> </a:t>
                      </a:r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Ex1: I</a:t>
                      </a:r>
                      <a:r>
                        <a:rPr lang="en-US" baseline="0" dirty="0" smtClean="0">
                          <a:solidFill>
                            <a:schemeClr val="bg1"/>
                          </a:solidFill>
                        </a:rPr>
                        <a:t> was</a:t>
                      </a:r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 a student.</a:t>
                      </a:r>
                    </a:p>
                    <a:p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My mom was</a:t>
                      </a:r>
                      <a:r>
                        <a:rPr lang="en-US" baseline="0" dirty="0" smtClean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a teacher.</a:t>
                      </a:r>
                    </a:p>
                    <a:p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The cats were sleeping.</a:t>
                      </a:r>
                    </a:p>
                    <a:p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Ex2: I was </a:t>
                      </a:r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not</a:t>
                      </a:r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 a student.</a:t>
                      </a:r>
                    </a:p>
                    <a:p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My mom was </a:t>
                      </a:r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not</a:t>
                      </a:r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 a teacher.</a:t>
                      </a:r>
                    </a:p>
                    <a:p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The cats were </a:t>
                      </a:r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not</a:t>
                      </a:r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 sleeping.</a:t>
                      </a:r>
                    </a:p>
                    <a:p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Ex3: </a:t>
                      </a:r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Were</a:t>
                      </a:r>
                      <a:r>
                        <a:rPr lang="en-US" baseline="0" dirty="0" smtClean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en-US" i="1" u="sng" baseline="0" dirty="0" smtClean="0">
                          <a:solidFill>
                            <a:schemeClr val="bg1"/>
                          </a:solidFill>
                        </a:rPr>
                        <a:t>you</a:t>
                      </a:r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 a student? Yes, </a:t>
                      </a:r>
                      <a:r>
                        <a:rPr lang="en-US" i="1" u="sng" dirty="0" smtClean="0">
                          <a:solidFill>
                            <a:schemeClr val="bg1"/>
                          </a:solidFill>
                        </a:rPr>
                        <a:t>I</a:t>
                      </a:r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was</a:t>
                      </a:r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/ No, I</a:t>
                      </a:r>
                      <a:r>
                        <a:rPr lang="en-US" baseline="0" dirty="0" smtClean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en-US" baseline="0" dirty="0" smtClean="0">
                          <a:solidFill>
                            <a:srgbClr val="FF0000"/>
                          </a:solidFill>
                        </a:rPr>
                        <a:t>was</a:t>
                      </a:r>
                      <a:r>
                        <a:rPr lang="en-US" baseline="0" dirty="0" smtClean="0">
                          <a:solidFill>
                            <a:schemeClr val="bg1"/>
                          </a:solidFill>
                        </a:rPr>
                        <a:t> not.</a:t>
                      </a:r>
                      <a:endParaRPr lang="en-US" dirty="0" smtClean="0">
                        <a:solidFill>
                          <a:schemeClr val="bg1"/>
                        </a:solidFill>
                      </a:endParaRPr>
                    </a:p>
                    <a:p>
                      <a:r>
                        <a:rPr lang="en-US" baseline="0" dirty="0" smtClean="0">
                          <a:solidFill>
                            <a:srgbClr val="FF0000"/>
                          </a:solidFill>
                        </a:rPr>
                        <a:t>Was </a:t>
                      </a:r>
                      <a:r>
                        <a:rPr lang="en-US" baseline="0" dirty="0" smtClean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en-US" i="1" u="sng" dirty="0" smtClean="0">
                          <a:solidFill>
                            <a:schemeClr val="bg1"/>
                          </a:solidFill>
                        </a:rPr>
                        <a:t>your mom  </a:t>
                      </a:r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a teacher? Yes, </a:t>
                      </a:r>
                      <a:r>
                        <a:rPr lang="en-US" i="1" u="sng" dirty="0" smtClean="0">
                          <a:solidFill>
                            <a:schemeClr val="bg1"/>
                          </a:solidFill>
                        </a:rPr>
                        <a:t>she</a:t>
                      </a:r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was</a:t>
                      </a:r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./ No, she </a:t>
                      </a:r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was</a:t>
                      </a:r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 not.</a:t>
                      </a:r>
                    </a:p>
                    <a:p>
                      <a:r>
                        <a:rPr lang="en-US" baseline="0" dirty="0" smtClean="0">
                          <a:solidFill>
                            <a:srgbClr val="FF0000"/>
                          </a:solidFill>
                        </a:rPr>
                        <a:t>Were</a:t>
                      </a:r>
                      <a:r>
                        <a:rPr lang="en-US" baseline="0" dirty="0" smtClean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en-US" i="1" u="sng" baseline="0" dirty="0" smtClean="0">
                          <a:solidFill>
                            <a:schemeClr val="bg1"/>
                          </a:solidFill>
                        </a:rPr>
                        <a:t>t</a:t>
                      </a:r>
                      <a:r>
                        <a:rPr lang="en-US" i="1" u="sng" dirty="0" smtClean="0">
                          <a:solidFill>
                            <a:schemeClr val="bg1"/>
                          </a:solidFill>
                        </a:rPr>
                        <a:t>he cats </a:t>
                      </a:r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sleeping? Yes,</a:t>
                      </a:r>
                      <a:r>
                        <a:rPr lang="en-US" baseline="0" dirty="0" smtClean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en-US" i="1" u="sng" baseline="0" dirty="0" smtClean="0">
                          <a:solidFill>
                            <a:schemeClr val="bg1"/>
                          </a:solidFill>
                        </a:rPr>
                        <a:t>they</a:t>
                      </a:r>
                      <a:r>
                        <a:rPr lang="en-US" baseline="0" dirty="0" smtClean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en-US" baseline="0" dirty="0" smtClean="0">
                          <a:solidFill>
                            <a:srgbClr val="FF0000"/>
                          </a:solidFill>
                        </a:rPr>
                        <a:t>were</a:t>
                      </a:r>
                      <a:r>
                        <a:rPr lang="en-US" baseline="0" dirty="0" smtClean="0">
                          <a:solidFill>
                            <a:schemeClr val="bg1"/>
                          </a:solidFill>
                        </a:rPr>
                        <a:t>./ No, they </a:t>
                      </a:r>
                      <a:r>
                        <a:rPr lang="en-US" baseline="0" dirty="0" smtClean="0">
                          <a:solidFill>
                            <a:srgbClr val="FF0000"/>
                          </a:solidFill>
                        </a:rPr>
                        <a:t>were</a:t>
                      </a:r>
                      <a:r>
                        <a:rPr lang="en-US" baseline="0" dirty="0" smtClean="0">
                          <a:solidFill>
                            <a:schemeClr val="bg1"/>
                          </a:solidFill>
                        </a:rPr>
                        <a:t> not.</a:t>
                      </a:r>
                      <a:endParaRPr lang="en-US" dirty="0" smtClean="0">
                        <a:solidFill>
                          <a:schemeClr val="bg1"/>
                        </a:solidFill>
                      </a:endParaRPr>
                    </a:p>
                    <a:p>
                      <a:endParaRPr lang="en-US" baseline="0" dirty="0" smtClean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8078930"/>
              </p:ext>
            </p:extLst>
          </p:nvPr>
        </p:nvGraphicFramePr>
        <p:xfrm>
          <a:off x="216079" y="3282559"/>
          <a:ext cx="4703651" cy="94170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703651"/>
              </a:tblGrid>
              <a:tr h="941709">
                <a:tc>
                  <a:txBody>
                    <a:bodyPr/>
                    <a:lstStyle/>
                    <a:p>
                      <a:r>
                        <a:rPr lang="en-US" baseline="0" dirty="0" smtClean="0"/>
                        <a:t>I </a:t>
                      </a:r>
                      <a:r>
                        <a:rPr lang="en-US" baseline="0" dirty="0" smtClean="0">
                          <a:solidFill>
                            <a:srgbClr val="FF0000"/>
                          </a:solidFill>
                        </a:rPr>
                        <a:t>am (not)</a:t>
                      </a:r>
                    </a:p>
                    <a:p>
                      <a:r>
                        <a:rPr lang="en-US" baseline="0" dirty="0" smtClean="0"/>
                        <a:t>He / She / It / </a:t>
                      </a:r>
                      <a:r>
                        <a:rPr lang="en-US" baseline="0" dirty="0" err="1" smtClean="0"/>
                        <a:t>danh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tư</a:t>
                      </a:r>
                      <a:r>
                        <a:rPr lang="en-US" baseline="0" dirty="0" smtClean="0"/>
                        <a:t>̀ </a:t>
                      </a:r>
                      <a:r>
                        <a:rPr lang="en-US" baseline="0" dirty="0" err="1" smtClean="0"/>
                        <a:t>sô</a:t>
                      </a:r>
                      <a:r>
                        <a:rPr lang="en-US" baseline="0" dirty="0" smtClean="0"/>
                        <a:t>́ </a:t>
                      </a:r>
                      <a:r>
                        <a:rPr lang="en-US" baseline="0" dirty="0" err="1" smtClean="0"/>
                        <a:t>ít</a:t>
                      </a:r>
                      <a:r>
                        <a:rPr lang="en-US" baseline="0" dirty="0" smtClean="0"/>
                        <a:t>    </a:t>
                      </a:r>
                      <a:r>
                        <a:rPr lang="en-US" baseline="0" dirty="0" smtClean="0">
                          <a:solidFill>
                            <a:srgbClr val="FF0000"/>
                          </a:solidFill>
                        </a:rPr>
                        <a:t>is ( not)</a:t>
                      </a:r>
                    </a:p>
                    <a:p>
                      <a:r>
                        <a:rPr lang="en-US" baseline="0" dirty="0" smtClean="0"/>
                        <a:t>You / We / They / </a:t>
                      </a:r>
                      <a:r>
                        <a:rPr lang="en-US" baseline="0" dirty="0" err="1" smtClean="0"/>
                        <a:t>danh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tư</a:t>
                      </a:r>
                      <a:r>
                        <a:rPr lang="en-US" baseline="0" dirty="0" smtClean="0"/>
                        <a:t>̀ </a:t>
                      </a:r>
                      <a:r>
                        <a:rPr lang="en-US" baseline="0" dirty="0" err="1" smtClean="0"/>
                        <a:t>sô</a:t>
                      </a:r>
                      <a:r>
                        <a:rPr lang="en-US" baseline="0" dirty="0" smtClean="0"/>
                        <a:t>́ </a:t>
                      </a:r>
                      <a:r>
                        <a:rPr lang="en-US" baseline="0" dirty="0" err="1" smtClean="0"/>
                        <a:t>nhiều</a:t>
                      </a:r>
                      <a:r>
                        <a:rPr lang="en-US" baseline="0" dirty="0" smtClean="0"/>
                        <a:t>  </a:t>
                      </a:r>
                      <a:r>
                        <a:rPr lang="en-US" baseline="0" dirty="0" smtClean="0">
                          <a:solidFill>
                            <a:srgbClr val="FF0000"/>
                          </a:solidFill>
                        </a:rPr>
                        <a:t>are (not)</a:t>
                      </a: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21126166"/>
              </p:ext>
            </p:extLst>
          </p:nvPr>
        </p:nvGraphicFramePr>
        <p:xfrm>
          <a:off x="5998693" y="3243926"/>
          <a:ext cx="5218806" cy="64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18806"/>
              </a:tblGrid>
              <a:tr h="370840">
                <a:tc>
                  <a:txBody>
                    <a:bodyPr/>
                    <a:lstStyle/>
                    <a:p>
                      <a:r>
                        <a:rPr lang="en-US" baseline="0" dirty="0" smtClean="0"/>
                        <a:t>I/ He / She / It / </a:t>
                      </a:r>
                      <a:r>
                        <a:rPr lang="en-US" baseline="0" dirty="0" err="1" smtClean="0"/>
                        <a:t>danh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tư</a:t>
                      </a:r>
                      <a:r>
                        <a:rPr lang="en-US" baseline="0" dirty="0" smtClean="0"/>
                        <a:t>̀ </a:t>
                      </a:r>
                      <a:r>
                        <a:rPr lang="en-US" baseline="0" dirty="0" err="1" smtClean="0"/>
                        <a:t>sô</a:t>
                      </a:r>
                      <a:r>
                        <a:rPr lang="en-US" baseline="0" dirty="0" smtClean="0"/>
                        <a:t>́ </a:t>
                      </a:r>
                      <a:r>
                        <a:rPr lang="en-US" baseline="0" dirty="0" err="1" smtClean="0"/>
                        <a:t>ít</a:t>
                      </a:r>
                      <a:r>
                        <a:rPr lang="en-US" baseline="0" dirty="0" smtClean="0"/>
                        <a:t>    </a:t>
                      </a:r>
                      <a:r>
                        <a:rPr lang="en-US" baseline="0" dirty="0" smtClean="0">
                          <a:solidFill>
                            <a:srgbClr val="FF0000"/>
                          </a:solidFill>
                        </a:rPr>
                        <a:t>was ( not)</a:t>
                      </a:r>
                    </a:p>
                    <a:p>
                      <a:r>
                        <a:rPr lang="en-US" baseline="0" dirty="0" smtClean="0"/>
                        <a:t>You / We / They / </a:t>
                      </a:r>
                      <a:r>
                        <a:rPr lang="en-US" baseline="0" dirty="0" err="1" smtClean="0"/>
                        <a:t>danh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tư</a:t>
                      </a:r>
                      <a:r>
                        <a:rPr lang="en-US" baseline="0" dirty="0" smtClean="0"/>
                        <a:t>̀ </a:t>
                      </a:r>
                      <a:r>
                        <a:rPr lang="en-US" baseline="0" dirty="0" err="1" smtClean="0"/>
                        <a:t>sô</a:t>
                      </a:r>
                      <a:r>
                        <a:rPr lang="en-US" baseline="0" dirty="0" smtClean="0"/>
                        <a:t>́ </a:t>
                      </a:r>
                      <a:r>
                        <a:rPr lang="en-US" baseline="0" dirty="0" err="1" smtClean="0"/>
                        <a:t>nhiều</a:t>
                      </a:r>
                      <a:r>
                        <a:rPr lang="en-US" baseline="0" dirty="0" smtClean="0"/>
                        <a:t>  </a:t>
                      </a:r>
                      <a:r>
                        <a:rPr lang="en-US" baseline="0" dirty="0" smtClean="0">
                          <a:solidFill>
                            <a:srgbClr val="FF0000"/>
                          </a:solidFill>
                        </a:rPr>
                        <a:t>were (not)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50471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39627419"/>
              </p:ext>
            </p:extLst>
          </p:nvPr>
        </p:nvGraphicFramePr>
        <p:xfrm>
          <a:off x="309092" y="719666"/>
          <a:ext cx="11882908" cy="3383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41454"/>
                <a:gridCol w="5941454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800" b="0" i="0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Use</a:t>
                      </a:r>
                      <a:r>
                        <a:rPr lang="en-US" sz="1800" b="0" i="0" kern="1200" baseline="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to be ( am/ is /are )</a:t>
                      </a:r>
                      <a:endParaRPr lang="en-US" sz="1800" b="0" i="0" kern="1200" dirty="0" smtClean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1800" b="0" i="0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1/ It</a:t>
                      </a:r>
                      <a:r>
                        <a:rPr lang="en-US" sz="1800" b="0" i="0" u="sng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    ___</a:t>
                      </a:r>
                      <a:r>
                        <a:rPr lang="en-US" sz="1800" b="0" i="0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cold today</a:t>
                      </a:r>
                      <a:r>
                        <a:rPr lang="en-US" dirty="0" smtClean="0"/>
                        <a:t/>
                      </a:r>
                      <a:br>
                        <a:rPr lang="en-US" dirty="0" smtClean="0"/>
                      </a:br>
                      <a:r>
                        <a:rPr lang="en-US" sz="1800" b="0" i="0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2/ I</a:t>
                      </a:r>
                      <a:r>
                        <a:rPr lang="en-US" sz="1800" b="0" i="0" u="sng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     ___</a:t>
                      </a:r>
                      <a:r>
                        <a:rPr lang="en-US" sz="1800" b="0" i="0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at home now</a:t>
                      </a:r>
                      <a:r>
                        <a:rPr lang="en-US" dirty="0" smtClean="0"/>
                        <a:t/>
                      </a:r>
                      <a:br>
                        <a:rPr lang="en-US" dirty="0" smtClean="0"/>
                      </a:br>
                      <a:r>
                        <a:rPr lang="en-US" sz="1800" b="0" i="0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3/ They</a:t>
                      </a:r>
                      <a:r>
                        <a:rPr lang="en-US" sz="1800" b="0" i="0" u="sng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    __</a:t>
                      </a:r>
                      <a:r>
                        <a:rPr lang="en-US" sz="1800" b="0" i="0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USA</a:t>
                      </a:r>
                      <a:r>
                        <a:rPr lang="en-US" dirty="0" smtClean="0"/>
                        <a:t/>
                      </a:r>
                      <a:br>
                        <a:rPr lang="en-US" dirty="0" smtClean="0"/>
                      </a:br>
                      <a:r>
                        <a:rPr lang="en-US" sz="1800" b="0" i="0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4/ There</a:t>
                      </a:r>
                      <a:r>
                        <a:rPr lang="en-US" sz="1800" b="0" i="0" u="sng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    ___</a:t>
                      </a:r>
                      <a:r>
                        <a:rPr lang="en-US" sz="1800" b="0" i="0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 pen on the desk</a:t>
                      </a:r>
                      <a:r>
                        <a:rPr lang="en-US" dirty="0" smtClean="0"/>
                        <a:t/>
                      </a:r>
                      <a:br>
                        <a:rPr lang="en-US" dirty="0" smtClean="0"/>
                      </a:br>
                      <a:r>
                        <a:rPr lang="en-US" sz="1800" b="0" i="0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5/ My name</a:t>
                      </a:r>
                      <a:r>
                        <a:rPr lang="en-US" sz="1800" b="0" i="0" u="sng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     ___</a:t>
                      </a:r>
                      <a:r>
                        <a:rPr lang="en-US" sz="1800" b="0" i="0" kern="1200" dirty="0" err="1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Nobita</a:t>
                      </a:r>
                      <a:r>
                        <a:rPr lang="en-US" dirty="0" smtClean="0"/>
                        <a:t/>
                      </a:r>
                      <a:br>
                        <a:rPr lang="en-US" dirty="0" smtClean="0"/>
                      </a:br>
                      <a:r>
                        <a:rPr lang="en-US" sz="1800" b="0" i="0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6/ We</a:t>
                      </a:r>
                      <a:r>
                        <a:rPr lang="en-US" sz="1800" b="0" i="0" u="sng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    ___</a:t>
                      </a:r>
                      <a:r>
                        <a:rPr lang="en-US" sz="1800" b="0" i="0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from UK</a:t>
                      </a:r>
                      <a:r>
                        <a:rPr lang="en-US" dirty="0" smtClean="0"/>
                        <a:t/>
                      </a:r>
                      <a:br>
                        <a:rPr lang="en-US" dirty="0" smtClean="0"/>
                      </a:br>
                      <a:r>
                        <a:rPr lang="en-US" sz="1800" b="0" i="0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7/ That</a:t>
                      </a:r>
                      <a:r>
                        <a:rPr lang="en-US" sz="1800" b="0" i="0" u="sng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    __</a:t>
                      </a:r>
                      <a:r>
                        <a:rPr lang="en-US" sz="1800" b="0" i="0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right</a:t>
                      </a:r>
                      <a:r>
                        <a:rPr lang="en-US" dirty="0" smtClean="0"/>
                        <a:t/>
                      </a:r>
                      <a:br>
                        <a:rPr lang="en-US" dirty="0" smtClean="0"/>
                      </a:br>
                      <a:r>
                        <a:rPr lang="en-US" sz="1800" b="0" i="0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8/ I</a:t>
                      </a:r>
                      <a:r>
                        <a:rPr lang="en-US" sz="1800" b="0" i="0" u="sng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    ___</a:t>
                      </a:r>
                      <a:r>
                        <a:rPr lang="en-US" sz="1800" b="0" i="0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OK, thanks</a:t>
                      </a:r>
                      <a:r>
                        <a:rPr lang="en-US" dirty="0" smtClean="0"/>
                        <a:t/>
                      </a:r>
                      <a:br>
                        <a:rPr lang="en-US" dirty="0" smtClean="0"/>
                      </a:br>
                      <a:r>
                        <a:rPr lang="en-US" sz="1800" b="0" i="0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9/ Tom and Maria</a:t>
                      </a:r>
                      <a:r>
                        <a:rPr lang="en-US" sz="1800" b="0" i="0" u="sng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    ____</a:t>
                      </a:r>
                      <a:r>
                        <a:rPr lang="en-US" sz="1800" b="0" i="0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married</a:t>
                      </a:r>
                      <a:r>
                        <a:rPr lang="en-US" dirty="0" smtClean="0"/>
                        <a:t/>
                      </a:r>
                      <a:br>
                        <a:rPr lang="en-US" dirty="0" smtClean="0"/>
                      </a:br>
                      <a:r>
                        <a:rPr lang="en-US" sz="1800" b="0" i="0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10/ She</a:t>
                      </a:r>
                      <a:r>
                        <a:rPr lang="en-US" sz="1800" b="0" i="0" u="sng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     ___</a:t>
                      </a:r>
                      <a:r>
                        <a:rPr lang="en-US" sz="1800" b="0" i="0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 English teacher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Use to be ( was/ were )</a:t>
                      </a:r>
                    </a:p>
                    <a:p>
                      <a:r>
                        <a:rPr lang="en-US" sz="1800" b="0" i="0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 I _____ happy.</a:t>
                      </a:r>
                    </a:p>
                    <a:p>
                      <a:r>
                        <a:rPr lang="en-US" sz="1800" b="0" i="0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2. You ____ angry.</a:t>
                      </a:r>
                    </a:p>
                    <a:p>
                      <a:r>
                        <a:rPr lang="en-US" sz="1800" b="0" i="0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3. She ______ in London last week.</a:t>
                      </a:r>
                    </a:p>
                    <a:p>
                      <a:r>
                        <a:rPr lang="en-US" sz="1800" b="0" i="0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4. He ______ on holiday.</a:t>
                      </a:r>
                    </a:p>
                    <a:p>
                      <a:r>
                        <a:rPr lang="en-US" sz="1800" b="0" i="0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5. It _____ cold.</a:t>
                      </a:r>
                    </a:p>
                    <a:p>
                      <a:r>
                        <a:rPr lang="en-US" sz="1800" b="0" i="0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6. We ______ at school.</a:t>
                      </a:r>
                    </a:p>
                    <a:p>
                      <a:r>
                        <a:rPr lang="en-US" sz="1800" b="0" i="0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7. You _____ at the cinema.</a:t>
                      </a:r>
                    </a:p>
                    <a:p>
                      <a:r>
                        <a:rPr lang="en-US" sz="1800" b="0" i="0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8. They _____ at home.</a:t>
                      </a:r>
                    </a:p>
                    <a:p>
                      <a:r>
                        <a:rPr lang="en-US" sz="1800" b="0" i="0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9. The cat ____ on the roof.</a:t>
                      </a:r>
                    </a:p>
                    <a:p>
                      <a:r>
                        <a:rPr lang="en-US" sz="1800" b="0" i="0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10. The children _____in the garden.</a:t>
                      </a:r>
                    </a:p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746054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162</TotalTime>
  <Words>405</Words>
  <Application>Microsoft Office PowerPoint</Application>
  <PresentationFormat>Widescreen</PresentationFormat>
  <Paragraphs>53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</dc:creator>
  <cp:lastModifiedBy>Microsoft</cp:lastModifiedBy>
  <cp:revision>8</cp:revision>
  <dcterms:created xsi:type="dcterms:W3CDTF">2021-09-27T02:21:32Z</dcterms:created>
  <dcterms:modified xsi:type="dcterms:W3CDTF">2021-09-26T15:38:02Z</dcterms:modified>
</cp:coreProperties>
</file>