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8" r:id="rId2"/>
    <p:sldId id="309" r:id="rId3"/>
    <p:sldId id="259" r:id="rId4"/>
    <p:sldId id="329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13" r:id="rId15"/>
    <p:sldId id="314" r:id="rId16"/>
    <p:sldId id="315" r:id="rId17"/>
    <p:sldId id="330" r:id="rId18"/>
    <p:sldId id="331" r:id="rId19"/>
    <p:sldId id="304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5" autoAdjust="0"/>
    <p:restoredTop sz="94660"/>
  </p:normalViewPr>
  <p:slideViewPr>
    <p:cSldViewPr snapToGrid="0">
      <p:cViewPr varScale="1">
        <p:scale>
          <a:sx n="71" d="100"/>
          <a:sy n="71" d="100"/>
        </p:scale>
        <p:origin x="2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FF837-68BE-4739-AD0D-757CD3071B6E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1F3DB-26C4-4E83-9EBE-929FAC0CB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A2FF2B-FC2B-45E7-B47B-75FB89D8763F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136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74D594-0C67-44EC-9255-FA393540B078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816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94F86-153E-40DE-BC87-D5337A03F26B}" type="slidenum">
              <a:rPr lang="en-US" smtClean="0"/>
              <a:pPr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9637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94F86-153E-40DE-BC87-D5337A03F26B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971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94F86-153E-40DE-BC87-D5337A03F26B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30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2E462F-A208-4B99-ABB8-9C7BA06F817B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618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6A1811-9148-44DA-8D58-483D37C4D068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540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706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1499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8866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2711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4697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2916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3439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3778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3879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5942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720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CADB-DEF5-4FD0-8336-384183336BF1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79EFF-7446-4981-AE02-68DCBF6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4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-12277"/>
            <a:ext cx="12057529" cy="6858000"/>
            <a:chOff x="1" y="-47293"/>
            <a:chExt cx="9144000" cy="5231195"/>
          </a:xfrm>
        </p:grpSpPr>
        <p:sp>
          <p:nvSpPr>
            <p:cNvPr id="2" name="Rectangle 8"/>
            <p:cNvSpPr>
              <a:spLocks noChangeArrowheads="1"/>
            </p:cNvSpPr>
            <p:nvPr/>
          </p:nvSpPr>
          <p:spPr bwMode="auto">
            <a:xfrm>
              <a:off x="1" y="-47293"/>
              <a:ext cx="9144000" cy="5231195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altLang="en-US" sz="1013">
                <a:cs typeface="Arial" charset="0"/>
              </a:endParaRPr>
            </a:p>
          </p:txBody>
        </p:sp>
        <p:sp>
          <p:nvSpPr>
            <p:cNvPr id="2051" name="AutoShape 4"/>
            <p:cNvSpPr>
              <a:spLocks noChangeArrowheads="1"/>
            </p:cNvSpPr>
            <p:nvPr/>
          </p:nvSpPr>
          <p:spPr bwMode="auto">
            <a:xfrm>
              <a:off x="192236" y="82276"/>
              <a:ext cx="8802783" cy="4972057"/>
            </a:xfrm>
            <a:prstGeom prst="roundRect">
              <a:avLst>
                <a:gd name="adj" fmla="val 6454"/>
              </a:avLst>
            </a:prstGeom>
            <a:solidFill>
              <a:srgbClr val="FF0000"/>
            </a:solidFill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altLang="en-US" sz="1013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052" name="AutoShape 4"/>
            <p:cNvSpPr>
              <a:spLocks noChangeArrowheads="1"/>
            </p:cNvSpPr>
            <p:nvPr/>
          </p:nvSpPr>
          <p:spPr bwMode="auto">
            <a:xfrm>
              <a:off x="269131" y="743441"/>
              <a:ext cx="8589721" cy="3486252"/>
            </a:xfrm>
            <a:prstGeom prst="roundRect">
              <a:avLst>
                <a:gd name="adj" fmla="val 7065"/>
              </a:avLst>
            </a:prstGeom>
            <a:solidFill>
              <a:schemeClr val="bg1"/>
            </a:solidFill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altLang="en-US" sz="1013">
                <a:cs typeface="Arial" charset="0"/>
              </a:endParaRPr>
            </a:p>
          </p:txBody>
        </p:sp>
        <p:sp>
          <p:nvSpPr>
            <p:cNvPr id="3082" name="WordArt 5"/>
            <p:cNvSpPr>
              <a:spLocks noChangeArrowheads="1" noChangeShapeType="1" noTextEdit="1"/>
            </p:cNvSpPr>
            <p:nvPr/>
          </p:nvSpPr>
          <p:spPr bwMode="auto">
            <a:xfrm>
              <a:off x="811163" y="140628"/>
              <a:ext cx="7911228" cy="571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700" b="1" kern="10">
                  <a:solidFill>
                    <a:schemeClr val="bg1"/>
                  </a:solidFill>
                </a:rPr>
                <a:t>TRƯỜNG TIỂU HỌC TRUNG LẬP HẠ</a:t>
              </a:r>
              <a:endParaRPr lang="en-US" sz="2700" b="1" kern="10">
                <a:solidFill>
                  <a:schemeClr val="bg1"/>
                </a:solidFill>
              </a:endParaRPr>
            </a:p>
          </p:txBody>
        </p:sp>
      </p:grpSp>
      <p:sp>
        <p:nvSpPr>
          <p:cNvPr id="17" name="WordArt 10"/>
          <p:cNvSpPr>
            <a:spLocks noChangeArrowheads="1" noChangeShapeType="1" noTextEdit="1"/>
          </p:cNvSpPr>
          <p:nvPr/>
        </p:nvSpPr>
        <p:spPr bwMode="auto">
          <a:xfrm>
            <a:off x="1992313" y="5708651"/>
            <a:ext cx="8128000" cy="860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95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bg1"/>
                </a:solidFill>
              </a:rPr>
              <a:t>Người dạy: Nguyễn Văn Nhỏ</a:t>
            </a:r>
            <a:endParaRPr lang="en-US" sz="4950" b="1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chemeClr val="bg1"/>
              </a:solidFill>
            </a:endParaRPr>
          </a:p>
        </p:txBody>
      </p:sp>
      <p:sp>
        <p:nvSpPr>
          <p:cNvPr id="18" name="WordArt 10"/>
          <p:cNvSpPr>
            <a:spLocks noChangeArrowheads="1" noChangeShapeType="1" noTextEdit="1"/>
          </p:cNvSpPr>
          <p:nvPr/>
        </p:nvSpPr>
        <p:spPr bwMode="auto">
          <a:xfrm>
            <a:off x="2974976" y="2630488"/>
            <a:ext cx="6545263" cy="6080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8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2" name="WordArt 10"/>
          <p:cNvSpPr>
            <a:spLocks noChangeArrowheads="1" noChangeShapeType="1" noTextEdit="1"/>
          </p:cNvSpPr>
          <p:nvPr/>
        </p:nvSpPr>
        <p:spPr bwMode="auto">
          <a:xfrm>
            <a:off x="3179763" y="1803401"/>
            <a:ext cx="5562600" cy="434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33FF"/>
                </a:solidFill>
              </a:rPr>
              <a:t>HỌC  ONLINE</a:t>
            </a:r>
          </a:p>
        </p:txBody>
      </p:sp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1155500" y="3459025"/>
            <a:ext cx="9801625" cy="8402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vi-VN" sz="5400" b="1" kern="1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ĐỘI </a:t>
            </a:r>
            <a:r>
              <a:rPr lang="vi-VN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endParaRPr lang="en-US" sz="5400" b="1" kern="1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10"/>
          <p:cNvSpPr>
            <a:spLocks noChangeArrowheads="1" noChangeShapeType="1" noTextEdit="1"/>
          </p:cNvSpPr>
          <p:nvPr/>
        </p:nvSpPr>
        <p:spPr bwMode="auto">
          <a:xfrm>
            <a:off x="2463882" y="4739858"/>
            <a:ext cx="6545263" cy="6080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kern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kern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8000" b="1" kern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80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7040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2" grpId="0" animBg="1"/>
      <p:bldP spid="15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4191000" y="246063"/>
            <a:ext cx="4648200" cy="990600"/>
          </a:xfrm>
          <a:prstGeom prst="cloudCallout">
            <a:avLst>
              <a:gd name="adj1" fmla="val 171"/>
              <a:gd name="adj2" fmla="val 111481"/>
            </a:avLst>
          </a:prstGeom>
          <a:solidFill>
            <a:srgbClr val="FFFF00">
              <a:alpha val="3137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FF"/>
                </a:solidFill>
                <a:latin typeface="Arial" panose="020B0604020202020204" pitchFamily="34" charset="0"/>
              </a:rPr>
              <a:t>Động tác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bụng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276600" y="3810000"/>
            <a:ext cx="6934200" cy="2362200"/>
            <a:chOff x="1752600" y="3810000"/>
            <a:chExt cx="6934200" cy="2133600"/>
          </a:xfrm>
        </p:grpSpPr>
        <p:pic>
          <p:nvPicPr>
            <p:cNvPr id="12295" name="Picture 7" descr="a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AC1C2"/>
                </a:clrFrom>
                <a:clrTo>
                  <a:srgbClr val="CAC1C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5"/>
            <a:stretch>
              <a:fillRect/>
            </a:stretch>
          </p:blipFill>
          <p:spPr bwMode="auto">
            <a:xfrm>
              <a:off x="2328332" y="3810000"/>
              <a:ext cx="5901267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752600" y="5562190"/>
              <a:ext cx="6934200" cy="381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       5                              6                                 7                             8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905000" y="1676401"/>
            <a:ext cx="8458200" cy="2278063"/>
            <a:chOff x="381000" y="1676400"/>
            <a:chExt cx="8458200" cy="2057400"/>
          </a:xfrm>
        </p:grpSpPr>
        <p:pic>
          <p:nvPicPr>
            <p:cNvPr id="12293" name="Picture 6" descr="a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AC1C2"/>
                </a:clrFrom>
                <a:clrTo>
                  <a:srgbClr val="CAC1C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676400"/>
              <a:ext cx="74676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1000" y="3352428"/>
              <a:ext cx="8458200" cy="38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</a:rPr>
                <a:t>             </a:t>
              </a:r>
              <a:r>
                <a:rPr lang="en-US" b="1" dirty="0">
                  <a:solidFill>
                    <a:srgbClr val="FF0000"/>
                  </a:solidFill>
                </a:rPr>
                <a:t>TTCB                        1                              2                                 3                            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90851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3741738" y="457200"/>
            <a:ext cx="5334000" cy="990600"/>
          </a:xfrm>
          <a:prstGeom prst="cloudCallout">
            <a:avLst>
              <a:gd name="adj1" fmla="val 171"/>
              <a:gd name="adj2" fmla="val 111481"/>
            </a:avLst>
          </a:prstGeom>
          <a:solidFill>
            <a:srgbClr val="FFFF00">
              <a:alpha val="3137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FF"/>
                </a:solidFill>
                <a:latin typeface="Arial" panose="020B0604020202020204" pitchFamily="34" charset="0"/>
              </a:rPr>
              <a:t>Động tác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toàn thân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352800" y="4284664"/>
            <a:ext cx="6934200" cy="2193925"/>
            <a:chOff x="1828800" y="4284134"/>
            <a:chExt cx="6934200" cy="1964266"/>
          </a:xfrm>
        </p:grpSpPr>
        <p:pic>
          <p:nvPicPr>
            <p:cNvPr id="13319" name="Picture 8" descr="a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EBEBE"/>
                </a:clrFrom>
                <a:clrTo>
                  <a:srgbClr val="BEBEB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1"/>
            <a:stretch>
              <a:fillRect/>
            </a:stretch>
          </p:blipFill>
          <p:spPr bwMode="auto">
            <a:xfrm>
              <a:off x="2218267" y="4284134"/>
              <a:ext cx="6163733" cy="183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828800" y="5867486"/>
              <a:ext cx="6934200" cy="38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       5                              6                                 7                             8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05000" y="1782764"/>
            <a:ext cx="8458200" cy="2179637"/>
            <a:chOff x="381000" y="1782232"/>
            <a:chExt cx="8458200" cy="1951568"/>
          </a:xfrm>
        </p:grpSpPr>
        <p:pic>
          <p:nvPicPr>
            <p:cNvPr id="13317" name="Picture 8" descr="a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EBEBE"/>
                </a:clrFrom>
                <a:clrTo>
                  <a:srgbClr val="BEBEB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782232"/>
              <a:ext cx="7467600" cy="183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1000" y="3352867"/>
              <a:ext cx="8458200" cy="380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</a:rPr>
                <a:t>                 </a:t>
              </a:r>
              <a:r>
                <a:rPr lang="en-US" b="1" dirty="0">
                  <a:solidFill>
                    <a:srgbClr val="FF0000"/>
                  </a:solidFill>
                </a:rPr>
                <a:t>TTCB                        1                         2                                 3                            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03944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4191000" y="246063"/>
            <a:ext cx="4648200" cy="990600"/>
          </a:xfrm>
          <a:prstGeom prst="cloudCallout">
            <a:avLst>
              <a:gd name="adj1" fmla="val 171"/>
              <a:gd name="adj2" fmla="val 111481"/>
            </a:avLst>
          </a:prstGeom>
          <a:solidFill>
            <a:srgbClr val="FFFF00">
              <a:alpha val="3137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FF"/>
                </a:solidFill>
                <a:latin typeface="Arial" panose="020B0604020202020204" pitchFamily="34" charset="0"/>
              </a:rPr>
              <a:t>Động tác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nhảy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352800" y="3962401"/>
            <a:ext cx="6934200" cy="2352675"/>
            <a:chOff x="1828800" y="4199467"/>
            <a:chExt cx="6934200" cy="2048933"/>
          </a:xfrm>
        </p:grpSpPr>
        <p:pic>
          <p:nvPicPr>
            <p:cNvPr id="14343" name="Picture 10" descr="a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CB8B7"/>
                </a:clrFrom>
                <a:clrTo>
                  <a:srgbClr val="BCB8B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2"/>
            <a:stretch>
              <a:fillRect/>
            </a:stretch>
          </p:blipFill>
          <p:spPr bwMode="auto">
            <a:xfrm>
              <a:off x="1905000" y="4199467"/>
              <a:ext cx="6244167" cy="1820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828800" y="5866817"/>
              <a:ext cx="6934200" cy="381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       5                              6                                 7                             8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05000" y="1600200"/>
            <a:ext cx="8458200" cy="2362200"/>
            <a:chOff x="381000" y="1676400"/>
            <a:chExt cx="8458200" cy="2057400"/>
          </a:xfrm>
        </p:grpSpPr>
        <p:pic>
          <p:nvPicPr>
            <p:cNvPr id="14341" name="Picture 10" descr="a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CB8B7"/>
                </a:clrFrom>
                <a:clrTo>
                  <a:srgbClr val="BCB8B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" y="1676400"/>
              <a:ext cx="7772400" cy="1820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1000" y="3352185"/>
              <a:ext cx="8458200" cy="381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</a:rPr>
                <a:t>             </a:t>
              </a:r>
              <a:r>
                <a:rPr lang="en-US" b="1" dirty="0">
                  <a:solidFill>
                    <a:srgbClr val="FF0000"/>
                  </a:solidFill>
                </a:rPr>
                <a:t>TTCB                        1                              2                                 3                            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0696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3962400" y="228600"/>
            <a:ext cx="5181600" cy="990600"/>
          </a:xfrm>
          <a:prstGeom prst="cloudCallout">
            <a:avLst>
              <a:gd name="adj1" fmla="val 171"/>
              <a:gd name="adj2" fmla="val 111481"/>
            </a:avLst>
          </a:prstGeom>
          <a:solidFill>
            <a:srgbClr val="FFFF00">
              <a:alpha val="3137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FF"/>
                </a:solidFill>
                <a:latin typeface="Arial" panose="020B0604020202020204" pitchFamily="34" charset="0"/>
              </a:rPr>
              <a:t>Động tác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 điều hòa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352800" y="4114800"/>
            <a:ext cx="6934200" cy="2205038"/>
            <a:chOff x="1828800" y="4267200"/>
            <a:chExt cx="6934200" cy="1981200"/>
          </a:xfrm>
        </p:grpSpPr>
        <p:pic>
          <p:nvPicPr>
            <p:cNvPr id="15367" name="Picture 13" descr="a1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EBDB9"/>
                </a:clrFrom>
                <a:clrTo>
                  <a:srgbClr val="BEBDB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7"/>
            <a:stretch>
              <a:fillRect/>
            </a:stretch>
          </p:blipFill>
          <p:spPr bwMode="auto">
            <a:xfrm>
              <a:off x="2353736" y="4267200"/>
              <a:ext cx="5816599" cy="174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828800" y="5867564"/>
              <a:ext cx="6934200" cy="380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       5                              6                                 7                             8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905000" y="1643064"/>
            <a:ext cx="8458200" cy="2251075"/>
            <a:chOff x="381000" y="1710268"/>
            <a:chExt cx="8458200" cy="2023532"/>
          </a:xfrm>
        </p:grpSpPr>
        <p:pic>
          <p:nvPicPr>
            <p:cNvPr id="15365" name="Picture 13" descr="a1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EBDB9"/>
                </a:clrFrom>
                <a:clrTo>
                  <a:srgbClr val="BEBDB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134" y="1710268"/>
              <a:ext cx="7391400" cy="174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1000" y="3352782"/>
              <a:ext cx="8458200" cy="381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</a:rPr>
                <a:t>             </a:t>
              </a:r>
              <a:r>
                <a:rPr lang="en-US" b="1" dirty="0">
                  <a:solidFill>
                    <a:srgbClr val="FF0000"/>
                  </a:solidFill>
                </a:rPr>
                <a:t>TTCB                        1                              2                                 3                            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6096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403391" y="403309"/>
            <a:ext cx="7617661" cy="1118404"/>
          </a:xfrm>
          <a:prstGeom prst="cloudCallout">
            <a:avLst>
              <a:gd name="adj1" fmla="val 21474"/>
              <a:gd name="adj2" fmla="val 158329"/>
            </a:avLst>
          </a:prstGeom>
          <a:gradFill rotWithShape="1">
            <a:gsLst>
              <a:gs pos="0">
                <a:srgbClr val="FAA4D1"/>
              </a:gs>
              <a:gs pos="100000">
                <a:schemeClr val="bg1"/>
              </a:gs>
            </a:gsLst>
            <a:lin ang="5400000" scaled="1"/>
          </a:gradFill>
          <a:ln w="38100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ngang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69351" r="49275" b="15044"/>
          <a:stretch/>
        </p:blipFill>
        <p:spPr bwMode="auto">
          <a:xfrm>
            <a:off x="578572" y="1521713"/>
            <a:ext cx="11138067" cy="45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6473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403391" y="403309"/>
            <a:ext cx="7617661" cy="1118404"/>
          </a:xfrm>
          <a:prstGeom prst="cloudCallout">
            <a:avLst>
              <a:gd name="adj1" fmla="val 21474"/>
              <a:gd name="adj2" fmla="val 158329"/>
            </a:avLst>
          </a:prstGeom>
          <a:gradFill rotWithShape="1">
            <a:gsLst>
              <a:gs pos="0">
                <a:srgbClr val="FAA4D1"/>
              </a:gs>
              <a:gs pos="100000">
                <a:schemeClr val="bg1"/>
              </a:gs>
            </a:gsLst>
            <a:lin ang="5400000" scaled="1"/>
          </a:gradFill>
          <a:ln w="38100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Dóng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ngang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65555" r="51691" b="20599"/>
          <a:stretch>
            <a:fillRect/>
          </a:stretch>
        </p:blipFill>
        <p:spPr bwMode="auto">
          <a:xfrm>
            <a:off x="137902" y="1789428"/>
            <a:ext cx="12054098" cy="526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4870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403391" y="403309"/>
            <a:ext cx="7617661" cy="1118404"/>
          </a:xfrm>
          <a:prstGeom prst="cloudCallout">
            <a:avLst>
              <a:gd name="adj1" fmla="val 21474"/>
              <a:gd name="adj2" fmla="val 158329"/>
            </a:avLst>
          </a:prstGeom>
          <a:gradFill rotWithShape="1">
            <a:gsLst>
              <a:gs pos="0">
                <a:srgbClr val="FAA4D1"/>
              </a:gs>
              <a:gs pos="100000">
                <a:schemeClr val="bg1"/>
              </a:gs>
            </a:gsLst>
            <a:lin ang="5400000" scaled="1"/>
          </a:gradFill>
          <a:ln w="38100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ngang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6" t="65555" r="7832" b="20599"/>
          <a:stretch>
            <a:fillRect/>
          </a:stretch>
        </p:blipFill>
        <p:spPr bwMode="auto">
          <a:xfrm>
            <a:off x="403391" y="2033546"/>
            <a:ext cx="11744085" cy="473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3411227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1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816062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2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65030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3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710978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4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8990950" y="1817899"/>
            <a:ext cx="800994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5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10270922" y="1817899"/>
            <a:ext cx="1631518" cy="533400"/>
          </a:xfrm>
          <a:prstGeom prst="wedgeEllipseCallout">
            <a:avLst>
              <a:gd name="adj1" fmla="val -37160"/>
              <a:gd name="adj2" fmla="val 11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6 </a:t>
            </a:r>
            <a:r>
              <a:rPr lang="en-US" sz="2400" b="1" dirty="0" err="1"/>
              <a:t>hết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204973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an 44"/>
          <p:cNvSpPr/>
          <p:nvPr/>
        </p:nvSpPr>
        <p:spPr>
          <a:xfrm>
            <a:off x="1876425" y="171449"/>
            <a:ext cx="1970088" cy="2031423"/>
          </a:xfrm>
          <a:prstGeom prst="ca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954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</a:t>
            </a:r>
          </a:p>
        </p:txBody>
      </p:sp>
      <p:sp>
        <p:nvSpPr>
          <p:cNvPr id="46" name="Wave 45"/>
          <p:cNvSpPr/>
          <p:nvPr/>
        </p:nvSpPr>
        <p:spPr>
          <a:xfrm>
            <a:off x="4114799" y="171451"/>
            <a:ext cx="5500255" cy="1934440"/>
          </a:xfrm>
          <a:prstGeom prst="wav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</a:rPr>
              <a:t>“ </a:t>
            </a:r>
            <a:r>
              <a:rPr lang="en-US" sz="4000" b="1" dirty="0" smtClean="0">
                <a:solidFill>
                  <a:schemeClr val="bg1"/>
                </a:solidFill>
              </a:rPr>
              <a:t>THỎ NHẢY”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14500" y="2549236"/>
            <a:ext cx="8674100" cy="3546764"/>
          </a:xfrm>
          <a:prstGeom prst="roundRect">
            <a:avLst>
              <a:gd name="adj" fmla="val 32264"/>
            </a:avLst>
          </a:prstGeom>
          <a:solidFill>
            <a:schemeClr val="accent6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 smtClean="0"/>
              <a:t>CÁC EM QUAN SÁT VIDEO HƯỚNG DẪN TRÒ CHƠI THỎ NHẢY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58127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76425" y="-168275"/>
          <a:ext cx="8382000" cy="77120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382000"/>
              </a:tblGrid>
              <a:tr h="7712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1" kern="1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b="1" kern="1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pic>
        <p:nvPicPr>
          <p:cNvPr id="2" name="tho n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273" r="1227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>
            <a:normAutofit/>
          </a:bodyPr>
          <a:lstStyle/>
          <a:p>
            <a:pPr lvl="0"/>
            <a:r>
              <a:rPr lang="en-US" smtClean="0">
                <a:solidFill>
                  <a:srgbClr val="4472C4"/>
                </a:solidFill>
                <a:latin typeface="Calibri"/>
              </a:rPr>
              <a:t>                         </a:t>
            </a:r>
            <a:endParaRPr lang="en-US" sz="4900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5" y="1340768"/>
            <a:ext cx="11881319" cy="4836195"/>
          </a:xfrm>
        </p:spPr>
        <p:txBody>
          <a:bodyPr/>
          <a:lstStyle/>
          <a:p>
            <a:pPr lvl="0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SG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SG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115" y="3416801"/>
            <a:ext cx="53658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Nạp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 chất đạm – Protein.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“kiêng” chất béo.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 tinh bột cho cơ thể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đủ nước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sáng trước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trưa trước 12h.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tối trước 19h.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608" y="3377902"/>
            <a:ext cx="6291064" cy="34800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0"/>
            <a:ext cx="5760640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1824" y="476672"/>
            <a:ext cx="35283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Củng cố kiến thức</a:t>
            </a:r>
            <a:r>
              <a:rPr lang="en-SG" sz="2800" b="1">
                <a:solidFill>
                  <a:srgbClr val="FF0000"/>
                </a:solidFill>
              </a:rPr>
              <a:t/>
            </a:r>
            <a:br>
              <a:rPr lang="en-SG" sz="2800" b="1">
                <a:solidFill>
                  <a:srgbClr val="FF0000"/>
                </a:solidFill>
              </a:rPr>
            </a:b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339178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2694" y="1524000"/>
            <a:ext cx="11080377" cy="5105400"/>
          </a:xfrm>
          <a:prstGeom prst="roundRect">
            <a:avLst>
              <a:gd name="adj" fmla="val 9728"/>
            </a:avLst>
          </a:prstGeom>
          <a:solidFill>
            <a:srgbClr val="0000FF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506" y="1663464"/>
            <a:ext cx="10690412" cy="423722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vi-VN" sz="4400" b="1" dirty="0">
                <a:solidFill>
                  <a:srgbClr val="FFFF00"/>
                </a:solidFill>
                <a:latin typeface="+mj-lt"/>
              </a:rPr>
              <a:t>I. MỤC TIÊU:</a:t>
            </a:r>
          </a:p>
          <a:p>
            <a:pPr marL="0" indent="0">
              <a:buNone/>
              <a:defRPr/>
            </a:pPr>
            <a:r>
              <a:rPr lang="vi-VN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hàng ngang,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 hàng, 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quay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chuyễn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vi-VN" sz="4800" b="1" kern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124" name="WordArt 10"/>
          <p:cNvSpPr>
            <a:spLocks noChangeArrowheads="1" noChangeShapeType="1" noTextEdit="1"/>
          </p:cNvSpPr>
          <p:nvPr/>
        </p:nvSpPr>
        <p:spPr bwMode="auto">
          <a:xfrm>
            <a:off x="5146676" y="122239"/>
            <a:ext cx="2582863" cy="4524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</p:txBody>
      </p:sp>
      <p:sp>
        <p:nvSpPr>
          <p:cNvPr id="5125" name="WordArt 10"/>
          <p:cNvSpPr>
            <a:spLocks noChangeArrowheads="1" noChangeShapeType="1" noTextEdit="1"/>
          </p:cNvSpPr>
          <p:nvPr/>
        </p:nvSpPr>
        <p:spPr bwMode="auto">
          <a:xfrm>
            <a:off x="3255964" y="434976"/>
            <a:ext cx="6116637" cy="608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kern="1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endParaRPr lang="en-US" sz="5400" b="1" kern="1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99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36776" y="533400"/>
            <a:ext cx="7769225" cy="5410200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096000" y="3276601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1066800"/>
            <a:ext cx="8686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CÙNG NGƯỜI THÂN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 TẬP LUYỆN CHĂM CHỈ,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TĂNG CƯỜNG SỨC KHỎE,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</a:rPr>
              <a:t> HỌC TỐT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CHÀO TẠM BIỆT!</a:t>
            </a:r>
          </a:p>
        </p:txBody>
      </p:sp>
      <p:sp>
        <p:nvSpPr>
          <p:cNvPr id="28677" name="AutoShape 5" descr="Á Hậu Biểu Tượng Thể Dục Thao - Miễn Phí vector hình ảnh trên Pixaba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8678" name="AutoShape 7" descr="Á Hậu Biểu Tượng Thể Dục Thao - Miễn Phí vector hình ảnh trên Pixaba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313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2022476" y="765175"/>
            <a:ext cx="3228975" cy="1130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1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Phần mở đầu:</a:t>
            </a:r>
          </a:p>
          <a:p>
            <a:pPr marL="0" indent="0"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a.Khởi động: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93863" y="-28575"/>
            <a:ext cx="982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III. Nội dung và phương pháp giảng dạy:</a:t>
            </a:r>
          </a:p>
        </p:txBody>
      </p:sp>
    </p:spTree>
    <p:extLst>
      <p:ext uri="{BB962C8B-B14F-4D97-AF65-F5344CB8AC3E}">
        <p14:creationId xmlns:p14="http://schemas.microsoft.com/office/powerpoint/2010/main" val="16062969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0"/>
          <a:stretch>
            <a:fillRect/>
          </a:stretch>
        </p:blipFill>
        <p:spPr bwMode="auto">
          <a:xfrm>
            <a:off x="2078038" y="220663"/>
            <a:ext cx="18224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r="18369"/>
          <a:stretch>
            <a:fillRect/>
          </a:stretch>
        </p:blipFill>
        <p:spPr bwMode="auto">
          <a:xfrm>
            <a:off x="4421188" y="220663"/>
            <a:ext cx="13716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Hình ảnh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r="5624"/>
          <a:stretch>
            <a:fillRect/>
          </a:stretch>
        </p:blipFill>
        <p:spPr bwMode="auto">
          <a:xfrm>
            <a:off x="6548438" y="220663"/>
            <a:ext cx="1524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r="3448"/>
          <a:stretch>
            <a:fillRect/>
          </a:stretch>
        </p:blipFill>
        <p:spPr bwMode="auto">
          <a:xfrm>
            <a:off x="8701088" y="220663"/>
            <a:ext cx="16002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r="9502"/>
          <a:stretch>
            <a:fillRect/>
          </a:stretch>
        </p:blipFill>
        <p:spPr bwMode="auto">
          <a:xfrm>
            <a:off x="2341563" y="3360738"/>
            <a:ext cx="1295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Hình ảnh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r="11824"/>
          <a:stretch>
            <a:fillRect/>
          </a:stretch>
        </p:blipFill>
        <p:spPr bwMode="auto">
          <a:xfrm>
            <a:off x="4268788" y="3360738"/>
            <a:ext cx="1676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r="8957"/>
          <a:stretch>
            <a:fillRect/>
          </a:stretch>
        </p:blipFill>
        <p:spPr bwMode="auto">
          <a:xfrm>
            <a:off x="6586538" y="3360738"/>
            <a:ext cx="14478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r="23109"/>
          <a:stretch>
            <a:fillRect/>
          </a:stretch>
        </p:blipFill>
        <p:spPr bwMode="auto">
          <a:xfrm>
            <a:off x="8739188" y="3360738"/>
            <a:ext cx="1524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098676" y="2932114"/>
            <a:ext cx="1781175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Khớp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cổ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214813" y="2932114"/>
            <a:ext cx="1782762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Khớp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18263" y="2932114"/>
            <a:ext cx="1782762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Khớp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485188" y="2932114"/>
            <a:ext cx="2057400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chemeClr val="bg1"/>
                </a:solidFill>
              </a:rPr>
              <a:t>Xoay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Khớp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khủy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tay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98676" y="6167439"/>
            <a:ext cx="1781175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chemeClr val="bg1"/>
                </a:solidFill>
              </a:rPr>
              <a:t>Xoay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Khớp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cổ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tay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14813" y="6167439"/>
            <a:ext cx="1782762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hông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418263" y="6167439"/>
            <a:ext cx="1782762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Xoay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Khớp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gối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610600" y="6167439"/>
            <a:ext cx="1905000" cy="420687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chemeClr val="bg1"/>
                </a:solidFill>
              </a:rPr>
              <a:t>Xoay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Khớp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cổ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chân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76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1" y="-201798"/>
            <a:ext cx="96215" cy="40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7610" tIns="71415" rIns="47610" bIns="53958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524001" y="40095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72" name="Rectangle 9"/>
          <p:cNvSpPr>
            <a:spLocks noChangeArrowheads="1"/>
          </p:cNvSpPr>
          <p:nvPr/>
        </p:nvSpPr>
        <p:spPr bwMode="auto">
          <a:xfrm>
            <a:off x="1524001" y="-44544"/>
            <a:ext cx="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latin typeface="Arial" panose="020B0604020202020204" pitchFamily="34" charset="0"/>
              </a:rPr>
              <a:t/>
            </a:r>
            <a:br>
              <a:rPr lang="en-US" altLang="en-US" sz="1100">
                <a:latin typeface="Arial" panose="020B0604020202020204" pitchFamily="34" charset="0"/>
              </a:rPr>
            </a:b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73" name="AutoShape 7" descr="blob:file:///993173be-0db6-44b1-ad64-b6bfb7f9ed7b"/>
          <p:cNvSpPr>
            <a:spLocks noChangeAspect="1" noChangeArrowheads="1"/>
          </p:cNvSpPr>
          <p:nvPr/>
        </p:nvSpPr>
        <p:spPr bwMode="auto">
          <a:xfrm>
            <a:off x="1587500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6" name="Chỗ dành sẵn cho Nội dung 2"/>
          <p:cNvSpPr>
            <a:spLocks noGrp="1"/>
          </p:cNvSpPr>
          <p:nvPr>
            <p:ph idx="1"/>
          </p:nvPr>
        </p:nvSpPr>
        <p:spPr>
          <a:xfrm>
            <a:off x="1671638" y="204789"/>
            <a:ext cx="9309100" cy="21812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61724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13"/>
          <p:cNvSpPr>
            <a:spLocks noChangeArrowheads="1"/>
          </p:cNvSpPr>
          <p:nvPr/>
        </p:nvSpPr>
        <p:spPr bwMode="auto">
          <a:xfrm>
            <a:off x="3379789" y="381000"/>
            <a:ext cx="5126037" cy="838200"/>
          </a:xfrm>
          <a:prstGeom prst="cloudCallout">
            <a:avLst>
              <a:gd name="adj1" fmla="val -2801"/>
              <a:gd name="adj2" fmla="val 126134"/>
            </a:avLst>
          </a:prstGeom>
          <a:solidFill>
            <a:srgbClr val="FF99CC">
              <a:alpha val="38823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 i="1">
                <a:solidFill>
                  <a:srgbClr val="0000FF"/>
                </a:solidFill>
                <a:latin typeface="Arial" panose="020B0604020202020204" pitchFamily="34" charset="0"/>
              </a:rPr>
              <a:t>Động tác vươn thở</a:t>
            </a:r>
            <a:endParaRPr lang="en-US" altLang="en-US" sz="2400" b="1" i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795464" y="1219201"/>
            <a:ext cx="8415337" cy="2714625"/>
            <a:chOff x="4012739" y="304800"/>
            <a:chExt cx="5499561" cy="1773500"/>
          </a:xfrm>
        </p:grpSpPr>
        <p:pic>
          <p:nvPicPr>
            <p:cNvPr id="8199" name="Picture 56" descr="a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5BDBB"/>
                </a:clrFrom>
                <a:clrTo>
                  <a:srgbClr val="C5BDB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04800"/>
              <a:ext cx="5397500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4012739" y="1723600"/>
              <a:ext cx="5491261" cy="35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C00000"/>
                  </a:solidFill>
                </a:rPr>
                <a:t>  TTCB                       1                          2                           3                        4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1782763" y="3862389"/>
            <a:ext cx="7785100" cy="2827337"/>
            <a:chOff x="-741968" y="3573463"/>
            <a:chExt cx="4701285" cy="1727200"/>
          </a:xfrm>
        </p:grpSpPr>
        <p:pic>
          <p:nvPicPr>
            <p:cNvPr id="8197" name="Picture 56" descr="a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5BDBB"/>
                </a:clrFrom>
                <a:clrTo>
                  <a:srgbClr val="C5BDB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8"/>
            <a:stretch>
              <a:fillRect/>
            </a:stretch>
          </p:blipFill>
          <p:spPr bwMode="auto">
            <a:xfrm>
              <a:off x="-566637" y="3573463"/>
              <a:ext cx="4409874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-741968" y="4944749"/>
              <a:ext cx="4701285" cy="355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C00000"/>
                  </a:solidFill>
                </a:rPr>
                <a:t>             5                            6                             7                           8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68012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4191000" y="246063"/>
            <a:ext cx="4648200" cy="990600"/>
          </a:xfrm>
          <a:prstGeom prst="cloudCallout">
            <a:avLst>
              <a:gd name="adj1" fmla="val 171"/>
              <a:gd name="adj2" fmla="val 111481"/>
            </a:avLst>
          </a:prstGeom>
          <a:solidFill>
            <a:srgbClr val="FFFF00">
              <a:alpha val="3137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FF"/>
                </a:solidFill>
                <a:latin typeface="Arial" panose="020B0604020202020204" pitchFamily="34" charset="0"/>
              </a:rPr>
              <a:t>Động tác tay</a:t>
            </a:r>
            <a:endParaRPr lang="en-US" altLang="en-US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828800" y="1066801"/>
            <a:ext cx="8534400" cy="2943225"/>
            <a:chOff x="914400" y="1468702"/>
            <a:chExt cx="7620000" cy="2112698"/>
          </a:xfrm>
        </p:grpSpPr>
        <p:pic>
          <p:nvPicPr>
            <p:cNvPr id="9223" name="Picture 15" descr="a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6C5C3"/>
                </a:clrFrom>
                <a:clrTo>
                  <a:srgbClr val="C6C5C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68702"/>
              <a:ext cx="7543800" cy="2040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14400" y="3200795"/>
              <a:ext cx="7543460" cy="38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</a:rPr>
                <a:t>  </a:t>
              </a:r>
              <a:r>
                <a:rPr lang="en-US" b="1" dirty="0">
                  <a:solidFill>
                    <a:srgbClr val="FF0000"/>
                  </a:solidFill>
                </a:rPr>
                <a:t>TTCB                        1                              2                                 3                             4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971801" y="3886200"/>
            <a:ext cx="6913563" cy="2971800"/>
            <a:chOff x="2057399" y="3886200"/>
            <a:chExt cx="6172200" cy="2133600"/>
          </a:xfrm>
        </p:grpSpPr>
        <p:pic>
          <p:nvPicPr>
            <p:cNvPr id="9221" name="Picture 15" descr="a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6C5C3"/>
                </a:clrFrom>
                <a:clrTo>
                  <a:srgbClr val="C6C5C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6"/>
            <a:stretch>
              <a:fillRect/>
            </a:stretch>
          </p:blipFill>
          <p:spPr bwMode="auto">
            <a:xfrm>
              <a:off x="2260600" y="3886200"/>
              <a:ext cx="5968999" cy="2040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057399" y="5639126"/>
              <a:ext cx="6172200" cy="38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5                              6                                 7                             8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42246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4191000" y="246063"/>
            <a:ext cx="4648200" cy="990600"/>
          </a:xfrm>
          <a:prstGeom prst="cloudCallout">
            <a:avLst>
              <a:gd name="adj1" fmla="val 171"/>
              <a:gd name="adj2" fmla="val 111481"/>
            </a:avLst>
          </a:prstGeom>
          <a:solidFill>
            <a:srgbClr val="FFFF00">
              <a:alpha val="3137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FF"/>
                </a:solidFill>
                <a:latin typeface="Arial" panose="020B0604020202020204" pitchFamily="34" charset="0"/>
              </a:rPr>
              <a:t>Động tác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chân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133600" y="1295400"/>
            <a:ext cx="8077200" cy="2554288"/>
            <a:chOff x="609600" y="1524000"/>
            <a:chExt cx="8077200" cy="1947335"/>
          </a:xfrm>
        </p:grpSpPr>
        <p:pic>
          <p:nvPicPr>
            <p:cNvPr id="10247" name="Picture 2" descr="a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CBBB7"/>
                </a:clrFrom>
                <a:clrTo>
                  <a:srgbClr val="BCBBB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900" y="1524000"/>
              <a:ext cx="7670800" cy="1811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3090098"/>
              <a:ext cx="8077200" cy="381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</a:rPr>
                <a:t>       </a:t>
              </a:r>
              <a:r>
                <a:rPr lang="en-US" b="1" dirty="0">
                  <a:solidFill>
                    <a:srgbClr val="FF0000"/>
                  </a:solidFill>
                </a:rPr>
                <a:t>TTCB                        1                              2                                 3                             4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200400" y="3987800"/>
            <a:ext cx="6845300" cy="2565400"/>
            <a:chOff x="1676400" y="3759204"/>
            <a:chExt cx="6845300" cy="1955796"/>
          </a:xfrm>
        </p:grpSpPr>
        <p:pic>
          <p:nvPicPr>
            <p:cNvPr id="10245" name="Picture 2" descr="a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CBBB7"/>
                </a:clrFrom>
                <a:clrTo>
                  <a:srgbClr val="BCBBB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2"/>
            <a:stretch>
              <a:fillRect/>
            </a:stretch>
          </p:blipFill>
          <p:spPr bwMode="auto">
            <a:xfrm>
              <a:off x="1761066" y="3759204"/>
              <a:ext cx="6519333" cy="1811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676400" y="5333765"/>
              <a:ext cx="6845300" cy="381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       5                              6                                 7                              8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13556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4191000" y="246063"/>
            <a:ext cx="4648200" cy="990600"/>
          </a:xfrm>
          <a:prstGeom prst="cloudCallout">
            <a:avLst>
              <a:gd name="adj1" fmla="val 171"/>
              <a:gd name="adj2" fmla="val 111481"/>
            </a:avLst>
          </a:prstGeom>
          <a:solidFill>
            <a:srgbClr val="FFFF00">
              <a:alpha val="3137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FF"/>
                </a:solidFill>
                <a:latin typeface="Arial" panose="020B0604020202020204" pitchFamily="34" charset="0"/>
              </a:rPr>
              <a:t>Động tác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lườn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33600" y="1447800"/>
            <a:ext cx="8305800" cy="2387600"/>
            <a:chOff x="609600" y="1447800"/>
            <a:chExt cx="8305800" cy="1981200"/>
          </a:xfrm>
        </p:grpSpPr>
        <p:pic>
          <p:nvPicPr>
            <p:cNvPr id="11271" name="Picture 3" descr="a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5B4B0"/>
                </a:clrFrom>
                <a:clrTo>
                  <a:srgbClr val="B5B4B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447800"/>
              <a:ext cx="8051800" cy="180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3048304"/>
              <a:ext cx="8305800" cy="380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</a:rPr>
                <a:t>       </a:t>
              </a:r>
              <a:r>
                <a:rPr lang="en-US" b="1" dirty="0">
                  <a:solidFill>
                    <a:srgbClr val="FF0000"/>
                  </a:solidFill>
                </a:rPr>
                <a:t>TTCB                        1                              2                                 3                             4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895601" y="3835400"/>
            <a:ext cx="7015163" cy="2489200"/>
            <a:chOff x="1371599" y="3835400"/>
            <a:chExt cx="7014634" cy="1955800"/>
          </a:xfrm>
        </p:grpSpPr>
        <p:pic>
          <p:nvPicPr>
            <p:cNvPr id="11269" name="Picture 3" descr="a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5B4B0"/>
                </a:clrFrom>
                <a:clrTo>
                  <a:srgbClr val="B5B4B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8"/>
            <a:stretch>
              <a:fillRect/>
            </a:stretch>
          </p:blipFill>
          <p:spPr bwMode="auto">
            <a:xfrm>
              <a:off x="1595966" y="3835400"/>
              <a:ext cx="6790267" cy="180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371599" y="5410767"/>
              <a:ext cx="7014634" cy="380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            5                            6                                7                              8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20758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8|4.4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8.4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8.4|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8.4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8.4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8.4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8.4|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8.4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412</Words>
  <Application>Microsoft Office PowerPoint</Application>
  <PresentationFormat>Widescreen</PresentationFormat>
  <Paragraphs>90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83</cp:revision>
  <dcterms:created xsi:type="dcterms:W3CDTF">2021-11-28T13:36:39Z</dcterms:created>
  <dcterms:modified xsi:type="dcterms:W3CDTF">2022-01-23T05:47:01Z</dcterms:modified>
</cp:coreProperties>
</file>