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8" r:id="rId4"/>
    <p:sldMasterId id="2147483700" r:id="rId5"/>
    <p:sldMasterId id="2147483712" r:id="rId6"/>
    <p:sldMasterId id="2147483728" r:id="rId7"/>
    <p:sldMasterId id="2147483740" r:id="rId8"/>
    <p:sldMasterId id="2147483752" r:id="rId9"/>
    <p:sldMasterId id="2147483765" r:id="rId10"/>
    <p:sldMasterId id="2147483777" r:id="rId11"/>
    <p:sldMasterId id="2147483790" r:id="rId12"/>
    <p:sldMasterId id="2147483814" r:id="rId13"/>
    <p:sldMasterId id="2147483827" r:id="rId14"/>
  </p:sldMasterIdLst>
  <p:notesMasterIdLst>
    <p:notesMasterId r:id="rId39"/>
  </p:notesMasterIdLst>
  <p:sldIdLst>
    <p:sldId id="307" r:id="rId15"/>
    <p:sldId id="281" r:id="rId16"/>
    <p:sldId id="310" r:id="rId17"/>
    <p:sldId id="396" r:id="rId18"/>
    <p:sldId id="352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395" r:id="rId28"/>
    <p:sldId id="256" r:id="rId29"/>
    <p:sldId id="405" r:id="rId30"/>
    <p:sldId id="406" r:id="rId31"/>
    <p:sldId id="286" r:id="rId32"/>
    <p:sldId id="407" r:id="rId33"/>
    <p:sldId id="408" r:id="rId34"/>
    <p:sldId id="409" r:id="rId35"/>
    <p:sldId id="411" r:id="rId36"/>
    <p:sldId id="412" r:id="rId37"/>
    <p:sldId id="300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AAB"/>
    <a:srgbClr val="FADADF"/>
    <a:srgbClr val="E2EBF8"/>
    <a:srgbClr val="FF8B5E"/>
    <a:srgbClr val="7DBDED"/>
    <a:srgbClr val="C8E0FA"/>
    <a:srgbClr val="F7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57" autoAdjust="0"/>
    <p:restoredTop sz="96322" autoAdjust="0"/>
  </p:normalViewPr>
  <p:slideViewPr>
    <p:cSldViewPr snapToGrid="0" showGuides="1">
      <p:cViewPr varScale="1">
        <p:scale>
          <a:sx n="71" d="100"/>
          <a:sy n="71" d="100"/>
        </p:scale>
        <p:origin x="108" y="186"/>
      </p:cViewPr>
      <p:guideLst>
        <p:guide orient="horz" pos="2074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0B239-95F5-4B87-84F9-5EE3B72B856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3BCEF-4473-48F1-9201-1E1C1865F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0F778-735D-46B2-8DE5-714A074A1A72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761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E61BDB-D7C6-4E6F-8741-156C0098E32D}" type="slidenum">
              <a:rPr lang="en-US" altLang="vi-VN" i="0">
                <a:latin typeface=".VnAristote" panose="020B7200000000000000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vi-VN" i="0"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649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F6A867-80AE-439A-ACAB-CDCD0D1CF2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846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479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7A25D-CD4A-4C9A-B83B-12A421A60B4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55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2A2BB4-0AF5-4CFD-A28D-2FE35E4570A2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84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DA6AE6-461A-44AD-AD46-0642EA9CBC2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4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01DF72-4992-4D9B-B338-29945DDE2A16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704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4F4FC9-0EAD-4483-85C2-A20565B1DFF4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479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43AC81-DA09-4B3D-B485-CD1FDB06D59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78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6F46A7-7E24-49EB-91E5-F224DF9050B1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177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E51231-6B29-4E41-8C3B-3565ACFAEF46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009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DD60E53-C2F0-4A6D-9752-E22EA904F622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038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A5DA1E-97E9-44DF-9646-90AD3A2D026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685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B9C9EF-DB2B-4393-B1FE-6D072E1E16D8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457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EEBEBF-1F35-4F10-86DD-FA864164F590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244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F49417-FD58-4E40-8C32-93E88974E50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1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1584EC-3D03-4541-8999-5306185D787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663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5C58C-84C5-4EC4-A802-E667659615C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746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DDACDD-FF92-4497-985E-E28332CF7C2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105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276B-CD7D-4E0E-B6EA-92B7EFD9D97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507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5143D3-6B35-4609-8305-08D2EDD9BEB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641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79C54F-E48B-4F1C-A52F-322FB501A6C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153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19D80-DE05-4990-B041-574DD701144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013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7B46AB-E678-42D7-AABE-1F7BEC467A0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96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144BF4-1920-4500-B634-931F42252C6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562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AB1A8A-54F8-40FF-9EDF-796B3AE16F2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74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90ADED-8595-4252-BE5C-50DE54FE0B5B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980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F918DD-618C-4765-B3EE-B72FC2B9E17A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667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373032-E14F-433F-9226-4A5635A0785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247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AAD983-1F2A-47E9-BDB0-896A421201F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4009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6AE49D9-BD36-4FDF-B9D9-A65AC55E9A98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345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538083-EFBE-439F-969E-4F80C5011256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521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FA6BB64-84B5-4BE7-A398-0551CA217BDB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697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8128747-206C-4071-8A4D-C98EC349E41D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592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647043-8BE0-4D39-9E66-023588995A5D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133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9516416-4777-4EC3-A1BE-78E926AA7B7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88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382D50-332B-4441-A822-98F96009E09C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346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5F6CB5F-7C45-4F88-9950-134079F6FF5C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884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18409A-57F9-4965-ABA4-8D9D2A5BC37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6399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E9E52-80A8-4415-85FE-23C727E1D2A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9558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6939E-5ABB-4DE2-90FE-1E83D1AEB0C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3681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8B351-8E59-4E5E-ADAA-6AD05DA4724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0283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2E0E53-0E4C-47B5-B261-1A9E2BBD9BB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8228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483962-06E3-4BE0-AED9-FB5F8E007C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9273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6C4CB1-74D5-4251-AE11-AF300D6E951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8456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E8076C-294D-419C-9F43-CEF78D769BE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160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2CBB30-D838-49B0-B48F-B7572C59FD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5096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FDBFBB-F256-4F60-9F25-A7918820204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4791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08A450-855B-478E-AA3D-C306E062A3E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07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A21D30-BE66-4526-8F8A-EA38FF4F1DE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6681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86CC61-7E8A-4F43-B8CF-FD075FD984E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4398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EF542B-0854-4A92-80F1-E116E8F36C3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5337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48C868-EE20-4F02-A31A-D4AF2E7F34E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4274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4235DF-0EB8-44BC-A5FB-F42DB7314BA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8314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8F70C6-ABDF-4456-B784-E6E6457C9D4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3933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8F5C7-955C-48D5-96A5-CA3424C39BC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694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837A9-23D3-4B30-813D-7F4C3EDCDB7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1944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24A54-1B76-4D75-98CF-67DC3AE390E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6828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FC89-13FD-447F-A449-7123BBE17D2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39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FC3E06-FD8C-46EA-95FA-E8E5A5416C9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8193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69C202-5DA7-4684-BFEA-8E6B94AD244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8803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1F29F-3183-4DA2-90AD-947D30162F4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45091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5A515C-9406-4722-9A04-1AC9F63EA22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7153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FB4B9-50E6-48C8-98D5-C1639561801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907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22B8E2-5082-4B28-9E87-B8150371F8E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1274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83C63B-109A-4F4D-8F22-0F714FA786A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816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66888B-ED9D-429C-AE1E-9EE64799400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8188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83C040-2CFF-4B40-8DC9-3282F410ADD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2540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59C9C-64D0-42B4-9376-77F1DD207C2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014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A0D7B5-CC25-4297-9F12-AFB6ECB54B1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3868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A28725-5FA6-4169-B41F-136E50D60A1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7355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4DC372-8A13-414C-8197-E553C5304A8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0061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245339-6363-432A-9B38-202BA1931D9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060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F1D7F-9042-4CB5-8918-64645CA79C81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AF42F-BBDC-4E7E-82EE-63A67443CD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27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314E-1104-4B68-A925-3765DBF29E45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7BBAD-AA13-429B-BEA1-5D17C0A913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80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40DAC-163A-4B81-88A1-4F1709F94916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79906-25EE-4398-B0FF-6432D556B3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5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DC37-D8D5-476D-8190-08B65A4303C4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85569-6421-433E-8519-57FD903B3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27BE-14BA-47FD-84D0-8C64267DDC65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C4DA3-27EE-4D7B-AC31-BF5C9242FD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03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F947A-83A7-40D0-8999-C4BA57335B99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2FEDD-9CFF-496C-A3C6-3C2BB7852E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84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35B78-C380-4E0A-A534-4A5D7F39AA55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FC1C0-0D1E-4891-824F-C8F60456DF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5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2669-8E66-41AF-9A01-8C161E95437E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1F371-70A0-4A75-94A4-72BC29855E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6475E-B650-4651-88B2-958B629BA4AA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F7A74-6799-4185-B6D0-0303A0FF83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00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362DC-C2F1-4392-A914-6230C9E75708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FCB88-D40E-4D75-92F2-8A077811BB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7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08A1E-C411-489E-B5AE-B9CBEE035B70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FF86F-F5DE-435F-AB92-6EF741BB22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7368C-9B17-4E06-9D5E-726A385303F5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F7072-EE97-4EC9-A0F1-9CCA08DD6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61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17975-435E-483C-981B-47276D6EBCC2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5A026-F139-4617-AACB-022E5ACB93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12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D539-477B-412B-99F2-1AD702C5680A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D256D-E059-40B2-A50B-F2A2FC61CA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59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5751B4-D371-4CE6-B85E-9E468D3B7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7972-3AAE-48C9-B99A-865A0858B217}" type="datetime1">
              <a:rPr lang="en-US" altLang="zh-CN" smtClean="0"/>
              <a:pPr>
                <a:defRPr/>
              </a:pPr>
              <a:t>12/31/2021</a:t>
            </a:fld>
            <a:endParaRPr lang="vi-VN" altLang="zh-CN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BADCBA-9778-49BA-9210-C27ECAB6F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FE4688-9F46-498E-803B-2643635EB3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524D6D-34DD-48FC-8D46-DD7028C9566F}" type="slidenum">
              <a:rPr lang="vi-VN" altLang="zh-CN" smtClean="0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68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F49417-FD58-4E40-8C32-93E88974E50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73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1584EC-3D03-4541-8999-5306185D787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3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5C58C-84C5-4EC4-A802-E667659615C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31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DDACDD-FF92-4497-985E-E28332CF7C2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03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276B-CD7D-4E0E-B6EA-92B7EFD9D97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68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5143D3-6B35-4609-8305-08D2EDD9BEB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442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79C54F-E48B-4F1C-A52F-322FB501A6C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56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19D80-DE05-4990-B041-574DD701144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92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7B46AB-E678-42D7-AABE-1F7BEC467A0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98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144BF4-1920-4500-B634-931F42252C6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70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AB1A8A-54F8-40FF-9EDF-796B3AE16F2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01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F49417-FD58-4E40-8C32-93E88974E50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1584EC-3D03-4541-8999-5306185D787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75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5C58C-84C5-4EC4-A802-E667659615C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6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DDACDD-FF92-4497-985E-E28332CF7C2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56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276B-CD7D-4E0E-B6EA-92B7EFD9D97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64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5143D3-6B35-4609-8305-08D2EDD9BEB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44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79C54F-E48B-4F1C-A52F-322FB501A6C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164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19D80-DE05-4990-B041-574DD701144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6965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7B46AB-E678-42D7-AABE-1F7BEC467A0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12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144BF4-1920-4500-B634-931F42252C6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3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AB1A8A-54F8-40FF-9EDF-796B3AE16F2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73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F1D7F-9042-4CB5-8918-64645CA79C81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AF42F-BBDC-4E7E-82EE-63A67443CD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09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314E-1104-4B68-A925-3765DBF29E45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7BBAD-AA13-429B-BEA1-5D17C0A913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224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40DAC-163A-4B81-88A1-4F1709F94916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79906-25EE-4398-B0FF-6432D556B3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090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DC37-D8D5-476D-8190-08B65A4303C4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85569-6421-433E-8519-57FD903B3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88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27BE-14BA-47FD-84D0-8C64267DDC65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C4DA3-27EE-4D7B-AC31-BF5C9242FD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51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F947A-83A7-40D0-8999-C4BA57335B99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2FEDD-9CFF-496C-A3C6-3C2BB7852E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823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35B78-C380-4E0A-A534-4A5D7F39AA55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FC1C0-0D1E-4891-824F-C8F60456DF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3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2669-8E66-41AF-9A01-8C161E95437E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1F371-70A0-4A75-94A4-72BC29855E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290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6475E-B650-4651-88B2-958B629BA4AA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F7A74-6799-4185-B6D0-0303A0FF83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595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362DC-C2F1-4392-A914-6230C9E75708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FCB88-D40E-4D75-92F2-8A077811BB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4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08A1E-C411-489E-B5AE-B9CBEE035B70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FF86F-F5DE-435F-AB92-6EF741BB22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75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7368C-9B17-4E06-9D5E-726A385303F5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F7072-EE97-4EC9-A0F1-9CCA08DD6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081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17975-435E-483C-981B-47276D6EBCC2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5A026-F139-4617-AACB-022E5ACB93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7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D539-477B-412B-99F2-1AD702C5680A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D256D-E059-40B2-A50B-F2A2FC61CA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114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5751B4-D371-4CE6-B85E-9E468D3B7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7972-3AAE-48C9-B99A-865A0858B217}" type="datetime1">
              <a:rPr lang="en-US" altLang="zh-CN" smtClean="0"/>
              <a:pPr>
                <a:defRPr/>
              </a:pPr>
              <a:t>12/31/2021</a:t>
            </a:fld>
            <a:endParaRPr lang="vi-VN" altLang="zh-CN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BADCBA-9778-49BA-9210-C27ECAB6F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FE4688-9F46-498E-803B-2643635EB3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524D6D-34DD-48FC-8D46-DD7028C9566F}" type="slidenum">
              <a:rPr lang="vi-VN" altLang="zh-CN" smtClean="0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623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F49417-FD58-4E40-8C32-93E88974E50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232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1584EC-3D03-4541-8999-5306185D787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2175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5C58C-84C5-4EC4-A802-E667659615C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647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DDACDD-FF92-4497-985E-E28332CF7C2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26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276B-CD7D-4E0E-B6EA-92B7EFD9D97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1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5143D3-6B35-4609-8305-08D2EDD9BEB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631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79C54F-E48B-4F1C-A52F-322FB501A6C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913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19D80-DE05-4990-B041-574DD701144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039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7B46AB-E678-42D7-AABE-1F7BEC467A0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35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144BF4-1920-4500-B634-931F42252C6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311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AB1A8A-54F8-40FF-9EDF-796B3AE16F2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2736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F49417-FD58-4E40-8C32-93E88974E50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734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1584EC-3D03-4541-8999-5306185D7875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438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5C58C-84C5-4EC4-A802-E667659615C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569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DDACDD-FF92-4497-985E-E28332CF7C29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6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C276B-CD7D-4E0E-B6EA-92B7EFD9D97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894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5143D3-6B35-4609-8305-08D2EDD9BEB8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023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79C54F-E48B-4F1C-A52F-322FB501A6C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159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19D80-DE05-4990-B041-574DD701144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214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7B46AB-E678-42D7-AABE-1F7BEC467A0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106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144BF4-1920-4500-B634-931F42252C6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118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AB1A8A-54F8-40FF-9EDF-796B3AE16F20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681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63876E-CD02-4D2F-800B-8FC413766A27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296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822597-9D8A-49CD-A88C-A3680B3BA94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366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93B8AEE-AE07-41FF-8F9D-62F5249B31E9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9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929601E-9221-3740-B367-5D3099689F95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BF93374-B61C-174E-8B5B-F27A1167129C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A8022-0EBA-4354-84FB-3E7DA6CB4DC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C3FF795-8374-4245-8FFE-4B8D3A3C7931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ECC3C4-5281-4D52-A8A4-0D771F05AF2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7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9B7179E-97CA-044A-8ACC-BA108F5440D7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AF2C78-B39B-48B9-A06F-922669293E2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4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C19CCFD-4AB5-7A48-A152-F14495B738F7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8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8D37B6-C21F-4B44-8D07-35E2E6640D6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31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D7B069E-96AD-7743-A979-D4DD12ADAB27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8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788A78-9AB0-429F-B27F-5D6410DBCFC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66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EE36CF03-CFE2-CA45-94DD-AEE1A682AB5E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2021/12/31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FA48622-6609-4D48-A6B1-41D705940D38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62EF6DB5-A45F-42A5-ADF4-85C0ECA1C922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25DDC18-8B0A-43D9-9CEB-3689B02F39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5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F1637D2-A139-A94E-95F6-7B7961C9FEA1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A8022-0EBA-4354-84FB-3E7DA6CB4DC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7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8C280F9-2C91-154F-9904-CB9995A44CCE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A8022-0EBA-4354-84FB-3E7DA6CB4DC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C9DF61A-9755-8445-A52A-012FD4A7E25B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62EF6DB5-A45F-42A5-ADF4-85C0ECA1C922}" type="datetimeFigureOut">
              <a:rPr lang="en-US" smtClean="0"/>
              <a:pPr>
                <a:defRPr/>
              </a:pPr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25DDC18-8B0A-43D9-9CEB-3689B02F39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18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7F8DB6F-5AEB-7440-B9BE-82AED1D4E7A3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A8022-0EBA-4354-84FB-3E7DA6CB4DC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1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78D82BE-6989-F24B-B05C-628FD81B1E6C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A8022-0EBA-4354-84FB-3E7DA6CB4DC2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2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8DFCE63-8A37-6A43-8A04-3DBC08F329CB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6C9E53-CCAB-491A-84B0-C3222A5472E0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3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3.jpe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43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video" Target="../media/media1.mp4"/><Relationship Id="rId11" Type="http://schemas.openxmlformats.org/officeDocument/2006/relationships/image" Target="../media/image14.png"/><Relationship Id="rId5" Type="http://schemas.microsoft.com/office/2007/relationships/media" Target="../media/media1.mp4"/><Relationship Id="rId10" Type="http://schemas.openxmlformats.org/officeDocument/2006/relationships/image" Target="../media/image13.png"/><Relationship Id="rId4" Type="http://schemas.openxmlformats.org/officeDocument/2006/relationships/tags" Target="../tags/tag9.xml"/><Relationship Id="rId9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415"/>
          <a:stretch>
            <a:fillRect/>
          </a:stretch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2540635" y="241487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52" y="2541204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95" y="1061720"/>
            <a:ext cx="5637530" cy="2748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60540" y="1278890"/>
            <a:ext cx="45383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Chào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mừng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vi-VN" alt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đến với tiết học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524250" y="-1143000"/>
            <a:ext cx="5143500" cy="9144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1522267" y="857251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4261644" y="-407194"/>
            <a:ext cx="3670300" cy="9145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8014" y="230188"/>
            <a:ext cx="8789987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Chúng ta cùng xem video hướng dẫn viết chữ hoa </a:t>
            </a:r>
            <a:r>
              <a:rPr lang="vi-VN" altLang="en-US" sz="2200" b="1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nhé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HƯỚNG DẪN VIẾT CHỮ HOA T - CỠ CHỮ 2,5 LY - -KIẾN THỨC TIỂU HỌC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266" y="856930"/>
            <a:ext cx="9145734" cy="5143502"/>
          </a:xfrm>
        </p:spPr>
      </p:pic>
    </p:spTree>
    <p:extLst>
      <p:ext uri="{BB962C8B-B14F-4D97-AF65-F5344CB8AC3E}">
        <p14:creationId xmlns:p14="http://schemas.microsoft.com/office/powerpoint/2010/main" val="29738723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BD670731-DB87-41E0-A79E-FAFE938D8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33" y="115670"/>
            <a:ext cx="444203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Cách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B 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5715000" y="762001"/>
            <a:ext cx="4025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002060"/>
                </a:solidFill>
                <a:latin typeface="HP001 4 hàng" panose="020B0603050302020204" pitchFamily="34" charset="0"/>
              </a:rPr>
              <a:t>Gồm 2 nét: 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5128591" y="1447800"/>
            <a:ext cx="689113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-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1: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Đặt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bút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ở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phía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trên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đường kẻ ngang 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3,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hơi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bút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sang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trái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móc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ngược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trái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;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dừng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bút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ở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giữa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đường kẻ ngang 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1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và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 2. </a:t>
            </a:r>
          </a:p>
        </p:txBody>
      </p:sp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5128591" y="3733801"/>
            <a:ext cx="706340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2: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dừng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bút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1,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lia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bút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phía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đường kẻ ngang 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3,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tiếp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cong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liền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tạo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xoắn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gần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giữa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;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dừng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bút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ở  </a:t>
            </a:r>
            <a:r>
              <a:rPr lang="vi-VN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giữa 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đường kẻ ngang 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 </a:t>
            </a:r>
            <a:r>
              <a:rPr lang="vi-VN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 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2. </a:t>
            </a:r>
            <a:endParaRPr lang="vi-VN" altLang="vi-VN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357"/>
            <a:ext cx="4823791" cy="584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34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1" grpId="0"/>
      <p:bldP spid="39953" grpId="0"/>
      <p:bldP spid="143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524250" y="-1143000"/>
            <a:ext cx="5143500" cy="9144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1522267" y="857251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4261644" y="-407194"/>
            <a:ext cx="3670300" cy="9145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8014" y="230188"/>
            <a:ext cx="8789987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Chúng ta cùng xem video hướng dẫn viết chữ hoa </a:t>
            </a:r>
            <a:r>
              <a:rPr lang="vi-VN" altLang="en-US" sz="2200" b="1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nhé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HƯỚNG DẪN VIẾT CHỮ HOA B - CỠ CHỮ 2,5 LY - -KIẾN THỨC TIỂU HỌC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266" y="857249"/>
            <a:ext cx="9318012" cy="5293210"/>
          </a:xfrm>
        </p:spPr>
      </p:pic>
    </p:spTree>
    <p:extLst>
      <p:ext uri="{BB962C8B-B14F-4D97-AF65-F5344CB8AC3E}">
        <p14:creationId xmlns:p14="http://schemas.microsoft.com/office/powerpoint/2010/main" val="36003756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2286001" y="990600"/>
            <a:ext cx="2917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200" b="1">
                <a:solidFill>
                  <a:srgbClr val="FFFFFF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Luyện viết chữ:</a:t>
            </a:r>
            <a:endParaRPr lang="en-US" altLang="en-US" sz="3200" b="1">
              <a:solidFill>
                <a:srgbClr val="FFFFFF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591147" y="2375453"/>
            <a:ext cx="946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M</a:t>
            </a:r>
            <a:endParaRPr lang="en-US" altLang="en-US" sz="3200" b="1" dirty="0">
              <a:solidFill>
                <a:srgbClr val="FFFFFF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591147" y="3746041"/>
            <a:ext cx="8122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T</a:t>
            </a:r>
            <a:endParaRPr lang="en-US" altLang="en-US" sz="3200" b="1" dirty="0">
              <a:solidFill>
                <a:srgbClr val="FFFFFF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59888" y="5103377"/>
            <a:ext cx="8747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- B</a:t>
            </a:r>
            <a:endParaRPr lang="en-US" altLang="en-US" sz="3200" b="1" dirty="0">
              <a:solidFill>
                <a:srgbClr val="FFFFFF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567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A_库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56" y="2204733"/>
            <a:ext cx="4359442" cy="435944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687453" y="293790"/>
            <a:ext cx="8504547" cy="3387725"/>
          </a:xfrm>
          <a:prstGeom prst="cloudCallout">
            <a:avLst>
              <a:gd name="adj1" fmla="val -50512"/>
              <a:gd name="adj2" fmla="val 5682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400" b="1" dirty="0">
                <a:latin typeface="HP001 4 hàng" panose="020B0603050302020204" charset="0"/>
                <a:cs typeface="HP001 4 hàng" panose="020B0603050302020204" charset="0"/>
              </a:rPr>
              <a:t>Tìm hiểu từ ứng dụng: </a:t>
            </a:r>
            <a:r>
              <a:rPr lang="vi-VN" altLang="en-US" sz="44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</a:rPr>
              <a:t>Mạc Thị Bưởi</a:t>
            </a:r>
            <a:r>
              <a:rPr lang="vi-VN" altLang="en-US" sz="4400" b="1" dirty="0">
                <a:latin typeface="HP001 4 hàng" panose="020B0603050302020204" charset="0"/>
                <a:cs typeface="HP001 4 hàng" panose="020B0603050302020204" charset="0"/>
              </a:rPr>
              <a:t>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4"/>
            <a:ext cx="12192000" cy="48701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19" y="1194908"/>
            <a:ext cx="2200859" cy="111918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>
            <a:fillRect/>
          </a:stretch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16" y="-633294"/>
            <a:ext cx="2277617" cy="227761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6" y="2799376"/>
            <a:ext cx="1157288" cy="875385"/>
          </a:xfrm>
          <a:prstGeom prst="rect">
            <a:avLst/>
          </a:prstGeom>
        </p:spPr>
      </p:pic>
      <p:sp>
        <p:nvSpPr>
          <p:cNvPr id="26" name="矩形: 圆角 17"/>
          <p:cNvSpPr/>
          <p:nvPr/>
        </p:nvSpPr>
        <p:spPr>
          <a:xfrm>
            <a:off x="3041650" y="2446663"/>
            <a:ext cx="9169400" cy="4142598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18"/>
          <p:cNvSpPr txBox="1"/>
          <p:nvPr/>
        </p:nvSpPr>
        <p:spPr>
          <a:xfrm>
            <a:off x="3609974" y="2799376"/>
            <a:ext cx="8601075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Mạc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Bưởi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quê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Hải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Dương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nữ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du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kích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vùng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địch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tạm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chiếm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kì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kháng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chiến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Pháp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địch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bắt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tra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tấn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chị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vẫn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khai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Bọn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giặc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tàn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ác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cắt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cổ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chị</a:t>
            </a:r>
            <a:r>
              <a:rPr lang="en-US" altLang="vi-VN" sz="3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endParaRPr lang="vi-VN" altLang="vi-VN" sz="36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mạc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252870"/>
            <a:ext cx="2962275" cy="454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477079" y="2194856"/>
            <a:ext cx="71173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“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Mạc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Thị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Bưởi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”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gồm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mấy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606826" y="4526530"/>
            <a:ext cx="10161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Chữ M. T, B, h cao 2 li rưỡi, các chữ còn lại cao 1 li.</a:t>
            </a:r>
            <a:endParaRPr lang="en-US" altLang="vi-VN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477079" y="3672819"/>
            <a:ext cx="58953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-</a:t>
            </a:r>
            <a:r>
              <a:rPr lang="vi-VN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Nhận xét độ cao các con chữ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288712" y="5312452"/>
            <a:ext cx="10816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Khoảng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cách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giữa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các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được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như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thế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nào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?</a:t>
            </a:r>
          </a:p>
        </p:txBody>
      </p:sp>
      <p:pic>
        <p:nvPicPr>
          <p:cNvPr id="19462" name="Picture 6" descr="MẠ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94" y="0"/>
            <a:ext cx="8915400" cy="19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308917" y="2971823"/>
            <a:ext cx="92201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“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Mạc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Thị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Bưởi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”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gồm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3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chữ</a:t>
            </a:r>
            <a:r>
              <a:rPr lang="vi-VN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: Mạc, Thị, Bưởi.</a:t>
            </a:r>
            <a:endParaRPr lang="en-US" altLang="vi-VN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606826" y="6166163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Các chữ cách nhau 1 con chữ o tưởng tượng.</a:t>
            </a:r>
            <a:endParaRPr lang="en-US" altLang="vi-VN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37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/>
      <p:bldP spid="118789" grpId="0"/>
      <p:bldP spid="2" grpId="0"/>
      <p:bldP spid="26646" grpId="0" build="allAtOnce"/>
      <p:bldP spid="7" grpId="0"/>
      <p:bldP spid="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2286001" y="990600"/>
            <a:ext cx="2648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Luyện viết </a:t>
            </a:r>
            <a:r>
              <a:rPr lang="vi-VN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từ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591147" y="2375453"/>
            <a:ext cx="31258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- Mạc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Thị Bưởi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463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79" y="318129"/>
            <a:ext cx="3957513" cy="27213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>
            <a:fillRect/>
          </a:stretch>
        </p:blipFill>
        <p:spPr>
          <a:xfrm>
            <a:off x="-358633" y="-115"/>
            <a:ext cx="1566864" cy="11196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12933" y="457824"/>
            <a:ext cx="5724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HP001 4 hàng" panose="020B0603050302020204" pitchFamily="34" charset="0"/>
              </a:rPr>
              <a:t>Tìm hiểu câu ứng dụng:</a:t>
            </a:r>
          </a:p>
          <a:p>
            <a:endParaRPr lang="en-US" sz="4000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flipH="1">
            <a:off x="1455431" y="1252185"/>
            <a:ext cx="734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   Một cây làm chẳng nên non</a:t>
            </a:r>
          </a:p>
          <a:p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Ba cây chụm lại nên hòn núi cao.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053913" y="2810523"/>
            <a:ext cx="10859792" cy="2824336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Câu tục ngữ khuyên con người phải đoàn kết. Đoàn kết sẽ tạo nên sức mạnh</a:t>
            </a:r>
            <a:endParaRPr lang="en-US" sz="3600" b="1" dirty="0">
              <a:solidFill>
                <a:srgbClr val="00B05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423517" y="4352061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</a:t>
            </a:r>
            <a:r>
              <a:rPr lang="vi-VN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ận xét độ cao các con chữ?</a:t>
            </a:r>
            <a:endParaRPr lang="en-US" altLang="vi-VN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423517" y="2939981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Những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nào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được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?</a:t>
            </a:r>
          </a:p>
        </p:txBody>
      </p:sp>
      <p:pic>
        <p:nvPicPr>
          <p:cNvPr id="21508" name="Picture 4" descr="mộ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61" y="9526"/>
            <a:ext cx="91440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046368" y="3643967"/>
            <a:ext cx="88530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vi-VN" altLang="vi-VN" b="1" dirty="0">
                <a:latin typeface="HP001 4 hàng" panose="020B0603050302020204" pitchFamily="34" charset="0"/>
              </a:rPr>
              <a:t>Chữ Một, Ba được</a:t>
            </a:r>
            <a:r>
              <a:rPr lang="en-US" altLang="vi-VN" b="1" dirty="0"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latin typeface="HP001 4 hàng" panose="020B0603050302020204" pitchFamily="34" charset="0"/>
              </a:rPr>
              <a:t>viết</a:t>
            </a:r>
            <a:r>
              <a:rPr lang="en-US" altLang="vi-VN" b="1" dirty="0"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latin typeface="HP001 4 hàng" panose="020B0603050302020204" pitchFamily="34" charset="0"/>
              </a:rPr>
              <a:t>hoa</a:t>
            </a:r>
            <a:r>
              <a:rPr lang="vi-VN" altLang="vi-VN" b="1" dirty="0">
                <a:latin typeface="HP001 4 hàng" panose="020B0603050302020204" pitchFamily="34" charset="0"/>
              </a:rPr>
              <a:t>, vì đứng đầu câu.</a:t>
            </a:r>
            <a:endParaRPr lang="en-US" altLang="vi-VN" b="1" dirty="0">
              <a:latin typeface="HP001 4 hàng" panose="020B0603050302020204" pitchFamily="34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046368" y="5025884"/>
            <a:ext cx="79518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b="1" dirty="0">
                <a:latin typeface="HP001 4 hàng" panose="020B0603050302020204" pitchFamily="34" charset="0"/>
              </a:rPr>
              <a:t>+ Cao 2 li rưỡi: chữ M, B, y, l, h, g.</a:t>
            </a:r>
            <a:endParaRPr lang="en-US" altLang="vi-VN" b="1" dirty="0">
              <a:latin typeface="HP001 4 hàng" panose="020B0603050302020204" pitchFamily="34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046369" y="6176968"/>
            <a:ext cx="88530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b="1" dirty="0">
                <a:latin typeface="HP001 4 hàng" panose="020B0603050302020204" pitchFamily="34" charset="0"/>
              </a:rPr>
              <a:t>+ Cao 1 li : chữ ô, c, â, ă, n, ê, o, a, u, m, i.</a:t>
            </a:r>
            <a:endParaRPr lang="en-US" altLang="vi-VN" b="1" dirty="0">
              <a:latin typeface="HP001 4 hàng" panose="020B0603050302020204" pitchFamily="34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1046368" y="5610659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b="1" dirty="0">
                <a:latin typeface="HP001 4 hàng" panose="020B0603050302020204" pitchFamily="34" charset="0"/>
              </a:rPr>
              <a:t>+ Cao 1 li rưỡi: chữ t.</a:t>
            </a:r>
            <a:endParaRPr lang="en-US" altLang="vi-VN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897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 build="allAtOnce"/>
      <p:bldP spid="2" grpId="0" build="allAtOnce"/>
      <p:bldP spid="5" grpId="0" build="allAtOnce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>
            <a:fillRect/>
          </a:stretch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4" y="2511824"/>
            <a:ext cx="5847888" cy="1097789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2286001" y="990600"/>
            <a:ext cx="2881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200" b="1">
                <a:solidFill>
                  <a:srgbClr val="FFFFFF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Luyện viết câu:</a:t>
            </a:r>
            <a:endParaRPr lang="en-US" altLang="en-US" sz="3200" b="1">
              <a:solidFill>
                <a:srgbClr val="FFFFFF"/>
              </a:solidFill>
              <a:latin typeface="HP001 4 hàng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1993209" y="2349499"/>
            <a:ext cx="5444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Một cây làm chẳng nên non</a:t>
            </a:r>
            <a:endParaRPr lang="en-US" altLang="en-US" sz="3200" b="1" dirty="0">
              <a:solidFill>
                <a:srgbClr val="FFFFFF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973699" y="3071190"/>
            <a:ext cx="6463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Ba cây chụm lại nên hòn núi cao.</a:t>
            </a:r>
            <a:endParaRPr lang="en-US" altLang="en-US" sz="3200" b="1" dirty="0">
              <a:solidFill>
                <a:srgbClr val="FFFFFF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6903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765176"/>
            <a:ext cx="9144001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19"/>
          <p:cNvSpPr txBox="1">
            <a:spLocks noChangeArrowheads="1"/>
          </p:cNvSpPr>
          <p:nvPr/>
        </p:nvSpPr>
        <p:spPr bwMode="auto">
          <a:xfrm>
            <a:off x="1524000" y="119064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viết và cách cầm bút</a:t>
            </a:r>
          </a:p>
        </p:txBody>
      </p:sp>
    </p:spTree>
    <p:extLst>
      <p:ext uri="{BB962C8B-B14F-4D97-AF65-F5344CB8AC3E}">
        <p14:creationId xmlns:p14="http://schemas.microsoft.com/office/powerpoint/2010/main" val="75246813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79651" y="582614"/>
            <a:ext cx="1376363" cy="1754187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vi-VN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</a:rPr>
              <a:t>Thực hành viết vở</a:t>
            </a:r>
            <a:endParaRPr lang="en-US" altLang="en-US" sz="3600" b="1" dirty="0">
              <a:solidFill>
                <a:srgbClr val="FF0000"/>
              </a:solidFill>
              <a:latin typeface="HP001 4 hàng" panose="020B0603050302020204" pitchFamily="34" charset="0"/>
              <a:cs typeface="Arial"/>
            </a:endParaRPr>
          </a:p>
        </p:txBody>
      </p:sp>
      <p:pic>
        <p:nvPicPr>
          <p:cNvPr id="378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401639"/>
            <a:ext cx="5864225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5087939" y="554039"/>
            <a:ext cx="147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M</a:t>
            </a:r>
            <a:endParaRPr lang="en-US" altLang="en-US" sz="18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7893" name="TextBox 11"/>
          <p:cNvSpPr txBox="1">
            <a:spLocks noChangeArrowheads="1"/>
          </p:cNvSpPr>
          <p:nvPr/>
        </p:nvSpPr>
        <p:spPr bwMode="auto">
          <a:xfrm>
            <a:off x="5083176" y="889000"/>
            <a:ext cx="48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T</a:t>
            </a:r>
            <a:endParaRPr lang="en-US" altLang="en-US" sz="18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7895" name="TextBox 15"/>
          <p:cNvSpPr txBox="1">
            <a:spLocks noChangeArrowheads="1"/>
          </p:cNvSpPr>
          <p:nvPr/>
        </p:nvSpPr>
        <p:spPr bwMode="auto">
          <a:xfrm>
            <a:off x="6477000" y="533401"/>
            <a:ext cx="204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b="1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016501" y="1604963"/>
            <a:ext cx="1766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Mạc Thị Bưởi</a:t>
            </a:r>
            <a:endParaRPr lang="en-US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37897" name="TextBox 26"/>
          <p:cNvSpPr txBox="1">
            <a:spLocks noChangeArrowheads="1"/>
          </p:cNvSpPr>
          <p:nvPr/>
        </p:nvSpPr>
        <p:spPr bwMode="auto">
          <a:xfrm>
            <a:off x="5510601" y="2574818"/>
            <a:ext cx="4227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Một cây làm chẳng nên non</a:t>
            </a:r>
            <a:endParaRPr lang="en-US" altLang="en-US" sz="18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394326" y="2970213"/>
            <a:ext cx="4227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Một cây làm chẳng nên non</a:t>
            </a:r>
            <a:endParaRPr lang="en-US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6950077" y="1627155"/>
            <a:ext cx="1747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Mạc Thị Bưởi</a:t>
            </a:r>
            <a:endParaRPr lang="en-US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37907" name="TextBox 26"/>
          <p:cNvSpPr txBox="1">
            <a:spLocks noChangeArrowheads="1"/>
          </p:cNvSpPr>
          <p:nvPr/>
        </p:nvSpPr>
        <p:spPr bwMode="auto">
          <a:xfrm>
            <a:off x="5104765" y="2914094"/>
            <a:ext cx="42275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Ba cây chụm lại nên hòn núi cao.</a:t>
            </a:r>
            <a:endParaRPr lang="en-US" altLang="en-US" sz="18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202489" y="623888"/>
            <a:ext cx="26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latin typeface="HP001 4 hàng" panose="020B0603050302020204" pitchFamily="34" charset="0"/>
              </a:rPr>
              <a:t>B</a:t>
            </a:r>
            <a:endParaRPr lang="en-US" altLang="en-US" sz="1800" b="1" dirty="0">
              <a:latin typeface="HP001 4 hàng" panose="020B0603050302020204" pitchFamily="34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9315450" y="614363"/>
            <a:ext cx="26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B</a:t>
            </a:r>
            <a:endParaRPr lang="en-US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37914" name="TextBox 46"/>
          <p:cNvSpPr txBox="1">
            <a:spLocks noChangeArrowheads="1"/>
          </p:cNvSpPr>
          <p:nvPr/>
        </p:nvSpPr>
        <p:spPr bwMode="auto">
          <a:xfrm>
            <a:off x="5005388" y="1279526"/>
            <a:ext cx="19590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Mạc Thị Bưởi</a:t>
            </a:r>
            <a:endParaRPr lang="en-US" altLang="en-US" sz="18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919914" y="1271732"/>
            <a:ext cx="18415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Mạc Thị Bưởi</a:t>
            </a:r>
            <a:endParaRPr lang="en-US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5808593" y="914577"/>
            <a:ext cx="361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T</a:t>
            </a:r>
            <a:endParaRPr lang="en-US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539743" y="913888"/>
            <a:ext cx="361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T</a:t>
            </a:r>
            <a:endParaRPr lang="en-US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7288" y="575233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B0F0"/>
                </a:solidFill>
                <a:latin typeface="HP001 4 hàng" panose="020B0603050302020204" pitchFamily="34" charset="0"/>
              </a:rPr>
              <a:t>M</a:t>
            </a:r>
            <a:endParaRPr lang="en-US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59650" y="562533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B0F0"/>
                </a:solidFill>
                <a:latin typeface="HP001 4 hàng" panose="020B0603050302020204" pitchFamily="34" charset="0"/>
              </a:rPr>
              <a:t>M</a:t>
            </a:r>
            <a:endParaRPr lang="en-US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319881" y="547538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B0F0"/>
                </a:solidFill>
                <a:latin typeface="HP001 4 hàng" panose="020B0603050302020204" pitchFamily="34" charset="0"/>
              </a:rPr>
              <a:t>M</a:t>
            </a:r>
            <a:endParaRPr lang="en-US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968731" y="547538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B0F0"/>
                </a:solidFill>
                <a:latin typeface="HP001 4 hàng" panose="020B0603050302020204" pitchFamily="34" charset="0"/>
              </a:rPr>
              <a:t>M</a:t>
            </a:r>
            <a:endParaRPr lang="en-US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617581" y="547538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B0F0"/>
                </a:solidFill>
                <a:latin typeface="HP001 4 hàng" panose="020B0603050302020204" pitchFamily="34" charset="0"/>
              </a:rPr>
              <a:t>M</a:t>
            </a:r>
            <a:endParaRPr lang="en-US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315450" y="575233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B0F0"/>
                </a:solidFill>
                <a:latin typeface="HP001 4 hàng" panose="020B0603050302020204" pitchFamily="34" charset="0"/>
              </a:rPr>
              <a:t>M</a:t>
            </a:r>
            <a:endParaRPr lang="en-US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968731" y="914577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B0F0"/>
                </a:solidFill>
                <a:latin typeface="HP001 4 hàng" panose="020B0603050302020204" pitchFamily="34" charset="0"/>
              </a:rPr>
              <a:t>B</a:t>
            </a:r>
            <a:endParaRPr lang="en-US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617581" y="914577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B0F0"/>
                </a:solidFill>
                <a:latin typeface="HP001 4 hàng" panose="020B0603050302020204" pitchFamily="34" charset="0"/>
              </a:rPr>
              <a:t>B</a:t>
            </a:r>
            <a:endParaRPr lang="en-US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124727" y="3276206"/>
            <a:ext cx="4227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Ba cây chụm lại nên hòn núi cao.</a:t>
            </a:r>
            <a:endParaRPr lang="en-US" altLang="en-US" sz="1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4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44" grpId="0"/>
      <p:bldP spid="34" grpId="0"/>
      <p:bldP spid="51" grpId="0"/>
      <p:bldP spid="48" grpId="0"/>
      <p:bldP spid="54" grpId="0"/>
      <p:bldP spid="2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1797050" y="2438400"/>
            <a:ext cx="4382931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 Hoàn thành 2 trang.</a:t>
            </a:r>
            <a:endParaRPr lang="en-US" altLang="en-US" b="1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1803399" y="3681414"/>
            <a:ext cx="4376581" cy="107721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vi-VN" altLang="en-US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Chuẩn bị bài sau: Ôn chữ hoa N</a:t>
            </a:r>
            <a:endParaRPr lang="en-US" altLang="en-US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1462" y="829270"/>
            <a:ext cx="24288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HP001 4 hàng" panose="020B0603050302020204" pitchFamily="34" charset="0"/>
                <a:cs typeface="Arial"/>
              </a:rPr>
              <a:t>Dặn dò</a:t>
            </a:r>
            <a:endParaRPr lang="en-US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HP001 4 hàng" panose="020B0603050302020204" pitchFamily="34" charset="0"/>
              <a:cs typeface="Arial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05" y="678694"/>
            <a:ext cx="4618278" cy="561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03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>
            <a:fillRect/>
          </a:stretch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415"/>
          <a:stretch>
            <a:fillRect/>
          </a:stretch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47" y="1032015"/>
            <a:ext cx="4359442" cy="4359442"/>
          </a:xfrm>
          <a:prstGeom prst="rect">
            <a:avLst/>
          </a:prstGeom>
        </p:spPr>
      </p:pic>
      <p:sp>
        <p:nvSpPr>
          <p:cNvPr id="6" name="PA_库_文本框 5"/>
          <p:cNvSpPr txBox="1"/>
          <p:nvPr>
            <p:custDataLst>
              <p:tags r:id="rId3"/>
            </p:custDataLst>
          </p:nvPr>
        </p:nvSpPr>
        <p:spPr>
          <a:xfrm>
            <a:off x="-137160" y="0"/>
            <a:ext cx="9946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6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ea typeface="方正静蕾简体" panose="02000000000000000000" pitchFamily="2" charset="-122"/>
                <a:cs typeface="Times New Roman" panose="02020603050405020304" charset="0"/>
              </a:rPr>
              <a:t>Bài hát : Em yêu trường em</a:t>
            </a:r>
          </a:p>
        </p:txBody>
      </p:sp>
      <p:sp>
        <p:nvSpPr>
          <p:cNvPr id="8" name="PA_库_任意多边形 7"/>
          <p:cNvSpPr/>
          <p:nvPr>
            <p:custDataLst>
              <p:tags r:id="rId4"/>
            </p:custDataLst>
          </p:nvPr>
        </p:nvSpPr>
        <p:spPr>
          <a:xfrm>
            <a:off x="2101215" y="31798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Tập bài hát lớp 3- Bài 8- Em yêu Trường em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128156"/>
            <a:ext cx="12192000" cy="5729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bldLvl="0" animBg="1"/>
      <p:bldP spid="6" grpId="0" autoUpdateAnimBg="0"/>
      <p:bldP spid="8" grpId="0" bldLvl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-1" y="1"/>
            <a:ext cx="11549575" cy="6858000"/>
            <a:chOff x="-252036" y="1"/>
            <a:chExt cx="6940950" cy="5143502"/>
          </a:xfrm>
        </p:grpSpPr>
        <p:grpSp>
          <p:nvGrpSpPr>
            <p:cNvPr id="21509" name="Group 1"/>
            <p:cNvGrpSpPr>
              <a:grpSpLocks/>
            </p:cNvGrpSpPr>
            <p:nvPr/>
          </p:nvGrpSpPr>
          <p:grpSpPr bwMode="auto">
            <a:xfrm>
              <a:off x="-252036" y="1"/>
              <a:ext cx="6940950" cy="5143502"/>
              <a:chOff x="-448610" y="1"/>
              <a:chExt cx="9031288" cy="6372225"/>
            </a:xfrm>
          </p:grpSpPr>
          <p:grpSp>
            <p:nvGrpSpPr>
              <p:cNvPr id="21511" name="Group 8"/>
              <p:cNvGrpSpPr>
                <a:grpSpLocks/>
              </p:cNvGrpSpPr>
              <p:nvPr/>
            </p:nvGrpSpPr>
            <p:grpSpPr bwMode="auto">
              <a:xfrm>
                <a:off x="-448610" y="1"/>
                <a:ext cx="9031288" cy="6372225"/>
                <a:chOff x="-112997" y="359265"/>
                <a:chExt cx="9031129" cy="6371336"/>
              </a:xfrm>
            </p:grpSpPr>
            <p:pic>
              <p:nvPicPr>
                <p:cNvPr id="21513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12997" y="359265"/>
                  <a:ext cx="9031129" cy="6371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1514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1378615" y="1020877"/>
                  <a:ext cx="5035148" cy="4574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685800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defTabSz="6858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defTabSz="6858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defTabSz="6858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defTabSz="68580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6858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6858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6858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68580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vi-VN" altLang="en-US" sz="2600" b="1" dirty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</a:t>
                  </a:r>
                  <a:r>
                    <a:rPr lang="en-US" altLang="en-US" sz="2600" b="1" dirty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ứ</a:t>
                  </a:r>
                  <a:r>
                    <a:rPr lang="vi-VN" altLang="en-US" sz="2600" b="1" dirty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600" b="1" dirty="0" smtClean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    </a:t>
                  </a:r>
                  <a:r>
                    <a:rPr lang="vi-VN" altLang="en-US" sz="2600" b="1" dirty="0" smtClean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ngày </a:t>
                  </a:r>
                  <a:r>
                    <a:rPr lang="en-US" altLang="en-US" sz="2600" b="1" dirty="0" smtClean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   </a:t>
                  </a:r>
                  <a:r>
                    <a:rPr lang="vi-VN" altLang="en-US" sz="2600" b="1" dirty="0" smtClean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600" b="1" dirty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tháng </a:t>
                  </a:r>
                  <a:r>
                    <a:rPr lang="en-US" altLang="en-US" sz="2600" b="1" dirty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600" b="1" dirty="0" smtClean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01</a:t>
                  </a:r>
                  <a:r>
                    <a:rPr lang="vi-VN" altLang="en-US" sz="2600" b="1" dirty="0" smtClean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600" b="1" dirty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năm </a:t>
                  </a:r>
                  <a:r>
                    <a:rPr lang="vi-VN" altLang="en-US" sz="2600" b="1" dirty="0" smtClean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202</a:t>
                  </a:r>
                  <a:r>
                    <a:rPr lang="en-US" altLang="en-US" sz="2600" b="1" smtClean="0">
                      <a:solidFill>
                        <a:srgbClr val="FFFFFF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2</a:t>
                  </a:r>
                  <a:endParaRPr lang="en-US" altLang="en-US" sz="2600" b="1" dirty="0">
                    <a:solidFill>
                      <a:srgbClr val="FFFFFF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512" name="Rectangle 9"/>
              <p:cNvSpPr>
                <a:spLocks noChangeArrowheads="1"/>
              </p:cNvSpPr>
              <p:nvPr/>
            </p:nvSpPr>
            <p:spPr bwMode="auto">
              <a:xfrm>
                <a:off x="1418911" y="1740573"/>
                <a:ext cx="3477559" cy="699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385763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385763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385763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385763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385763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385763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385763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385763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385763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fontAlgn="base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altLang="en-US" sz="2600" b="1" dirty="0" err="1">
                    <a:solidFill>
                      <a:srgbClr val="FFFF00"/>
                    </a:solidFill>
                    <a:latin typeface="HP001 5 hàng" panose="020B0603050302020204" pitchFamily="34" charset="0"/>
                    <a:cs typeface="Times New Roman" panose="02020603050405020304" pitchFamily="18" charset="0"/>
                  </a:rPr>
                  <a:t>Ôn</a:t>
                </a:r>
                <a:r>
                  <a:rPr lang="en-US" altLang="en-US" sz="2600" b="1" dirty="0">
                    <a:solidFill>
                      <a:srgbClr val="FFFF00"/>
                    </a:solidFill>
                    <a:latin typeface="HP001 5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FFFF00"/>
                    </a:solidFill>
                    <a:latin typeface="HP001 5 hàng" panose="020B060305030202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altLang="en-US" sz="2600" b="1" dirty="0">
                    <a:solidFill>
                      <a:srgbClr val="FFFF00"/>
                    </a:solidFill>
                    <a:latin typeface="HP001 5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b="1" dirty="0" err="1">
                    <a:solidFill>
                      <a:srgbClr val="FFFF00"/>
                    </a:solidFill>
                    <a:latin typeface="HP001 5 hàng" panose="020B0603050302020204" pitchFamily="34" charset="0"/>
                    <a:cs typeface="Times New Roman" panose="02020603050405020304" pitchFamily="18" charset="0"/>
                  </a:rPr>
                  <a:t>hoa</a:t>
                </a:r>
                <a:r>
                  <a:rPr lang="en-US" altLang="en-US" sz="2600" b="1" dirty="0">
                    <a:solidFill>
                      <a:srgbClr val="FFFF00"/>
                    </a:solidFill>
                    <a:latin typeface="HP001 5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600" b="1" dirty="0">
                    <a:solidFill>
                      <a:srgbClr val="FFFF00"/>
                    </a:solidFill>
                    <a:latin typeface="HP001 5 hàng" panose="020B0603050302020204" pitchFamily="34" charset="0"/>
                    <a:cs typeface="Times New Roman" panose="02020603050405020304" pitchFamily="18" charset="0"/>
                  </a:rPr>
                  <a:t>M</a:t>
                </a:r>
                <a:endParaRPr lang="en-US" altLang="en-US" sz="2600" b="1" dirty="0">
                  <a:solidFill>
                    <a:srgbClr val="FFFF00"/>
                  </a:solidFill>
                  <a:latin typeface="HP001 5 hàng" panose="020B06030503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510" name="TextBox 6"/>
            <p:cNvSpPr txBox="1">
              <a:spLocks noChangeArrowheads="1"/>
            </p:cNvSpPr>
            <p:nvPr/>
          </p:nvSpPr>
          <p:spPr bwMode="auto">
            <a:xfrm>
              <a:off x="2294809" y="1070612"/>
              <a:ext cx="1074672" cy="357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600" b="1">
                  <a:solidFill>
                    <a:srgbClr val="FFFFFF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Tập viết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9930278"/>
      </p:ext>
    </p:extLst>
  </p:cSld>
  <p:clrMapOvr>
    <a:masterClrMapping/>
  </p:clrMapOvr>
  <p:transition spd="slow" advTm="9855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525078"/>
            <a:ext cx="3438111" cy="321989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19050" y="260489"/>
            <a:ext cx="5090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</a:rPr>
              <a:t>- Bài viết có những chữ hoa nào?</a:t>
            </a:r>
          </a:p>
        </p:txBody>
      </p:sp>
      <p:pic>
        <p:nvPicPr>
          <p:cNvPr id="7" name="Picture 3" descr="t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84" y="554135"/>
            <a:ext cx="6096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/>
          <p:nvPr/>
        </p:nvSpPr>
        <p:spPr>
          <a:xfrm>
            <a:off x="0" y="1892783"/>
            <a:ext cx="5090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Chữ M, T, B được viết hoa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211564" y="776646"/>
            <a:ext cx="108009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M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được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tạo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bởi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mấy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?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những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nào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4124" name="Rectangle 28">
            <a:extLst>
              <a:ext uri="{FF2B5EF4-FFF2-40B4-BE49-F238E27FC236}">
                <a16:creationId xmlns:a16="http://schemas.microsoft.com/office/drawing/2014/main" id="{C61EDA8C-DDD5-4255-8A06-B6374363B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845" y="1754188"/>
            <a:ext cx="26585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4125" name="Rectangle 29">
            <a:extLst>
              <a:ext uri="{FF2B5EF4-FFF2-40B4-BE49-F238E27FC236}">
                <a16:creationId xmlns:a16="http://schemas.microsoft.com/office/drawing/2014/main" id="{442A487C-3D4C-44E2-98F4-B799F60E6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139" y="3078948"/>
            <a:ext cx="54288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- 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đứng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anose="020B06030503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4133" name="Rectangle 37">
            <a:extLst>
              <a:ext uri="{FF2B5EF4-FFF2-40B4-BE49-F238E27FC236}">
                <a16:creationId xmlns:a16="http://schemas.microsoft.com/office/drawing/2014/main" id="{540BE2DD-F7E6-4EE7-B110-D5243D234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139" y="2362201"/>
            <a:ext cx="57204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- 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móc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ngược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148" name="Rectangle 52">
            <a:extLst>
              <a:ext uri="{FF2B5EF4-FFF2-40B4-BE49-F238E27FC236}">
                <a16:creationId xmlns:a16="http://schemas.microsoft.com/office/drawing/2014/main" id="{37250176-F5C6-417D-A8CA-897F43E63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053" y="3804443"/>
            <a:ext cx="55679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- 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xiên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" name="Rectangle 47">
            <a:extLst>
              <a:ext uri="{FF2B5EF4-FFF2-40B4-BE49-F238E27FC236}">
                <a16:creationId xmlns:a16="http://schemas.microsoft.com/office/drawing/2014/main" id="{44A64FE0-3804-465C-9909-20F21BEB6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698" y="5837932"/>
            <a:ext cx="50305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M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l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F67484EC-F58A-4281-BC97-A72C970F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165" y="62844"/>
            <a:ext cx="729863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M. </a:t>
            </a:r>
          </a:p>
        </p:txBody>
      </p:sp>
      <p:sp>
        <p:nvSpPr>
          <p:cNvPr id="7177" name="Rectangle 25"/>
          <p:cNvSpPr>
            <a:spLocks noChangeArrowheads="1"/>
          </p:cNvSpPr>
          <p:nvPr/>
        </p:nvSpPr>
        <p:spPr bwMode="auto">
          <a:xfrm>
            <a:off x="1930534" y="3937000"/>
            <a:ext cx="3222491" cy="1524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b="1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7179" name="TextBox 11"/>
          <p:cNvSpPr txBox="1">
            <a:spLocks noChangeArrowheads="1"/>
          </p:cNvSpPr>
          <p:nvPr/>
        </p:nvSpPr>
        <p:spPr bwMode="auto">
          <a:xfrm>
            <a:off x="5279052" y="4475033"/>
            <a:ext cx="586602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</a:rPr>
              <a:t>-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nét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móc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ngược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vi-VN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r>
              <a:rPr lang="vi-VN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r>
              <a:rPr lang="en-US" altLang="vi-VN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vi-VN" altLang="vi-VN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9" y="1567657"/>
            <a:ext cx="3485990" cy="4091022"/>
          </a:xfrm>
          <a:prstGeom prst="rect">
            <a:avLst/>
          </a:prstGeom>
        </p:spPr>
      </p:pic>
      <p:sp>
        <p:nvSpPr>
          <p:cNvPr id="14" name="Rectangle 47">
            <a:extLst>
              <a:ext uri="{FF2B5EF4-FFF2-40B4-BE49-F238E27FC236}">
                <a16:creationId xmlns:a16="http://schemas.microsoft.com/office/drawing/2014/main" id="{44A64FE0-3804-465C-9909-20F21BEB6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5837932"/>
            <a:ext cx="50305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M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2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l</a:t>
            </a:r>
            <a:r>
              <a:rPr lang="vi-V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i rưỡi.</a:t>
            </a:r>
            <a:endParaRPr lang="en-US" sz="32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581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/>
      <p:bldP spid="4124" grpId="0"/>
      <p:bldP spid="4133" grpId="0"/>
      <p:bldP spid="4148" grpId="0"/>
      <p:bldP spid="2" grpId="0"/>
      <p:bldP spid="717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F04BE7FD-0B80-4521-ABBB-63EB5FDAA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882" y="169863"/>
            <a:ext cx="5084763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M 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4441844" y="2911865"/>
            <a:ext cx="76862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-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2: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điểm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dừng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bút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ở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1,</a:t>
            </a:r>
            <a:r>
              <a:rPr lang="vi-VN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đổi chiều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bút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thẳng đứng xuống đường kẻ ngang 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1 .</a:t>
            </a:r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4552121" y="988202"/>
            <a:ext cx="746570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-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1: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Đặt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bút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ở </a:t>
            </a:r>
            <a:r>
              <a:rPr lang="vi-VN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giữa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đường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kẻ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ngang</a:t>
            </a:r>
            <a:r>
              <a:rPr lang="vi-VN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1 và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2,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móc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ngược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trái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dưới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lên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nghiêng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về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bên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phải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và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ở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phía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trên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dừng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bút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ở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giữa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đường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kẻ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3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và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4.</a:t>
            </a:r>
            <a:endParaRPr lang="en-US" altLang="vi-VN" sz="2800" b="1" dirty="0">
              <a:solidFill>
                <a:srgbClr val="009900"/>
              </a:solidFill>
              <a:latin typeface="HP001 4 hàng" panose="020B0603050302020204" pitchFamily="34" charset="0"/>
            </a:endParaRPr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4552121" y="3945522"/>
            <a:ext cx="77790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-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3: </a:t>
            </a:r>
            <a:r>
              <a:rPr lang="vi-VN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Từ điểm dừng bút của nét 2, đổi chiều bút, viết một nét thẳng xiên (hơi lượn ở 2 đầu) lên giữa đường kẻ ngang 3 và 4.</a:t>
            </a:r>
            <a:endParaRPr lang="en-US" altLang="vi-VN" sz="28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199" name="Rectangle 61"/>
          <p:cNvSpPr>
            <a:spLocks noChangeArrowheads="1"/>
          </p:cNvSpPr>
          <p:nvPr/>
        </p:nvSpPr>
        <p:spPr bwMode="auto">
          <a:xfrm>
            <a:off x="3200400" y="1141125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24" y="1165226"/>
            <a:ext cx="4062738" cy="5462975"/>
          </a:xfrm>
          <a:prstGeom prst="rect">
            <a:avLst/>
          </a:prstGeom>
        </p:spPr>
      </p:pic>
      <p:sp>
        <p:nvSpPr>
          <p:cNvPr id="9" name="Rectangle 59"/>
          <p:cNvSpPr>
            <a:spLocks noChangeArrowheads="1"/>
          </p:cNvSpPr>
          <p:nvPr/>
        </p:nvSpPr>
        <p:spPr bwMode="auto">
          <a:xfrm>
            <a:off x="4552121" y="5392366"/>
            <a:ext cx="77790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- </a:t>
            </a:r>
            <a:r>
              <a:rPr lang="en-US" altLang="vi-VN" sz="28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4</a:t>
            </a:r>
            <a:r>
              <a:rPr lang="en-US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: </a:t>
            </a:r>
            <a:r>
              <a:rPr lang="vi-VN" altLang="vi-VN" sz="2800" b="1" dirty="0">
                <a:solidFill>
                  <a:srgbClr val="000000"/>
                </a:solidFill>
                <a:latin typeface="HP001 4 hàng" panose="020B0603050302020204" pitchFamily="34" charset="0"/>
              </a:rPr>
              <a:t>Từ điểm dừng bút của nét 3, đổi chiều bút, viết nét móc ngược phải, dừng bút giữa đường kẻ ngang 1 và 2.</a:t>
            </a:r>
            <a:endParaRPr lang="en-US" altLang="vi-VN" sz="2800" b="1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534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55" grpId="0"/>
      <p:bldP spid="5179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524250" y="-1143000"/>
            <a:ext cx="5143500" cy="9144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1522267" y="857251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4261644" y="-407194"/>
            <a:ext cx="3670300" cy="9145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8014" y="230188"/>
            <a:ext cx="8789987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spcBef>
                <a:spcPct val="0"/>
              </a:spcBef>
              <a:buNone/>
              <a:defRPr/>
            </a:pPr>
            <a:r>
              <a:rPr lang="vi-VN" altLang="en-US" b="1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Chúng ta cùng xem video hướng dẫn viết chữ hoa </a:t>
            </a:r>
            <a:r>
              <a:rPr lang="vi-VN" altLang="en-US" sz="2200" b="1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</a:t>
            </a:r>
            <a:r>
              <a:rPr lang="vi-VN" altLang="en-US" b="1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nhé</a:t>
            </a:r>
            <a:endParaRPr lang="en-US" altLang="en-US" b="1" dirty="0">
              <a:solidFill>
                <a:srgbClr val="0000FF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ƯỚNG DẪN VIẾT CHỮ HOA M - CỠ CHỮ 2,5 LY - -KIẾN THỨC TIỂU HỌC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266" y="857248"/>
            <a:ext cx="9145734" cy="5143183"/>
          </a:xfrm>
        </p:spPr>
      </p:pic>
    </p:spTree>
    <p:extLst>
      <p:ext uri="{BB962C8B-B14F-4D97-AF65-F5344CB8AC3E}">
        <p14:creationId xmlns:p14="http://schemas.microsoft.com/office/powerpoint/2010/main" val="347370801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B2640720-FDF0-473E-8D08-BBF2287A1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1" y="152400"/>
            <a:ext cx="54963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 T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422900" y="3265489"/>
            <a:ext cx="473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800" b="1">
                <a:solidFill>
                  <a:srgbClr val="009900"/>
                </a:solidFill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200939" y="1489868"/>
            <a:ext cx="723568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0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Đặt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bút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ở </a:t>
            </a:r>
            <a:r>
              <a:rPr lang="vi-VN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gần đường kẻ ngang 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3 ,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cong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trái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(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nhỏ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)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nối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liền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với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ngang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từ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trái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sang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phải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sau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đó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trở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lại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tiếp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cong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trái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(to),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cắt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ngang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và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cong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trái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(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nhỏ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),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tạo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vòng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xoắn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nhỏ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ở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đầu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,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phần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cuối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cong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vào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(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giống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như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hoa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C)</a:t>
            </a:r>
            <a:r>
              <a:rPr lang="vi-VN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, dùng bút giữa đường kẻ ngang 1 và 2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1"/>
            <a:ext cx="3715371" cy="53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35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628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401</TotalTime>
  <Words>902</Words>
  <Application>Microsoft Office PowerPoint</Application>
  <PresentationFormat>Widescreen</PresentationFormat>
  <Paragraphs>110</Paragraphs>
  <Slides>24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Microsoft YaHei</vt:lpstr>
      <vt:lpstr>Microsoft YaHei</vt:lpstr>
      <vt:lpstr>宋体</vt:lpstr>
      <vt:lpstr>.VnAristote</vt:lpstr>
      <vt:lpstr>Arial</vt:lpstr>
      <vt:lpstr>Calibri</vt:lpstr>
      <vt:lpstr>Calibri Light</vt:lpstr>
      <vt:lpstr>等线</vt:lpstr>
      <vt:lpstr>等线 Light</vt:lpstr>
      <vt:lpstr>HP001 4 hàng</vt:lpstr>
      <vt:lpstr>HP001 5 hàng</vt:lpstr>
      <vt:lpstr>Times New Roman</vt:lpstr>
      <vt:lpstr>方正静蕾简体</vt:lpstr>
      <vt:lpstr>Office 主题​​</vt:lpstr>
      <vt:lpstr>1_Office 主题​​</vt:lpstr>
      <vt:lpstr>Office Theme</vt:lpstr>
      <vt:lpstr>Default Design</vt:lpstr>
      <vt:lpstr>1_Default Design</vt:lpstr>
      <vt:lpstr>1_Office Theme</vt:lpstr>
      <vt:lpstr>2_Default Design</vt:lpstr>
      <vt:lpstr>3_Default Design</vt:lpstr>
      <vt:lpstr>6_Default Design</vt:lpstr>
      <vt:lpstr>4_Default Design</vt:lpstr>
      <vt:lpstr>8_Default Design</vt:lpstr>
      <vt:lpstr>5_Default Design</vt:lpstr>
      <vt:lpstr>9_Default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628308</dc:title>
  <dc:subject>9Slide.vn</dc:subject>
  <dc:creator>Admin</dc:creator>
  <dc:description>9Slide.vn</dc:description>
  <cp:lastModifiedBy>Admin</cp:lastModifiedBy>
  <cp:revision>109</cp:revision>
  <dcterms:created xsi:type="dcterms:W3CDTF">2018-03-15T05:31:00Z</dcterms:created>
  <dcterms:modified xsi:type="dcterms:W3CDTF">2021-12-31T15:50:08Z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F4355625F1634EA48264A71FEC676972</vt:lpwstr>
  </property>
  <property fmtid="{D5CDD505-2E9C-101B-9397-08002B2CF9AE}" pid="3" name="KSOProductBuildVer">
    <vt:lpwstr>1033-11.2.0.10382</vt:lpwstr>
  </property>
</Properties>
</file>