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943" r:id="rId2"/>
    <p:sldMasterId id="2147483996" r:id="rId3"/>
    <p:sldMasterId id="2147484033" r:id="rId4"/>
    <p:sldMasterId id="2147484051" r:id="rId5"/>
    <p:sldMasterId id="2147484071" r:id="rId6"/>
  </p:sldMasterIdLst>
  <p:notesMasterIdLst>
    <p:notesMasterId r:id="rId29"/>
  </p:notesMasterIdLst>
  <p:sldIdLst>
    <p:sldId id="259" r:id="rId7"/>
    <p:sldId id="2634" r:id="rId8"/>
    <p:sldId id="2637" r:id="rId9"/>
    <p:sldId id="2585" r:id="rId10"/>
    <p:sldId id="2635" r:id="rId11"/>
    <p:sldId id="2649" r:id="rId12"/>
    <p:sldId id="2644" r:id="rId13"/>
    <p:sldId id="2638" r:id="rId14"/>
    <p:sldId id="2639" r:id="rId15"/>
    <p:sldId id="2642" r:id="rId16"/>
    <p:sldId id="2641" r:id="rId17"/>
    <p:sldId id="2643" r:id="rId18"/>
    <p:sldId id="2645" r:id="rId19"/>
    <p:sldId id="2646" r:id="rId20"/>
    <p:sldId id="2647" r:id="rId21"/>
    <p:sldId id="2603" r:id="rId22"/>
    <p:sldId id="2648" r:id="rId23"/>
    <p:sldId id="2655" r:id="rId24"/>
    <p:sldId id="2654" r:id="rId25"/>
    <p:sldId id="2651" r:id="rId26"/>
    <p:sldId id="2613" r:id="rId27"/>
    <p:sldId id="2620"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91DC"/>
    <a:srgbClr val="8BFAFD"/>
    <a:srgbClr val="04D249"/>
    <a:srgbClr val="34FC4C"/>
    <a:srgbClr val="ADCE08"/>
    <a:srgbClr val="08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130" autoAdjust="0"/>
  </p:normalViewPr>
  <p:slideViewPr>
    <p:cSldViewPr snapToGrid="0">
      <p:cViewPr varScale="1">
        <p:scale>
          <a:sx n="72" d="100"/>
          <a:sy n="72" d="100"/>
        </p:scale>
        <p:origin x="1104" y="53"/>
      </p:cViewPr>
      <p:guideLst>
        <p:guide orient="horz" pos="2160"/>
        <p:guide pos="3840"/>
      </p:guideLst>
    </p:cSldViewPr>
  </p:slideViewPr>
  <p:notesTextViewPr>
    <p:cViewPr>
      <p:scale>
        <a:sx n="1" d="1"/>
        <a:sy n="1" d="1"/>
      </p:scale>
      <p:origin x="0" y="0"/>
    </p:cViewPr>
  </p:notesTextViewPr>
  <p:sorterViewPr>
    <p:cViewPr>
      <p:scale>
        <a:sx n="100" d="100"/>
        <a:sy n="100" d="100"/>
      </p:scale>
      <p:origin x="0" y="3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t>08/01/2022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t>‹#›</a:t>
            </a:fld>
            <a:endParaRPr lang="en-US"/>
          </a:p>
        </p:txBody>
      </p:sp>
    </p:spTree>
    <p:extLst>
      <p:ext uri="{BB962C8B-B14F-4D97-AF65-F5344CB8AC3E}">
        <p14:creationId xmlns:p14="http://schemas.microsoft.com/office/powerpoint/2010/main" val="348993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554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12</a:t>
            </a:fld>
            <a:endParaRPr lang="en-US"/>
          </a:p>
        </p:txBody>
      </p:sp>
    </p:spTree>
    <p:extLst>
      <p:ext uri="{BB962C8B-B14F-4D97-AF65-F5344CB8AC3E}">
        <p14:creationId xmlns:p14="http://schemas.microsoft.com/office/powerpoint/2010/main" val="184197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13</a:t>
            </a:fld>
            <a:endParaRPr lang="en-US"/>
          </a:p>
        </p:txBody>
      </p:sp>
    </p:spTree>
    <p:extLst>
      <p:ext uri="{BB962C8B-B14F-4D97-AF65-F5344CB8AC3E}">
        <p14:creationId xmlns:p14="http://schemas.microsoft.com/office/powerpoint/2010/main" val="244244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14</a:t>
            </a:fld>
            <a:endParaRPr lang="en-US"/>
          </a:p>
        </p:txBody>
      </p:sp>
    </p:spTree>
    <p:extLst>
      <p:ext uri="{BB962C8B-B14F-4D97-AF65-F5344CB8AC3E}">
        <p14:creationId xmlns:p14="http://schemas.microsoft.com/office/powerpoint/2010/main" val="253250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44388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16</a:t>
            </a:fld>
            <a:endParaRPr lang="en-US"/>
          </a:p>
        </p:txBody>
      </p:sp>
    </p:spTree>
    <p:extLst>
      <p:ext uri="{BB962C8B-B14F-4D97-AF65-F5344CB8AC3E}">
        <p14:creationId xmlns:p14="http://schemas.microsoft.com/office/powerpoint/2010/main" val="44764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17</a:t>
            </a:fld>
            <a:endParaRPr lang="en-US"/>
          </a:p>
        </p:txBody>
      </p:sp>
    </p:spTree>
    <p:extLst>
      <p:ext uri="{BB962C8B-B14F-4D97-AF65-F5344CB8AC3E}">
        <p14:creationId xmlns:p14="http://schemas.microsoft.com/office/powerpoint/2010/main" val="44764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19</a:t>
            </a:fld>
            <a:endParaRPr lang="en-US"/>
          </a:p>
        </p:txBody>
      </p:sp>
    </p:spTree>
    <p:extLst>
      <p:ext uri="{BB962C8B-B14F-4D97-AF65-F5344CB8AC3E}">
        <p14:creationId xmlns:p14="http://schemas.microsoft.com/office/powerpoint/2010/main" val="145851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20</a:t>
            </a:fld>
            <a:endParaRPr lang="en-US"/>
          </a:p>
        </p:txBody>
      </p:sp>
    </p:spTree>
    <p:extLst>
      <p:ext uri="{BB962C8B-B14F-4D97-AF65-F5344CB8AC3E}">
        <p14:creationId xmlns:p14="http://schemas.microsoft.com/office/powerpoint/2010/main" val="44764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68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130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44388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44388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088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8</a:t>
            </a:fld>
            <a:endParaRPr lang="en-US"/>
          </a:p>
        </p:txBody>
      </p:sp>
    </p:spTree>
    <p:extLst>
      <p:ext uri="{BB962C8B-B14F-4D97-AF65-F5344CB8AC3E}">
        <p14:creationId xmlns:p14="http://schemas.microsoft.com/office/powerpoint/2010/main" val="286825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9</a:t>
            </a:fld>
            <a:endParaRPr lang="en-US"/>
          </a:p>
        </p:txBody>
      </p:sp>
    </p:spTree>
    <p:extLst>
      <p:ext uri="{BB962C8B-B14F-4D97-AF65-F5344CB8AC3E}">
        <p14:creationId xmlns:p14="http://schemas.microsoft.com/office/powerpoint/2010/main" val="136550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10</a:t>
            </a:fld>
            <a:endParaRPr lang="en-US"/>
          </a:p>
        </p:txBody>
      </p:sp>
    </p:spTree>
    <p:extLst>
      <p:ext uri="{BB962C8B-B14F-4D97-AF65-F5344CB8AC3E}">
        <p14:creationId xmlns:p14="http://schemas.microsoft.com/office/powerpoint/2010/main" val="2751066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11</a:t>
            </a:fld>
            <a:endParaRPr lang="en-US"/>
          </a:p>
        </p:txBody>
      </p:sp>
    </p:spTree>
    <p:extLst>
      <p:ext uri="{BB962C8B-B14F-4D97-AF65-F5344CB8AC3E}">
        <p14:creationId xmlns:p14="http://schemas.microsoft.com/office/powerpoint/2010/main" val="309908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371702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1069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9546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0801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375A8E8-0F77-4BA7-A563-5A12A96B40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2" r="8334"/>
          <a:stretch/>
        </p:blipFill>
        <p:spPr>
          <a:xfrm>
            <a:off x="0" y="0"/>
            <a:ext cx="12192000" cy="6858000"/>
          </a:xfrm>
          <a:prstGeom prst="rect">
            <a:avLst/>
          </a:prstGeom>
        </p:spPr>
      </p:pic>
    </p:spTree>
    <p:extLst>
      <p:ext uri="{BB962C8B-B14F-4D97-AF65-F5344CB8AC3E}">
        <p14:creationId xmlns:p14="http://schemas.microsoft.com/office/powerpoint/2010/main" val="454050171"/>
      </p:ext>
    </p:extLst>
  </p:cSld>
  <p:clrMapOvr>
    <a:masterClrMapping/>
  </p:clrMapOvr>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35547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440717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28052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44803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431645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21171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3829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238708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41283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14459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61268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95923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1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88093589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6718349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82919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6041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41028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65643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68617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l="-1000" t="4000" r="21000" b="-8000"/>
          </a:stretch>
        </a:blipFill>
        <a:effectLst/>
      </p:bgPr>
    </p:bg>
    <p:spTree>
      <p:nvGrpSpPr>
        <p:cNvPr id="1" name=""/>
        <p:cNvGrpSpPr/>
        <p:nvPr/>
      </p:nvGrpSpPr>
      <p:grpSpPr>
        <a:xfrm>
          <a:off x="0" y="0"/>
          <a:ext cx="0" cy="0"/>
          <a:chOff x="0" y="0"/>
          <a:chExt cx="0" cy="0"/>
        </a:xfrm>
      </p:grpSpPr>
      <p:sp>
        <p:nvSpPr>
          <p:cNvPr id="5" name="矩形 4"/>
          <p:cNvSpPr/>
          <p:nvPr userDrawn="1"/>
        </p:nvSpPr>
        <p:spPr>
          <a:xfrm>
            <a:off x="0" y="0"/>
            <a:ext cx="5372100" cy="70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752850" y="0"/>
            <a:ext cx="8439150" cy="6858000"/>
          </a:xfrm>
          <a:prstGeom prst="rect">
            <a:avLst/>
          </a:prstGeom>
          <a:gradFill>
            <a:gsLst>
              <a:gs pos="0">
                <a:schemeClr val="bg1">
                  <a:alpha val="0"/>
                </a:schemeClr>
              </a:gs>
              <a:gs pos="2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4721999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43000" t="-7000" r="-28000" b="10000"/>
          </a:stretch>
        </a:blipFill>
        <a:effectLst/>
      </p:bgPr>
    </p:bg>
    <p:spTree>
      <p:nvGrpSpPr>
        <p:cNvPr id="1" name=""/>
        <p:cNvGrpSpPr/>
        <p:nvPr/>
      </p:nvGrpSpPr>
      <p:grpSpPr>
        <a:xfrm>
          <a:off x="0" y="0"/>
          <a:ext cx="0" cy="0"/>
          <a:chOff x="0" y="0"/>
          <a:chExt cx="0" cy="0"/>
        </a:xfrm>
      </p:grpSpPr>
      <p:sp>
        <p:nvSpPr>
          <p:cNvPr id="8" name="矩形 7"/>
          <p:cNvSpPr/>
          <p:nvPr userDrawn="1"/>
        </p:nvSpPr>
        <p:spPr>
          <a:xfrm>
            <a:off x="8134350" y="5867400"/>
            <a:ext cx="405765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0"/>
            <a:ext cx="10001250" cy="6858000"/>
          </a:xfrm>
          <a:prstGeom prst="rect">
            <a:avLst/>
          </a:prstGeom>
          <a:gradFill>
            <a:gsLst>
              <a:gs pos="82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3636351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50" y="0"/>
            <a:ext cx="4667250" cy="20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0"/>
            <a:ext cx="9696450"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794139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89147741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105789144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13744103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144580711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20443186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4982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351115212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339440585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7EAEE0A-A289-467F-9171-54ED5CF42C52}"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168900061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19554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8173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5465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0363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2428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226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5.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2022/1/8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63EC5D7D-D890-43FF-BE1D-E0B13D865C2D}"/>
              </a:ext>
            </a:extLst>
          </p:cNvPr>
          <p:cNvGrpSpPr/>
          <p:nvPr userDrawn="1"/>
        </p:nvGrpSpPr>
        <p:grpSpPr>
          <a:xfrm>
            <a:off x="3431816" y="2153126"/>
            <a:ext cx="4382349" cy="2551747"/>
            <a:chOff x="3614696" y="2256098"/>
            <a:chExt cx="4382349" cy="2551747"/>
          </a:xfrm>
        </p:grpSpPr>
        <p:grpSp>
          <p:nvGrpSpPr>
            <p:cNvPr id="8" name="Group 7">
              <a:extLst>
                <a:ext uri="{FF2B5EF4-FFF2-40B4-BE49-F238E27FC236}">
                  <a16:creationId xmlns:a16="http://schemas.microsoft.com/office/drawing/2014/main" id="{B8A27DB9-E3A1-40C1-AFDD-EB52A4F62703}"/>
                </a:ext>
              </a:extLst>
            </p:cNvPr>
            <p:cNvGrpSpPr/>
            <p:nvPr userDrawn="1"/>
          </p:nvGrpSpPr>
          <p:grpSpPr>
            <a:xfrm>
              <a:off x="3614696" y="2256098"/>
              <a:ext cx="4382349" cy="1750999"/>
              <a:chOff x="4065548" y="1655206"/>
              <a:chExt cx="4382349" cy="1750999"/>
            </a:xfrm>
          </p:grpSpPr>
          <p:pic>
            <p:nvPicPr>
              <p:cNvPr id="10" name="Picture 9">
                <a:extLst>
                  <a:ext uri="{FF2B5EF4-FFF2-40B4-BE49-F238E27FC236}">
                    <a16:creationId xmlns:a16="http://schemas.microsoft.com/office/drawing/2014/main" id="{4D9A4184-A8B8-4F23-A6C6-2D3E36AE781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80488843-0D9E-4647-A137-7463CF70D084}"/>
                  </a:ext>
                </a:extLst>
              </p:cNvPr>
              <p:cNvSpPr txBox="1"/>
              <p:nvPr userDrawn="1"/>
            </p:nvSpPr>
            <p:spPr>
              <a:xfrm>
                <a:off x="5192775" y="2882985"/>
                <a:ext cx="2229759"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939B06FC-FF28-4981-8956-1823C39354EF}"/>
                  </a:ext>
                </a:extLst>
              </p:cNvPr>
              <p:cNvSpPr txBox="1"/>
              <p:nvPr userDrawn="1"/>
            </p:nvSpPr>
            <p:spPr>
              <a:xfrm>
                <a:off x="4256580" y="1823698"/>
                <a:ext cx="39125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D4729365-4E1A-491C-8EDE-CF783D842A2E}"/>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2C063B4F-11EB-4C6D-B51E-913F456705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444018530"/>
      </p:ext>
    </p:extLst>
  </p:cSld>
  <p:clrMap bg1="lt1" tx1="dk1" bg2="lt2" tx2="dk2" accent1="accent1" accent2="accent2" accent3="accent3" accent4="accent4" accent5="accent5" accent6="accent6" hlink="hlink" folHlink="folHlink"/>
  <p:sldLayoutIdLst>
    <p:sldLayoutId id="214748374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4009105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1301341"/>
      </p:ext>
    </p:extLst>
  </p:cSld>
  <p:clrMap bg1="lt1" tx1="dk1" bg2="lt2" tx2="dk2" accent1="accent1" accent2="accent2" accent3="accent3" accent4="accent4" accent5="accent5" accent6="accent6" hlink="hlink" folHlink="folHlink"/>
  <p:sldLayoutIdLst>
    <p:sldLayoutId id="2147483997" r:id="rId1"/>
  </p:sldLayoutIdLst>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2022/1/8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73579175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102" r:id="rId12"/>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689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AEE0A-A289-467F-9171-54ED5CF42C52}" type="datetimeFigureOut">
              <a:rPr lang="zh-CN" altLang="en-US" smtClean="0"/>
              <a:t>2022/1/8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DA461-72D3-4BB5-A65A-864035EA47B5}" type="slidenum">
              <a:rPr lang="zh-CN" altLang="en-US" smtClean="0"/>
              <a:t>‹#›</a:t>
            </a:fld>
            <a:endParaRPr lang="zh-CN" altLang="en-US"/>
          </a:p>
        </p:txBody>
      </p:sp>
    </p:spTree>
    <p:extLst>
      <p:ext uri="{BB962C8B-B14F-4D97-AF65-F5344CB8AC3E}">
        <p14:creationId xmlns:p14="http://schemas.microsoft.com/office/powerpoint/2010/main" val="4265726708"/>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101" r:id="rId13"/>
  </p:sldLayoutIdLst>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4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434" y="1550516"/>
            <a:ext cx="5259716" cy="5307484"/>
          </a:xfrm>
          <a:prstGeom prst="rect">
            <a:avLst/>
          </a:prstGeom>
        </p:spPr>
      </p:pic>
      <p:sp>
        <p:nvSpPr>
          <p:cNvPr id="7" name="Rectangle 6">
            <a:extLst>
              <a:ext uri="{FF2B5EF4-FFF2-40B4-BE49-F238E27FC236}">
                <a16:creationId xmlns:a16="http://schemas.microsoft.com/office/drawing/2014/main" id="{48F5324E-727C-43CC-813A-A72EEA0912B6}"/>
              </a:ext>
            </a:extLst>
          </p:cNvPr>
          <p:cNvSpPr/>
          <p:nvPr/>
        </p:nvSpPr>
        <p:spPr>
          <a:xfrm>
            <a:off x="1413001" y="1177494"/>
            <a:ext cx="251543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6000" b="1" dirty="0">
                <a:ln/>
                <a:solidFill>
                  <a:srgbClr val="FF0000"/>
                </a:solidFill>
                <a:latin typeface="Times New Roman" pitchFamily="18" charset="0"/>
                <a:cs typeface="Times New Roman" pitchFamily="18" charset="0"/>
              </a:rPr>
              <a:t>BÀI 15</a:t>
            </a:r>
          </a:p>
        </p:txBody>
      </p:sp>
      <p:sp>
        <p:nvSpPr>
          <p:cNvPr id="8" name="Rectangle 7">
            <a:extLst>
              <a:ext uri="{FF2B5EF4-FFF2-40B4-BE49-F238E27FC236}">
                <a16:creationId xmlns:a16="http://schemas.microsoft.com/office/drawing/2014/main" id="{3A470038-31A7-414F-BB68-105093211650}"/>
              </a:ext>
            </a:extLst>
          </p:cNvPr>
          <p:cNvSpPr/>
          <p:nvPr/>
        </p:nvSpPr>
        <p:spPr>
          <a:xfrm>
            <a:off x="1075703" y="2193156"/>
            <a:ext cx="9645589" cy="255454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8000" b="1" dirty="0">
                <a:ln/>
                <a:solidFill>
                  <a:srgbClr val="7030A0"/>
                </a:solidFill>
                <a:latin typeface="Times New Roman" pitchFamily="18" charset="0"/>
                <a:cs typeface="Times New Roman" pitchFamily="18" charset="0"/>
              </a:rPr>
              <a:t>Động vật sống ở đâu?</a:t>
            </a:r>
          </a:p>
          <a:p>
            <a:pPr algn="ctr">
              <a:defRPr/>
            </a:pPr>
            <a:r>
              <a:rPr lang="en-US" sz="8000" b="1" dirty="0">
                <a:ln/>
                <a:solidFill>
                  <a:srgbClr val="7030A0"/>
                </a:solidFill>
                <a:latin typeface="Times New Roman" pitchFamily="18" charset="0"/>
                <a:cs typeface="Times New Roman" pitchFamily="18" charset="0"/>
              </a:rPr>
              <a:t>( Tiết 1)</a:t>
            </a:r>
          </a:p>
        </p:txBody>
      </p:sp>
    </p:spTree>
    <p:extLst>
      <p:ext uri="{BB962C8B-B14F-4D97-AF65-F5344CB8AC3E}">
        <p14:creationId xmlns:p14="http://schemas.microsoft.com/office/powerpoint/2010/main" val="2775571663"/>
      </p:ext>
    </p:extLst>
  </p:cSld>
  <p:clrMapOvr>
    <a:masterClrMapping/>
  </p:clrMapOvr>
  <mc:AlternateContent xmlns:mc="http://schemas.openxmlformats.org/markup-compatibility/2006" xmlns:p14="http://schemas.microsoft.com/office/powerpoint/2010/main">
    <mc:Choice Requires="p14">
      <p:transition spd="slow" p14:dur="2000" advTm="3000">
        <p:circle/>
      </p:transition>
    </mc:Choice>
    <mc:Fallback xmlns="">
      <p:transition spd="slow" advTm="300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461" t="56701" r="48011" b="24351"/>
          <a:stretch/>
        </p:blipFill>
        <p:spPr bwMode="auto">
          <a:xfrm>
            <a:off x="0" y="0"/>
            <a:ext cx="12192000" cy="50903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652AFA-28AD-469E-AC73-82FA5118FB88}"/>
              </a:ext>
            </a:extLst>
          </p:cNvPr>
          <p:cNvSpPr/>
          <p:nvPr/>
        </p:nvSpPr>
        <p:spPr>
          <a:xfrm>
            <a:off x="204953" y="5090333"/>
            <a:ext cx="12191999" cy="1569660"/>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Gấu trắng Bắc Cực là loài động vật ăn thịt lớn nhất trên đất liền.</a:t>
            </a:r>
          </a:p>
        </p:txBody>
      </p:sp>
    </p:spTree>
    <p:extLst>
      <p:ext uri="{BB962C8B-B14F-4D97-AF65-F5344CB8AC3E}">
        <p14:creationId xmlns:p14="http://schemas.microsoft.com/office/powerpoint/2010/main" val="87977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754" t="56282" r="12483" b="23794"/>
          <a:stretch/>
        </p:blipFill>
        <p:spPr bwMode="auto">
          <a:xfrm>
            <a:off x="0" y="0"/>
            <a:ext cx="12191999" cy="42251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652AFA-28AD-469E-AC73-82FA5118FB88}"/>
              </a:ext>
            </a:extLst>
          </p:cNvPr>
          <p:cNvSpPr/>
          <p:nvPr/>
        </p:nvSpPr>
        <p:spPr>
          <a:xfrm>
            <a:off x="1" y="3937136"/>
            <a:ext cx="12191999" cy="3046988"/>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Gà là con vật rất thân quen trong cuộc sống chúng ta. Gà sống ở nông thôn hay ăn lúa, ngô, cám,... Gà cũng ăn cỏ và một số loại côn trùng nhỏ.</a:t>
            </a:r>
          </a:p>
        </p:txBody>
      </p:sp>
    </p:spTree>
    <p:extLst>
      <p:ext uri="{BB962C8B-B14F-4D97-AF65-F5344CB8AC3E}">
        <p14:creationId xmlns:p14="http://schemas.microsoft.com/office/powerpoint/2010/main" val="87977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563" t="75092" r="49071" b="7910"/>
          <a:stretch/>
        </p:blipFill>
        <p:spPr bwMode="auto">
          <a:xfrm>
            <a:off x="1" y="0"/>
            <a:ext cx="12192000" cy="41271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A652AFA-28AD-469E-AC73-82FA5118FB88}"/>
              </a:ext>
            </a:extLst>
          </p:cNvPr>
          <p:cNvSpPr/>
          <p:nvPr/>
        </p:nvSpPr>
        <p:spPr>
          <a:xfrm>
            <a:off x="3" y="3953777"/>
            <a:ext cx="12191998" cy="3046988"/>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Chó là con vật rất thân quen trong cuộc sống chúng ta. </a:t>
            </a:r>
            <a:r>
              <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Chó</a:t>
            </a: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rất trung thành với chủ, hiểu được cảm xúc của chủ và biết trông nhà. Chó sống ở trong chuồng.</a:t>
            </a:r>
          </a:p>
        </p:txBody>
      </p:sp>
    </p:spTree>
    <p:extLst>
      <p:ext uri="{BB962C8B-B14F-4D97-AF65-F5344CB8AC3E}">
        <p14:creationId xmlns:p14="http://schemas.microsoft.com/office/powerpoint/2010/main" val="20371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672" t="75092" r="13158" b="7910"/>
          <a:stretch/>
        </p:blipFill>
        <p:spPr bwMode="auto">
          <a:xfrm>
            <a:off x="0" y="-1"/>
            <a:ext cx="12192000" cy="57071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A652AFA-28AD-469E-AC73-82FA5118FB88}"/>
              </a:ext>
            </a:extLst>
          </p:cNvPr>
          <p:cNvSpPr/>
          <p:nvPr/>
        </p:nvSpPr>
        <p:spPr>
          <a:xfrm>
            <a:off x="21020" y="5833242"/>
            <a:ext cx="12170980" cy="830997"/>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Cá sấu là loài bò sát lớn sống ở vùng đầm lầy.</a:t>
            </a:r>
          </a:p>
        </p:txBody>
      </p:sp>
    </p:spTree>
    <p:extLst>
      <p:ext uri="{BB962C8B-B14F-4D97-AF65-F5344CB8AC3E}">
        <p14:creationId xmlns:p14="http://schemas.microsoft.com/office/powerpoint/2010/main" val="15125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461" t="38867" r="12483" b="7910"/>
          <a:stretch>
            <a:fillRect/>
          </a:stretch>
        </p:blipFill>
        <p:spPr bwMode="auto">
          <a:xfrm>
            <a:off x="0" y="0"/>
            <a:ext cx="12192000" cy="57859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8F5324E-727C-43CC-813A-A72EEA0912B6}"/>
              </a:ext>
            </a:extLst>
          </p:cNvPr>
          <p:cNvSpPr/>
          <p:nvPr/>
        </p:nvSpPr>
        <p:spPr>
          <a:xfrm>
            <a:off x="-98164" y="5785945"/>
            <a:ext cx="1238832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6000" b="1" dirty="0">
                <a:ln/>
                <a:solidFill>
                  <a:srgbClr val="FF0000"/>
                </a:solidFill>
                <a:latin typeface="Times New Roman" pitchFamily="18" charset="0"/>
                <a:cs typeface="Times New Roman" pitchFamily="18" charset="0"/>
              </a:rPr>
              <a:t>Mỗi con vật đều cần một nơi để sống.</a:t>
            </a:r>
          </a:p>
        </p:txBody>
      </p:sp>
    </p:spTree>
    <p:extLst>
      <p:ext uri="{BB962C8B-B14F-4D97-AF65-F5344CB8AC3E}">
        <p14:creationId xmlns:p14="http://schemas.microsoft.com/office/powerpoint/2010/main" val="319445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95349" y="400050"/>
            <a:ext cx="10018081" cy="4875718"/>
            <a:chOff x="763164" y="191595"/>
            <a:chExt cx="11257622" cy="6093823"/>
          </a:xfrm>
        </p:grpSpPr>
        <p:sp>
          <p:nvSpPr>
            <p:cNvPr id="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024" y="4358469"/>
            <a:ext cx="1523824" cy="2482521"/>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49" y="354354"/>
            <a:ext cx="2019745" cy="1698284"/>
          </a:xfrm>
          <a:prstGeom prst="rect">
            <a:avLst/>
          </a:prstGeom>
        </p:spPr>
      </p:pic>
      <p:sp>
        <p:nvSpPr>
          <p:cNvPr id="12" name="Rectangle 11">
            <a:extLst>
              <a:ext uri="{FF2B5EF4-FFF2-40B4-BE49-F238E27FC236}">
                <a16:creationId xmlns:a16="http://schemas.microsoft.com/office/drawing/2014/main" id="{917A3A5E-713A-489F-9E64-978A3E0357DC}"/>
              </a:ext>
            </a:extLst>
          </p:cNvPr>
          <p:cNvSpPr/>
          <p:nvPr/>
        </p:nvSpPr>
        <p:spPr>
          <a:xfrm>
            <a:off x="2515094" y="1203496"/>
            <a:ext cx="7011825"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HOẠT ĐỘNG 2:</a:t>
            </a:r>
          </a:p>
        </p:txBody>
      </p:sp>
      <p:sp>
        <p:nvSpPr>
          <p:cNvPr id="10" name="Rectangle 9">
            <a:extLst>
              <a:ext uri="{FF2B5EF4-FFF2-40B4-BE49-F238E27FC236}">
                <a16:creationId xmlns:a16="http://schemas.microsoft.com/office/drawing/2014/main" id="{1A652AFA-28AD-469E-AC73-82FA5118FB88}"/>
              </a:ext>
            </a:extLst>
          </p:cNvPr>
          <p:cNvSpPr/>
          <p:nvPr/>
        </p:nvSpPr>
        <p:spPr>
          <a:xfrm>
            <a:off x="1087821" y="2528398"/>
            <a:ext cx="9222827" cy="830997"/>
          </a:xfrm>
          <a:prstGeom prst="rect">
            <a:avLst/>
          </a:prstGeom>
          <a:noFill/>
        </p:spPr>
        <p:txBody>
          <a:bodyPr wrap="square" lIns="91440" tIns="45720" rIns="91440" bIns="45720">
            <a:spAutoFit/>
          </a:bodyPr>
          <a:lstStyle/>
          <a:p>
            <a:pPr algn="ctr" defTabSz="914411">
              <a:defRPr/>
            </a:pPr>
            <a:r>
              <a:rPr lang="en-US" sz="4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Trò chơi: “ Thử tài tinh mắt”</a:t>
            </a:r>
          </a:p>
        </p:txBody>
      </p:sp>
    </p:spTree>
    <p:extLst>
      <p:ext uri="{BB962C8B-B14F-4D97-AF65-F5344CB8AC3E}">
        <p14:creationId xmlns:p14="http://schemas.microsoft.com/office/powerpoint/2010/main" val="862549321"/>
      </p:ext>
    </p:extLst>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671" t="21728" r="9862" b="3559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0044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661" t="11706" r="13268" b="77949"/>
          <a:stretch/>
        </p:blipFill>
        <p:spPr bwMode="auto">
          <a:xfrm>
            <a:off x="0" y="0"/>
            <a:ext cx="12312869" cy="30269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652AFA-28AD-469E-AC73-82FA5118FB88}"/>
              </a:ext>
            </a:extLst>
          </p:cNvPr>
          <p:cNvSpPr/>
          <p:nvPr/>
        </p:nvSpPr>
        <p:spPr>
          <a:xfrm>
            <a:off x="399393" y="3836936"/>
            <a:ext cx="11792607" cy="2308324"/>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Nhóm nào điền được nhiều tên con vật và nơi sống vào bảng trong vòng 5 phút thì nhóm đó sẽ thắng.</a:t>
            </a:r>
          </a:p>
        </p:txBody>
      </p:sp>
    </p:spTree>
    <p:extLst>
      <p:ext uri="{BB962C8B-B14F-4D97-AF65-F5344CB8AC3E}">
        <p14:creationId xmlns:p14="http://schemas.microsoft.com/office/powerpoint/2010/main" val="257080976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96349-FB4E-4AD7-A272-92B87EF2FFEE}"/>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752400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5137558"/>
              </p:ext>
            </p:extLst>
          </p:nvPr>
        </p:nvGraphicFramePr>
        <p:xfrm>
          <a:off x="0" y="0"/>
          <a:ext cx="12412717" cy="8382000"/>
        </p:xfrm>
        <a:graphic>
          <a:graphicData uri="http://schemas.openxmlformats.org/drawingml/2006/table">
            <a:tbl>
              <a:tblPr firstRow="1" bandRow="1">
                <a:tableStyleId>{5C22544A-7EE6-4342-B048-85BDC9FD1C3A}</a:tableStyleId>
              </a:tblPr>
              <a:tblGrid>
                <a:gridCol w="5044966">
                  <a:extLst>
                    <a:ext uri="{9D8B030D-6E8A-4147-A177-3AD203B41FA5}">
                      <a16:colId xmlns:a16="http://schemas.microsoft.com/office/drawing/2014/main" val="20000"/>
                    </a:ext>
                  </a:extLst>
                </a:gridCol>
                <a:gridCol w="7367751">
                  <a:extLst>
                    <a:ext uri="{9D8B030D-6E8A-4147-A177-3AD203B41FA5}">
                      <a16:colId xmlns:a16="http://schemas.microsoft.com/office/drawing/2014/main" val="20001"/>
                    </a:ext>
                  </a:extLst>
                </a:gridCol>
              </a:tblGrid>
              <a:tr h="623455">
                <a:tc>
                  <a:txBody>
                    <a:bodyPr/>
                    <a:lstStyle/>
                    <a:p>
                      <a:pPr algn="ctr"/>
                      <a:r>
                        <a:rPr lang="en-US" sz="4400" dirty="0">
                          <a:latin typeface="Times New Roman" pitchFamily="18" charset="0"/>
                          <a:cs typeface="Times New Roman" pitchFamily="18" charset="0"/>
                        </a:rPr>
                        <a:t>Tên</a:t>
                      </a:r>
                      <a:r>
                        <a:rPr lang="en-US" sz="4400" baseline="0" dirty="0">
                          <a:latin typeface="Times New Roman" pitchFamily="18" charset="0"/>
                          <a:cs typeface="Times New Roman" pitchFamily="18" charset="0"/>
                        </a:rPr>
                        <a:t>  các con vật</a:t>
                      </a:r>
                      <a:endParaRPr lang="en-US" sz="4400" dirty="0">
                        <a:latin typeface="Times New Roman" pitchFamily="18" charset="0"/>
                        <a:cs typeface="Times New Roman" pitchFamily="18" charset="0"/>
                      </a:endParaRPr>
                    </a:p>
                  </a:txBody>
                  <a:tcPr>
                    <a:solidFill>
                      <a:schemeClr val="accent2"/>
                    </a:solidFill>
                  </a:tcPr>
                </a:tc>
                <a:tc>
                  <a:txBody>
                    <a:bodyPr/>
                    <a:lstStyle/>
                    <a:p>
                      <a:pPr algn="ctr"/>
                      <a:r>
                        <a:rPr lang="en-US" sz="4400" dirty="0">
                          <a:latin typeface="Times New Roman" pitchFamily="18" charset="0"/>
                          <a:cs typeface="Times New Roman" pitchFamily="18" charset="0"/>
                        </a:rPr>
                        <a:t>Nơi</a:t>
                      </a:r>
                      <a:r>
                        <a:rPr lang="en-US" sz="4400" baseline="0" dirty="0">
                          <a:latin typeface="Times New Roman" pitchFamily="18" charset="0"/>
                          <a:cs typeface="Times New Roman" pitchFamily="18" charset="0"/>
                        </a:rPr>
                        <a:t> sống</a:t>
                      </a:r>
                      <a:endParaRPr lang="en-US" sz="4400" dirty="0">
                        <a:latin typeface="Times New Roman" pitchFamily="18" charset="0"/>
                        <a:cs typeface="Times New Roman" pitchFamily="18" charset="0"/>
                      </a:endParaRPr>
                    </a:p>
                  </a:txBody>
                  <a:tcPr>
                    <a:solidFill>
                      <a:schemeClr val="accent2"/>
                    </a:solidFill>
                  </a:tcPr>
                </a:tc>
                <a:extLst>
                  <a:ext uri="{0D108BD9-81ED-4DB2-BD59-A6C34878D82A}">
                    <a16:rowId xmlns:a16="http://schemas.microsoft.com/office/drawing/2014/main" val="10000"/>
                  </a:ext>
                </a:extLst>
              </a:tr>
              <a:tr h="623455">
                <a:tc>
                  <a:txBody>
                    <a:bodyPr/>
                    <a:lstStyle/>
                    <a:p>
                      <a:r>
                        <a:rPr lang="en-US" sz="4000" dirty="0">
                          <a:latin typeface="Times New Roman" pitchFamily="18" charset="0"/>
                          <a:cs typeface="Times New Roman" pitchFamily="18" charset="0"/>
                        </a:rPr>
                        <a:t>Con chim</a:t>
                      </a: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Bay lượn</a:t>
                      </a:r>
                      <a:r>
                        <a:rPr lang="en-US" sz="4000" baseline="0" dirty="0">
                          <a:latin typeface="Times New Roman" pitchFamily="18" charset="0"/>
                          <a:cs typeface="Times New Roman" pitchFamily="18" charset="0"/>
                        </a:rPr>
                        <a:t> trên không, s</a:t>
                      </a:r>
                      <a:r>
                        <a:rPr lang="en-US" sz="4000" dirty="0">
                          <a:latin typeface="Times New Roman" pitchFamily="18" charset="0"/>
                          <a:cs typeface="Times New Roman" pitchFamily="18" charset="0"/>
                        </a:rPr>
                        <a:t>ống</a:t>
                      </a:r>
                      <a:r>
                        <a:rPr lang="en-US" sz="4000" baseline="0" dirty="0">
                          <a:latin typeface="Times New Roman" pitchFamily="18" charset="0"/>
                          <a:cs typeface="Times New Roman" pitchFamily="18" charset="0"/>
                        </a:rPr>
                        <a:t> trong tổ trên nhánh cây.</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1"/>
                  </a:ext>
                </a:extLst>
              </a:tr>
              <a:tr h="623455">
                <a:tc>
                  <a:txBody>
                    <a:bodyPr/>
                    <a:lstStyle/>
                    <a:p>
                      <a:r>
                        <a:rPr lang="en-US" sz="4000" dirty="0">
                          <a:latin typeface="Times New Roman" pitchFamily="18" charset="0"/>
                          <a:cs typeface="Times New Roman" pitchFamily="18" charset="0"/>
                        </a:rPr>
                        <a:t>Con ngựa</a:t>
                      </a: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 ở</a:t>
                      </a:r>
                      <a:r>
                        <a:rPr lang="en-US" sz="4000" baseline="0" dirty="0">
                          <a:latin typeface="Times New Roman" pitchFamily="18" charset="0"/>
                          <a:cs typeface="Times New Roman" pitchFamily="18" charset="0"/>
                        </a:rPr>
                        <a:t> trên đồng cỏ, trong chuồng.</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2"/>
                  </a:ext>
                </a:extLst>
              </a:tr>
              <a:tr h="623455">
                <a:tc>
                  <a:txBody>
                    <a:bodyPr/>
                    <a:lstStyle/>
                    <a:p>
                      <a:r>
                        <a:rPr lang="en-US" sz="4000" dirty="0">
                          <a:latin typeface="Times New Roman" pitchFamily="18" charset="0"/>
                          <a:cs typeface="Times New Roman" pitchFamily="18" charset="0"/>
                        </a:rPr>
                        <a:t>Con thỏ</a:t>
                      </a: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a:t>
                      </a:r>
                      <a:r>
                        <a:rPr lang="en-US" sz="4000" baseline="0" dirty="0">
                          <a:latin typeface="Times New Roman" pitchFamily="18" charset="0"/>
                          <a:cs typeface="Times New Roman" pitchFamily="18" charset="0"/>
                        </a:rPr>
                        <a:t> trong hang dưới mặt đất.</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3"/>
                  </a:ext>
                </a:extLst>
              </a:tr>
              <a:tr h="623455">
                <a:tc>
                  <a:txBody>
                    <a:bodyPr/>
                    <a:lstStyle/>
                    <a:p>
                      <a:r>
                        <a:rPr lang="en-US" sz="4000" dirty="0">
                          <a:latin typeface="Times New Roman" pitchFamily="18" charset="0"/>
                          <a:cs typeface="Times New Roman" pitchFamily="18" charset="0"/>
                        </a:rPr>
                        <a:t>Con sóc</a:t>
                      </a: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a:t>
                      </a:r>
                      <a:r>
                        <a:rPr lang="en-US" sz="4000" baseline="0" dirty="0">
                          <a:latin typeface="Times New Roman" pitchFamily="18" charset="0"/>
                          <a:cs typeface="Times New Roman" pitchFamily="18" charset="0"/>
                        </a:rPr>
                        <a:t> trong hốc cây.</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4"/>
                  </a:ext>
                </a:extLst>
              </a:tr>
              <a:tr h="623455">
                <a:tc>
                  <a:txBody>
                    <a:bodyPr/>
                    <a:lstStyle/>
                    <a:p>
                      <a:r>
                        <a:rPr lang="en-US" sz="4000" dirty="0">
                          <a:latin typeface="Times New Roman" pitchFamily="18" charset="0"/>
                          <a:cs typeface="Times New Roman" pitchFamily="18" charset="0"/>
                        </a:rPr>
                        <a:t>Con ếch</a:t>
                      </a: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a:t>
                      </a:r>
                      <a:r>
                        <a:rPr lang="en-US" sz="4000" baseline="0" dirty="0">
                          <a:latin typeface="Times New Roman" pitchFamily="18" charset="0"/>
                          <a:cs typeface="Times New Roman" pitchFamily="18" charset="0"/>
                        </a:rPr>
                        <a:t> ở dưới nước và trên cạn.</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5"/>
                  </a:ext>
                </a:extLst>
              </a:tr>
              <a:tr h="623455">
                <a:tc>
                  <a:txBody>
                    <a:bodyPr/>
                    <a:lstStyle/>
                    <a:p>
                      <a:r>
                        <a:rPr lang="en-US" sz="4000" dirty="0">
                          <a:latin typeface="Times New Roman" pitchFamily="18" charset="0"/>
                          <a:cs typeface="Times New Roman" pitchFamily="18" charset="0"/>
                        </a:rPr>
                        <a:t>Con cá</a:t>
                      </a:r>
                      <a:r>
                        <a:rPr lang="en-US" sz="4000" baseline="0"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a:t>
                      </a:r>
                      <a:r>
                        <a:rPr lang="en-US" sz="4000" baseline="0" dirty="0">
                          <a:latin typeface="Times New Roman" pitchFamily="18" charset="0"/>
                          <a:cs typeface="Times New Roman" pitchFamily="18" charset="0"/>
                        </a:rPr>
                        <a:t> ở dưới nước.</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6"/>
                  </a:ext>
                </a:extLst>
              </a:tr>
              <a:tr h="623455">
                <a:tc>
                  <a:txBody>
                    <a:bodyPr/>
                    <a:lstStyle/>
                    <a:p>
                      <a:r>
                        <a:rPr lang="en-US" sz="4000" dirty="0">
                          <a:latin typeface="Times New Roman" pitchFamily="18" charset="0"/>
                          <a:cs typeface="Times New Roman" pitchFamily="18" charset="0"/>
                        </a:rPr>
                        <a:t>Con ong</a:t>
                      </a: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a:t>
                      </a:r>
                      <a:r>
                        <a:rPr lang="en-US" sz="4000" baseline="0" dirty="0">
                          <a:latin typeface="Times New Roman" pitchFamily="18" charset="0"/>
                          <a:cs typeface="Times New Roman" pitchFamily="18" charset="0"/>
                        </a:rPr>
                        <a:t> trong tổ trên nhánh cây.</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7"/>
                  </a:ext>
                </a:extLst>
              </a:tr>
              <a:tr h="623455">
                <a:tc>
                  <a:txBody>
                    <a:bodyPr/>
                    <a:lstStyle/>
                    <a:p>
                      <a:r>
                        <a:rPr lang="en-US" sz="4000" dirty="0">
                          <a:latin typeface="Times New Roman" pitchFamily="18" charset="0"/>
                          <a:cs typeface="Times New Roman" pitchFamily="18" charset="0"/>
                        </a:rPr>
                        <a:t>Con giun</a:t>
                      </a: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a:t>
                      </a:r>
                      <a:r>
                        <a:rPr lang="en-US" sz="4000" baseline="0" dirty="0">
                          <a:latin typeface="Times New Roman" pitchFamily="18" charset="0"/>
                          <a:cs typeface="Times New Roman" pitchFamily="18" charset="0"/>
                        </a:rPr>
                        <a:t> dưới mặt đất...</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8"/>
                  </a:ext>
                </a:extLst>
              </a:tr>
              <a:tr h="682121">
                <a:tc>
                  <a:txBody>
                    <a:bodyPr/>
                    <a:lstStyle/>
                    <a:p>
                      <a:r>
                        <a:rPr lang="en-US" sz="4000" dirty="0">
                          <a:latin typeface="Times New Roman" pitchFamily="18" charset="0"/>
                          <a:cs typeface="Times New Roman" pitchFamily="18" charset="0"/>
                        </a:rPr>
                        <a:t>Con cua </a:t>
                      </a:r>
                    </a:p>
                  </a:txBody>
                  <a:tcP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0" dirty="0">
                          <a:latin typeface="Times New Roman" pitchFamily="18" charset="0"/>
                          <a:cs typeface="Times New Roman" pitchFamily="18" charset="0"/>
                        </a:rPr>
                        <a:t>Sống</a:t>
                      </a:r>
                      <a:r>
                        <a:rPr lang="en-US" sz="4000" baseline="0" dirty="0">
                          <a:latin typeface="Times New Roman" pitchFamily="18" charset="0"/>
                          <a:cs typeface="Times New Roman" pitchFamily="18" charset="0"/>
                        </a:rPr>
                        <a:t> ở dưới nước và trên cạn.</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09"/>
                  </a:ext>
                </a:extLst>
              </a:tr>
              <a:tr h="623455">
                <a:tc>
                  <a:txBody>
                    <a:bodyPr/>
                    <a:lstStyle/>
                    <a:p>
                      <a:r>
                        <a:rPr lang="en-US" sz="4000" dirty="0">
                          <a:latin typeface="Times New Roman" pitchFamily="18" charset="0"/>
                          <a:cs typeface="Times New Roman" pitchFamily="18" charset="0"/>
                        </a:rPr>
                        <a:t>Con chấu</a:t>
                      </a:r>
                      <a:r>
                        <a:rPr lang="en-US" sz="4000" baseline="0" dirty="0">
                          <a:latin typeface="Times New Roman" pitchFamily="18" charset="0"/>
                          <a:cs typeface="Times New Roman" pitchFamily="18" charset="0"/>
                        </a:rPr>
                        <a:t> chấu, cào cào</a:t>
                      </a:r>
                      <a:endParaRPr lang="en-US" sz="4000" dirty="0">
                        <a:latin typeface="Times New Roman" pitchFamily="18" charset="0"/>
                        <a:cs typeface="Times New Roman" pitchFamily="18" charset="0"/>
                      </a:endParaRPr>
                    </a:p>
                  </a:txBody>
                  <a:tcPr>
                    <a:solidFill>
                      <a:schemeClr val="accent2">
                        <a:lumMod val="20000"/>
                        <a:lumOff val="80000"/>
                      </a:schemeClr>
                    </a:solidFill>
                  </a:tcPr>
                </a:tc>
                <a:tc>
                  <a:txBody>
                    <a:bodyPr/>
                    <a:lstStyle/>
                    <a:p>
                      <a:r>
                        <a:rPr lang="en-US" sz="4000" dirty="0">
                          <a:latin typeface="Times New Roman" pitchFamily="18" charset="0"/>
                          <a:cs typeface="Times New Roman" pitchFamily="18" charset="0"/>
                        </a:rPr>
                        <a:t>Sống ở</a:t>
                      </a:r>
                      <a:r>
                        <a:rPr lang="en-US" sz="4000" baseline="0" dirty="0">
                          <a:latin typeface="Times New Roman" pitchFamily="18" charset="0"/>
                          <a:cs typeface="Times New Roman" pitchFamily="18" charset="0"/>
                        </a:rPr>
                        <a:t> trên đồng cỏ</a:t>
                      </a:r>
                      <a:endParaRPr lang="en-US" sz="4000" dirty="0">
                        <a:latin typeface="Times New Roman" pitchFamily="18" charset="0"/>
                        <a:cs typeface="Times New Roman" pitchFamily="18" charset="0"/>
                      </a:endParaRPr>
                    </a:p>
                  </a:txBody>
                  <a:tcPr>
                    <a:solidFill>
                      <a:schemeClr val="accent2">
                        <a:lumMod val="20000"/>
                        <a:lumOff val="80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23121895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1" y="0"/>
            <a:ext cx="12192001" cy="68580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4976">
            <a:off x="1611085" y="4270206"/>
            <a:ext cx="5355771" cy="1822479"/>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7256" r="78220" b="47977"/>
          <a:stretch/>
        </p:blipFill>
        <p:spPr>
          <a:xfrm>
            <a:off x="-29030" y="3429000"/>
            <a:ext cx="1770743" cy="3171301"/>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8639">
            <a:off x="7827040" y="4239713"/>
            <a:ext cx="4777682" cy="1625765"/>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22851" t="6624" r="62625" b="50519"/>
          <a:stretch/>
        </p:blipFill>
        <p:spPr>
          <a:xfrm>
            <a:off x="1223519" y="3875158"/>
            <a:ext cx="1770743" cy="2612573"/>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913310"/>
            <a:ext cx="12192000" cy="1978839"/>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9399768" y="3290156"/>
            <a:ext cx="2792232" cy="261257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30559" t="73199" r="63251" b="16562"/>
          <a:stretch/>
        </p:blipFill>
        <p:spPr>
          <a:xfrm>
            <a:off x="1799770" y="5571298"/>
            <a:ext cx="754742" cy="624115"/>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68095" t="7753" r="20000" b="60580"/>
          <a:stretch/>
        </p:blipFill>
        <p:spPr>
          <a:xfrm>
            <a:off x="788091" y="4216244"/>
            <a:ext cx="1451428" cy="1930400"/>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84047" t="15925" r="8452" b="65027"/>
          <a:stretch/>
        </p:blipFill>
        <p:spPr>
          <a:xfrm>
            <a:off x="512320" y="5212329"/>
            <a:ext cx="914400" cy="1161143"/>
          </a:xfrm>
          <a:prstGeom prst="rect">
            <a:avLst/>
          </a:prstGeom>
        </p:spPr>
      </p:pic>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0559" t="61769" r="63251" b="27992"/>
          <a:stretch/>
        </p:blipFill>
        <p:spPr>
          <a:xfrm>
            <a:off x="2674948" y="5307249"/>
            <a:ext cx="696685" cy="576106"/>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2972" t="9720" r="34721" b="57453"/>
          <a:stretch/>
        </p:blipFill>
        <p:spPr>
          <a:xfrm>
            <a:off x="9394410" y="1003259"/>
            <a:ext cx="1500461" cy="2001140"/>
          </a:xfrm>
          <a:prstGeom prst="rect">
            <a:avLst/>
          </a:prstGeom>
        </p:spPr>
      </p:pic>
      <p:pic>
        <p:nvPicPr>
          <p:cNvPr id="27"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199349" y="202981"/>
            <a:ext cx="2479582" cy="1454370"/>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36969" t="-1905" r="36907" b="76085"/>
          <a:stretch/>
        </p:blipFill>
        <p:spPr>
          <a:xfrm>
            <a:off x="891204" y="1750701"/>
            <a:ext cx="1348315" cy="886511"/>
          </a:xfrm>
          <a:prstGeom prst="rect">
            <a:avLst/>
          </a:prstGeom>
        </p:spPr>
      </p:pic>
      <p:pic>
        <p:nvPicPr>
          <p:cNvPr id="29" name="图片 28"/>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7431940" y="455583"/>
            <a:ext cx="2479582" cy="1454370"/>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36969" t="-1905" r="36907" b="76085"/>
          <a:stretch/>
        </p:blipFill>
        <p:spPr>
          <a:xfrm>
            <a:off x="10883895" y="219093"/>
            <a:ext cx="996117" cy="654942"/>
          </a:xfrm>
          <a:prstGeom prst="rect">
            <a:avLst/>
          </a:prstGeom>
        </p:spPr>
      </p:pic>
      <p:grpSp>
        <p:nvGrpSpPr>
          <p:cNvPr id="32" name="组合 31"/>
          <p:cNvGrpSpPr/>
          <p:nvPr/>
        </p:nvGrpSpPr>
        <p:grpSpPr>
          <a:xfrm>
            <a:off x="3185742" y="78277"/>
            <a:ext cx="1131267" cy="1131267"/>
            <a:chOff x="2573534" y="-1821132"/>
            <a:chExt cx="1035154" cy="1035154"/>
          </a:xfrm>
        </p:grpSpPr>
        <p:sp>
          <p:nvSpPr>
            <p:cNvPr id="33" name="七角星 32"/>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4" name="椭圆 33"/>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pic>
        <p:nvPicPr>
          <p:cNvPr id="60" name="图片 59"/>
          <p:cNvPicPr>
            <a:picLocks noChangeAspect="1"/>
          </p:cNvPicPr>
          <p:nvPr/>
        </p:nvPicPr>
        <p:blipFill rotWithShape="1">
          <a:blip r:embed="rId13" cstate="print">
            <a:extLst>
              <a:ext uri="{28A0092B-C50C-407E-A947-70E740481C1C}">
                <a14:useLocalDpi xmlns:a14="http://schemas.microsoft.com/office/drawing/2010/main" val="0"/>
              </a:ext>
            </a:extLst>
          </a:blip>
          <a:srcRect l="35738" t="13820" r="48495" b="13532"/>
          <a:stretch/>
        </p:blipFill>
        <p:spPr>
          <a:xfrm rot="21232826">
            <a:off x="3676822" y="3905956"/>
            <a:ext cx="1977637" cy="2391142"/>
          </a:xfrm>
          <a:prstGeom prst="rect">
            <a:avLst/>
          </a:prstGeom>
        </p:spPr>
      </p:pic>
      <p:pic>
        <p:nvPicPr>
          <p:cNvPr id="61" name="图片 60"/>
          <p:cNvPicPr>
            <a:picLocks noChangeAspect="1"/>
          </p:cNvPicPr>
          <p:nvPr/>
        </p:nvPicPr>
        <p:blipFill rotWithShape="1">
          <a:blip r:embed="rId13" cstate="print">
            <a:extLst>
              <a:ext uri="{28A0092B-C50C-407E-A947-70E740481C1C}">
                <a14:useLocalDpi xmlns:a14="http://schemas.microsoft.com/office/drawing/2010/main" val="0"/>
              </a:ext>
            </a:extLst>
          </a:blip>
          <a:srcRect l="15120" t="13820" r="65265" b="13532"/>
          <a:stretch/>
        </p:blipFill>
        <p:spPr>
          <a:xfrm rot="21105278">
            <a:off x="1050990" y="4151087"/>
            <a:ext cx="2352298" cy="2286168"/>
          </a:xfrm>
          <a:prstGeom prst="rect">
            <a:avLst/>
          </a:prstGeom>
        </p:spPr>
      </p:pic>
      <p:pic>
        <p:nvPicPr>
          <p:cNvPr id="3"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776772">
            <a:off x="9789418" y="4499672"/>
            <a:ext cx="2289335" cy="2477635"/>
          </a:xfrm>
          <a:prstGeom prst="rect">
            <a:avLst/>
          </a:prstGeom>
        </p:spPr>
      </p:pic>
      <p:pic>
        <p:nvPicPr>
          <p:cNvPr id="62" name="图片 61"/>
          <p:cNvPicPr>
            <a:picLocks noChangeAspect="1"/>
          </p:cNvPicPr>
          <p:nvPr/>
        </p:nvPicPr>
        <p:blipFill rotWithShape="1">
          <a:blip r:embed="rId13" cstate="print">
            <a:extLst>
              <a:ext uri="{28A0092B-C50C-407E-A947-70E740481C1C}">
                <a14:useLocalDpi xmlns:a14="http://schemas.microsoft.com/office/drawing/2010/main" val="0"/>
              </a:ext>
            </a:extLst>
          </a:blip>
          <a:srcRect l="52293" r="21477"/>
          <a:stretch/>
        </p:blipFill>
        <p:spPr>
          <a:xfrm rot="481013">
            <a:off x="6712545" y="3724709"/>
            <a:ext cx="2656114" cy="2657203"/>
          </a:xfrm>
          <a:prstGeom prst="rect">
            <a:avLst/>
          </a:prstGeom>
        </p:spPr>
      </p:pic>
      <p:pic>
        <p:nvPicPr>
          <p:cNvPr id="37" name="图片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18269" y="-844829"/>
            <a:ext cx="2679499" cy="1673014"/>
          </a:xfrm>
          <a:prstGeom prst="rect">
            <a:avLst/>
          </a:prstGeom>
        </p:spPr>
      </p:pic>
      <p:pic>
        <p:nvPicPr>
          <p:cNvPr id="38" name="图片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9" name="图片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214024" y="3002415"/>
            <a:ext cx="1253080" cy="749687"/>
          </a:xfrm>
          <a:prstGeom prst="rect">
            <a:avLst/>
          </a:prstGeom>
        </p:spPr>
      </p:pic>
      <p:sp>
        <p:nvSpPr>
          <p:cNvPr id="64" name="文本框 63"/>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sp>
        <p:nvSpPr>
          <p:cNvPr id="35" name="Rectangle 34">
            <a:extLst>
              <a:ext uri="{FF2B5EF4-FFF2-40B4-BE49-F238E27FC236}">
                <a16:creationId xmlns:a16="http://schemas.microsoft.com/office/drawing/2014/main" id="{366D56D5-35EC-4943-A883-E5C27A58F71D}"/>
              </a:ext>
            </a:extLst>
          </p:cNvPr>
          <p:cNvSpPr/>
          <p:nvPr/>
        </p:nvSpPr>
        <p:spPr>
          <a:xfrm>
            <a:off x="120100" y="1444033"/>
            <a:ext cx="1195179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11">
              <a:defRPr/>
            </a:pPr>
            <a:endParaRPr lang="en-US" sz="6600" b="1" dirty="0">
              <a:ln/>
              <a:solidFill>
                <a:srgbClr val="FF0000"/>
              </a:solidFill>
              <a:latin typeface="Times New Roman" pitchFamily="18" charset="0"/>
              <a:ea typeface="微软雅黑"/>
              <a:cs typeface="Times New Roman" pitchFamily="18" charset="0"/>
            </a:endParaRPr>
          </a:p>
          <a:p>
            <a:pPr algn="ctr" defTabSz="914411">
              <a:defRPr/>
            </a:pPr>
            <a:r>
              <a:rPr lang="en-US" sz="6600" b="1" dirty="0">
                <a:ln/>
                <a:solidFill>
                  <a:srgbClr val="FF0000"/>
                </a:solidFill>
                <a:latin typeface="Times New Roman" pitchFamily="18" charset="0"/>
                <a:ea typeface="微软雅黑"/>
                <a:cs typeface="Times New Roman" pitchFamily="18" charset="0"/>
              </a:rPr>
              <a:t>Trò chơi: “ Ai là nhà thông thái”</a:t>
            </a:r>
          </a:p>
        </p:txBody>
      </p:sp>
      <p:sp>
        <p:nvSpPr>
          <p:cNvPr id="36" name="Rectangle 35">
            <a:extLst>
              <a:ext uri="{FF2B5EF4-FFF2-40B4-BE49-F238E27FC236}">
                <a16:creationId xmlns:a16="http://schemas.microsoft.com/office/drawing/2014/main" id="{917A3A5E-713A-489F-9E64-978A3E0357DC}"/>
              </a:ext>
            </a:extLst>
          </p:cNvPr>
          <p:cNvSpPr/>
          <p:nvPr/>
        </p:nvSpPr>
        <p:spPr>
          <a:xfrm>
            <a:off x="3411356" y="370152"/>
            <a:ext cx="7011825"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KHỞI ĐỘNG</a:t>
            </a:r>
          </a:p>
        </p:txBody>
      </p:sp>
    </p:spTree>
    <p:extLst>
      <p:ext uri="{BB962C8B-B14F-4D97-AF65-F5344CB8AC3E}">
        <p14:creationId xmlns:p14="http://schemas.microsoft.com/office/powerpoint/2010/main" val="1599996397"/>
      </p:ext>
    </p:extLst>
  </p:cSld>
  <p:clrMapOvr>
    <a:masterClrMapping/>
  </p:clrMapOvr>
  <mc:AlternateContent xmlns:mc="http://schemas.openxmlformats.org/markup-compatibility/2006" xmlns:p14="http://schemas.microsoft.com/office/powerpoint/2010/main">
    <mc:Choice Requires="p14">
      <p:transition spd="slow" p14:dur="175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6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2" presetClass="entr" presetSubtype="12" fill="hold" nodeType="withEffect">
                                  <p:stCondLst>
                                    <p:cond delay="90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0" fill="hold"/>
                                        <p:tgtEl>
                                          <p:spTgt spid="38"/>
                                        </p:tgtEl>
                                        <p:attrNameLst>
                                          <p:attrName>ppt_x</p:attrName>
                                        </p:attrNameLst>
                                      </p:cBhvr>
                                      <p:tavLst>
                                        <p:tav tm="0">
                                          <p:val>
                                            <p:strVal val="0-#ppt_w/2"/>
                                          </p:val>
                                        </p:tav>
                                        <p:tav tm="100000">
                                          <p:val>
                                            <p:strVal val="#ppt_x"/>
                                          </p:val>
                                        </p:tav>
                                      </p:tavLst>
                                    </p:anim>
                                    <p:anim calcmode="lin" valueType="num">
                                      <p:cBhvr additive="base">
                                        <p:cTn id="23" dur="5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24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6000" fill="hold"/>
                                        <p:tgtEl>
                                          <p:spTgt spid="37"/>
                                        </p:tgtEl>
                                        <p:attrNameLst>
                                          <p:attrName>ppt_x</p:attrName>
                                        </p:attrNameLst>
                                      </p:cBhvr>
                                      <p:tavLst>
                                        <p:tav tm="0">
                                          <p:val>
                                            <p:strVal val="1+#ppt_w/2"/>
                                          </p:val>
                                        </p:tav>
                                        <p:tav tm="100000">
                                          <p:val>
                                            <p:strVal val="#ppt_x"/>
                                          </p:val>
                                        </p:tav>
                                      </p:tavLst>
                                    </p:anim>
                                    <p:anim calcmode="lin" valueType="num">
                                      <p:cBhvr additive="base">
                                        <p:cTn id="27" dur="6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9" fill="hold" nodeType="withEffect">
                                  <p:stCondLst>
                                    <p:cond delay="150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4000" fill="hold"/>
                                        <p:tgtEl>
                                          <p:spTgt spid="39"/>
                                        </p:tgtEl>
                                        <p:attrNameLst>
                                          <p:attrName>ppt_x</p:attrName>
                                        </p:attrNameLst>
                                      </p:cBhvr>
                                      <p:tavLst>
                                        <p:tav tm="0">
                                          <p:val>
                                            <p:strVal val="0-#ppt_w/2"/>
                                          </p:val>
                                        </p:tav>
                                        <p:tav tm="100000">
                                          <p:val>
                                            <p:strVal val="#ppt_x"/>
                                          </p:val>
                                        </p:tav>
                                      </p:tavLst>
                                    </p:anim>
                                    <p:anim calcmode="lin" valueType="num">
                                      <p:cBhvr additive="base">
                                        <p:cTn id="31" dur="4000" fill="hold"/>
                                        <p:tgtEl>
                                          <p:spTgt spid="39"/>
                                        </p:tgtEl>
                                        <p:attrNameLst>
                                          <p:attrName>ppt_y</p:attrName>
                                        </p:attrNameLst>
                                      </p:cBhvr>
                                      <p:tavLst>
                                        <p:tav tm="0">
                                          <p:val>
                                            <p:strVal val="0-#ppt_h/2"/>
                                          </p:val>
                                        </p:tav>
                                        <p:tav tm="100000">
                                          <p:val>
                                            <p:strVal val="#ppt_y"/>
                                          </p:val>
                                        </p:tav>
                                      </p:tavLst>
                                    </p:anim>
                                  </p:childTnLst>
                                </p:cTn>
                              </p:par>
                              <p:par>
                                <p:cTn id="32" presetID="2" presetClass="entr" presetSubtype="8" fill="hold" nodeType="withEffect">
                                  <p:stCondLst>
                                    <p:cond delay="480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1500" fill="hold"/>
                                        <p:tgtEl>
                                          <p:spTgt spid="61"/>
                                        </p:tgtEl>
                                        <p:attrNameLst>
                                          <p:attrName>ppt_x</p:attrName>
                                        </p:attrNameLst>
                                      </p:cBhvr>
                                      <p:tavLst>
                                        <p:tav tm="0">
                                          <p:val>
                                            <p:strVal val="0-#ppt_w/2"/>
                                          </p:val>
                                        </p:tav>
                                        <p:tav tm="100000">
                                          <p:val>
                                            <p:strVal val="#ppt_x"/>
                                          </p:val>
                                        </p:tav>
                                      </p:tavLst>
                                    </p:anim>
                                    <p:anim calcmode="lin" valueType="num">
                                      <p:cBhvr additive="base">
                                        <p:cTn id="35" dur="1500" fill="hold"/>
                                        <p:tgtEl>
                                          <p:spTgt spid="6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600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500"/>
                                        <p:tgtEl>
                                          <p:spTgt spid="62"/>
                                        </p:tgtEl>
                                      </p:cBhvr>
                                    </p:animEffect>
                                    <p:anim calcmode="lin" valueType="num">
                                      <p:cBhvr>
                                        <p:cTn id="39" dur="1500" fill="hold"/>
                                        <p:tgtEl>
                                          <p:spTgt spid="62"/>
                                        </p:tgtEl>
                                        <p:attrNameLst>
                                          <p:attrName>ppt_x</p:attrName>
                                        </p:attrNameLst>
                                      </p:cBhvr>
                                      <p:tavLst>
                                        <p:tav tm="0">
                                          <p:val>
                                            <p:strVal val="#ppt_x"/>
                                          </p:val>
                                        </p:tav>
                                        <p:tav tm="100000">
                                          <p:val>
                                            <p:strVal val="#ppt_x"/>
                                          </p:val>
                                        </p:tav>
                                      </p:tavLst>
                                    </p:anim>
                                    <p:anim calcmode="lin" valueType="num">
                                      <p:cBhvr>
                                        <p:cTn id="40" dur="1500" fill="hold"/>
                                        <p:tgtEl>
                                          <p:spTgt spid="62"/>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73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1+#ppt_w/2"/>
                                          </p:val>
                                        </p:tav>
                                        <p:tav tm="100000">
                                          <p:val>
                                            <p:strVal val="#ppt_x"/>
                                          </p:val>
                                        </p:tav>
                                      </p:tavLst>
                                    </p:anim>
                                    <p:anim calcmode="lin" valueType="num">
                                      <p:cBhvr additive="base">
                                        <p:cTn id="4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wipe(down)">
                                      <p:cBhvr>
                                        <p:cTn id="49" dur="500"/>
                                        <p:tgtEl>
                                          <p:spTgt spid="64"/>
                                        </p:tgtEl>
                                      </p:cBhvr>
                                    </p:animEffect>
                                  </p:childTnLst>
                                </p:cTn>
                              </p:par>
                              <p:par>
                                <p:cTn id="50" presetID="32" presetClass="emph" presetSubtype="0" fill="hold" grpId="0" nodeType="withEffect">
                                  <p:stCondLst>
                                    <p:cond delay="0"/>
                                  </p:stCondLst>
                                  <p:childTnLst>
                                    <p:animRot by="120000">
                                      <p:cBhvr>
                                        <p:cTn id="51" dur="100" fill="hold">
                                          <p:stCondLst>
                                            <p:cond delay="0"/>
                                          </p:stCondLst>
                                        </p:cTn>
                                        <p:tgtEl>
                                          <p:spTgt spid="36"/>
                                        </p:tgtEl>
                                        <p:attrNameLst>
                                          <p:attrName>r</p:attrName>
                                        </p:attrNameLst>
                                      </p:cBhvr>
                                    </p:animRot>
                                    <p:animRot by="-240000">
                                      <p:cBhvr>
                                        <p:cTn id="52" dur="200" fill="hold">
                                          <p:stCondLst>
                                            <p:cond delay="200"/>
                                          </p:stCondLst>
                                        </p:cTn>
                                        <p:tgtEl>
                                          <p:spTgt spid="36"/>
                                        </p:tgtEl>
                                        <p:attrNameLst>
                                          <p:attrName>r</p:attrName>
                                        </p:attrNameLst>
                                      </p:cBhvr>
                                    </p:animRot>
                                    <p:animRot by="240000">
                                      <p:cBhvr>
                                        <p:cTn id="53" dur="200" fill="hold">
                                          <p:stCondLst>
                                            <p:cond delay="400"/>
                                          </p:stCondLst>
                                        </p:cTn>
                                        <p:tgtEl>
                                          <p:spTgt spid="36"/>
                                        </p:tgtEl>
                                        <p:attrNameLst>
                                          <p:attrName>r</p:attrName>
                                        </p:attrNameLst>
                                      </p:cBhvr>
                                    </p:animRot>
                                    <p:animRot by="-240000">
                                      <p:cBhvr>
                                        <p:cTn id="54" dur="200" fill="hold">
                                          <p:stCondLst>
                                            <p:cond delay="600"/>
                                          </p:stCondLst>
                                        </p:cTn>
                                        <p:tgtEl>
                                          <p:spTgt spid="36"/>
                                        </p:tgtEl>
                                        <p:attrNameLst>
                                          <p:attrName>r</p:attrName>
                                        </p:attrNameLst>
                                      </p:cBhvr>
                                    </p:animRot>
                                    <p:animRot by="120000">
                                      <p:cBhvr>
                                        <p:cTn id="55"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671" t="21728" r="9862" b="35599"/>
          <a:stretch/>
        </p:blipFill>
        <p:spPr bwMode="auto">
          <a:xfrm>
            <a:off x="0" y="-1"/>
            <a:ext cx="12192000" cy="52781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F5324E-727C-43CC-813A-A72EEA0912B6}"/>
              </a:ext>
            </a:extLst>
          </p:cNvPr>
          <p:cNvSpPr/>
          <p:nvPr/>
        </p:nvSpPr>
        <p:spPr>
          <a:xfrm>
            <a:off x="0" y="5278113"/>
            <a:ext cx="12191999"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4400" b="1" dirty="0">
                <a:ln/>
                <a:solidFill>
                  <a:srgbClr val="FF0000"/>
                </a:solidFill>
                <a:latin typeface="Times New Roman" pitchFamily="18" charset="0"/>
                <a:cs typeface="Times New Roman" pitchFamily="18" charset="0"/>
              </a:rPr>
              <a:t>Xung quanh chúng ta có các loài vật khác nhau. Chúng có thể sống nhiều nơi trên Trái Đất.</a:t>
            </a:r>
          </a:p>
        </p:txBody>
      </p:sp>
    </p:spTree>
    <p:extLst>
      <p:ext uri="{BB962C8B-B14F-4D97-AF65-F5344CB8AC3E}">
        <p14:creationId xmlns:p14="http://schemas.microsoft.com/office/powerpoint/2010/main" val="362970680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3A5E-713A-489F-9E64-978A3E0357DC}"/>
              </a:ext>
            </a:extLst>
          </p:cNvPr>
          <p:cNvSpPr/>
          <p:nvPr/>
        </p:nvSpPr>
        <p:spPr>
          <a:xfrm>
            <a:off x="1678642" y="148873"/>
            <a:ext cx="10224324"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HOẠT ĐỘNG TIẾP NỐI:</a:t>
            </a:r>
          </a:p>
        </p:txBody>
      </p:sp>
      <p:sp>
        <p:nvSpPr>
          <p:cNvPr id="6" name="Rectangle 5">
            <a:extLst>
              <a:ext uri="{FF2B5EF4-FFF2-40B4-BE49-F238E27FC236}">
                <a16:creationId xmlns:a16="http://schemas.microsoft.com/office/drawing/2014/main" id="{1A652AFA-28AD-469E-AC73-82FA5118FB88}"/>
              </a:ext>
            </a:extLst>
          </p:cNvPr>
          <p:cNvSpPr/>
          <p:nvPr/>
        </p:nvSpPr>
        <p:spPr>
          <a:xfrm>
            <a:off x="304153" y="1551931"/>
            <a:ext cx="11666482" cy="2123658"/>
          </a:xfrm>
          <a:prstGeom prst="rect">
            <a:avLst/>
          </a:prstGeom>
          <a:solidFill>
            <a:schemeClr val="accent4">
              <a:lumMod val="60000"/>
              <a:lumOff val="40000"/>
            </a:schemeClr>
          </a:solidFill>
        </p:spPr>
        <p:txBody>
          <a:bodyPr wrap="square" lIns="91440" tIns="45720" rIns="91440" bIns="45720">
            <a:spAutoFit/>
          </a:bodyPr>
          <a:lstStyle/>
          <a:p>
            <a:pPr algn="ctr" defTabSz="914411">
              <a:defRPr/>
            </a:pPr>
            <a:r>
              <a:rPr lang="en-US" sz="4400" b="1" dirty="0">
                <a:ln w="0"/>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Về nhà tìm hiểu thêm về cuộc sống của động vật</a:t>
            </a:r>
          </a:p>
          <a:p>
            <a:pPr algn="ctr" defTabSz="914411">
              <a:defRPr/>
            </a:pPr>
            <a:r>
              <a:rPr lang="en-US" sz="4400" b="1" dirty="0">
                <a:ln w="0"/>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và sưu tầm tranh, ảnh hoặc vẽ tranh về các loài động vật.</a:t>
            </a:r>
          </a:p>
        </p:txBody>
      </p:sp>
    </p:spTree>
    <p:extLst>
      <p:ext uri="{BB962C8B-B14F-4D97-AF65-F5344CB8AC3E}">
        <p14:creationId xmlns:p14="http://schemas.microsoft.com/office/powerpoint/2010/main" val="17353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2" name="图片 31">
            <a:extLst>
              <a:ext uri="{FF2B5EF4-FFF2-40B4-BE49-F238E27FC236}">
                <a16:creationId xmlns:a16="http://schemas.microsoft.com/office/drawing/2014/main" id="{8AAD1EA6-E8F1-46EE-89FF-4B89751B8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3" name="图片 32">
            <a:extLst>
              <a:ext uri="{FF2B5EF4-FFF2-40B4-BE49-F238E27FC236}">
                <a16:creationId xmlns:a16="http://schemas.microsoft.com/office/drawing/2014/main" id="{065275D9-114E-42C3-801D-0847221E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4" name="图片 33">
            <a:extLst>
              <a:ext uri="{FF2B5EF4-FFF2-40B4-BE49-F238E27FC236}">
                <a16:creationId xmlns:a16="http://schemas.microsoft.com/office/drawing/2014/main" id="{B3F23126-D866-41BA-A8E7-ADBAE6E561F1}"/>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5" name="图片 34">
            <a:extLst>
              <a:ext uri="{FF2B5EF4-FFF2-40B4-BE49-F238E27FC236}">
                <a16:creationId xmlns:a16="http://schemas.microsoft.com/office/drawing/2014/main" id="{39DB91B1-89FF-4053-83AE-20D36952C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6" name="组合 35">
            <a:extLst>
              <a:ext uri="{FF2B5EF4-FFF2-40B4-BE49-F238E27FC236}">
                <a16:creationId xmlns:a16="http://schemas.microsoft.com/office/drawing/2014/main" id="{2E61F432-6E09-4154-B6CD-E42164D984D4}"/>
              </a:ext>
            </a:extLst>
          </p:cNvPr>
          <p:cNvGrpSpPr/>
          <p:nvPr/>
        </p:nvGrpSpPr>
        <p:grpSpPr>
          <a:xfrm>
            <a:off x="0" y="3698571"/>
            <a:ext cx="12198968" cy="3159429"/>
            <a:chOff x="0" y="3698571"/>
            <a:chExt cx="12198968" cy="3159429"/>
          </a:xfrm>
        </p:grpSpPr>
        <p:pic>
          <p:nvPicPr>
            <p:cNvPr id="37" name="图片 36">
              <a:extLst>
                <a:ext uri="{FF2B5EF4-FFF2-40B4-BE49-F238E27FC236}">
                  <a16:creationId xmlns:a16="http://schemas.microsoft.com/office/drawing/2014/main" id="{F20F34C4-9832-402E-9D49-33117AB83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a16="http://schemas.microsoft.com/office/drawing/2014/main" id="{839A2A9F-C718-460E-8FB7-322116AA8F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a16="http://schemas.microsoft.com/office/drawing/2014/main" id="{5E5D0B11-33B0-49C3-BD54-3E9B25F1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a16="http://schemas.microsoft.com/office/drawing/2014/main" id="{305F0C80-8940-4247-A773-91D2178933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a16="http://schemas.microsoft.com/office/drawing/2014/main" id="{279D5407-426E-4909-85F8-E3E220F684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18" name="图片 13">
            <a:extLst>
              <a:ext uri="{FF2B5EF4-FFF2-40B4-BE49-F238E27FC236}">
                <a16:creationId xmlns:a16="http://schemas.microsoft.com/office/drawing/2014/main" id="{E05A711F-C36E-4B1E-B720-1B58426CEC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378" y="4927564"/>
            <a:ext cx="3535392" cy="1930436"/>
          </a:xfrm>
          <a:prstGeom prst="rect">
            <a:avLst/>
          </a:prstGeom>
        </p:spPr>
      </p:pic>
      <p:sp>
        <p:nvSpPr>
          <p:cNvPr id="19" name="Rectangle 18">
            <a:extLst>
              <a:ext uri="{FF2B5EF4-FFF2-40B4-BE49-F238E27FC236}">
                <a16:creationId xmlns:a16="http://schemas.microsoft.com/office/drawing/2014/main" id="{F0D4A30F-E0B3-4830-8E89-2D5FCBED4F1F}"/>
              </a:ext>
            </a:extLst>
          </p:cNvPr>
          <p:cNvSpPr/>
          <p:nvPr/>
        </p:nvSpPr>
        <p:spPr>
          <a:xfrm>
            <a:off x="2590087" y="1967079"/>
            <a:ext cx="7011825" cy="2123658"/>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CHÀO TẠM BIỆT CÁC CON</a:t>
            </a:r>
          </a:p>
        </p:txBody>
      </p:sp>
    </p:spTree>
    <p:extLst>
      <p:ext uri="{BB962C8B-B14F-4D97-AF65-F5344CB8AC3E}">
        <p14:creationId xmlns:p14="http://schemas.microsoft.com/office/powerpoint/2010/main" val="20252016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9"/>
                                        </p:tgtEl>
                                        <p:attrNameLst>
                                          <p:attrName>r</p:attrName>
                                        </p:attrNameLst>
                                      </p:cBhvr>
                                    </p:animRot>
                                    <p:animRot by="-240000">
                                      <p:cBhvr>
                                        <p:cTn id="38" dur="200" fill="hold">
                                          <p:stCondLst>
                                            <p:cond delay="200"/>
                                          </p:stCondLst>
                                        </p:cTn>
                                        <p:tgtEl>
                                          <p:spTgt spid="19"/>
                                        </p:tgtEl>
                                        <p:attrNameLst>
                                          <p:attrName>r</p:attrName>
                                        </p:attrNameLst>
                                      </p:cBhvr>
                                    </p:animRot>
                                    <p:animRot by="240000">
                                      <p:cBhvr>
                                        <p:cTn id="39" dur="200" fill="hold">
                                          <p:stCondLst>
                                            <p:cond delay="400"/>
                                          </p:stCondLst>
                                        </p:cTn>
                                        <p:tgtEl>
                                          <p:spTgt spid="19"/>
                                        </p:tgtEl>
                                        <p:attrNameLst>
                                          <p:attrName>r</p:attrName>
                                        </p:attrNameLst>
                                      </p:cBhvr>
                                    </p:animRot>
                                    <p:animRot by="-240000">
                                      <p:cBhvr>
                                        <p:cTn id="40" dur="200" fill="hold">
                                          <p:stCondLst>
                                            <p:cond delay="600"/>
                                          </p:stCondLst>
                                        </p:cTn>
                                        <p:tgtEl>
                                          <p:spTgt spid="19"/>
                                        </p:tgtEl>
                                        <p:attrNameLst>
                                          <p:attrName>r</p:attrName>
                                        </p:attrNameLst>
                                      </p:cBhvr>
                                    </p:animRot>
                                    <p:animRot by="120000">
                                      <p:cBhvr>
                                        <p:cTn id="41"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95349" y="400050"/>
            <a:ext cx="10018081" cy="4875718"/>
            <a:chOff x="763164" y="191595"/>
            <a:chExt cx="11257622" cy="6093823"/>
          </a:xfrm>
        </p:grpSpPr>
        <p:sp>
          <p:nvSpPr>
            <p:cNvPr id="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024" y="4358469"/>
            <a:ext cx="1523824" cy="2482521"/>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49" y="354354"/>
            <a:ext cx="2019745" cy="1698284"/>
          </a:xfrm>
          <a:prstGeom prst="rect">
            <a:avLst/>
          </a:prstGeom>
        </p:spPr>
      </p:pic>
      <p:sp>
        <p:nvSpPr>
          <p:cNvPr id="12" name="Rectangle 11">
            <a:extLst>
              <a:ext uri="{FF2B5EF4-FFF2-40B4-BE49-F238E27FC236}">
                <a16:creationId xmlns:a16="http://schemas.microsoft.com/office/drawing/2014/main" id="{917A3A5E-713A-489F-9E64-978A3E0357DC}"/>
              </a:ext>
            </a:extLst>
          </p:cNvPr>
          <p:cNvSpPr/>
          <p:nvPr/>
        </p:nvSpPr>
        <p:spPr>
          <a:xfrm>
            <a:off x="749406" y="1203496"/>
            <a:ext cx="9764024" cy="3416320"/>
          </a:xfrm>
          <a:prstGeom prst="rect">
            <a:avLst/>
          </a:prstGeom>
          <a:noFill/>
        </p:spPr>
        <p:txBody>
          <a:bodyPr wrap="square" lIns="91440" tIns="45720" rIns="91440" bIns="45720">
            <a:spAutoFit/>
          </a:bodyPr>
          <a:lstStyle/>
          <a:p>
            <a:pPr algn="ctr" defTabSz="914411">
              <a:defRPr/>
            </a:pPr>
            <a:r>
              <a:rPr lang="en-US" sz="5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Chia lớp thành 6 nhóm trong 3 phút nhóm nào kể được nhiều tên con vật và chúng sống ở đâu thì nhóm đó thắng cuộc.</a:t>
            </a:r>
          </a:p>
        </p:txBody>
      </p:sp>
    </p:spTree>
    <p:extLst>
      <p:ext uri="{BB962C8B-B14F-4D97-AF65-F5344CB8AC3E}">
        <p14:creationId xmlns:p14="http://schemas.microsoft.com/office/powerpoint/2010/main" val="2371904128"/>
      </p:ext>
    </p:extLst>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95349" y="400050"/>
            <a:ext cx="10018081" cy="4875718"/>
            <a:chOff x="763164" y="191595"/>
            <a:chExt cx="11257622" cy="6093823"/>
          </a:xfrm>
        </p:grpSpPr>
        <p:sp>
          <p:nvSpPr>
            <p:cNvPr id="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024" y="4358469"/>
            <a:ext cx="1523824" cy="2482521"/>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49" y="354354"/>
            <a:ext cx="2019745" cy="1698284"/>
          </a:xfrm>
          <a:prstGeom prst="rect">
            <a:avLst/>
          </a:prstGeom>
        </p:spPr>
      </p:pic>
      <p:sp>
        <p:nvSpPr>
          <p:cNvPr id="12" name="Rectangle 11">
            <a:extLst>
              <a:ext uri="{FF2B5EF4-FFF2-40B4-BE49-F238E27FC236}">
                <a16:creationId xmlns:a16="http://schemas.microsoft.com/office/drawing/2014/main" id="{917A3A5E-713A-489F-9E64-978A3E0357DC}"/>
              </a:ext>
            </a:extLst>
          </p:cNvPr>
          <p:cNvSpPr/>
          <p:nvPr/>
        </p:nvSpPr>
        <p:spPr>
          <a:xfrm>
            <a:off x="2515094" y="1203496"/>
            <a:ext cx="7011825"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HOẠT ĐỘNG 1:</a:t>
            </a:r>
          </a:p>
        </p:txBody>
      </p:sp>
      <p:sp>
        <p:nvSpPr>
          <p:cNvPr id="10" name="Rectangle 9">
            <a:extLst>
              <a:ext uri="{FF2B5EF4-FFF2-40B4-BE49-F238E27FC236}">
                <a16:creationId xmlns:a16="http://schemas.microsoft.com/office/drawing/2014/main" id="{1A652AFA-28AD-469E-AC73-82FA5118FB88}"/>
              </a:ext>
            </a:extLst>
          </p:cNvPr>
          <p:cNvSpPr/>
          <p:nvPr/>
        </p:nvSpPr>
        <p:spPr>
          <a:xfrm>
            <a:off x="1087821" y="2528398"/>
            <a:ext cx="9222827" cy="830997"/>
          </a:xfrm>
          <a:prstGeom prst="rect">
            <a:avLst/>
          </a:prstGeom>
          <a:noFill/>
        </p:spPr>
        <p:txBody>
          <a:bodyPr wrap="square" lIns="91440" tIns="45720" rIns="91440" bIns="45720">
            <a:spAutoFit/>
          </a:bodyPr>
          <a:lstStyle/>
          <a:p>
            <a:pPr algn="ctr" defTabSz="914411">
              <a:defRPr/>
            </a:pPr>
            <a:r>
              <a:rPr lang="en-US" sz="4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Tìm hiểu về nơi sống của động vật</a:t>
            </a:r>
          </a:p>
        </p:txBody>
      </p:sp>
    </p:spTree>
    <p:extLst>
      <p:ext uri="{BB962C8B-B14F-4D97-AF65-F5344CB8AC3E}">
        <p14:creationId xmlns:p14="http://schemas.microsoft.com/office/powerpoint/2010/main" val="4273796348"/>
      </p:ext>
    </p:extLst>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461" t="38867" r="12483" b="7910"/>
          <a:stretch>
            <a:fillRect/>
          </a:stretch>
        </p:blipFill>
        <p:spPr bwMode="auto">
          <a:xfrm>
            <a:off x="0" y="0"/>
            <a:ext cx="12192000" cy="60224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8F5324E-727C-43CC-813A-A72EEA0912B6}"/>
              </a:ext>
            </a:extLst>
          </p:cNvPr>
          <p:cNvSpPr/>
          <p:nvPr/>
        </p:nvSpPr>
        <p:spPr>
          <a:xfrm>
            <a:off x="4207737" y="5785945"/>
            <a:ext cx="3413115"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6000" b="1" dirty="0">
                <a:ln/>
                <a:solidFill>
                  <a:srgbClr val="FF0000"/>
                </a:solidFill>
                <a:latin typeface="Times New Roman" pitchFamily="18" charset="0"/>
                <a:cs typeface="Times New Roman" pitchFamily="18" charset="0"/>
              </a:rPr>
              <a:t>Nhóm đôi</a:t>
            </a:r>
          </a:p>
        </p:txBody>
      </p:sp>
    </p:spTree>
    <p:extLst>
      <p:ext uri="{BB962C8B-B14F-4D97-AF65-F5344CB8AC3E}">
        <p14:creationId xmlns:p14="http://schemas.microsoft.com/office/powerpoint/2010/main" val="39874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461" t="38867" r="12483" b="7910"/>
          <a:stretch>
            <a:fillRect/>
          </a:stretch>
        </p:blipFill>
        <p:spPr bwMode="auto">
          <a:xfrm>
            <a:off x="0" y="0"/>
            <a:ext cx="12192000" cy="51609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A652AFA-28AD-469E-AC73-82FA5118FB88}"/>
              </a:ext>
            </a:extLst>
          </p:cNvPr>
          <p:cNvSpPr/>
          <p:nvPr/>
        </p:nvSpPr>
        <p:spPr>
          <a:xfrm>
            <a:off x="1030014" y="5160919"/>
            <a:ext cx="10820400" cy="830997"/>
          </a:xfrm>
          <a:prstGeom prst="rect">
            <a:avLst/>
          </a:prstGeom>
          <a:noFill/>
        </p:spPr>
        <p:txBody>
          <a:bodyPr wrap="square" lIns="91440" tIns="45720" rIns="91440" bIns="45720">
            <a:spAutoFit/>
          </a:bodyPr>
          <a:lstStyle/>
          <a:p>
            <a:pPr algn="ctr" defTabSz="914411">
              <a:defRPr/>
            </a:pPr>
            <a:r>
              <a:rPr lang="en-US" sz="4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Đây là con gì? Con vật sống ở đâu?</a:t>
            </a:r>
          </a:p>
        </p:txBody>
      </p:sp>
      <p:sp>
        <p:nvSpPr>
          <p:cNvPr id="7" name="Rectangle 6">
            <a:extLst>
              <a:ext uri="{FF2B5EF4-FFF2-40B4-BE49-F238E27FC236}">
                <a16:creationId xmlns:a16="http://schemas.microsoft.com/office/drawing/2014/main" id="{1A652AFA-28AD-469E-AC73-82FA5118FB88}"/>
              </a:ext>
            </a:extLst>
          </p:cNvPr>
          <p:cNvSpPr/>
          <p:nvPr/>
        </p:nvSpPr>
        <p:spPr>
          <a:xfrm>
            <a:off x="982717" y="6003425"/>
            <a:ext cx="10820400" cy="830997"/>
          </a:xfrm>
          <a:prstGeom prst="rect">
            <a:avLst/>
          </a:prstGeom>
          <a:noFill/>
        </p:spPr>
        <p:txBody>
          <a:bodyPr wrap="square" lIns="91440" tIns="45720" rIns="91440" bIns="45720">
            <a:spAutoFit/>
          </a:bodyPr>
          <a:lstStyle/>
          <a:p>
            <a:pPr algn="ctr" defTabSz="914411">
              <a:defRPr/>
            </a:pPr>
            <a:r>
              <a:rPr lang="en-US" sz="4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Nơi sống có đặc điểm như thế nào?</a:t>
            </a:r>
          </a:p>
        </p:txBody>
      </p:sp>
    </p:spTree>
    <p:extLst>
      <p:ext uri="{BB962C8B-B14F-4D97-AF65-F5344CB8AC3E}">
        <p14:creationId xmlns:p14="http://schemas.microsoft.com/office/powerpoint/2010/main" val="2584556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rot="20498513">
            <a:off x="2167716" y="-100060"/>
            <a:ext cx="1525010" cy="2729768"/>
          </a:xfrm>
          <a:prstGeom prst="rect">
            <a:avLst/>
          </a:prstGeom>
        </p:spPr>
      </p:pic>
      <p:pic>
        <p:nvPicPr>
          <p:cNvPr id="8" name="图片 15"/>
          <p:cNvPicPr>
            <a:picLocks noChangeAspect="1"/>
          </p:cNvPicPr>
          <p:nvPr/>
        </p:nvPicPr>
        <p:blipFill>
          <a:blip r:embed="rId7"/>
          <a:stretch>
            <a:fillRect/>
          </a:stretch>
        </p:blipFill>
        <p:spPr>
          <a:xfrm rot="1521259" flipH="1">
            <a:off x="7493170" y="-204437"/>
            <a:ext cx="1525010" cy="2729768"/>
          </a:xfrm>
          <a:prstGeom prst="rect">
            <a:avLst/>
          </a:prstGeom>
        </p:spPr>
      </p:pic>
      <p:pic>
        <p:nvPicPr>
          <p:cNvPr id="7" name="图片 11268" descr="24"/>
          <p:cNvPicPr>
            <a:picLocks noChangeAspect="1"/>
          </p:cNvPicPr>
          <p:nvPr/>
        </p:nvPicPr>
        <p:blipFill>
          <a:blip r:embed="rId8"/>
          <a:stretch>
            <a:fillRect/>
          </a:stretch>
        </p:blipFill>
        <p:spPr>
          <a:xfrm>
            <a:off x="3144440" y="-58312"/>
            <a:ext cx="4793570" cy="4766263"/>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3831536" y="2235903"/>
            <a:ext cx="3240114" cy="144617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err="1">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Trình</a:t>
            </a:r>
            <a:r>
              <a:rPr kumimoji="0" lang="en-US" altLang="zh-CN" sz="4399" b="1" i="0" u="none" strike="noStrike" kern="1200" cap="none" spc="0" normalizeH="0" baseline="0" noProof="0" dirty="0">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kumimoji="0" lang="en-US" altLang="zh-CN" sz="4399" b="1" i="0" u="none" strike="noStrike" kern="1200" cap="none" spc="0" normalizeH="0" baseline="0" noProof="0" dirty="0" err="1">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bày</a:t>
            </a:r>
            <a:r>
              <a:rPr kumimoji="0" lang="en-US" altLang="zh-CN" sz="4399" b="1" i="0" u="none" strike="noStrike" kern="1200" cap="none" spc="0" normalizeH="0" baseline="0" noProof="0" dirty="0">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kumimoji="0" lang="en-US" altLang="zh-CN" sz="4399" b="1" i="0" u="none" strike="noStrike" kern="1200" cap="none" spc="0" normalizeH="0" baseline="0" noProof="0" dirty="0" err="1">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trước</a:t>
            </a:r>
            <a:r>
              <a:rPr kumimoji="0" lang="en-US" altLang="zh-CN" sz="4399" b="1" i="0" u="none" strike="noStrike" kern="1200" cap="none" spc="0" normalizeH="0" baseline="0" noProof="0" dirty="0">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kumimoji="0" lang="en-US" altLang="zh-CN" sz="4399" b="1" i="0" u="none" strike="noStrike" kern="1200" cap="none" spc="0" normalizeH="0" baseline="0" noProof="0" dirty="0" err="1">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lớp</a:t>
            </a:r>
            <a:endParaRPr kumimoji="0" lang="zh-CN" altLang="en-US" sz="4399" b="0" i="0" u="none" strike="noStrike" kern="1200" cap="none" spc="0" normalizeH="0" baseline="0" noProof="0" dirty="0">
              <a:ln>
                <a:noFill/>
              </a:ln>
              <a:solidFill>
                <a:srgbClr val="FF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2603034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379" t="38867" r="48900" b="43717"/>
          <a:stretch/>
        </p:blipFill>
        <p:spPr bwMode="auto">
          <a:xfrm>
            <a:off x="0" y="-1"/>
            <a:ext cx="12192000" cy="4997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652AFA-28AD-469E-AC73-82FA5118FB88}"/>
              </a:ext>
            </a:extLst>
          </p:cNvPr>
          <p:cNvSpPr/>
          <p:nvPr/>
        </p:nvSpPr>
        <p:spPr>
          <a:xfrm>
            <a:off x="449318" y="4662678"/>
            <a:ext cx="10820400" cy="2308324"/>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Đây là lạc đà một bướu, là loài động vật lớn nhất sống được trên sa mạc và các vùng khô cằn thiếu nước uống.</a:t>
            </a:r>
          </a:p>
        </p:txBody>
      </p:sp>
    </p:spTree>
    <p:extLst>
      <p:ext uri="{BB962C8B-B14F-4D97-AF65-F5344CB8AC3E}">
        <p14:creationId xmlns:p14="http://schemas.microsoft.com/office/powerpoint/2010/main" val="191867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122" t="38867" r="12483" b="43299"/>
          <a:stretch/>
        </p:blipFill>
        <p:spPr bwMode="auto">
          <a:xfrm>
            <a:off x="0" y="0"/>
            <a:ext cx="12191999" cy="4240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A652AFA-28AD-469E-AC73-82FA5118FB88}"/>
              </a:ext>
            </a:extLst>
          </p:cNvPr>
          <p:cNvSpPr/>
          <p:nvPr/>
        </p:nvSpPr>
        <p:spPr>
          <a:xfrm>
            <a:off x="1" y="3955592"/>
            <a:ext cx="12191999" cy="3046988"/>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Cá heo là loài cá thông minh và hiền lành sống trong đại dương. Khi nhắc đến cá heo các em sẽ nghĩ ngay đến những màn biểu diễn xiếc điêu luyện.</a:t>
            </a:r>
          </a:p>
        </p:txBody>
      </p:sp>
    </p:spTree>
    <p:extLst>
      <p:ext uri="{BB962C8B-B14F-4D97-AF65-F5344CB8AC3E}">
        <p14:creationId xmlns:p14="http://schemas.microsoft.com/office/powerpoint/2010/main" val="21376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4411&quot;&gt;&lt;object type=&quot;3&quot; unique_id=&quot;14413&quot;&gt;&lt;property id=&quot;20148&quot; value=&quot;5&quot;/&gt;&lt;property id=&quot;20300&quot; value=&quot;Slide 3&quot;/&gt;&lt;property id=&quot;20307&quot; value=&quot;333&quot;/&gt;&lt;/object&gt;&lt;object type=&quot;3&quot; unique_id=&quot;14414&quot;&gt;&lt;property id=&quot;20148&quot; value=&quot;5&quot;/&gt;&lt;property id=&quot;20300&quot; value=&quot;Slide 4&quot;/&gt;&lt;property id=&quot;20307&quot; value=&quot;377&quot;/&gt;&lt;/object&gt;&lt;object type=&quot;3&quot; unique_id=&quot;14415&quot;&gt;&lt;property id=&quot;20148&quot; value=&quot;5&quot;/&gt;&lt;property id=&quot;20300&quot; value=&quot;Slide 5&quot;/&gt;&lt;property id=&quot;20307&quot; value=&quot;352&quot;/&gt;&lt;/object&gt;&lt;object type=&quot;3&quot; unique_id=&quot;14416&quot;&gt;&lt;property id=&quot;20148&quot; value=&quot;5&quot;/&gt;&lt;property id=&quot;20300&quot; value=&quot;Slide 6&quot;/&gt;&lt;property id=&quot;20307&quot; value=&quot;376&quot;/&gt;&lt;/object&gt;&lt;object type=&quot;3&quot; unique_id=&quot;14417&quot;&gt;&lt;property id=&quot;20148&quot; value=&quot;5&quot;/&gt;&lt;property id=&quot;20300&quot; value=&quot;Slide 7&quot;/&gt;&lt;property id=&quot;20307&quot; value=&quot;378&quot;/&gt;&lt;/object&gt;&lt;object type=&quot;3&quot; unique_id=&quot;14418&quot;&gt;&lt;property id=&quot;20148&quot; value=&quot;5&quot;/&gt;&lt;property id=&quot;20300&quot; value=&quot;Slide 8&quot;/&gt;&lt;property id=&quot;20307&quot; value=&quot;379&quot;/&gt;&lt;/object&gt;&lt;object type=&quot;3&quot; unique_id=&quot;14419&quot;&gt;&lt;property id=&quot;20148&quot; value=&quot;5&quot;/&gt;&lt;property id=&quot;20300&quot; value=&quot;Slide 9&quot;/&gt;&lt;property id=&quot;20307&quot; value=&quot;356&quot;/&gt;&lt;/object&gt;&lt;object type=&quot;3&quot; unique_id=&quot;14420&quot;&gt;&lt;property id=&quot;20148&quot; value=&quot;5&quot;/&gt;&lt;property id=&quot;20300&quot; value=&quot;Slide 10&quot;/&gt;&lt;property id=&quot;20307&quot; value=&quot;357&quot;/&gt;&lt;/object&gt;&lt;object type=&quot;3&quot; unique_id=&quot;14421&quot;&gt;&lt;property id=&quot;20148&quot; value=&quot;5&quot;/&gt;&lt;property id=&quot;20300&quot; value=&quot;Slide 11&quot;/&gt;&lt;property id=&quot;20307&quot; value=&quot;371&quot;/&gt;&lt;/object&gt;&lt;object type=&quot;3&quot; unique_id=&quot;14422&quot;&gt;&lt;property id=&quot;20148&quot; value=&quot;5&quot;/&gt;&lt;property id=&quot;20300&quot; value=&quot;Slide 12 - &amp;quot;MOÙN QUAØ ÑAËC BIEÄT&amp;quot;&quot;/&gt;&lt;property id=&quot;20307&quot; value=&quot;381&quot;/&gt;&lt;/object&gt;&lt;object type=&quot;3&quot; unique_id=&quot;14423&quot;&gt;&lt;property id=&quot;20148&quot; value=&quot;5&quot;/&gt;&lt;property id=&quot;20300&quot; value=&quot;Slide 13&quot;/&gt;&lt;property id=&quot;20307&quot; value=&quot;364&quot;/&gt;&lt;/object&gt;&lt;object type=&quot;3&quot; unique_id=&quot;14424&quot;&gt;&lt;property id=&quot;20148&quot; value=&quot;5&quot;/&gt;&lt;property id=&quot;20300&quot; value=&quot;Slide 14&quot;/&gt;&lt;property id=&quot;20307&quot; value=&quot;372&quot;/&gt;&lt;/object&gt;&lt;object type=&quot;3&quot; unique_id=&quot;14425&quot;&gt;&lt;property id=&quot;20148&quot; value=&quot;5&quot;/&gt;&lt;property id=&quot;20300&quot; value=&quot;Slide 15&quot;/&gt;&lt;property id=&quot;20307&quot; value=&quot;382&quot;/&gt;&lt;/object&gt;&lt;object type=&quot;3&quot; unique_id=&quot;14426&quot;&gt;&lt;property id=&quot;20148&quot; value=&quot;5&quot;/&gt;&lt;property id=&quot;20300&quot; value=&quot;Slide 16&quot;/&gt;&lt;property id=&quot;20307&quot; value=&quot;366&quot;/&gt;&lt;/object&gt;&lt;object type=&quot;3&quot; unique_id=&quot;14427&quot;&gt;&lt;property id=&quot;20148&quot; value=&quot;5&quot;/&gt;&lt;property id=&quot;20300&quot; value=&quot;Slide 17&quot;/&gt;&lt;property id=&quot;20307&quot; value=&quot;282&quot;/&gt;&lt;/object&gt;&lt;object type=&quot;3&quot; unique_id=&quot;15844&quot;&gt;&lt;property id=&quot;20148&quot; value=&quot;5&quot;/&gt;&lt;property id=&quot;20300&quot; value=&quot;Slide 1&quot;/&gt;&lt;property id=&quot;20307&quot; value=&quot;383&quot;/&gt;&lt;/object&gt;&lt;object type=&quot;3&quot; unique_id=&quot;15845&quot;&gt;&lt;property id=&quot;20148&quot; value=&quot;5&quot;/&gt;&lt;property id=&quot;20300&quot; value=&quot;Slide 2&quot;/&gt;&lt;property id=&quot;20307&quot; value=&quot;384&quot;/&gt;&lt;/object&gt;&lt;/object&gt;&lt;object type=&quot;8&quot; unique_id=&quot;14447&quot;&gt;&lt;/object&gt;&lt;/object&gt;&lt;/database&gt;"/>
  <p:tag name="SECTOMILLISECCONVERTED" val="1"/>
</p:tagLst>
</file>

<file path=ppt/theme/theme1.xml><?xml version="1.0" encoding="utf-8"?>
<a:theme xmlns:a="http://schemas.openxmlformats.org/drawingml/2006/main" name="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5302</TotalTime>
  <Words>476</Words>
  <Application>Microsoft Office PowerPoint</Application>
  <PresentationFormat>Widescreen</PresentationFormat>
  <Paragraphs>66</Paragraphs>
  <Slides>22</Slides>
  <Notes>18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22</vt:i4>
      </vt:variant>
    </vt:vector>
  </HeadingPairs>
  <TitlesOfParts>
    <vt:vector size="37" baseType="lpstr">
      <vt:lpstr>等线</vt:lpstr>
      <vt:lpstr>等线 Light</vt:lpstr>
      <vt:lpstr>微软雅黑</vt:lpstr>
      <vt:lpstr>Arial</vt:lpstr>
      <vt:lpstr>Averta Std CY Bold</vt:lpstr>
      <vt:lpstr>Calibri</vt:lpstr>
      <vt:lpstr>Calibri Light</vt:lpstr>
      <vt:lpstr>Quicksand Medium</vt:lpstr>
      <vt:lpstr>Times New Roman</vt:lpstr>
      <vt:lpstr>www.33ppt.com</vt:lpstr>
      <vt:lpstr>3_Office 主题​​</vt:lpstr>
      <vt:lpstr>2_Office Theme</vt:lpstr>
      <vt:lpstr>jeppt.com</vt:lpstr>
      <vt:lpstr>Hoạt động</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Nguyen</cp:lastModifiedBy>
  <cp:revision>432</cp:revision>
  <dcterms:created xsi:type="dcterms:W3CDTF">2020-10-03T06:01:09Z</dcterms:created>
  <dcterms:modified xsi:type="dcterms:W3CDTF">2022-01-08T13:16:04Z</dcterms:modified>
</cp:coreProperties>
</file>