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4"/>
  </p:notesMasterIdLst>
  <p:sldIdLst>
    <p:sldId id="318" r:id="rId2"/>
    <p:sldId id="378" r:id="rId3"/>
    <p:sldId id="377" r:id="rId4"/>
    <p:sldId id="333" r:id="rId5"/>
    <p:sldId id="335" r:id="rId6"/>
    <p:sldId id="337" r:id="rId7"/>
    <p:sldId id="339" r:id="rId8"/>
    <p:sldId id="341" r:id="rId9"/>
    <p:sldId id="293" r:id="rId10"/>
    <p:sldId id="281" r:id="rId11"/>
    <p:sldId id="321" r:id="rId12"/>
    <p:sldId id="280" r:id="rId13"/>
    <p:sldId id="351" r:id="rId14"/>
    <p:sldId id="297" r:id="rId15"/>
    <p:sldId id="287" r:id="rId16"/>
    <p:sldId id="343" r:id="rId17"/>
    <p:sldId id="345" r:id="rId18"/>
    <p:sldId id="347" r:id="rId19"/>
    <p:sldId id="349" r:id="rId20"/>
    <p:sldId id="323" r:id="rId21"/>
    <p:sldId id="326" r:id="rId22"/>
    <p:sldId id="327" r:id="rId23"/>
    <p:sldId id="370" r:id="rId24"/>
    <p:sldId id="329" r:id="rId25"/>
    <p:sldId id="355" r:id="rId26"/>
    <p:sldId id="357" r:id="rId27"/>
    <p:sldId id="359" r:id="rId28"/>
    <p:sldId id="374" r:id="rId29"/>
    <p:sldId id="361" r:id="rId30"/>
    <p:sldId id="363" r:id="rId31"/>
    <p:sldId id="285" r:id="rId32"/>
    <p:sldId id="379"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0000"/>
    <a:srgbClr val="990000"/>
    <a:srgbClr val="EDB0EE"/>
    <a:srgbClr val="669900"/>
    <a:srgbClr val="0033CC"/>
    <a:srgbClr val="F6F4A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3153" autoAdjust="0"/>
  </p:normalViewPr>
  <p:slideViewPr>
    <p:cSldViewPr>
      <p:cViewPr varScale="1">
        <p:scale>
          <a:sx n="68" d="100"/>
          <a:sy n="68" d="100"/>
        </p:scale>
        <p:origin x="-6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12902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vi-V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902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12903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12903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989B973-0CCB-4829-9633-9D00FFFD0F6F}" type="slidenum">
              <a:rPr lang="en-US" altLang="vi-VN"/>
              <a:pPr/>
              <a:t>‹#›</a:t>
            </a:fld>
            <a:endParaRPr lang="en-US" altLang="vi-VN"/>
          </a:p>
        </p:txBody>
      </p:sp>
    </p:spTree>
    <p:extLst>
      <p:ext uri="{BB962C8B-B14F-4D97-AF65-F5344CB8AC3E}">
        <p14:creationId xmlns:p14="http://schemas.microsoft.com/office/powerpoint/2010/main" val="2879946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C1F9709-499A-4C04-9D73-804A4B6ADC36}" type="slidenum">
              <a:rPr lang="en-US" altLang="vi-VN">
                <a:latin typeface="Arial" panose="020B0604020202020204" pitchFamily="34" charset="0"/>
              </a:rPr>
              <a:pPr/>
              <a:t>14</a:t>
            </a:fld>
            <a:endParaRPr lang="en-US" altLang="vi-VN">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E924211D-4915-4D74-BB36-FB8758232D45}" type="slidenum">
              <a:rPr lang="en-US" altLang="vi-VN"/>
              <a:pPr/>
              <a:t>‹#›</a:t>
            </a:fld>
            <a:endParaRPr lang="en-US" altLang="vi-VN"/>
          </a:p>
        </p:txBody>
      </p:sp>
    </p:spTree>
    <p:extLst>
      <p:ext uri="{BB962C8B-B14F-4D97-AF65-F5344CB8AC3E}">
        <p14:creationId xmlns:p14="http://schemas.microsoft.com/office/powerpoint/2010/main" val="271128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F555683F-80A9-4F19-82CF-CDAD20D01A68}" type="slidenum">
              <a:rPr lang="en-US" altLang="vi-VN"/>
              <a:pPr/>
              <a:t>‹#›</a:t>
            </a:fld>
            <a:endParaRPr lang="en-US" altLang="vi-VN"/>
          </a:p>
        </p:txBody>
      </p:sp>
    </p:spTree>
    <p:extLst>
      <p:ext uri="{BB962C8B-B14F-4D97-AF65-F5344CB8AC3E}">
        <p14:creationId xmlns:p14="http://schemas.microsoft.com/office/powerpoint/2010/main" val="135374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87516CF3-4327-43E7-AECA-80BD6BD0E3D0}" type="slidenum">
              <a:rPr lang="en-US" altLang="vi-VN"/>
              <a:pPr/>
              <a:t>‹#›</a:t>
            </a:fld>
            <a:endParaRPr lang="en-US" altLang="vi-VN"/>
          </a:p>
        </p:txBody>
      </p:sp>
    </p:spTree>
    <p:extLst>
      <p:ext uri="{BB962C8B-B14F-4D97-AF65-F5344CB8AC3E}">
        <p14:creationId xmlns:p14="http://schemas.microsoft.com/office/powerpoint/2010/main" val="268135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BA8C7945-7BBA-493F-A011-2D2C8388FE61}" type="slidenum">
              <a:rPr lang="en-US" altLang="vi-VN"/>
              <a:pPr/>
              <a:t>‹#›</a:t>
            </a:fld>
            <a:endParaRPr lang="en-US" altLang="vi-VN"/>
          </a:p>
        </p:txBody>
      </p:sp>
    </p:spTree>
    <p:extLst>
      <p:ext uri="{BB962C8B-B14F-4D97-AF65-F5344CB8AC3E}">
        <p14:creationId xmlns:p14="http://schemas.microsoft.com/office/powerpoint/2010/main" val="371178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364D65F7-37F5-49F3-9BF6-25EADA19A731}" type="slidenum">
              <a:rPr lang="en-US" altLang="vi-VN"/>
              <a:pPr/>
              <a:t>‹#›</a:t>
            </a:fld>
            <a:endParaRPr lang="en-US" altLang="vi-VN"/>
          </a:p>
        </p:txBody>
      </p:sp>
    </p:spTree>
    <p:extLst>
      <p:ext uri="{BB962C8B-B14F-4D97-AF65-F5344CB8AC3E}">
        <p14:creationId xmlns:p14="http://schemas.microsoft.com/office/powerpoint/2010/main" val="256120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78519516-295F-4748-81EA-2570986F30FB}" type="slidenum">
              <a:rPr lang="en-US" altLang="vi-VN"/>
              <a:pPr/>
              <a:t>‹#›</a:t>
            </a:fld>
            <a:endParaRPr lang="en-US" altLang="vi-VN"/>
          </a:p>
        </p:txBody>
      </p:sp>
    </p:spTree>
    <p:extLst>
      <p:ext uri="{BB962C8B-B14F-4D97-AF65-F5344CB8AC3E}">
        <p14:creationId xmlns:p14="http://schemas.microsoft.com/office/powerpoint/2010/main" val="323654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758F94A7-095F-402D-9DB2-D3BA667DB080}" type="slidenum">
              <a:rPr lang="en-US" altLang="vi-VN"/>
              <a:pPr/>
              <a:t>‹#›</a:t>
            </a:fld>
            <a:endParaRPr lang="en-US" altLang="vi-VN"/>
          </a:p>
        </p:txBody>
      </p:sp>
    </p:spTree>
    <p:extLst>
      <p:ext uri="{BB962C8B-B14F-4D97-AF65-F5344CB8AC3E}">
        <p14:creationId xmlns:p14="http://schemas.microsoft.com/office/powerpoint/2010/main" val="153629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FFC42CE2-A41F-4B27-97A6-2D62EFE59717}" type="slidenum">
              <a:rPr lang="en-US" altLang="vi-VN"/>
              <a:pPr/>
              <a:t>‹#›</a:t>
            </a:fld>
            <a:endParaRPr lang="en-US" altLang="vi-VN"/>
          </a:p>
        </p:txBody>
      </p:sp>
    </p:spTree>
    <p:extLst>
      <p:ext uri="{BB962C8B-B14F-4D97-AF65-F5344CB8AC3E}">
        <p14:creationId xmlns:p14="http://schemas.microsoft.com/office/powerpoint/2010/main" val="316094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25E23781-AD01-4C85-ADDF-231144C3499D}" type="slidenum">
              <a:rPr lang="en-US" altLang="vi-VN"/>
              <a:pPr/>
              <a:t>‹#›</a:t>
            </a:fld>
            <a:endParaRPr lang="en-US" altLang="vi-VN"/>
          </a:p>
        </p:txBody>
      </p:sp>
    </p:spTree>
    <p:extLst>
      <p:ext uri="{BB962C8B-B14F-4D97-AF65-F5344CB8AC3E}">
        <p14:creationId xmlns:p14="http://schemas.microsoft.com/office/powerpoint/2010/main" val="424000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48B4593F-F033-4D41-9EBA-37B340399DBB}" type="slidenum">
              <a:rPr lang="en-US" altLang="vi-VN"/>
              <a:pPr/>
              <a:t>‹#›</a:t>
            </a:fld>
            <a:endParaRPr lang="en-US" altLang="vi-VN"/>
          </a:p>
        </p:txBody>
      </p:sp>
    </p:spTree>
    <p:extLst>
      <p:ext uri="{BB962C8B-B14F-4D97-AF65-F5344CB8AC3E}">
        <p14:creationId xmlns:p14="http://schemas.microsoft.com/office/powerpoint/2010/main" val="33528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666A1C47-E635-4CFB-BBB7-2C03061CA3A1}" type="slidenum">
              <a:rPr lang="en-US" altLang="vi-VN"/>
              <a:pPr/>
              <a:t>‹#›</a:t>
            </a:fld>
            <a:endParaRPr lang="en-US" altLang="vi-VN"/>
          </a:p>
        </p:txBody>
      </p:sp>
    </p:spTree>
    <p:extLst>
      <p:ext uri="{BB962C8B-B14F-4D97-AF65-F5344CB8AC3E}">
        <p14:creationId xmlns:p14="http://schemas.microsoft.com/office/powerpoint/2010/main" val="412417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vi-VN"/>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vi-VN"/>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8B235417-6289-43DF-AB40-92FDA3F29D1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hyperlink" Target="http://images.google.com.vn/imgres?imgurl=http://www.flowersdirect.co.il/var/103/2035-tb-mint.gif&amp;imgrefurl=http://hatnang.net/showthread.php?p=335394&amp;usg=__Gg6Qk0TAx_S4Xl54pYza6l9NHyM=&amp;h=400&amp;w=300&amp;sz=68&amp;hl=vi&amp;start=61&amp;um=1&amp;tbnid=Tt9uulqpJj1d8M:&amp;tbnh=124&amp;tbnw=93&amp;prev=/images?q=cac+mon+an+tu+rau,+hoa&amp;start=54&amp;ndsp=18&amp;um=1&amp;hl=vi&amp;sa=N" TargetMode="Externa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hyperlink" Target="http://images.google.com.vn/imgres?imgurl=http://www.khoahoc.com.vn/photos/Image/2007/11/02/cabbage_bapcai.jpg&amp;imgrefurl=http://hoalinhthoai.com/forum/showthread.php?t=440&amp;usg=__HQPx51xvnsmKpi5IWEAfW5O5iRc=&amp;h=298&amp;w=288&amp;sz=24&amp;hl=vi&amp;start=157&amp;um=1&amp;tbnid=821S6fqqUWILTM:&amp;tbnh=116&amp;tbnw=112&amp;prev=/images?q=cac+mon+an+tu+rau,+hoa&amp;start=144&amp;ndsp=18&amp;um=1&amp;hl=vi&amp;sa=N" TargetMode="Externa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http://tbn2.google.com/images?q=tbn:7bwGM6-Wp_Ti7M:http://ngoisao.net/News/Lam-dep/2007/12/3B9C29B2/xlach.jpg"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images.google.com.vn/imgres?imgurl=http://www.khoahoc.com.vn/photos/Image/2007/11/02/cabbage_bapcai.jpg&amp;imgrefurl=http://hoalinhthoai.com/forum/showthread.php?t=440&amp;usg=__HQPx51xvnsmKpi5IWEAfW5O5iRc=&amp;h=298&amp;w=288&amp;sz=24&amp;hl=vi&amp;start=157&amp;um=1&amp;tbnid=821S6fqqUWILTM:&amp;tbnh=116&amp;tbnw=112&amp;prev=/images?q=cac+mon+an+tu+rau,+hoa&amp;start=144&amp;ndsp=18&amp;um=1&amp;hl=vi&amp;sa=N"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5"/>
          <p:cNvSpPr>
            <a:spLocks noChangeArrowheads="1" noChangeShapeType="1" noTextEdit="1"/>
          </p:cNvSpPr>
          <p:nvPr/>
        </p:nvSpPr>
        <p:spPr bwMode="auto">
          <a:xfrm>
            <a:off x="1143000" y="457200"/>
            <a:ext cx="6829425" cy="5562600"/>
          </a:xfrm>
          <a:prstGeom prst="rect">
            <a:avLst/>
          </a:prstGeom>
        </p:spPr>
        <p:txBody>
          <a:bodyPr spcFirstLastPara="1" wrap="none" fromWordArt="1">
            <a:prstTxWarp prst="textArchUp">
              <a:avLst>
                <a:gd name="adj" fmla="val 10800004"/>
              </a:avLst>
            </a:prstTxWarp>
          </a:bodyPr>
          <a:lstStyle/>
          <a:p>
            <a:pPr algn="ctr"/>
            <a:endParaRPr lang="en-US" kern="10">
              <a:ln w="9525">
                <a:solidFill>
                  <a:srgbClr val="CC33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sp>
        <p:nvSpPr>
          <p:cNvPr id="8" name="Text Box 37"/>
          <p:cNvSpPr txBox="1">
            <a:spLocks noChangeArrowheads="1"/>
          </p:cNvSpPr>
          <p:nvPr/>
        </p:nvSpPr>
        <p:spPr bwMode="auto">
          <a:xfrm>
            <a:off x="843888" y="425753"/>
            <a:ext cx="7467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smtClean="0">
                <a:solidFill>
                  <a:srgbClr val="000000"/>
                </a:solidFill>
                <a:latin typeface="Times New Roman" panose="02020603050405020304" pitchFamily="18" charset="0"/>
              </a:rPr>
              <a:t>        Thứ hai </a:t>
            </a:r>
            <a:r>
              <a:rPr lang="en-US" altLang="en-US" b="1" dirty="0" err="1">
                <a:solidFill>
                  <a:srgbClr val="000000"/>
                </a:solidFill>
                <a:latin typeface="Times New Roman" panose="02020603050405020304" pitchFamily="18" charset="0"/>
              </a:rPr>
              <a:t>ngày</a:t>
            </a:r>
            <a:r>
              <a:rPr lang="en-US" altLang="en-US" b="1" dirty="0">
                <a:solidFill>
                  <a:srgbClr val="000000"/>
                </a:solidFill>
                <a:latin typeface="Times New Roman" panose="02020603050405020304" pitchFamily="18" charset="0"/>
              </a:rPr>
              <a:t> </a:t>
            </a:r>
            <a:r>
              <a:rPr lang="en-US" altLang="en-US" b="1" dirty="0" smtClean="0">
                <a:solidFill>
                  <a:srgbClr val="000000"/>
                </a:solidFill>
                <a:latin typeface="Times New Roman" panose="02020603050405020304" pitchFamily="18" charset="0"/>
              </a:rPr>
              <a:t>24</a:t>
            </a:r>
            <a:r>
              <a:rPr lang="en-US" altLang="en-US" b="1" dirty="0" smtClean="0">
                <a:solidFill>
                  <a:srgbClr val="000000"/>
                </a:solidFill>
                <a:latin typeface="Times New Roman" panose="02020603050405020304" pitchFamily="18" charset="0"/>
              </a:rPr>
              <a:t> </a:t>
            </a:r>
            <a:r>
              <a:rPr lang="en-US" altLang="en-US" b="1" dirty="0">
                <a:solidFill>
                  <a:srgbClr val="000000"/>
                </a:solidFill>
                <a:latin typeface="Times New Roman" panose="02020603050405020304" pitchFamily="18" charset="0"/>
              </a:rPr>
              <a:t>tháng </a:t>
            </a:r>
            <a:r>
              <a:rPr lang="en-US" altLang="en-US" b="1" dirty="0" smtClean="0">
                <a:solidFill>
                  <a:srgbClr val="000000"/>
                </a:solidFill>
                <a:latin typeface="Times New Roman" panose="02020603050405020304" pitchFamily="18" charset="0"/>
              </a:rPr>
              <a:t>01 </a:t>
            </a:r>
            <a:r>
              <a:rPr lang="en-US" altLang="en-US" b="1" dirty="0" err="1">
                <a:solidFill>
                  <a:srgbClr val="000000"/>
                </a:solidFill>
                <a:latin typeface="Times New Roman" panose="02020603050405020304" pitchFamily="18" charset="0"/>
              </a:rPr>
              <a:t>năm</a:t>
            </a:r>
            <a:r>
              <a:rPr lang="en-US" altLang="en-US" b="1" dirty="0">
                <a:solidFill>
                  <a:srgbClr val="000000"/>
                </a:solidFill>
                <a:latin typeface="Times New Roman" panose="02020603050405020304" pitchFamily="18" charset="0"/>
              </a:rPr>
              <a:t> </a:t>
            </a:r>
            <a:r>
              <a:rPr lang="en-US" altLang="en-US" b="1" dirty="0" smtClean="0">
                <a:solidFill>
                  <a:srgbClr val="000000"/>
                </a:solidFill>
                <a:latin typeface="Times New Roman" panose="02020603050405020304" pitchFamily="18" charset="0"/>
              </a:rPr>
              <a:t>2022</a:t>
            </a:r>
          </a:p>
          <a:p>
            <a:pPr algn="ctr" eaLnBrk="1" hangingPunct="1">
              <a:spcBef>
                <a:spcPct val="50000"/>
              </a:spcBef>
              <a:buFontTx/>
              <a:buNone/>
            </a:pPr>
            <a:r>
              <a:rPr lang="en-US" altLang="en-US" b="1" dirty="0" err="1" smtClean="0">
                <a:solidFill>
                  <a:srgbClr val="000000"/>
                </a:solidFill>
                <a:latin typeface="Times New Roman" panose="02020603050405020304" pitchFamily="18" charset="0"/>
              </a:rPr>
              <a:t>Kĩ</a:t>
            </a:r>
            <a:r>
              <a:rPr lang="en-US" altLang="en-US" b="1" dirty="0" smtClean="0">
                <a:solidFill>
                  <a:srgbClr val="000000"/>
                </a:solidFill>
                <a:latin typeface="Times New Roman" panose="02020603050405020304" pitchFamily="18" charset="0"/>
              </a:rPr>
              <a:t> </a:t>
            </a:r>
            <a:r>
              <a:rPr lang="en-US" altLang="en-US" b="1" dirty="0" err="1" smtClean="0">
                <a:solidFill>
                  <a:srgbClr val="000000"/>
                </a:solidFill>
                <a:latin typeface="Times New Roman" panose="02020603050405020304" pitchFamily="18" charset="0"/>
              </a:rPr>
              <a:t>thuật</a:t>
            </a:r>
            <a:r>
              <a:rPr lang="en-US" altLang="en-US" b="1" dirty="0" smtClean="0">
                <a:solidFill>
                  <a:srgbClr val="000000"/>
                </a:solidFill>
                <a:latin typeface="Times New Roman" panose="02020603050405020304" pitchFamily="18" charset="0"/>
              </a:rPr>
              <a:t>            </a:t>
            </a:r>
            <a:endParaRPr lang="en-US" altLang="en-US" b="1" dirty="0">
              <a:solidFill>
                <a:srgbClr val="000000"/>
              </a:solidFill>
              <a:latin typeface="Times New Roman" panose="02020603050405020304" pitchFamily="18" charset="0"/>
            </a:endParaRPr>
          </a:p>
        </p:txBody>
      </p:sp>
      <p:pic>
        <p:nvPicPr>
          <p:cNvPr id="9" name="Picture 2" descr="tulips_yellow_md_clr"/>
          <p:cNvPicPr>
            <a:picLocks noChangeAspect="1" noChangeArrowheads="1" noCrop="1"/>
          </p:cNvPicPr>
          <p:nvPr/>
        </p:nvPicPr>
        <p:blipFill>
          <a:blip r:embed="rId2"/>
          <a:srcRect/>
          <a:stretch>
            <a:fillRect/>
          </a:stretch>
        </p:blipFill>
        <p:spPr bwMode="auto">
          <a:xfrm>
            <a:off x="4038600" y="5713413"/>
            <a:ext cx="1027113" cy="1144587"/>
          </a:xfrm>
          <a:prstGeom prst="rect">
            <a:avLst/>
          </a:prstGeom>
          <a:noFill/>
          <a:ln w="9525">
            <a:noFill/>
            <a:miter lim="800000"/>
            <a:headEnd/>
            <a:tailEnd/>
          </a:ln>
        </p:spPr>
      </p:pic>
      <p:pic>
        <p:nvPicPr>
          <p:cNvPr id="13" name="Picture 7" descr="tulips_yellow_md_clr"/>
          <p:cNvPicPr>
            <a:picLocks noChangeAspect="1" noChangeArrowheads="1" noCrop="1"/>
          </p:cNvPicPr>
          <p:nvPr/>
        </p:nvPicPr>
        <p:blipFill>
          <a:blip r:embed="rId2"/>
          <a:srcRect/>
          <a:stretch>
            <a:fillRect/>
          </a:stretch>
        </p:blipFill>
        <p:spPr bwMode="auto">
          <a:xfrm>
            <a:off x="1294457" y="5533427"/>
            <a:ext cx="1027113" cy="1144588"/>
          </a:xfrm>
          <a:prstGeom prst="rect">
            <a:avLst/>
          </a:prstGeom>
          <a:noFill/>
          <a:ln w="9525">
            <a:noFill/>
            <a:miter lim="800000"/>
            <a:headEnd/>
            <a:tailEnd/>
          </a:ln>
        </p:spPr>
      </p:pic>
      <p:pic>
        <p:nvPicPr>
          <p:cNvPr id="14" name="Picture 8" descr="tulips_yellow_md_clr"/>
          <p:cNvPicPr>
            <a:picLocks noChangeAspect="1" noChangeArrowheads="1" noCrop="1"/>
          </p:cNvPicPr>
          <p:nvPr/>
        </p:nvPicPr>
        <p:blipFill>
          <a:blip r:embed="rId2"/>
          <a:srcRect/>
          <a:stretch>
            <a:fillRect/>
          </a:stretch>
        </p:blipFill>
        <p:spPr bwMode="auto">
          <a:xfrm>
            <a:off x="2514600" y="5713413"/>
            <a:ext cx="1027113" cy="1144587"/>
          </a:xfrm>
          <a:prstGeom prst="rect">
            <a:avLst/>
          </a:prstGeom>
          <a:noFill/>
          <a:ln w="9525">
            <a:noFill/>
            <a:miter lim="800000"/>
            <a:headEnd/>
            <a:tailEnd/>
          </a:ln>
        </p:spPr>
      </p:pic>
      <p:pic>
        <p:nvPicPr>
          <p:cNvPr id="15" name="Picture 9" descr="tulips_yellow_md_clr"/>
          <p:cNvPicPr>
            <a:picLocks noChangeAspect="1" noChangeArrowheads="1" noCrop="1"/>
          </p:cNvPicPr>
          <p:nvPr/>
        </p:nvPicPr>
        <p:blipFill>
          <a:blip r:embed="rId2"/>
          <a:srcRect/>
          <a:stretch>
            <a:fillRect/>
          </a:stretch>
        </p:blipFill>
        <p:spPr bwMode="auto">
          <a:xfrm>
            <a:off x="5638800" y="5713413"/>
            <a:ext cx="1027113" cy="1144587"/>
          </a:xfrm>
          <a:prstGeom prst="rect">
            <a:avLst/>
          </a:prstGeom>
          <a:noFill/>
          <a:ln w="9525">
            <a:noFill/>
            <a:miter lim="800000"/>
            <a:headEnd/>
            <a:tailEnd/>
          </a:ln>
        </p:spPr>
      </p:pic>
      <p:pic>
        <p:nvPicPr>
          <p:cNvPr id="16" name="Picture 10" descr="tulips_yellow_md_clr"/>
          <p:cNvPicPr>
            <a:picLocks noChangeAspect="1" noChangeArrowheads="1" noCrop="1"/>
          </p:cNvPicPr>
          <p:nvPr/>
        </p:nvPicPr>
        <p:blipFill>
          <a:blip r:embed="rId2"/>
          <a:srcRect/>
          <a:stretch>
            <a:fillRect/>
          </a:stretch>
        </p:blipFill>
        <p:spPr bwMode="auto">
          <a:xfrm>
            <a:off x="6934200" y="5533427"/>
            <a:ext cx="1027113" cy="1144588"/>
          </a:xfrm>
          <a:prstGeom prst="rect">
            <a:avLst/>
          </a:prstGeom>
          <a:noFill/>
          <a:ln w="9525">
            <a:noFill/>
            <a:miter lim="800000"/>
            <a:headEnd/>
            <a:tailEnd/>
          </a:ln>
        </p:spPr>
      </p:pic>
      <p:pic>
        <p:nvPicPr>
          <p:cNvPr id="17" name="Picture 11" descr="tulips_yellow_md_clr"/>
          <p:cNvPicPr>
            <a:picLocks noChangeAspect="1" noChangeArrowheads="1" noCrop="1"/>
          </p:cNvPicPr>
          <p:nvPr/>
        </p:nvPicPr>
        <p:blipFill>
          <a:blip r:embed="rId2"/>
          <a:srcRect/>
          <a:stretch>
            <a:fillRect/>
          </a:stretch>
        </p:blipFill>
        <p:spPr bwMode="auto">
          <a:xfrm>
            <a:off x="7583487" y="4637442"/>
            <a:ext cx="1027113" cy="1144588"/>
          </a:xfrm>
          <a:prstGeom prst="rect">
            <a:avLst/>
          </a:prstGeom>
          <a:noFill/>
          <a:ln w="9525">
            <a:noFill/>
            <a:miter lim="800000"/>
            <a:headEnd/>
            <a:tailEnd/>
          </a:ln>
        </p:spPr>
      </p:pic>
      <p:pic>
        <p:nvPicPr>
          <p:cNvPr id="18" name="Picture 12" descr="tulips_yellow_md_clr"/>
          <p:cNvPicPr>
            <a:picLocks noChangeAspect="1" noChangeArrowheads="1" noCrop="1"/>
          </p:cNvPicPr>
          <p:nvPr/>
        </p:nvPicPr>
        <p:blipFill>
          <a:blip r:embed="rId2"/>
          <a:srcRect/>
          <a:stretch>
            <a:fillRect/>
          </a:stretch>
        </p:blipFill>
        <p:spPr bwMode="auto">
          <a:xfrm>
            <a:off x="491827" y="4721297"/>
            <a:ext cx="1027113" cy="1144588"/>
          </a:xfrm>
          <a:prstGeom prst="rect">
            <a:avLst/>
          </a:prstGeom>
          <a:noFill/>
          <a:ln w="9525">
            <a:noFill/>
            <a:miter lim="800000"/>
            <a:headEnd/>
            <a:tailEnd/>
          </a:ln>
        </p:spPr>
      </p:pic>
      <p:pic>
        <p:nvPicPr>
          <p:cNvPr id="19" name="Picture 13" descr="tulips_yellow_md_clr"/>
          <p:cNvPicPr>
            <a:picLocks noChangeAspect="1" noChangeArrowheads="1" noCrop="1"/>
          </p:cNvPicPr>
          <p:nvPr/>
        </p:nvPicPr>
        <p:blipFill>
          <a:blip r:embed="rId2"/>
          <a:srcRect/>
          <a:stretch>
            <a:fillRect/>
          </a:stretch>
        </p:blipFill>
        <p:spPr bwMode="auto">
          <a:xfrm>
            <a:off x="-36513" y="3657600"/>
            <a:ext cx="1027113" cy="1144588"/>
          </a:xfrm>
          <a:prstGeom prst="rect">
            <a:avLst/>
          </a:prstGeom>
          <a:noFill/>
          <a:ln w="9525">
            <a:noFill/>
            <a:miter lim="800000"/>
            <a:headEnd/>
            <a:tailEnd/>
          </a:ln>
        </p:spPr>
      </p:pic>
      <p:pic>
        <p:nvPicPr>
          <p:cNvPr id="20" name="Picture 14" descr="tulips_yellow_md_clr"/>
          <p:cNvPicPr>
            <a:picLocks noChangeAspect="1" noChangeArrowheads="1" noCrop="1"/>
          </p:cNvPicPr>
          <p:nvPr/>
        </p:nvPicPr>
        <p:blipFill>
          <a:blip r:embed="rId2"/>
          <a:srcRect/>
          <a:stretch>
            <a:fillRect/>
          </a:stretch>
        </p:blipFill>
        <p:spPr bwMode="auto">
          <a:xfrm>
            <a:off x="8110041" y="3569848"/>
            <a:ext cx="1095492" cy="1220788"/>
          </a:xfrm>
          <a:prstGeom prst="rect">
            <a:avLst/>
          </a:prstGeom>
          <a:noFill/>
          <a:ln w="9525">
            <a:noFill/>
            <a:miter lim="800000"/>
            <a:headEnd/>
            <a:tailEnd/>
          </a:ln>
        </p:spPr>
      </p:pic>
      <p:sp>
        <p:nvSpPr>
          <p:cNvPr id="2" name="Rectangle 1"/>
          <p:cNvSpPr/>
          <p:nvPr/>
        </p:nvSpPr>
        <p:spPr>
          <a:xfrm>
            <a:off x="-204524" y="1944469"/>
            <a:ext cx="9348524" cy="646331"/>
          </a:xfrm>
          <a:prstGeom prst="rect">
            <a:avLst/>
          </a:prstGeom>
        </p:spPr>
        <p:txBody>
          <a:bodyPr wrap="square">
            <a:spAutoFit/>
          </a:bodyPr>
          <a:lstStyle/>
          <a:p>
            <a:pPr algn="ctr" eaLnBrk="1" hangingPunct="1">
              <a:spcBef>
                <a:spcPct val="50000"/>
              </a:spcBef>
              <a:buFontTx/>
              <a:buNone/>
            </a:pPr>
            <a:r>
              <a:rPr lang="en-US" altLang="vi-VN" sz="3600" b="1" dirty="0" smtClean="0">
                <a:solidFill>
                  <a:srgbClr val="FF0000"/>
                </a:solidFill>
              </a:rPr>
              <a:t>LỢI </a:t>
            </a:r>
            <a:r>
              <a:rPr lang="en-US" altLang="vi-VN" sz="3600" b="1" dirty="0">
                <a:solidFill>
                  <a:srgbClr val="FF0000"/>
                </a:solidFill>
              </a:rPr>
              <a:t>ÍCH CỦA VIỆC TRỒNG </a:t>
            </a:r>
            <a:r>
              <a:rPr lang="en-US" altLang="vi-VN" sz="3600" b="1" dirty="0" smtClean="0">
                <a:solidFill>
                  <a:srgbClr val="FF0000"/>
                </a:solidFill>
              </a:rPr>
              <a:t>RAU</a:t>
            </a:r>
            <a:r>
              <a:rPr lang="en-US" altLang="vi-VN" sz="3600" b="1" dirty="0">
                <a:solidFill>
                  <a:srgbClr val="FF0000"/>
                </a:solidFill>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333" fill="hold" nodeType="withEffect">
                                  <p:stCondLst>
                                    <p:cond delay="0"/>
                                  </p:stCondLst>
                                  <p:childTnLst>
                                    <p:animClr clrSpc="hsl" dir="cw">
                                      <p:cBhvr override="childStyle">
                                        <p:cTn id="6" dur="19" fill="hold"/>
                                        <p:tgtEl>
                                          <p:spTgt spid="7"/>
                                        </p:tgtEl>
                                        <p:attrNameLst>
                                          <p:attrName>style.color</p:attrName>
                                        </p:attrNameLst>
                                      </p:cBhvr>
                                      <p:by>
                                        <p:hsl h="-7200000" s="0" l="0"/>
                                      </p:by>
                                    </p:animClr>
                                    <p:animClr clrSpc="hsl" dir="cw">
                                      <p:cBhvr>
                                        <p:cTn id="7" dur="19" fill="hold"/>
                                        <p:tgtEl>
                                          <p:spTgt spid="7"/>
                                        </p:tgtEl>
                                        <p:attrNameLst>
                                          <p:attrName>fillcolor</p:attrName>
                                        </p:attrNameLst>
                                      </p:cBhvr>
                                      <p:by>
                                        <p:hsl h="-7200000" s="0" l="0"/>
                                      </p:by>
                                    </p:animClr>
                                    <p:animClr clrSpc="hsl" dir="cw">
                                      <p:cBhvr>
                                        <p:cTn id="8" dur="19" fill="hold"/>
                                        <p:tgtEl>
                                          <p:spTgt spid="7"/>
                                        </p:tgtEl>
                                        <p:attrNameLst>
                                          <p:attrName>stroke.color</p:attrName>
                                        </p:attrNameLst>
                                      </p:cBhvr>
                                      <p:by>
                                        <p:hsl h="-7200000" s="0" l="0"/>
                                      </p:by>
                                    </p:animClr>
                                    <p:set>
                                      <p:cBhvr>
                                        <p:cTn id="9" dur="19"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152400" y="279743"/>
            <a:ext cx="8948225" cy="1090613"/>
          </a:xfrm>
        </p:spPr>
        <p:txBody>
          <a:bodyPr/>
          <a:lstStyle/>
          <a:p>
            <a:pPr algn="l" eaLnBrk="1" hangingPunct="1"/>
            <a:r>
              <a:rPr lang="en-US" altLang="vi-VN" sz="3200" b="1" dirty="0" smtClean="0">
                <a:solidFill>
                  <a:srgbClr val="C00000"/>
                </a:solidFill>
                <a:latin typeface="Times New Roman" panose="02020603050405020304" pitchFamily="18" charset="0"/>
              </a:rPr>
              <a:t>- Gia đình em thường sử dụng những loại rau nào làm thức ăn?</a:t>
            </a:r>
          </a:p>
        </p:txBody>
      </p:sp>
      <p:sp>
        <p:nvSpPr>
          <p:cNvPr id="10243" name="Text Box 5"/>
          <p:cNvSpPr txBox="1">
            <a:spLocks noChangeArrowheads="1"/>
          </p:cNvSpPr>
          <p:nvPr/>
        </p:nvSpPr>
        <p:spPr bwMode="auto">
          <a:xfrm>
            <a:off x="381000" y="1981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latin typeface="VNI-Times" pitchFamily="2" charset="0"/>
            </a:endParaRPr>
          </a:p>
        </p:txBody>
      </p:sp>
      <p:pic>
        <p:nvPicPr>
          <p:cNvPr id="106504" name="Picture 8" descr="2035-tb-mi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2514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descr="cabbage_bapca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91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8"/>
          <p:cNvSpPr txBox="1">
            <a:spLocks noChangeArrowheads="1"/>
          </p:cNvSpPr>
          <p:nvPr/>
        </p:nvSpPr>
        <p:spPr bwMode="auto">
          <a:xfrm>
            <a:off x="-914400" y="381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47" name="Text Box 20"/>
          <p:cNvSpPr txBox="1">
            <a:spLocks noChangeArrowheads="1"/>
          </p:cNvSpPr>
          <p:nvPr/>
        </p:nvSpPr>
        <p:spPr bwMode="auto">
          <a:xfrm>
            <a:off x="6384925" y="2019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48" name="Text Box 22"/>
          <p:cNvSpPr txBox="1">
            <a:spLocks noChangeArrowheads="1"/>
          </p:cNvSpPr>
          <p:nvPr/>
        </p:nvSpPr>
        <p:spPr bwMode="auto">
          <a:xfrm>
            <a:off x="1905000" y="4114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49" name="Text Box 28"/>
          <p:cNvSpPr txBox="1">
            <a:spLocks noChangeArrowheads="1"/>
          </p:cNvSpPr>
          <p:nvPr/>
        </p:nvSpPr>
        <p:spPr bwMode="auto">
          <a:xfrm>
            <a:off x="3717925" y="2095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50" name="Text Box 30"/>
          <p:cNvSpPr txBox="1">
            <a:spLocks noChangeArrowheads="1"/>
          </p:cNvSpPr>
          <p:nvPr/>
        </p:nvSpPr>
        <p:spPr bwMode="auto">
          <a:xfrm>
            <a:off x="7146925" y="2171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51" name="Text Box 32"/>
          <p:cNvSpPr txBox="1">
            <a:spLocks noChangeArrowheads="1"/>
          </p:cNvSpPr>
          <p:nvPr/>
        </p:nvSpPr>
        <p:spPr bwMode="auto">
          <a:xfrm flipV="1">
            <a:off x="7908925" y="32004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52" name="Text Box 34"/>
          <p:cNvSpPr txBox="1">
            <a:spLocks noChangeArrowheads="1"/>
          </p:cNvSpPr>
          <p:nvPr/>
        </p:nvSpPr>
        <p:spPr bwMode="auto">
          <a:xfrm>
            <a:off x="7756525" y="5143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1" name="Picture 35" descr="kce12641489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1910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36"/>
          <p:cNvSpPr txBox="1">
            <a:spLocks noChangeArrowheads="1"/>
          </p:cNvSpPr>
          <p:nvPr/>
        </p:nvSpPr>
        <p:spPr bwMode="auto">
          <a:xfrm>
            <a:off x="5851525" y="2019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3" name="Picture 37" descr="rau c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5240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38"/>
          <p:cNvSpPr txBox="1">
            <a:spLocks noChangeArrowheads="1"/>
          </p:cNvSpPr>
          <p:nvPr/>
        </p:nvSpPr>
        <p:spPr bwMode="auto">
          <a:xfrm>
            <a:off x="2879725" y="1943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5" name="Picture 39" descr="rau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524000"/>
            <a:ext cx="2133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 Box 40"/>
          <p:cNvSpPr txBox="1">
            <a:spLocks noChangeArrowheads="1"/>
          </p:cNvSpPr>
          <p:nvPr/>
        </p:nvSpPr>
        <p:spPr bwMode="auto">
          <a:xfrm>
            <a:off x="288925" y="1866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7" name="Picture 41" descr="sup_lo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240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42"/>
          <p:cNvSpPr txBox="1">
            <a:spLocks noChangeArrowheads="1"/>
          </p:cNvSpPr>
          <p:nvPr/>
        </p:nvSpPr>
        <p:spPr bwMode="auto">
          <a:xfrm>
            <a:off x="7680325" y="2324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9" name="Picture 43" descr="rau-muong_8-91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1524000"/>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linds(horizontal)">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6537"/>
                                        </p:tgtEl>
                                        <p:attrNameLst>
                                          <p:attrName>style.visibility</p:attrName>
                                        </p:attrNameLst>
                                      </p:cBhvr>
                                      <p:to>
                                        <p:strVal val="visible"/>
                                      </p:to>
                                    </p:set>
                                    <p:animEffect transition="in" filter="checkerboard(across)">
                                      <p:cBhvr>
                                        <p:cTn id="12" dur="500"/>
                                        <p:tgtEl>
                                          <p:spTgt spid="106537"/>
                                        </p:tgtEl>
                                      </p:cBhvr>
                                    </p:animEffect>
                                  </p:childTnLst>
                                </p:cTn>
                              </p:par>
                              <p:par>
                                <p:cTn id="13" presetID="5" presetClass="entr" presetSubtype="10" fill="hold" nodeType="withEffect">
                                  <p:stCondLst>
                                    <p:cond delay="0"/>
                                  </p:stCondLst>
                                  <p:childTnLst>
                                    <p:set>
                                      <p:cBhvr>
                                        <p:cTn id="14" dur="1" fill="hold">
                                          <p:stCondLst>
                                            <p:cond delay="0"/>
                                          </p:stCondLst>
                                        </p:cTn>
                                        <p:tgtEl>
                                          <p:spTgt spid="106535"/>
                                        </p:tgtEl>
                                        <p:attrNameLst>
                                          <p:attrName>style.visibility</p:attrName>
                                        </p:attrNameLst>
                                      </p:cBhvr>
                                      <p:to>
                                        <p:strVal val="visible"/>
                                      </p:to>
                                    </p:set>
                                    <p:animEffect transition="in" filter="checkerboard(across)">
                                      <p:cBhvr>
                                        <p:cTn id="15" dur="500"/>
                                        <p:tgtEl>
                                          <p:spTgt spid="106535"/>
                                        </p:tgtEl>
                                      </p:cBhvr>
                                    </p:animEffect>
                                  </p:childTnLst>
                                </p:cTn>
                              </p:par>
                              <p:par>
                                <p:cTn id="16" presetID="5" presetClass="entr" presetSubtype="10" fill="hold" nodeType="withEffect">
                                  <p:stCondLst>
                                    <p:cond delay="0"/>
                                  </p:stCondLst>
                                  <p:childTnLst>
                                    <p:set>
                                      <p:cBhvr>
                                        <p:cTn id="17" dur="1" fill="hold">
                                          <p:stCondLst>
                                            <p:cond delay="0"/>
                                          </p:stCondLst>
                                        </p:cTn>
                                        <p:tgtEl>
                                          <p:spTgt spid="106533"/>
                                        </p:tgtEl>
                                        <p:attrNameLst>
                                          <p:attrName>style.visibility</p:attrName>
                                        </p:attrNameLst>
                                      </p:cBhvr>
                                      <p:to>
                                        <p:strVal val="visible"/>
                                      </p:to>
                                    </p:set>
                                    <p:animEffect transition="in" filter="checkerboard(across)">
                                      <p:cBhvr>
                                        <p:cTn id="18" dur="500"/>
                                        <p:tgtEl>
                                          <p:spTgt spid="106533"/>
                                        </p:tgtEl>
                                      </p:cBhvr>
                                    </p:animEffect>
                                  </p:childTnLst>
                                </p:cTn>
                              </p:par>
                              <p:par>
                                <p:cTn id="19" presetID="5" presetClass="entr" presetSubtype="10" fill="hold" nodeType="withEffect">
                                  <p:stCondLst>
                                    <p:cond delay="0"/>
                                  </p:stCondLst>
                                  <p:childTnLst>
                                    <p:set>
                                      <p:cBhvr>
                                        <p:cTn id="20" dur="1" fill="hold">
                                          <p:stCondLst>
                                            <p:cond delay="0"/>
                                          </p:stCondLst>
                                        </p:cTn>
                                        <p:tgtEl>
                                          <p:spTgt spid="106539"/>
                                        </p:tgtEl>
                                        <p:attrNameLst>
                                          <p:attrName>style.visibility</p:attrName>
                                        </p:attrNameLst>
                                      </p:cBhvr>
                                      <p:to>
                                        <p:strVal val="visible"/>
                                      </p:to>
                                    </p:set>
                                    <p:animEffect transition="in" filter="checkerboard(across)">
                                      <p:cBhvr>
                                        <p:cTn id="21" dur="500"/>
                                        <p:tgtEl>
                                          <p:spTgt spid="106539"/>
                                        </p:tgtEl>
                                      </p:cBhvr>
                                    </p:animEffect>
                                  </p:childTnLst>
                                </p:cTn>
                              </p:par>
                              <p:par>
                                <p:cTn id="22" presetID="5" presetClass="entr" presetSubtype="10" fill="hold" nodeType="withEffect">
                                  <p:stCondLst>
                                    <p:cond delay="0"/>
                                  </p:stCondLst>
                                  <p:childTnLst>
                                    <p:set>
                                      <p:cBhvr>
                                        <p:cTn id="23" dur="1" fill="hold">
                                          <p:stCondLst>
                                            <p:cond delay="0"/>
                                          </p:stCondLst>
                                        </p:cTn>
                                        <p:tgtEl>
                                          <p:spTgt spid="106504"/>
                                        </p:tgtEl>
                                        <p:attrNameLst>
                                          <p:attrName>style.visibility</p:attrName>
                                        </p:attrNameLst>
                                      </p:cBhvr>
                                      <p:to>
                                        <p:strVal val="visible"/>
                                      </p:to>
                                    </p:set>
                                    <p:animEffect transition="in" filter="checkerboard(across)">
                                      <p:cBhvr>
                                        <p:cTn id="24" dur="500"/>
                                        <p:tgtEl>
                                          <p:spTgt spid="106504"/>
                                        </p:tgtEl>
                                      </p:cBhvr>
                                    </p:animEffect>
                                  </p:childTnLst>
                                </p:cTn>
                              </p:par>
                              <p:par>
                                <p:cTn id="25" presetID="5" presetClass="entr" presetSubtype="10" fill="hold" nodeType="withEffect">
                                  <p:stCondLst>
                                    <p:cond delay="0"/>
                                  </p:stCondLst>
                                  <p:childTnLst>
                                    <p:set>
                                      <p:cBhvr>
                                        <p:cTn id="26" dur="1" fill="hold">
                                          <p:stCondLst>
                                            <p:cond delay="0"/>
                                          </p:stCondLst>
                                        </p:cTn>
                                        <p:tgtEl>
                                          <p:spTgt spid="106506"/>
                                        </p:tgtEl>
                                        <p:attrNameLst>
                                          <p:attrName>style.visibility</p:attrName>
                                        </p:attrNameLst>
                                      </p:cBhvr>
                                      <p:to>
                                        <p:strVal val="visible"/>
                                      </p:to>
                                    </p:set>
                                    <p:animEffect transition="in" filter="checkerboard(across)">
                                      <p:cBhvr>
                                        <p:cTn id="27" dur="500"/>
                                        <p:tgtEl>
                                          <p:spTgt spid="106506"/>
                                        </p:tgtEl>
                                      </p:cBhvr>
                                    </p:animEffect>
                                  </p:childTnLst>
                                </p:cTn>
                              </p:par>
                              <p:par>
                                <p:cTn id="28" presetID="5" presetClass="entr" presetSubtype="10" fill="hold" nodeType="withEffect">
                                  <p:stCondLst>
                                    <p:cond delay="0"/>
                                  </p:stCondLst>
                                  <p:childTnLst>
                                    <p:set>
                                      <p:cBhvr>
                                        <p:cTn id="29" dur="1" fill="hold">
                                          <p:stCondLst>
                                            <p:cond delay="0"/>
                                          </p:stCondLst>
                                        </p:cTn>
                                        <p:tgtEl>
                                          <p:spTgt spid="106531"/>
                                        </p:tgtEl>
                                        <p:attrNameLst>
                                          <p:attrName>style.visibility</p:attrName>
                                        </p:attrNameLst>
                                      </p:cBhvr>
                                      <p:to>
                                        <p:strVal val="visible"/>
                                      </p:to>
                                    </p:set>
                                    <p:animEffect transition="in" filter="checkerboard(across)">
                                      <p:cBhvr>
                                        <p:cTn id="30" dur="500"/>
                                        <p:tgtEl>
                                          <p:spTgt spid="1065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106500"/>
                                        </p:tgtEl>
                                      </p:cBhvr>
                                    </p:animEffect>
                                    <p:set>
                                      <p:cBhvr>
                                        <p:cTn id="35" dur="1" fill="hold">
                                          <p:stCondLst>
                                            <p:cond delay="499"/>
                                          </p:stCondLst>
                                        </p:cTn>
                                        <p:tgtEl>
                                          <p:spTgt spid="106500"/>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106537"/>
                                        </p:tgtEl>
                                      </p:cBhvr>
                                    </p:animEffect>
                                    <p:set>
                                      <p:cBhvr>
                                        <p:cTn id="38" dur="1" fill="hold">
                                          <p:stCondLst>
                                            <p:cond delay="499"/>
                                          </p:stCondLst>
                                        </p:cTn>
                                        <p:tgtEl>
                                          <p:spTgt spid="106537"/>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106535"/>
                                        </p:tgtEl>
                                      </p:cBhvr>
                                    </p:animEffect>
                                    <p:set>
                                      <p:cBhvr>
                                        <p:cTn id="41" dur="1" fill="hold">
                                          <p:stCondLst>
                                            <p:cond delay="499"/>
                                          </p:stCondLst>
                                        </p:cTn>
                                        <p:tgtEl>
                                          <p:spTgt spid="106535"/>
                                        </p:tgtEl>
                                        <p:attrNameLst>
                                          <p:attrName>style.visibility</p:attrName>
                                        </p:attrNameLst>
                                      </p:cBhvr>
                                      <p:to>
                                        <p:strVal val="hidden"/>
                                      </p:to>
                                    </p:set>
                                  </p:childTnLst>
                                </p:cTn>
                              </p:par>
                              <p:par>
                                <p:cTn id="42" presetID="5" presetClass="exit" presetSubtype="10" fill="hold" nodeType="withEffect">
                                  <p:stCondLst>
                                    <p:cond delay="0"/>
                                  </p:stCondLst>
                                  <p:childTnLst>
                                    <p:animEffect transition="out" filter="checkerboard(across)">
                                      <p:cBhvr>
                                        <p:cTn id="43" dur="500"/>
                                        <p:tgtEl>
                                          <p:spTgt spid="106533"/>
                                        </p:tgtEl>
                                      </p:cBhvr>
                                    </p:animEffect>
                                    <p:set>
                                      <p:cBhvr>
                                        <p:cTn id="44" dur="1" fill="hold">
                                          <p:stCondLst>
                                            <p:cond delay="499"/>
                                          </p:stCondLst>
                                        </p:cTn>
                                        <p:tgtEl>
                                          <p:spTgt spid="106533"/>
                                        </p:tgtEl>
                                        <p:attrNameLst>
                                          <p:attrName>style.visibility</p:attrName>
                                        </p:attrNameLst>
                                      </p:cBhvr>
                                      <p:to>
                                        <p:strVal val="hidden"/>
                                      </p:to>
                                    </p:set>
                                  </p:childTnLst>
                                </p:cTn>
                              </p:par>
                              <p:par>
                                <p:cTn id="45" presetID="5" presetClass="exit" presetSubtype="10" fill="hold" nodeType="withEffect">
                                  <p:stCondLst>
                                    <p:cond delay="0"/>
                                  </p:stCondLst>
                                  <p:childTnLst>
                                    <p:animEffect transition="out" filter="checkerboard(across)">
                                      <p:cBhvr>
                                        <p:cTn id="46" dur="500"/>
                                        <p:tgtEl>
                                          <p:spTgt spid="106539"/>
                                        </p:tgtEl>
                                      </p:cBhvr>
                                    </p:animEffect>
                                    <p:set>
                                      <p:cBhvr>
                                        <p:cTn id="47" dur="1" fill="hold">
                                          <p:stCondLst>
                                            <p:cond delay="499"/>
                                          </p:stCondLst>
                                        </p:cTn>
                                        <p:tgtEl>
                                          <p:spTgt spid="106539"/>
                                        </p:tgtEl>
                                        <p:attrNameLst>
                                          <p:attrName>style.visibility</p:attrName>
                                        </p:attrNameLst>
                                      </p:cBhvr>
                                      <p:to>
                                        <p:strVal val="hidden"/>
                                      </p:to>
                                    </p:set>
                                  </p:childTnLst>
                                </p:cTn>
                              </p:par>
                              <p:par>
                                <p:cTn id="48" presetID="5" presetClass="exit" presetSubtype="10" fill="hold" nodeType="withEffect">
                                  <p:stCondLst>
                                    <p:cond delay="0"/>
                                  </p:stCondLst>
                                  <p:childTnLst>
                                    <p:animEffect transition="out" filter="checkerboard(across)">
                                      <p:cBhvr>
                                        <p:cTn id="49" dur="500"/>
                                        <p:tgtEl>
                                          <p:spTgt spid="106504"/>
                                        </p:tgtEl>
                                      </p:cBhvr>
                                    </p:animEffect>
                                    <p:set>
                                      <p:cBhvr>
                                        <p:cTn id="50" dur="1" fill="hold">
                                          <p:stCondLst>
                                            <p:cond delay="499"/>
                                          </p:stCondLst>
                                        </p:cTn>
                                        <p:tgtEl>
                                          <p:spTgt spid="106504"/>
                                        </p:tgtEl>
                                        <p:attrNameLst>
                                          <p:attrName>style.visibility</p:attrName>
                                        </p:attrNameLst>
                                      </p:cBhvr>
                                      <p:to>
                                        <p:strVal val="hidden"/>
                                      </p:to>
                                    </p:set>
                                  </p:childTnLst>
                                </p:cTn>
                              </p:par>
                              <p:par>
                                <p:cTn id="51" presetID="5" presetClass="exit" presetSubtype="10" fill="hold" nodeType="withEffect">
                                  <p:stCondLst>
                                    <p:cond delay="0"/>
                                  </p:stCondLst>
                                  <p:childTnLst>
                                    <p:animEffect transition="out" filter="checkerboard(across)">
                                      <p:cBhvr>
                                        <p:cTn id="52" dur="500"/>
                                        <p:tgtEl>
                                          <p:spTgt spid="106506"/>
                                        </p:tgtEl>
                                      </p:cBhvr>
                                    </p:animEffect>
                                    <p:set>
                                      <p:cBhvr>
                                        <p:cTn id="53" dur="1" fill="hold">
                                          <p:stCondLst>
                                            <p:cond delay="499"/>
                                          </p:stCondLst>
                                        </p:cTn>
                                        <p:tgtEl>
                                          <p:spTgt spid="106506"/>
                                        </p:tgtEl>
                                        <p:attrNameLst>
                                          <p:attrName>style.visibility</p:attrName>
                                        </p:attrNameLst>
                                      </p:cBhvr>
                                      <p:to>
                                        <p:strVal val="hidden"/>
                                      </p:to>
                                    </p:set>
                                  </p:childTnLst>
                                </p:cTn>
                              </p:par>
                              <p:par>
                                <p:cTn id="54" presetID="5" presetClass="exit" presetSubtype="10" fill="hold" nodeType="withEffect">
                                  <p:stCondLst>
                                    <p:cond delay="0"/>
                                  </p:stCondLst>
                                  <p:childTnLst>
                                    <p:animEffect transition="out" filter="checkerboard(across)">
                                      <p:cBhvr>
                                        <p:cTn id="55" dur="500"/>
                                        <p:tgtEl>
                                          <p:spTgt spid="106531"/>
                                        </p:tgtEl>
                                      </p:cBhvr>
                                    </p:animEffect>
                                    <p:set>
                                      <p:cBhvr>
                                        <p:cTn id="56" dur="1" fill="hold">
                                          <p:stCondLst>
                                            <p:cond delay="499"/>
                                          </p:stCondLst>
                                        </p:cTn>
                                        <p:tgtEl>
                                          <p:spTgt spid="106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nvPr>
        </p:nvSpPr>
        <p:spPr>
          <a:xfrm>
            <a:off x="533400" y="152400"/>
            <a:ext cx="8229600" cy="1143000"/>
          </a:xfrm>
        </p:spPr>
        <p:txBody>
          <a:bodyPr/>
          <a:lstStyle/>
          <a:p>
            <a:pPr eaLnBrk="1" hangingPunct="1"/>
            <a:r>
              <a:rPr lang="en-US" altLang="vi-VN" sz="2800" b="1" i="1" smtClean="0">
                <a:latin typeface="Times New Roman" panose="02020603050405020304" pitchFamily="18" charset="0"/>
                <a:cs typeface="Times New Roman" panose="02020603050405020304" pitchFamily="18" charset="0"/>
              </a:rPr>
              <a:t>Rau được sử dụng như thế nào trong bữa ăn hằng ngày ở gia đình em?</a:t>
            </a:r>
          </a:p>
        </p:txBody>
      </p:sp>
      <p:pic>
        <p:nvPicPr>
          <p:cNvPr id="4" name="Picture 2" descr="Rau luo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295400"/>
            <a:ext cx="4572000" cy="2284413"/>
          </a:xfrm>
        </p:spPr>
      </p:pic>
      <p:pic>
        <p:nvPicPr>
          <p:cNvPr id="7" name="Picture 4" descr="rau-muong-l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672" y="3884881"/>
            <a:ext cx="41148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676400" y="3505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C00000"/>
                </a:solidFill>
                <a:latin typeface="Times New Roman" panose="02020603050405020304" pitchFamily="18" charset="0"/>
                <a:cs typeface="Times New Roman" panose="02020603050405020304" pitchFamily="18" charset="0"/>
              </a:rPr>
              <a:t>Xào</a:t>
            </a:r>
          </a:p>
        </p:txBody>
      </p:sp>
      <p:pic>
        <p:nvPicPr>
          <p:cNvPr id="9" name="Picture 8" descr="http://tbn2.google.com/images?q=tbn:7bwGM6-Wp_Ti7M:http://ngoisao.net/News/Lam-dep/2007/12/3B9C29B2/xlach.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76800" y="1295400"/>
            <a:ext cx="403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638800" y="33528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C00000"/>
                </a:solidFill>
                <a:latin typeface="Times New Roman" panose="02020603050405020304" pitchFamily="18" charset="0"/>
                <a:cs typeface="Times New Roman" panose="02020603050405020304" pitchFamily="18" charset="0"/>
              </a:rPr>
              <a:t>Rau trộn</a:t>
            </a:r>
          </a:p>
        </p:txBody>
      </p:sp>
      <p:sp>
        <p:nvSpPr>
          <p:cNvPr id="12" name="TextBox 11"/>
          <p:cNvSpPr txBox="1">
            <a:spLocks noChangeArrowheads="1"/>
          </p:cNvSpPr>
          <p:nvPr/>
        </p:nvSpPr>
        <p:spPr bwMode="auto">
          <a:xfrm>
            <a:off x="6400800" y="6313023"/>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rgbClr val="C00000"/>
                </a:solidFill>
                <a:latin typeface="Times New Roman" panose="02020603050405020304" pitchFamily="18" charset="0"/>
                <a:cs typeface="Times New Roman" panose="02020603050405020304" pitchFamily="18" charset="0"/>
              </a:rPr>
              <a:t>Luộc</a:t>
            </a:r>
          </a:p>
        </p:txBody>
      </p:sp>
      <p:pic>
        <p:nvPicPr>
          <p:cNvPr id="11" name="Picture 10"/>
          <p:cNvPicPr>
            <a:picLocks noChangeAspect="1"/>
          </p:cNvPicPr>
          <p:nvPr/>
        </p:nvPicPr>
        <p:blipFill>
          <a:blip r:embed="rId6"/>
          <a:stretch>
            <a:fillRect/>
          </a:stretch>
        </p:blipFill>
        <p:spPr>
          <a:xfrm>
            <a:off x="520995" y="4114800"/>
            <a:ext cx="2926080" cy="19415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p:cNvSpPr txBox="1">
            <a:spLocks noChangeArrowheads="1"/>
          </p:cNvSpPr>
          <p:nvPr/>
        </p:nvSpPr>
        <p:spPr bwMode="auto">
          <a:xfrm>
            <a:off x="1524000" y="6238875"/>
            <a:ext cx="116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rgbClr val="C00000"/>
                </a:solidFill>
                <a:latin typeface="Times New Roman" panose="02020603050405020304" pitchFamily="18" charset="0"/>
                <a:cs typeface="Times New Roman" panose="02020603050405020304" pitchFamily="18" charset="0"/>
              </a:rPr>
              <a:t>Lẩu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1600200"/>
          </a:xfrm>
        </p:spPr>
        <p:txBody>
          <a:bodyPr/>
          <a:lstStyle/>
          <a:p>
            <a:pPr algn="l" eaLnBrk="1" hangingPunct="1"/>
            <a:r>
              <a:rPr lang="en-US" altLang="vi-VN" sz="3200" b="1" i="1" smtClean="0">
                <a:latin typeface="Times New Roman" panose="02020603050405020304" pitchFamily="18" charset="0"/>
                <a:cs typeface="Times New Roman" panose="02020603050405020304" pitchFamily="18" charset="0"/>
              </a:rPr>
              <a:t> Rau được sử dụng như thế nào trong bữa ăn hằng ngày ở gia đình em?</a:t>
            </a:r>
          </a:p>
        </p:txBody>
      </p:sp>
      <p:pic>
        <p:nvPicPr>
          <p:cNvPr id="12291" name="Picture 13"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91000"/>
            <a:ext cx="2743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5" descr="imag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2895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2" descr="tải xuố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3"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526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4" descr="images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1910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ppt_w</p:attrName>
                                        </p:attrNameLst>
                                      </p:cBhvr>
                                      <p:tavLst>
                                        <p:tav tm="0">
                                          <p:val>
                                            <p:fltVal val="0"/>
                                          </p:val>
                                        </p:tav>
                                        <p:tav tm="100000">
                                          <p:val>
                                            <p:strVal val="#ppt_w"/>
                                          </p:val>
                                        </p:tav>
                                      </p:tavLst>
                                    </p:anim>
                                    <p:anim calcmode="lin" valueType="num">
                                      <p:cBhvr>
                                        <p:cTn id="8" dur="500" fill="hold"/>
                                        <p:tgtEl>
                                          <p:spTgt spid="104450"/>
                                        </p:tgtEl>
                                        <p:attrNameLst>
                                          <p:attrName>ppt_h</p:attrName>
                                        </p:attrNameLst>
                                      </p:cBhvr>
                                      <p:tavLst>
                                        <p:tav tm="0">
                                          <p:val>
                                            <p:fltVal val="0"/>
                                          </p:val>
                                        </p:tav>
                                        <p:tav tm="100000">
                                          <p:val>
                                            <p:strVal val="#ppt_h"/>
                                          </p:val>
                                        </p:tav>
                                      </p:tavLst>
                                    </p:anim>
                                    <p:animEffect transition="in" filter="fade">
                                      <p:cBhvr>
                                        <p:cTn id="9"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idx="1"/>
          </p:nvPr>
        </p:nvSpPr>
        <p:spPr>
          <a:xfrm>
            <a:off x="99219" y="2689591"/>
            <a:ext cx="8229600" cy="3635009"/>
          </a:xfrm>
        </p:spPr>
        <p:txBody>
          <a:bodyPr/>
          <a:lstStyle/>
          <a:p>
            <a:pPr eaLnBrk="1" hangingPunct="1"/>
            <a:r>
              <a:rPr lang="en-US" altLang="vi-VN" b="1" dirty="0" smtClean="0">
                <a:solidFill>
                  <a:schemeClr val="tx1">
                    <a:lumMod val="95000"/>
                    <a:lumOff val="5000"/>
                  </a:schemeClr>
                </a:solidFill>
                <a:latin typeface="Times New Roman" panose="02020603050405020304" pitchFamily="18" charset="0"/>
                <a:cs typeface="Times New Roman" panose="02020603050405020304" pitchFamily="18" charset="0"/>
              </a:rPr>
              <a:t>Rau có nhiều loại khác nhau, có loại lấy lá, có loại lấy củ, có loại lấy quả,…</a:t>
            </a:r>
          </a:p>
          <a:p>
            <a:pPr eaLnBrk="1" hangingPunct="1"/>
            <a:r>
              <a:rPr lang="en-US" altLang="vi-VN" b="1" dirty="0" smtClean="0">
                <a:solidFill>
                  <a:schemeClr val="tx1">
                    <a:lumMod val="95000"/>
                    <a:lumOff val="5000"/>
                  </a:schemeClr>
                </a:solidFill>
                <a:latin typeface="Times New Roman" panose="02020603050405020304" pitchFamily="18" charset="0"/>
                <a:cs typeface="Times New Roman" panose="02020603050405020304" pitchFamily="18" charset="0"/>
              </a:rPr>
              <a:t>Trong rau có nhiều vitamin và chất xơ, có tác dụng tốt cho cơ thể và giúp cho việc tiêu hoá được dễ dàng. Vì vậy rau là thực phẩm quen thuộc và không thể thiếu được trong bữa ăn hằng ngày của chúng ta.</a:t>
            </a:r>
          </a:p>
        </p:txBody>
      </p:sp>
      <p:sp>
        <p:nvSpPr>
          <p:cNvPr id="210947" name="Text Box 3"/>
          <p:cNvSpPr txBox="1">
            <a:spLocks noChangeArrowheads="1"/>
          </p:cNvSpPr>
          <p:nvPr/>
        </p:nvSpPr>
        <p:spPr bwMode="auto">
          <a:xfrm>
            <a:off x="301820" y="1618193"/>
            <a:ext cx="80269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rgbClr val="C00000"/>
                </a:solidFill>
                <a:latin typeface="Times New Roman" panose="02020603050405020304" pitchFamily="18" charset="0"/>
                <a:cs typeface="Times New Roman" panose="02020603050405020304" pitchFamily="18" charset="0"/>
              </a:rPr>
              <a:t>- Vì sao rau được sử dụng hằng </a:t>
            </a:r>
            <a:r>
              <a:rPr lang="en-US" altLang="vi-VN" b="1" dirty="0" smtClean="0">
                <a:solidFill>
                  <a:srgbClr val="C00000"/>
                </a:solidFill>
                <a:latin typeface="Times New Roman" panose="02020603050405020304" pitchFamily="18" charset="0"/>
                <a:cs typeface="Times New Roman" panose="02020603050405020304" pitchFamily="18" charset="0"/>
              </a:rPr>
              <a:t>ngày trong </a:t>
            </a:r>
            <a:r>
              <a:rPr lang="en-US" altLang="vi-VN" b="1" dirty="0">
                <a:solidFill>
                  <a:srgbClr val="C00000"/>
                </a:solidFill>
                <a:latin typeface="Times New Roman" panose="02020603050405020304" pitchFamily="18" charset="0"/>
                <a:cs typeface="Times New Roman" panose="02020603050405020304" pitchFamily="18" charset="0"/>
              </a:rPr>
              <a:t>bữa ăn ở gia đình em?</a:t>
            </a:r>
          </a:p>
        </p:txBody>
      </p:sp>
      <p:sp>
        <p:nvSpPr>
          <p:cNvPr id="13316" name="Text Box 4"/>
          <p:cNvSpPr txBox="1">
            <a:spLocks noChangeArrowheads="1"/>
          </p:cNvSpPr>
          <p:nvPr/>
        </p:nvSpPr>
        <p:spPr bwMode="auto">
          <a:xfrm>
            <a:off x="288925" y="876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 name="Rectangle 1"/>
          <p:cNvSpPr/>
          <p:nvPr/>
        </p:nvSpPr>
        <p:spPr>
          <a:xfrm>
            <a:off x="990600" y="-228466"/>
            <a:ext cx="7620000" cy="1846659"/>
          </a:xfrm>
          <a:prstGeom prst="rect">
            <a:avLst/>
          </a:prstGeom>
        </p:spPr>
        <p:txBody>
          <a:bodyPr wrap="square">
            <a:spAutoFit/>
          </a:bodyPr>
          <a:lstStyle/>
          <a:p>
            <a:pPr algn="ctr" eaLnBrk="1" hangingPunct="1">
              <a:spcBef>
                <a:spcPct val="50000"/>
              </a:spcBef>
              <a:buNone/>
            </a:pPr>
            <a:r>
              <a:rPr lang="en-US" altLang="en-US" b="1" dirty="0">
                <a:solidFill>
                  <a:srgbClr val="000000"/>
                </a:solidFill>
              </a:rPr>
              <a:t> </a:t>
            </a:r>
            <a:r>
              <a:rPr lang="en-US" altLang="en-US" b="1" dirty="0" smtClean="0">
                <a:solidFill>
                  <a:srgbClr val="000000"/>
                </a:solidFill>
              </a:rPr>
              <a:t>          </a:t>
            </a:r>
            <a:endParaRPr lang="en-US" altLang="en-US" b="1" dirty="0">
              <a:solidFill>
                <a:srgbClr val="000000"/>
              </a:solidFill>
            </a:endParaRPr>
          </a:p>
          <a:p>
            <a:pPr algn="ctr" eaLnBrk="1" hangingPunct="1">
              <a:spcBef>
                <a:spcPct val="50000"/>
              </a:spcBef>
              <a:buNone/>
            </a:pPr>
            <a:r>
              <a:rPr lang="en-US" altLang="vi-VN" sz="3200" b="1" u="sng" dirty="0"/>
              <a:t>Kĩ thuật</a:t>
            </a:r>
            <a:r>
              <a:rPr lang="en-US" altLang="vi-VN" sz="3200" b="1" dirty="0"/>
              <a:t>: </a:t>
            </a:r>
          </a:p>
          <a:p>
            <a:pPr algn="ctr" eaLnBrk="1" hangingPunct="1">
              <a:spcBef>
                <a:spcPct val="50000"/>
              </a:spcBef>
              <a:buNone/>
            </a:pPr>
            <a:r>
              <a:rPr lang="en-US" altLang="vi-VN" sz="3200" b="1" dirty="0">
                <a:solidFill>
                  <a:srgbClr val="FF0000"/>
                </a:solidFill>
              </a:rPr>
              <a:t>LỢI ÍCH CỦA VIỆC TRỒNG RAU, HOA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0947"/>
                                        </p:tgtEl>
                                        <p:attrNameLst>
                                          <p:attrName>style.visibility</p:attrName>
                                        </p:attrNameLst>
                                      </p:cBhvr>
                                      <p:to>
                                        <p:strVal val="visible"/>
                                      </p:to>
                                    </p:set>
                                    <p:animEffect transition="in" filter="checkerboard(across)">
                                      <p:cBhvr>
                                        <p:cTn id="7" dur="500"/>
                                        <p:tgtEl>
                                          <p:spTgt spid="210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0946">
                                            <p:txEl>
                                              <p:pRg st="0" end="0"/>
                                            </p:txEl>
                                          </p:spTgt>
                                        </p:tgtEl>
                                        <p:attrNameLst>
                                          <p:attrName>style.visibility</p:attrName>
                                        </p:attrNameLst>
                                      </p:cBhvr>
                                      <p:to>
                                        <p:strVal val="visible"/>
                                      </p:to>
                                    </p:set>
                                    <p:anim calcmode="lin" valueType="num">
                                      <p:cBhvr additive="base">
                                        <p:cTn id="12" dur="500" fill="hold"/>
                                        <p:tgtEl>
                                          <p:spTgt spid="21094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09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0946">
                                            <p:txEl>
                                              <p:pRg st="1" end="1"/>
                                            </p:txEl>
                                          </p:spTgt>
                                        </p:tgtEl>
                                        <p:attrNameLst>
                                          <p:attrName>style.visibility</p:attrName>
                                        </p:attrNameLst>
                                      </p:cBhvr>
                                      <p:to>
                                        <p:strVal val="visible"/>
                                      </p:to>
                                    </p:set>
                                    <p:anim calcmode="lin" valueType="num">
                                      <p:cBhvr additive="base">
                                        <p:cTn id="18" dur="5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09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210947"/>
                                        </p:tgtEl>
                                      </p:cBhvr>
                                    </p:animEffect>
                                    <p:set>
                                      <p:cBhvr>
                                        <p:cTn id="24" dur="1" fill="hold">
                                          <p:stCondLst>
                                            <p:cond delay="499"/>
                                          </p:stCondLst>
                                        </p:cTn>
                                        <p:tgtEl>
                                          <p:spTgt spid="210947"/>
                                        </p:tgtEl>
                                        <p:attrNameLst>
                                          <p:attrName>style.visibility</p:attrName>
                                        </p:attrNameLst>
                                      </p:cBhvr>
                                      <p:to>
                                        <p:strVal val="hidden"/>
                                      </p:to>
                                    </p:set>
                                  </p:childTnLst>
                                </p:cTn>
                              </p:par>
                              <p:par>
                                <p:cTn id="25" presetID="5" presetClass="exit" presetSubtype="10" fill="hold" grpId="1" nodeType="withEffect">
                                  <p:stCondLst>
                                    <p:cond delay="0"/>
                                  </p:stCondLst>
                                  <p:childTnLst>
                                    <p:animEffect transition="out" filter="checkerboard(across)">
                                      <p:cBhvr>
                                        <p:cTn id="26" dur="500"/>
                                        <p:tgtEl>
                                          <p:spTgt spid="210946">
                                            <p:txEl>
                                              <p:pRg st="0" end="0"/>
                                            </p:txEl>
                                          </p:spTgt>
                                        </p:tgtEl>
                                      </p:cBhvr>
                                    </p:animEffect>
                                    <p:set>
                                      <p:cBhvr>
                                        <p:cTn id="27" dur="1" fill="hold">
                                          <p:stCondLst>
                                            <p:cond delay="499"/>
                                          </p:stCondLst>
                                        </p:cTn>
                                        <p:tgtEl>
                                          <p:spTgt spid="210946">
                                            <p:txEl>
                                              <p:pRg st="0" end="0"/>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210946">
                                            <p:txEl>
                                              <p:pRg st="1" end="1"/>
                                            </p:txEl>
                                          </p:spTgt>
                                        </p:tgtEl>
                                      </p:cBhvr>
                                    </p:animEffect>
                                    <p:set>
                                      <p:cBhvr>
                                        <p:cTn id="32" dur="1" fill="hold">
                                          <p:stCondLst>
                                            <p:cond delay="499"/>
                                          </p:stCondLst>
                                        </p:cTn>
                                        <p:tgtEl>
                                          <p:spTgt spid="21094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build="p"/>
      <p:bldP spid="210946" grpId="1" build="p"/>
      <p:bldP spid="210947" grpId="0"/>
      <p:bldP spid="21094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Loi ich cua viec trong rau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0" y="1600200"/>
            <a:ext cx="5105400" cy="3505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4340" name="Rectangle 6"/>
          <p:cNvSpPr>
            <a:spLocks noChangeArrowheads="1"/>
          </p:cNvSpPr>
          <p:nvPr/>
        </p:nvSpPr>
        <p:spPr bwMode="auto">
          <a:xfrm>
            <a:off x="5334000" y="381000"/>
            <a:ext cx="3505200" cy="289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40296" name="AutoShape 8"/>
          <p:cNvSpPr>
            <a:spLocks noChangeArrowheads="1"/>
          </p:cNvSpPr>
          <p:nvPr/>
        </p:nvSpPr>
        <p:spPr bwMode="auto">
          <a:xfrm>
            <a:off x="324729" y="204567"/>
            <a:ext cx="5542671" cy="2538633"/>
          </a:xfrm>
          <a:prstGeom prst="wedgeEllipseCallout">
            <a:avLst>
              <a:gd name="adj1" fmla="val 42769"/>
              <a:gd name="adj2" fmla="val 112019"/>
            </a:avLst>
          </a:prstGeom>
          <a:solidFill>
            <a:srgbClr val="F6F4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vi-VN" b="1" dirty="0">
                <a:solidFill>
                  <a:srgbClr val="FF0000"/>
                </a:solidFill>
                <a:latin typeface="Times New Roman" panose="02020603050405020304" pitchFamily="18" charset="0"/>
              </a:rPr>
              <a:t>Những loại rau </a:t>
            </a:r>
            <a:r>
              <a:rPr lang="en-US" altLang="vi-VN" b="1" dirty="0" smtClean="0">
                <a:solidFill>
                  <a:srgbClr val="FF0000"/>
                </a:solidFill>
                <a:latin typeface="Times New Roman" panose="02020603050405020304" pitchFamily="18" charset="0"/>
              </a:rPr>
              <a:t>nào thường </a:t>
            </a:r>
            <a:r>
              <a:rPr lang="en-US" altLang="vi-VN" b="1" dirty="0">
                <a:solidFill>
                  <a:srgbClr val="FF0000"/>
                </a:solidFill>
                <a:latin typeface="Times New Roman" panose="02020603050405020304" pitchFamily="18" charset="0"/>
              </a:rPr>
              <a:t>dùng làm thức ăn cho vật nuôi?</a:t>
            </a:r>
          </a:p>
          <a:p>
            <a:pPr algn="ctr" eaLnBrk="1" hangingPunct="1">
              <a:spcBef>
                <a:spcPct val="0"/>
              </a:spcBef>
              <a:buFontTx/>
              <a:buNone/>
            </a:pPr>
            <a:endParaRPr lang="en-US" altLang="vi-VN" sz="3600" dirty="0">
              <a:solidFill>
                <a:srgbClr val="FF0000"/>
              </a:solidFill>
              <a:latin typeface="Times New Roman" panose="02020603050405020304" pitchFamily="18" charset="0"/>
            </a:endParaRPr>
          </a:p>
        </p:txBody>
      </p:sp>
      <p:sp>
        <p:nvSpPr>
          <p:cNvPr id="140297" name="AutoShape 9"/>
          <p:cNvSpPr>
            <a:spLocks noChangeArrowheads="1"/>
          </p:cNvSpPr>
          <p:nvPr/>
        </p:nvSpPr>
        <p:spPr bwMode="auto">
          <a:xfrm>
            <a:off x="266700" y="3755781"/>
            <a:ext cx="4953000" cy="2286000"/>
          </a:xfrm>
          <a:prstGeom prst="cloudCallout">
            <a:avLst>
              <a:gd name="adj1" fmla="val 51731"/>
              <a:gd name="adj2" fmla="val 22361"/>
            </a:avLst>
          </a:prstGeom>
          <a:solidFill>
            <a:srgbClr val="F6F4A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vi-VN" sz="3600" b="1" dirty="0">
                <a:solidFill>
                  <a:srgbClr val="0033CC"/>
                </a:solidFill>
                <a:latin typeface="Times New Roman" panose="02020603050405020304" pitchFamily="18" charset="0"/>
              </a:rPr>
              <a:t>Rau </a:t>
            </a:r>
            <a:r>
              <a:rPr lang="en-US" altLang="vi-VN" b="1" dirty="0">
                <a:solidFill>
                  <a:srgbClr val="0033CC"/>
                </a:solidFill>
                <a:latin typeface="Times New Roman" panose="02020603050405020304" pitchFamily="18" charset="0"/>
              </a:rPr>
              <a:t>mu</a:t>
            </a:r>
            <a:r>
              <a:rPr lang="en-US" altLang="vi-VN" b="1" dirty="0">
                <a:solidFill>
                  <a:srgbClr val="0033CC"/>
                </a:solidFill>
                <a:latin typeface="VNI-Times" pitchFamily="2" charset="0"/>
              </a:rPr>
              <a:t>ống</a:t>
            </a:r>
            <a:r>
              <a:rPr lang="en-US" altLang="vi-VN" sz="3600" b="1" dirty="0">
                <a:solidFill>
                  <a:srgbClr val="0033CC"/>
                </a:solidFill>
                <a:latin typeface="Times New Roman" panose="02020603050405020304" pitchFamily="18" charset="0"/>
              </a:rPr>
              <a:t>,rau lang, rau khoai môn, …</a:t>
            </a:r>
          </a:p>
          <a:p>
            <a:pPr algn="ctr" eaLnBrk="1" hangingPunct="1">
              <a:spcBef>
                <a:spcPct val="0"/>
              </a:spcBef>
              <a:buFontTx/>
              <a:buNone/>
            </a:pPr>
            <a:endParaRPr lang="en-US" altLang="vi-VN" sz="3600" dirty="0">
              <a:solidFill>
                <a:srgbClr val="0033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6"/>
                                        </p:tgtEl>
                                        <p:attrNameLst>
                                          <p:attrName>style.visibility</p:attrName>
                                        </p:attrNameLst>
                                      </p:cBhvr>
                                      <p:to>
                                        <p:strVal val="visible"/>
                                      </p:to>
                                    </p:set>
                                    <p:animEffect transition="in" filter="blinds(horizontal)">
                                      <p:cBhvr>
                                        <p:cTn id="7" dur="500"/>
                                        <p:tgtEl>
                                          <p:spTgt spid="140296"/>
                                        </p:tgtEl>
                                      </p:cBhvr>
                                    </p:animEffect>
                                  </p:childTnLst>
                                </p:cTn>
                              </p:par>
                              <p:par>
                                <p:cTn id="8" presetID="3" presetClass="entr" presetSubtype="10" fill="hold" nodeType="withEffect">
                                  <p:stCondLst>
                                    <p:cond delay="0"/>
                                  </p:stCondLst>
                                  <p:childTnLst>
                                    <p:set>
                                      <p:cBhvr>
                                        <p:cTn id="9" dur="1" fill="hold">
                                          <p:stCondLst>
                                            <p:cond delay="0"/>
                                          </p:stCondLst>
                                        </p:cTn>
                                        <p:tgtEl>
                                          <p:spTgt spid="140290"/>
                                        </p:tgtEl>
                                        <p:attrNameLst>
                                          <p:attrName>style.visibility</p:attrName>
                                        </p:attrNameLst>
                                      </p:cBhvr>
                                      <p:to>
                                        <p:strVal val="visible"/>
                                      </p:to>
                                    </p:set>
                                    <p:animEffect transition="in" filter="blinds(horizontal)">
                                      <p:cBhvr>
                                        <p:cTn id="10" dur="500"/>
                                        <p:tgtEl>
                                          <p:spTgt spid="1402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0297"/>
                                        </p:tgtEl>
                                        <p:attrNameLst>
                                          <p:attrName>style.visibility</p:attrName>
                                        </p:attrNameLst>
                                      </p:cBhvr>
                                      <p:to>
                                        <p:strVal val="visible"/>
                                      </p:to>
                                    </p:set>
                                    <p:animEffect transition="in" filter="checkerboard(across)">
                                      <p:cBhvr>
                                        <p:cTn id="15"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animBg="1"/>
      <p:bldP spid="1402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0" y="0"/>
            <a:ext cx="9220200" cy="1219200"/>
          </a:xfrm>
        </p:spPr>
        <p:txBody>
          <a:bodyPr/>
          <a:lstStyle/>
          <a:p>
            <a:pPr eaLnBrk="1" hangingPunct="1">
              <a:buFontTx/>
              <a:buNone/>
            </a:pPr>
            <a:r>
              <a:rPr lang="en-US" altLang="vi-VN" sz="2800" b="1" smtClean="0">
                <a:solidFill>
                  <a:srgbClr val="FF0000"/>
                </a:solidFill>
                <a:latin typeface="VNI-Times" pitchFamily="2" charset="0"/>
              </a:rPr>
              <a:t>- Ngo</a:t>
            </a:r>
            <a:r>
              <a:rPr lang="en-US" altLang="vi-VN" sz="2800" b="1" smtClean="0">
                <a:solidFill>
                  <a:srgbClr val="FF0000"/>
                </a:solidFill>
              </a:rPr>
              <a:t>ài lợi ích làm thực phẩm cho người, làm thức ăn cho vật nuôi, rau còn được sử dụng để làm gì?</a:t>
            </a:r>
            <a:endParaRPr lang="en-US" altLang="vi-VN" sz="2800" b="1" smtClean="0">
              <a:solidFill>
                <a:srgbClr val="FF0000"/>
              </a:solidFill>
              <a:latin typeface="VNI-Times" pitchFamily="2" charset="0"/>
            </a:endParaRPr>
          </a:p>
          <a:p>
            <a:pPr eaLnBrk="1" hangingPunct="1">
              <a:buFontTx/>
              <a:buNone/>
            </a:pPr>
            <a:endParaRPr lang="en-US" altLang="vi-VN" sz="2800" b="1" smtClean="0">
              <a:solidFill>
                <a:srgbClr val="FF0000"/>
              </a:solidFill>
              <a:latin typeface="VNI-Times" pitchFamily="2" charset="0"/>
            </a:endParaRPr>
          </a:p>
          <a:p>
            <a:pPr eaLnBrk="1" hangingPunct="1">
              <a:buFontTx/>
              <a:buNone/>
            </a:pPr>
            <a:endParaRPr lang="en-US" altLang="vi-VN" b="1" smtClean="0">
              <a:solidFill>
                <a:schemeClr val="hlink"/>
              </a:solidFill>
              <a:latin typeface="VNI-Times" pitchFamily="2" charset="0"/>
            </a:endParaRPr>
          </a:p>
          <a:p>
            <a:pPr eaLnBrk="1" hangingPunct="1">
              <a:buFontTx/>
              <a:buNone/>
            </a:pPr>
            <a:endParaRPr lang="en-US" altLang="vi-VN" smtClean="0">
              <a:solidFill>
                <a:srgbClr val="009900"/>
              </a:solidFill>
              <a:latin typeface="VNI-Times" pitchFamily="2" charset="0"/>
            </a:endParaRPr>
          </a:p>
        </p:txBody>
      </p:sp>
      <p:sp>
        <p:nvSpPr>
          <p:cNvPr id="16387" name="Text Box 4"/>
          <p:cNvSpPr txBox="1">
            <a:spLocks noChangeArrowheads="1"/>
          </p:cNvSpPr>
          <p:nvPr/>
        </p:nvSpPr>
        <p:spPr bwMode="auto">
          <a:xfrm>
            <a:off x="762000" y="29718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009900"/>
                </a:solidFill>
                <a:latin typeface="VNI-Times" pitchFamily="2" charset="0"/>
              </a:rPr>
              <a:t> </a:t>
            </a:r>
            <a:endParaRPr lang="en-US" altLang="vi-VN" b="1">
              <a:solidFill>
                <a:srgbClr val="009900"/>
              </a:solidFill>
              <a:latin typeface="VNI-Times" pitchFamily="2" charset="0"/>
            </a:endParaRPr>
          </a:p>
        </p:txBody>
      </p:sp>
      <p:pic>
        <p:nvPicPr>
          <p:cNvPr id="119813" name="Picture 5" descr="p6a1268379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41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 Box 6"/>
          <p:cNvSpPr txBox="1">
            <a:spLocks noChangeArrowheads="1"/>
          </p:cNvSpPr>
          <p:nvPr/>
        </p:nvSpPr>
        <p:spPr bwMode="auto">
          <a:xfrm>
            <a:off x="0" y="5029200"/>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a:solidFill>
                  <a:srgbClr val="0000FF"/>
                </a:solidFill>
                <a:latin typeface="Times New Roman" panose="02020603050405020304" pitchFamily="18" charset="0"/>
              </a:rPr>
              <a:t>- Đem bán, xuất khẩu, chế biến thực phẩm, làm thuốc chữa bệnh như rau má, rau ngải cứu…</a:t>
            </a:r>
          </a:p>
          <a:p>
            <a:pPr eaLnBrk="1" hangingPunct="1">
              <a:spcBef>
                <a:spcPct val="0"/>
              </a:spcBef>
              <a:buFontTx/>
              <a:buNone/>
            </a:pPr>
            <a:r>
              <a:rPr lang="en-US" altLang="vi-VN" sz="2800" b="1">
                <a:solidFill>
                  <a:srgbClr val="0000FF"/>
                </a:solidFill>
                <a:latin typeface="Times New Roman" panose="02020603050405020304" pitchFamily="18" charset="0"/>
              </a:rPr>
              <a:t>- Làm cho môi trường xanh, sạch, đẹp.</a:t>
            </a:r>
          </a:p>
          <a:p>
            <a:pPr eaLnBrk="1" hangingPunct="1">
              <a:spcBef>
                <a:spcPct val="0"/>
              </a:spcBef>
              <a:buFontTx/>
              <a:buNone/>
            </a:pPr>
            <a:endParaRPr lang="en-US" altLang="vi-VN" sz="2800">
              <a:solidFill>
                <a:srgbClr val="0000FF"/>
              </a:solidFill>
              <a:latin typeface="Times New Roman" panose="02020603050405020304" pitchFamily="18" charset="0"/>
            </a:endParaRPr>
          </a:p>
        </p:txBody>
      </p:sp>
      <p:sp>
        <p:nvSpPr>
          <p:cNvPr id="16390" name="Text Box 7"/>
          <p:cNvSpPr txBox="1">
            <a:spLocks noChangeArrowheads="1"/>
          </p:cNvSpPr>
          <p:nvPr/>
        </p:nvSpPr>
        <p:spPr bwMode="auto">
          <a:xfrm>
            <a:off x="517525" y="14811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VNI-Times" pitchFamily="2" charset="0"/>
            </a:endParaRPr>
          </a:p>
        </p:txBody>
      </p:sp>
      <p:pic>
        <p:nvPicPr>
          <p:cNvPr id="119816" name="Picture 8" descr="cho-sa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7" name="Text Box 9"/>
          <p:cNvSpPr txBox="1">
            <a:spLocks noChangeArrowheads="1"/>
          </p:cNvSpPr>
          <p:nvPr/>
        </p:nvSpPr>
        <p:spPr bwMode="auto">
          <a:xfrm>
            <a:off x="0" y="0"/>
            <a:ext cx="8728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a:solidFill>
                  <a:srgbClr val="FF0000"/>
                </a:solidFill>
                <a:latin typeface="Times New Roman" panose="02020603050405020304" pitchFamily="18" charset="0"/>
              </a:rPr>
              <a:t>Muốn cho gia đình em luôn có vườn rau tươi tốt, </a:t>
            </a:r>
          </a:p>
          <a:p>
            <a:pPr eaLnBrk="1" hangingPunct="1">
              <a:spcBef>
                <a:spcPct val="0"/>
              </a:spcBef>
              <a:buFontTx/>
              <a:buNone/>
            </a:pPr>
            <a:r>
              <a:rPr lang="en-US" altLang="vi-VN" b="1">
                <a:solidFill>
                  <a:srgbClr val="FF0000"/>
                </a:solidFill>
                <a:latin typeface="Times New Roman" panose="02020603050405020304" pitchFamily="18" charset="0"/>
              </a:rPr>
              <a:t>đẹp mắt em phải làm gì?</a:t>
            </a:r>
          </a:p>
          <a:p>
            <a:pPr eaLnBrk="1" hangingPunct="1">
              <a:spcBef>
                <a:spcPct val="0"/>
              </a:spcBef>
              <a:buFontTx/>
              <a:buNone/>
            </a:pPr>
            <a:endParaRPr lang="en-US" altLang="vi-VN">
              <a:solidFill>
                <a:srgbClr val="FF0000"/>
              </a:solidFill>
              <a:latin typeface="Times New Roman" panose="02020603050405020304" pitchFamily="18" charset="0"/>
            </a:endParaRPr>
          </a:p>
        </p:txBody>
      </p:sp>
      <p:sp>
        <p:nvSpPr>
          <p:cNvPr id="16393" name="Text Box 10"/>
          <p:cNvSpPr txBox="1">
            <a:spLocks noChangeArrowheads="1"/>
          </p:cNvSpPr>
          <p:nvPr/>
        </p:nvSpPr>
        <p:spPr bwMode="auto">
          <a:xfrm>
            <a:off x="517525" y="2247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198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95400"/>
            <a:ext cx="2819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95400"/>
            <a:ext cx="3276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2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431925"/>
            <a:ext cx="3048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2" name="Text Box 14"/>
          <p:cNvSpPr txBox="1">
            <a:spLocks noChangeArrowheads="1"/>
          </p:cNvSpPr>
          <p:nvPr/>
        </p:nvSpPr>
        <p:spPr bwMode="auto">
          <a:xfrm>
            <a:off x="228600" y="5334000"/>
            <a:ext cx="7308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a:solidFill>
                  <a:srgbClr val="0000FF"/>
                </a:solidFill>
                <a:latin typeface="Times New Roman" panose="02020603050405020304" pitchFamily="18" charset="0"/>
              </a:rPr>
              <a:t>Em sẽ tham gia trồng rau, chăm sóc,</a:t>
            </a:r>
          </a:p>
          <a:p>
            <a:pPr eaLnBrk="1" hangingPunct="1">
              <a:spcBef>
                <a:spcPct val="0"/>
              </a:spcBef>
              <a:buFontTx/>
              <a:buNone/>
            </a:pPr>
            <a:r>
              <a:rPr lang="en-US" altLang="vi-VN" sz="3600" b="1">
                <a:solidFill>
                  <a:srgbClr val="0000FF"/>
                </a:solidFill>
                <a:latin typeface="Times New Roman" panose="02020603050405020304" pitchFamily="18" charset="0"/>
              </a:rPr>
              <a:t> bảo vệ rau.</a:t>
            </a:r>
          </a:p>
          <a:p>
            <a:pPr eaLnBrk="1" hangingPunct="1">
              <a:spcBef>
                <a:spcPct val="0"/>
              </a:spcBef>
              <a:buFontTx/>
              <a:buNone/>
            </a:pPr>
            <a:endParaRPr lang="en-US" altLang="vi-VN" sz="3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checkerboard(across)">
                                      <p:cBhvr>
                                        <p:cTn id="7" dur="500"/>
                                        <p:tgtEl>
                                          <p:spTgt spid="11981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9816"/>
                                        </p:tgtEl>
                                        <p:attrNameLst>
                                          <p:attrName>style.visibility</p:attrName>
                                        </p:attrNameLst>
                                      </p:cBhvr>
                                      <p:to>
                                        <p:strVal val="visible"/>
                                      </p:to>
                                    </p:set>
                                    <p:animEffect transition="in" filter="checkerboard(across)">
                                      <p:cBhvr>
                                        <p:cTn id="10" dur="500"/>
                                        <p:tgtEl>
                                          <p:spTgt spid="119816"/>
                                        </p:tgtEl>
                                      </p:cBhvr>
                                    </p:animEffect>
                                  </p:childTnLst>
                                </p:cTn>
                              </p:par>
                              <p:par>
                                <p:cTn id="11" presetID="5" presetClass="entr" presetSubtype="10" fill="hold" nodeType="with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checkerboard(across)">
                                      <p:cBhvr>
                                        <p:cTn id="13" dur="500"/>
                                        <p:tgtEl>
                                          <p:spTgt spid="1198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9814"/>
                                        </p:tgtEl>
                                        <p:attrNameLst>
                                          <p:attrName>style.visibility</p:attrName>
                                        </p:attrNameLst>
                                      </p:cBhvr>
                                      <p:to>
                                        <p:strVal val="visible"/>
                                      </p:to>
                                    </p:set>
                                    <p:anim to="" calcmode="lin" valueType="num">
                                      <p:cBhvr>
                                        <p:cTn id="18" dur="1" fill="hold"/>
                                        <p:tgtEl>
                                          <p:spTgt spid="119814"/>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119811">
                                            <p:txEl>
                                              <p:pRg st="0" end="0"/>
                                            </p:txEl>
                                          </p:spTgt>
                                        </p:tgtEl>
                                      </p:cBhvr>
                                    </p:animEffect>
                                    <p:set>
                                      <p:cBhvr>
                                        <p:cTn id="23" dur="1" fill="hold">
                                          <p:stCondLst>
                                            <p:cond delay="499"/>
                                          </p:stCondLst>
                                        </p:cTn>
                                        <p:tgtEl>
                                          <p:spTgt spid="119811">
                                            <p:txEl>
                                              <p:pRg st="0" end="0"/>
                                            </p:txEl>
                                          </p:spTgt>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119816"/>
                                        </p:tgtEl>
                                      </p:cBhvr>
                                    </p:animEffect>
                                    <p:set>
                                      <p:cBhvr>
                                        <p:cTn id="26" dur="1" fill="hold">
                                          <p:stCondLst>
                                            <p:cond delay="499"/>
                                          </p:stCondLst>
                                        </p:cTn>
                                        <p:tgtEl>
                                          <p:spTgt spid="119816"/>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119813"/>
                                        </p:tgtEl>
                                      </p:cBhvr>
                                    </p:animEffect>
                                    <p:set>
                                      <p:cBhvr>
                                        <p:cTn id="29" dur="1" fill="hold">
                                          <p:stCondLst>
                                            <p:cond delay="499"/>
                                          </p:stCondLst>
                                        </p:cTn>
                                        <p:tgtEl>
                                          <p:spTgt spid="119813"/>
                                        </p:tgtEl>
                                        <p:attrNameLst>
                                          <p:attrName>style.visibility</p:attrName>
                                        </p:attrNameLst>
                                      </p:cBhvr>
                                      <p:to>
                                        <p:strVal val="hidden"/>
                                      </p:to>
                                    </p:set>
                                  </p:childTnLst>
                                </p:cTn>
                              </p:par>
                              <p:par>
                                <p:cTn id="30" presetID="5" presetClass="exit" presetSubtype="10" fill="hold" grpId="1" nodeType="withEffect">
                                  <p:stCondLst>
                                    <p:cond delay="0"/>
                                  </p:stCondLst>
                                  <p:childTnLst>
                                    <p:animEffect transition="out" filter="checkerboard(across)">
                                      <p:cBhvr>
                                        <p:cTn id="31" dur="500"/>
                                        <p:tgtEl>
                                          <p:spTgt spid="119814"/>
                                        </p:tgtEl>
                                      </p:cBhvr>
                                    </p:animEffect>
                                    <p:set>
                                      <p:cBhvr>
                                        <p:cTn id="32" dur="1" fill="hold">
                                          <p:stCondLst>
                                            <p:cond delay="499"/>
                                          </p:stCondLst>
                                        </p:cTn>
                                        <p:tgtEl>
                                          <p:spTgt spid="11981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9817"/>
                                        </p:tgtEl>
                                        <p:attrNameLst>
                                          <p:attrName>style.visibility</p:attrName>
                                        </p:attrNameLst>
                                      </p:cBhvr>
                                      <p:to>
                                        <p:strVal val="visible"/>
                                      </p:to>
                                    </p:set>
                                    <p:animEffect transition="in" filter="blinds(horizontal)">
                                      <p:cBhvr>
                                        <p:cTn id="37" dur="500"/>
                                        <p:tgtEl>
                                          <p:spTgt spid="119817"/>
                                        </p:tgtEl>
                                      </p:cBhvr>
                                    </p:animEffect>
                                  </p:childTnLst>
                                </p:cTn>
                              </p:par>
                              <p:par>
                                <p:cTn id="38" presetID="3" presetClass="entr" presetSubtype="10" fill="hold" nodeType="withEffect">
                                  <p:stCondLst>
                                    <p:cond delay="0"/>
                                  </p:stCondLst>
                                  <p:childTnLst>
                                    <p:set>
                                      <p:cBhvr>
                                        <p:cTn id="39" dur="1" fill="hold">
                                          <p:stCondLst>
                                            <p:cond delay="0"/>
                                          </p:stCondLst>
                                        </p:cTn>
                                        <p:tgtEl>
                                          <p:spTgt spid="119821"/>
                                        </p:tgtEl>
                                        <p:attrNameLst>
                                          <p:attrName>style.visibility</p:attrName>
                                        </p:attrNameLst>
                                      </p:cBhvr>
                                      <p:to>
                                        <p:strVal val="visible"/>
                                      </p:to>
                                    </p:set>
                                    <p:animEffect transition="in" filter="blinds(horizontal)">
                                      <p:cBhvr>
                                        <p:cTn id="40" dur="500"/>
                                        <p:tgtEl>
                                          <p:spTgt spid="119821"/>
                                        </p:tgtEl>
                                      </p:cBhvr>
                                    </p:animEffect>
                                  </p:childTnLst>
                                </p:cTn>
                              </p:par>
                              <p:par>
                                <p:cTn id="41" presetID="3" presetClass="entr" presetSubtype="10" fill="hold" nodeType="withEffect">
                                  <p:stCondLst>
                                    <p:cond delay="0"/>
                                  </p:stCondLst>
                                  <p:childTnLst>
                                    <p:set>
                                      <p:cBhvr>
                                        <p:cTn id="42" dur="1" fill="hold">
                                          <p:stCondLst>
                                            <p:cond delay="0"/>
                                          </p:stCondLst>
                                        </p:cTn>
                                        <p:tgtEl>
                                          <p:spTgt spid="119820"/>
                                        </p:tgtEl>
                                        <p:attrNameLst>
                                          <p:attrName>style.visibility</p:attrName>
                                        </p:attrNameLst>
                                      </p:cBhvr>
                                      <p:to>
                                        <p:strVal val="visible"/>
                                      </p:to>
                                    </p:set>
                                    <p:animEffect transition="in" filter="blinds(horizontal)">
                                      <p:cBhvr>
                                        <p:cTn id="43" dur="500"/>
                                        <p:tgtEl>
                                          <p:spTgt spid="119820"/>
                                        </p:tgtEl>
                                      </p:cBhvr>
                                    </p:animEffect>
                                  </p:childTnLst>
                                </p:cTn>
                              </p:par>
                              <p:par>
                                <p:cTn id="44" presetID="3" presetClass="entr" presetSubtype="10" fill="hold" nodeType="withEffect">
                                  <p:stCondLst>
                                    <p:cond delay="0"/>
                                  </p:stCondLst>
                                  <p:childTnLst>
                                    <p:set>
                                      <p:cBhvr>
                                        <p:cTn id="45" dur="1" fill="hold">
                                          <p:stCondLst>
                                            <p:cond delay="0"/>
                                          </p:stCondLst>
                                        </p:cTn>
                                        <p:tgtEl>
                                          <p:spTgt spid="119819"/>
                                        </p:tgtEl>
                                        <p:attrNameLst>
                                          <p:attrName>style.visibility</p:attrName>
                                        </p:attrNameLst>
                                      </p:cBhvr>
                                      <p:to>
                                        <p:strVal val="visible"/>
                                      </p:to>
                                    </p:set>
                                    <p:animEffect transition="in" filter="blinds(horizontal)">
                                      <p:cBhvr>
                                        <p:cTn id="46" dur="500"/>
                                        <p:tgtEl>
                                          <p:spTgt spid="1198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19822"/>
                                        </p:tgtEl>
                                        <p:attrNameLst>
                                          <p:attrName>style.visibility</p:attrName>
                                        </p:attrNameLst>
                                      </p:cBhvr>
                                      <p:to>
                                        <p:strVal val="visible"/>
                                      </p:to>
                                    </p:set>
                                    <p:animEffect transition="in" filter="checkerboard(across)">
                                      <p:cBhvr>
                                        <p:cTn id="51" dur="500"/>
                                        <p:tgtEl>
                                          <p:spTgt spid="119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1" grpId="1" build="p"/>
      <p:bldP spid="119814" grpId="0"/>
      <p:bldP spid="119814" grpId="1"/>
      <p:bldP spid="119817" grpId="0"/>
      <p:bldP spid="1198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p:txBody>
          <a:bodyPr/>
          <a:lstStyle/>
          <a:p>
            <a:pPr eaLnBrk="1" hangingPunct="1"/>
            <a:r>
              <a:rPr lang="en-US" altLang="vi-VN" sz="3200" b="1" dirty="0" smtClean="0">
                <a:solidFill>
                  <a:srgbClr val="C00000"/>
                </a:solidFill>
                <a:latin typeface="Times New Roman" panose="02020603050405020304" pitchFamily="18" charset="0"/>
                <a:cs typeface="Times New Roman" panose="02020603050405020304" pitchFamily="18" charset="0"/>
              </a:rPr>
              <a:t>Quan sát hình 2 và cho biết hoa thường được sử dụng để làm gì?</a:t>
            </a:r>
          </a:p>
        </p:txBody>
      </p:sp>
      <p:pic>
        <p:nvPicPr>
          <p:cNvPr id="4" name="Picture 11" descr="Loi ich cua viec trong rau hoa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371600"/>
            <a:ext cx="9144000" cy="52117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s55335_hoaho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4572000" cy="6248400"/>
          </a:xfrm>
          <a:ln w="28575">
            <a:solidFill>
              <a:schemeClr val="tx1"/>
            </a:solidFill>
            <a:miter lim="800000"/>
            <a:headEnd/>
            <a:tailEnd/>
          </a:ln>
        </p:spPr>
      </p:pic>
      <p:pic>
        <p:nvPicPr>
          <p:cNvPr id="5" name="Picture 8" descr="hinh0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24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762000" y="6334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0000"/>
                </a:solidFill>
                <a:latin typeface="Times New Roman" panose="02020603050405020304" pitchFamily="18" charset="0"/>
                <a:cs typeface="Times New Roman" panose="02020603050405020304" pitchFamily="18" charset="0"/>
              </a:rPr>
              <a:t>Trưng bày</a:t>
            </a:r>
          </a:p>
        </p:txBody>
      </p:sp>
      <p:sp>
        <p:nvSpPr>
          <p:cNvPr id="7" name="TextBox 6"/>
          <p:cNvSpPr txBox="1">
            <a:spLocks noChangeArrowheads="1"/>
          </p:cNvSpPr>
          <p:nvPr/>
        </p:nvSpPr>
        <p:spPr bwMode="auto">
          <a:xfrm>
            <a:off x="5943600" y="6334125"/>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0000"/>
                </a:solidFill>
                <a:latin typeface="Times New Roman" panose="02020603050405020304" pitchFamily="18" charset="0"/>
                <a:cs typeface="Times New Roman" panose="02020603050405020304" pitchFamily="18" charset="0"/>
              </a:rPr>
              <a:t>Trang trí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36098" y="2184700"/>
            <a:ext cx="75402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3600" b="1" i="1" dirty="0" smtClean="0">
                <a:solidFill>
                  <a:schemeClr val="tx1">
                    <a:lumMod val="95000"/>
                    <a:lumOff val="5000"/>
                  </a:schemeClr>
                </a:solidFill>
                <a:latin typeface="Times New Roman" panose="02020603050405020304" pitchFamily="18" charset="0"/>
                <a:cs typeface="Times New Roman" panose="02020603050405020304" pitchFamily="18" charset="0"/>
              </a:rPr>
              <a:t>Hoa dùng </a:t>
            </a:r>
            <a:r>
              <a:rPr lang="en-US" altLang="vi-VN" sz="3600" b="1" i="1" dirty="0">
                <a:solidFill>
                  <a:schemeClr val="tx1">
                    <a:lumMod val="95000"/>
                    <a:lumOff val="5000"/>
                  </a:schemeClr>
                </a:solidFill>
                <a:latin typeface="Times New Roman" panose="02020603050405020304" pitchFamily="18" charset="0"/>
                <a:cs typeface="Times New Roman" panose="02020603050405020304" pitchFamily="18" charset="0"/>
              </a:rPr>
              <a:t>để biếu, </a:t>
            </a:r>
            <a:r>
              <a:rPr lang="en-US" altLang="vi-VN" sz="3600" b="1" i="1" dirty="0" smtClean="0">
                <a:solidFill>
                  <a:schemeClr val="tx1">
                    <a:lumMod val="95000"/>
                    <a:lumOff val="5000"/>
                  </a:schemeClr>
                </a:solidFill>
                <a:latin typeface="Times New Roman" panose="02020603050405020304" pitchFamily="18" charset="0"/>
                <a:cs typeface="Times New Roman" panose="02020603050405020304" pitchFamily="18" charset="0"/>
              </a:rPr>
              <a:t>tặng thầy</a:t>
            </a:r>
            <a:r>
              <a:rPr lang="en-US" altLang="vi-VN" sz="3600" b="1" i="1" dirty="0">
                <a:solidFill>
                  <a:schemeClr val="tx1">
                    <a:lumMod val="95000"/>
                    <a:lumOff val="5000"/>
                  </a:schemeClr>
                </a:solidFill>
                <a:latin typeface="Times New Roman" panose="02020603050405020304" pitchFamily="18" charset="0"/>
                <a:cs typeface="Times New Roman" panose="02020603050405020304" pitchFamily="18" charset="0"/>
              </a:rPr>
              <a:t>, cô; cha, mẹ, bạn </a:t>
            </a:r>
            <a:r>
              <a:rPr lang="en-US" altLang="vi-VN" sz="3600" b="1" i="1" dirty="0" smtClean="0">
                <a:solidFill>
                  <a:schemeClr val="tx1">
                    <a:lumMod val="95000"/>
                    <a:lumOff val="5000"/>
                  </a:schemeClr>
                </a:solidFill>
                <a:latin typeface="Times New Roman" panose="02020603050405020304" pitchFamily="18" charset="0"/>
                <a:cs typeface="Times New Roman" panose="02020603050405020304" pitchFamily="18" charset="0"/>
              </a:rPr>
              <a:t>bè,…</a:t>
            </a:r>
            <a:endParaRPr lang="en-US" altLang="vi-VN" sz="36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 Box 22"/>
          <p:cNvSpPr txBox="1">
            <a:spLocks noChangeArrowheads="1"/>
          </p:cNvSpPr>
          <p:nvPr/>
        </p:nvSpPr>
        <p:spPr bwMode="auto">
          <a:xfrm>
            <a:off x="1295400" y="-62100"/>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p>
          <a:p>
            <a:pPr algn="ctr" eaLnBrk="1" hangingPunct="1">
              <a:spcBef>
                <a:spcPct val="50000"/>
              </a:spcBef>
              <a:buFontTx/>
              <a:buNone/>
            </a:pPr>
            <a:r>
              <a:rPr lang="en-US" altLang="vi-VN" sz="2800" b="1" dirty="0" smtClean="0">
                <a:solidFill>
                  <a:srgbClr val="FF0000"/>
                </a:solidFill>
                <a:latin typeface="Times New Roman" panose="02020603050405020304" pitchFamily="18" charset="0"/>
              </a:rPr>
              <a:t>LỢI </a:t>
            </a:r>
            <a:r>
              <a:rPr lang="en-US" altLang="vi-VN" sz="2800" b="1" dirty="0">
                <a:solidFill>
                  <a:srgbClr val="FF0000"/>
                </a:solidFill>
                <a:latin typeface="Times New Roman" panose="02020603050405020304" pitchFamily="18" charset="0"/>
              </a:rPr>
              <a:t>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
        <p:nvSpPr>
          <p:cNvPr id="6" name="TextBox 5"/>
          <p:cNvSpPr txBox="1">
            <a:spLocks noChangeArrowheads="1"/>
          </p:cNvSpPr>
          <p:nvPr/>
        </p:nvSpPr>
        <p:spPr bwMode="auto">
          <a:xfrm>
            <a:off x="264942" y="1512938"/>
            <a:ext cx="8574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Tìm hiểu 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sz="3200" b="1" dirty="0">
                <a:solidFill>
                  <a:srgbClr val="C00000"/>
                </a:solidFill>
                <a:latin typeface="Times New Roman" pitchFamily="18" charset="0"/>
                <a:cs typeface="Times New Roman" pitchFamily="18" charset="0"/>
              </a:rPr>
              <a:t>Các em thường tặng hoa cho thầy, cô; cha, mẹ nhân dịp nào?</a:t>
            </a:r>
          </a:p>
        </p:txBody>
      </p:sp>
      <p:pic>
        <p:nvPicPr>
          <p:cNvPr id="4098" name="Picture 2" descr="C:\Users\Administrator\Desktop\index.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371600"/>
            <a:ext cx="8686800" cy="2895600"/>
          </a:xfrm>
        </p:spPr>
      </p:pic>
      <p:pic>
        <p:nvPicPr>
          <p:cNvPr id="4099"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2138"/>
            <a:ext cx="8915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019800" y="6096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0000"/>
                </a:solidFill>
                <a:latin typeface="Times New Roman" panose="02020603050405020304" pitchFamily="18" charset="0"/>
                <a:cs typeface="Times New Roman" panose="02020603050405020304" pitchFamily="18" charset="0"/>
              </a:rPr>
              <a:t>Ngày lễ vu 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ox(in)">
                                      <p:cBhvr>
                                        <p:cTn id="17" dur="500"/>
                                        <p:tgtEl>
                                          <p:spTgt spid="40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7"/>
          <p:cNvSpPr txBox="1">
            <a:spLocks noChangeArrowheads="1"/>
          </p:cNvSpPr>
          <p:nvPr/>
        </p:nvSpPr>
        <p:spPr bwMode="auto">
          <a:xfrm>
            <a:off x="-9067800" y="2819400"/>
            <a:ext cx="83001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50000"/>
              </a:spcBef>
              <a:buNone/>
            </a:pPr>
            <a:r>
              <a:rPr lang="en-US" altLang="en-US" b="1" dirty="0" smtClean="0">
                <a:solidFill>
                  <a:srgbClr val="000000"/>
                </a:solidFill>
                <a:latin typeface="Times New Roman" panose="02020603050405020304" pitchFamily="18" charset="0"/>
              </a:rPr>
              <a:t>        </a:t>
            </a:r>
            <a:r>
              <a:rPr lang="en-US" altLang="en-US" b="1" dirty="0">
                <a:solidFill>
                  <a:srgbClr val="000000"/>
                </a:solidFill>
                <a:latin typeface="Times New Roman" panose="02020603050405020304" pitchFamily="18" charset="0"/>
              </a:rPr>
              <a:t>Thứ hai ngày 17 tháng 01 năm 2022            </a:t>
            </a:r>
          </a:p>
          <a:p>
            <a:pPr algn="ctr" eaLnBrk="1" hangingPunct="1">
              <a:spcBef>
                <a:spcPct val="50000"/>
              </a:spcBef>
              <a:buNone/>
            </a:pPr>
            <a:r>
              <a:rPr lang="en-US" altLang="vi-VN" b="1" u="sng" dirty="0" smtClean="0">
                <a:latin typeface="Times New Roman" panose="02020603050405020304" pitchFamily="18" charset="0"/>
              </a:rPr>
              <a:t>Kĩ </a:t>
            </a:r>
            <a:r>
              <a:rPr lang="en-US" altLang="vi-VN" b="1" u="sng" dirty="0">
                <a:latin typeface="Times New Roman" panose="02020603050405020304" pitchFamily="18" charset="0"/>
              </a:rPr>
              <a:t>thuật</a:t>
            </a:r>
            <a:r>
              <a:rPr lang="en-US" altLang="vi-VN" b="1" dirty="0">
                <a:latin typeface="Times New Roman" panose="02020603050405020304" pitchFamily="18" charset="0"/>
              </a:rPr>
              <a:t>: </a:t>
            </a:r>
            <a:endParaRPr lang="en-US" altLang="vi-VN" b="1" dirty="0" smtClean="0">
              <a:latin typeface="Times New Roman" panose="02020603050405020304" pitchFamily="18" charset="0"/>
            </a:endParaRPr>
          </a:p>
          <a:p>
            <a:pPr algn="ctr" eaLnBrk="1" hangingPunct="1">
              <a:spcBef>
                <a:spcPct val="50000"/>
              </a:spcBef>
              <a:buNone/>
            </a:pPr>
            <a:r>
              <a:rPr lang="en-US" altLang="vi-VN" b="1" dirty="0" smtClean="0">
                <a:solidFill>
                  <a:srgbClr val="FF0000"/>
                </a:solidFill>
                <a:latin typeface="Times New Roman" panose="02020603050405020304" pitchFamily="18" charset="0"/>
              </a:rPr>
              <a:t>LỢI </a:t>
            </a:r>
            <a:r>
              <a:rPr lang="en-US" altLang="vi-VN" b="1" dirty="0">
                <a:solidFill>
                  <a:srgbClr val="FF0000"/>
                </a:solidFill>
                <a:latin typeface="Times New Roman" panose="02020603050405020304" pitchFamily="18" charset="0"/>
              </a:rPr>
              <a:t>ÍCH CỦA VIỆC TRỒNG </a:t>
            </a:r>
            <a:r>
              <a:rPr lang="en-US" altLang="vi-VN" b="1" dirty="0" smtClean="0">
                <a:solidFill>
                  <a:srgbClr val="FF0000"/>
                </a:solidFill>
                <a:latin typeface="Times New Roman" panose="02020603050405020304" pitchFamily="18" charset="0"/>
              </a:rPr>
              <a:t>RAU</a:t>
            </a:r>
            <a:r>
              <a:rPr lang="en-US" altLang="vi-VN" b="1" dirty="0">
                <a:solidFill>
                  <a:srgbClr val="FF0000"/>
                </a:solidFill>
                <a:latin typeface="Times New Roman" panose="02020603050405020304" pitchFamily="18" charset="0"/>
              </a:rPr>
              <a:t>, </a:t>
            </a:r>
            <a:r>
              <a:rPr lang="en-US" altLang="vi-VN" b="1" dirty="0" smtClean="0">
                <a:solidFill>
                  <a:srgbClr val="FF0000"/>
                </a:solidFill>
                <a:latin typeface="Times New Roman" panose="02020603050405020304" pitchFamily="18" charset="0"/>
              </a:rPr>
              <a:t>HOA</a:t>
            </a:r>
            <a:endParaRPr lang="en-US" altLang="vi-VN" b="1" dirty="0">
              <a:solidFill>
                <a:srgbClr val="FF0000"/>
              </a:solidFill>
              <a:latin typeface="Times New Roman" panose="02020603050405020304" pitchFamily="18" charset="0"/>
            </a:endParaRPr>
          </a:p>
        </p:txBody>
      </p:sp>
      <p:sp>
        <p:nvSpPr>
          <p:cNvPr id="2" name="Rectangle 1"/>
          <p:cNvSpPr/>
          <p:nvPr/>
        </p:nvSpPr>
        <p:spPr>
          <a:xfrm>
            <a:off x="256736" y="1730324"/>
            <a:ext cx="8734864" cy="4524315"/>
          </a:xfrm>
          <a:prstGeom prst="rect">
            <a:avLst/>
          </a:prstGeom>
        </p:spPr>
        <p:txBody>
          <a:bodyPr wrap="square">
            <a:spAutoFit/>
          </a:bodyPr>
          <a:lstStyle/>
          <a:p>
            <a:pPr>
              <a:spcAft>
                <a:spcPts val="0"/>
              </a:spcAft>
              <a:tabLst>
                <a:tab pos="2105025" algn="l"/>
              </a:tabLst>
            </a:pPr>
            <a:r>
              <a:rPr lang="nl-NL" sz="3200" b="1" dirty="0">
                <a:ea typeface="Times New Roman" panose="02020603050405020304" pitchFamily="18" charset="0"/>
                <a:cs typeface="Times New Roman" panose="02020603050405020304" pitchFamily="18" charset="0"/>
              </a:rPr>
              <a:t> </a:t>
            </a:r>
            <a:r>
              <a:rPr lang="nl-NL" sz="3200" b="1" dirty="0" smtClean="0">
                <a:ea typeface="Times New Roman" panose="02020603050405020304" pitchFamily="18" charset="0"/>
                <a:cs typeface="Times New Roman" panose="02020603050405020304" pitchFamily="18" charset="0"/>
              </a:rPr>
              <a:t>    - </a:t>
            </a:r>
            <a:r>
              <a:rPr lang="nl-NL" sz="3200" b="1" dirty="0">
                <a:ea typeface="Times New Roman" panose="02020603050405020304" pitchFamily="18" charset="0"/>
                <a:cs typeface="Times New Roman" panose="02020603050405020304" pitchFamily="18" charset="0"/>
              </a:rPr>
              <a:t>HS biết được lợi ích của việc trồng rau, hoa.</a:t>
            </a:r>
            <a:endParaRPr lang="en-US" sz="3200" b="1" dirty="0" smtClean="0">
              <a:effectLst/>
              <a:latin typeface="VNtimes new roman"/>
              <a:ea typeface="Times New Roman" panose="02020603050405020304" pitchFamily="18" charset="0"/>
              <a:cs typeface="Times New Roman" panose="02020603050405020304" pitchFamily="18" charset="0"/>
            </a:endParaRPr>
          </a:p>
          <a:p>
            <a:pPr>
              <a:spcAft>
                <a:spcPts val="0"/>
              </a:spcAft>
              <a:tabLst>
                <a:tab pos="2105025" algn="l"/>
              </a:tabLst>
            </a:pPr>
            <a:r>
              <a:rPr lang="nl-NL" sz="3200" b="1" dirty="0">
                <a:ea typeface="Times New Roman" panose="02020603050405020304" pitchFamily="18" charset="0"/>
                <a:cs typeface="Times New Roman" panose="02020603050405020304" pitchFamily="18" charset="0"/>
              </a:rPr>
              <a:t>     - Yêu thích công việc trồng rau, hoa.</a:t>
            </a:r>
            <a:endParaRPr lang="en-US" sz="3200" b="1" dirty="0" smtClean="0">
              <a:effectLst/>
              <a:latin typeface="VNtimes new roman"/>
              <a:ea typeface="Times New Roman" panose="02020603050405020304" pitchFamily="18" charset="0"/>
              <a:cs typeface="Times New Roman" panose="02020603050405020304" pitchFamily="18" charset="0"/>
            </a:endParaRPr>
          </a:p>
          <a:p>
            <a:pPr>
              <a:spcAft>
                <a:spcPts val="0"/>
              </a:spcAft>
              <a:tabLst>
                <a:tab pos="2105025" algn="l"/>
              </a:tabLst>
            </a:pPr>
            <a:r>
              <a:rPr lang="nl-NL" sz="3200" b="1" dirty="0">
                <a:ea typeface="Times New Roman" panose="02020603050405020304" pitchFamily="18" charset="0"/>
                <a:cs typeface="Times New Roman" panose="02020603050405020304" pitchFamily="18" charset="0"/>
              </a:rPr>
              <a:t>     </a:t>
            </a:r>
            <a:r>
              <a:rPr lang="nl-NL" sz="3200" b="1" dirty="0" smtClean="0">
                <a:ea typeface="Times New Roman" panose="02020603050405020304" pitchFamily="18" charset="0"/>
                <a:cs typeface="Times New Roman" panose="02020603050405020304" pitchFamily="18" charset="0"/>
              </a:rPr>
              <a:t>- </a:t>
            </a:r>
            <a:r>
              <a:rPr lang="en-US" altLang="vi-VN" sz="3200" b="1" dirty="0" smtClean="0">
                <a:cs typeface="Times New Roman" panose="02020603050405020304" pitchFamily="18" charset="0"/>
              </a:rPr>
              <a:t>Tìm </a:t>
            </a:r>
            <a:r>
              <a:rPr lang="en-US" altLang="vi-VN" sz="3200" b="1" dirty="0">
                <a:cs typeface="Times New Roman" panose="02020603050405020304" pitchFamily="18" charset="0"/>
              </a:rPr>
              <a:t>hiểu kĩ thuật trồng rau, hoa đạt kết quả </a:t>
            </a:r>
            <a:r>
              <a:rPr lang="en-US" altLang="vi-VN" sz="3200" b="1" dirty="0" smtClean="0">
                <a:cs typeface="Times New Roman" panose="02020603050405020304" pitchFamily="18" charset="0"/>
              </a:rPr>
              <a:t>cao. </a:t>
            </a:r>
            <a:endParaRPr lang="en-US" altLang="vi-VN" sz="3200" b="1" dirty="0">
              <a:cs typeface="Times New Roman" panose="02020603050405020304" pitchFamily="18" charset="0"/>
            </a:endParaRPr>
          </a:p>
          <a:p>
            <a:pPr>
              <a:spcAft>
                <a:spcPts val="0"/>
              </a:spcAft>
              <a:tabLst>
                <a:tab pos="2105025" algn="l"/>
              </a:tabLst>
            </a:pPr>
            <a:r>
              <a:rPr lang="nl-NL" sz="3200" b="1" dirty="0">
                <a:ea typeface="Times New Roman" panose="02020603050405020304" pitchFamily="18" charset="0"/>
                <a:cs typeface="Times New Roman" panose="02020603050405020304" pitchFamily="18" charset="0"/>
              </a:rPr>
              <a:t> </a:t>
            </a:r>
            <a:r>
              <a:rPr lang="nl-NL" sz="3200" b="1" dirty="0" smtClean="0">
                <a:ea typeface="Times New Roman" panose="02020603050405020304" pitchFamily="18" charset="0"/>
                <a:cs typeface="Times New Roman" panose="02020603050405020304" pitchFamily="18" charset="0"/>
              </a:rPr>
              <a:t>    - </a:t>
            </a:r>
            <a:r>
              <a:rPr lang="nl-NL" sz="3200" b="1" dirty="0">
                <a:ea typeface="Times New Roman" panose="02020603050405020304" pitchFamily="18" charset="0"/>
                <a:cs typeface="Times New Roman" panose="02020603050405020304" pitchFamily="18" charset="0"/>
              </a:rPr>
              <a:t>Giáo dục HS ý thức bảo vệ vườn rau, hoa ở gia đình và vườn trường.</a:t>
            </a:r>
            <a:endParaRPr lang="en-US" sz="3200" b="1" dirty="0" smtClean="0">
              <a:effectLst/>
              <a:latin typeface="VNtimes new roman"/>
              <a:ea typeface="Times New Roman" panose="02020603050405020304" pitchFamily="18" charset="0"/>
              <a:cs typeface="Times New Roman" panose="02020603050405020304" pitchFamily="18" charset="0"/>
            </a:endParaRPr>
          </a:p>
          <a:p>
            <a:pPr indent="215900">
              <a:spcAft>
                <a:spcPts val="0"/>
              </a:spcAft>
            </a:pPr>
            <a:r>
              <a:rPr lang="nl-NL" sz="3200" b="1" dirty="0" smtClean="0">
                <a:ea typeface="Times New Roman" panose="02020603050405020304" pitchFamily="18" charset="0"/>
                <a:cs typeface="Times New Roman" panose="02020603050405020304" pitchFamily="18" charset="0"/>
              </a:rPr>
              <a:t>   - Góp </a:t>
            </a:r>
            <a:r>
              <a:rPr lang="nl-NL" sz="3200" b="1" dirty="0">
                <a:ea typeface="Times New Roman" panose="02020603050405020304" pitchFamily="18" charset="0"/>
                <a:cs typeface="Times New Roman" panose="02020603050405020304" pitchFamily="18" charset="0"/>
              </a:rPr>
              <a:t>phần hình thành và phát triển các năng lực:</a:t>
            </a:r>
            <a:r>
              <a:rPr lang="nl-NL" sz="3200" b="1" dirty="0">
                <a:solidFill>
                  <a:srgbClr val="000000"/>
                </a:solidFill>
                <a:ea typeface="Times New Roman" panose="02020603050405020304" pitchFamily="18" charset="0"/>
                <a:cs typeface="Times New Roman" panose="02020603050405020304" pitchFamily="18" charset="0"/>
              </a:rPr>
              <a:t> tự chủ và tự học, </a:t>
            </a:r>
            <a:r>
              <a:rPr lang="nl-NL" sz="3200" b="1" dirty="0" smtClean="0">
                <a:solidFill>
                  <a:srgbClr val="000000"/>
                </a:solidFill>
                <a:ea typeface="Times New Roman" panose="02020603050405020304" pitchFamily="18" charset="0"/>
                <a:cs typeface="Times New Roman" panose="02020603050405020304" pitchFamily="18" charset="0"/>
              </a:rPr>
              <a:t>giải </a:t>
            </a:r>
            <a:r>
              <a:rPr lang="nl-NL" sz="3200" b="1" dirty="0">
                <a:solidFill>
                  <a:srgbClr val="000000"/>
                </a:solidFill>
                <a:ea typeface="Times New Roman" panose="02020603050405020304" pitchFamily="18" charset="0"/>
                <a:cs typeface="Times New Roman" panose="02020603050405020304" pitchFamily="18" charset="0"/>
              </a:rPr>
              <a:t>quyết vấn đề và sáng tạo. </a:t>
            </a:r>
            <a:endParaRPr lang="en-US" sz="3200" b="1" dirty="0"/>
          </a:p>
        </p:txBody>
      </p:sp>
      <p:sp>
        <p:nvSpPr>
          <p:cNvPr id="7" name="TextBox 6"/>
          <p:cNvSpPr txBox="1"/>
          <p:nvPr/>
        </p:nvSpPr>
        <p:spPr>
          <a:xfrm>
            <a:off x="2590800" y="1059359"/>
            <a:ext cx="4191000" cy="769441"/>
          </a:xfrm>
          <a:prstGeom prst="rect">
            <a:avLst/>
          </a:prstGeom>
          <a:solidFill>
            <a:schemeClr val="accent6">
              <a:lumMod val="20000"/>
              <a:lumOff val="80000"/>
            </a:schemeClr>
          </a:solidFill>
        </p:spPr>
        <p:txBody>
          <a:bodyPr wrap="square" rtlCol="0">
            <a:spAutoFit/>
          </a:bodyPr>
          <a:lstStyle/>
          <a:p>
            <a:pPr algn="ctr"/>
            <a:r>
              <a:rPr lang="en-US" sz="4400" b="1" dirty="0" smtClean="0">
                <a:solidFill>
                  <a:srgbClr val="C00000"/>
                </a:solidFill>
              </a:rPr>
              <a:t>Yêu cầu cần đạt </a:t>
            </a:r>
          </a:p>
        </p:txBody>
      </p:sp>
    </p:spTree>
    <p:extLst>
      <p:ext uri="{BB962C8B-B14F-4D97-AF65-F5344CB8AC3E}">
        <p14:creationId xmlns:p14="http://schemas.microsoft.com/office/powerpoint/2010/main" val="282511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304800" y="274638"/>
            <a:ext cx="8743950" cy="1143000"/>
          </a:xfrm>
        </p:spPr>
        <p:txBody>
          <a:bodyPr/>
          <a:lstStyle/>
          <a:p>
            <a:pPr algn="l" eaLnBrk="1" hangingPunct="1"/>
            <a:r>
              <a:rPr lang="en-US" altLang="vi-VN" sz="3200" b="1" dirty="0" smtClean="0">
                <a:solidFill>
                  <a:srgbClr val="C00000"/>
                </a:solidFill>
                <a:latin typeface="Times New Roman" panose="02020603050405020304" pitchFamily="18" charset="0"/>
                <a:cs typeface="Times New Roman" panose="02020603050405020304" pitchFamily="18" charset="0"/>
              </a:rPr>
              <a:t>Ngoài ra em còn biết hoa được sử dụng để làm gì nữa không?</a:t>
            </a:r>
          </a:p>
        </p:txBody>
      </p:sp>
      <p:sp>
        <p:nvSpPr>
          <p:cNvPr id="6" name="TextBox 5"/>
          <p:cNvSpPr txBox="1">
            <a:spLocks noChangeArrowheads="1"/>
          </p:cNvSpPr>
          <p:nvPr/>
        </p:nvSpPr>
        <p:spPr bwMode="auto">
          <a:xfrm>
            <a:off x="457200" y="58674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Hoa thiên lý xào thịt bò</a:t>
            </a:r>
          </a:p>
        </p:txBody>
      </p:sp>
      <p:pic>
        <p:nvPicPr>
          <p:cNvPr id="5124" name="Picture 4" descr="C:\Users\Administrator\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1600200"/>
            <a:ext cx="3543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658728" y="5841236"/>
            <a:ext cx="333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Hoa huệ xào thịt bò</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00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diamond(in)">
                                      <p:cBhvr>
                                        <p:cTn id="10" dur="2000"/>
                                        <p:tgtEl>
                                          <p:spTgt spid="51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34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640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Administrator\Desktop\hoa h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72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62000" y="33528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0070C0"/>
                </a:solidFill>
                <a:latin typeface="Times New Roman" panose="02020603050405020304" pitchFamily="18" charset="0"/>
                <a:cs typeface="Times New Roman" panose="02020603050405020304" pitchFamily="18" charset="0"/>
              </a:rPr>
              <a:t>Hoa hồng</a:t>
            </a:r>
          </a:p>
        </p:txBody>
      </p:sp>
      <p:sp>
        <p:nvSpPr>
          <p:cNvPr id="8" name="TextBox 7"/>
          <p:cNvSpPr txBox="1">
            <a:spLocks noChangeArrowheads="1"/>
          </p:cNvSpPr>
          <p:nvPr/>
        </p:nvSpPr>
        <p:spPr bwMode="auto">
          <a:xfrm>
            <a:off x="5486400" y="5791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dirty="0">
                <a:solidFill>
                  <a:srgbClr val="C00000"/>
                </a:solidFill>
                <a:latin typeface="Times New Roman" panose="02020603050405020304" pitchFamily="18" charset="0"/>
                <a:cs typeface="Times New Roman" panose="02020603050405020304" pitchFamily="18" charset="0"/>
              </a:rPr>
              <a:t>Nước hoa hồng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amond(in)">
                                      <p:cBhvr>
                                        <p:cTn id="7" dur="2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ox(in)">
                                      <p:cBhvr>
                                        <p:cTn id="12" dur="500"/>
                                        <p:tgtEl>
                                          <p:spTgt spid="6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amond(in)">
                                      <p:cBhvr>
                                        <p:cTn id="17" dur="20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linds(horizontal)">
                                      <p:cBhvr>
                                        <p:cTn id="22" dur="500"/>
                                        <p:tgtEl>
                                          <p:spTgt spid="61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8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25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Users\Administrator\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4038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28600" y="27432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C00000"/>
                </a:solidFill>
                <a:latin typeface="Times New Roman" panose="02020603050405020304" pitchFamily="18" charset="0"/>
                <a:cs typeface="Times New Roman" panose="02020603050405020304" pitchFamily="18" charset="0"/>
              </a:rPr>
              <a:t>Hoa </a:t>
            </a:r>
            <a:r>
              <a:rPr lang="en-US" altLang="vi-VN" sz="2400" b="1" dirty="0" smtClean="0">
                <a:solidFill>
                  <a:srgbClr val="C00000"/>
                </a:solidFill>
                <a:latin typeface="Times New Roman" panose="02020603050405020304" pitchFamily="18" charset="0"/>
                <a:cs typeface="Times New Roman" panose="02020603050405020304" pitchFamily="18" charset="0"/>
              </a:rPr>
              <a:t>lài (</a:t>
            </a:r>
            <a:r>
              <a:rPr lang="en-US" altLang="vi-VN" sz="2400" b="1" dirty="0">
                <a:solidFill>
                  <a:srgbClr val="C00000"/>
                </a:solidFill>
                <a:latin typeface="Times New Roman" panose="02020603050405020304" pitchFamily="18" charset="0"/>
                <a:cs typeface="Times New Roman" panose="02020603050405020304" pitchFamily="18" charset="0"/>
              </a:rPr>
              <a:t>hoa nhài)</a:t>
            </a:r>
          </a:p>
        </p:txBody>
      </p:sp>
      <p:sp>
        <p:nvSpPr>
          <p:cNvPr id="9" name="TextBox 8"/>
          <p:cNvSpPr txBox="1">
            <a:spLocks noChangeArrowheads="1"/>
          </p:cNvSpPr>
          <p:nvPr/>
        </p:nvSpPr>
        <p:spPr bwMode="auto">
          <a:xfrm>
            <a:off x="4572000" y="2205335"/>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rgbClr val="C00000"/>
                </a:solidFill>
                <a:latin typeface="Times New Roman" panose="02020603050405020304" pitchFamily="18" charset="0"/>
                <a:cs typeface="Times New Roman" panose="02020603050405020304" pitchFamily="18" charset="0"/>
              </a:rPr>
              <a:t>Trà hoa </a:t>
            </a:r>
            <a:r>
              <a:rPr lang="en-US" altLang="vi-VN" sz="2400" b="1" dirty="0" smtClean="0">
                <a:solidFill>
                  <a:srgbClr val="C00000"/>
                </a:solidFill>
                <a:latin typeface="Times New Roman" panose="02020603050405020304" pitchFamily="18" charset="0"/>
                <a:cs typeface="Times New Roman" panose="02020603050405020304" pitchFamily="18" charset="0"/>
              </a:rPr>
              <a:t>lài (</a:t>
            </a:r>
            <a:r>
              <a:rPr lang="en-US" altLang="vi-VN" sz="2400" b="1" dirty="0">
                <a:solidFill>
                  <a:srgbClr val="C00000"/>
                </a:solidFill>
                <a:latin typeface="Times New Roman" panose="02020603050405020304" pitchFamily="18" charset="0"/>
                <a:cs typeface="Times New Roman" panose="02020603050405020304" pitchFamily="18" charset="0"/>
              </a:rPr>
              <a:t>trà hoa nhài)</a:t>
            </a:r>
          </a:p>
        </p:txBody>
      </p:sp>
      <p:sp>
        <p:nvSpPr>
          <p:cNvPr id="10" name="TextBox 9"/>
          <p:cNvSpPr txBox="1">
            <a:spLocks noChangeArrowheads="1"/>
          </p:cNvSpPr>
          <p:nvPr/>
        </p:nvSpPr>
        <p:spPr bwMode="auto">
          <a:xfrm>
            <a:off x="914400" y="6324600"/>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rgbClr val="C00000"/>
                </a:solidFill>
                <a:latin typeface="Times New Roman" panose="02020603050405020304" pitchFamily="18" charset="0"/>
                <a:cs typeface="Times New Roman" panose="02020603050405020304" pitchFamily="18" charset="0"/>
              </a:rPr>
              <a:t>Hoa atiso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blinds(horizontal)">
                                      <p:cBhvr>
                                        <p:cTn id="17" dur="500"/>
                                        <p:tgtEl>
                                          <p:spTgt spid="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blinds(horizontal)">
                                      <p:cBhvr>
                                        <p:cTn id="27" dur="5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a:spLocks noGrp="1" noChangeArrowheads="1"/>
          </p:cNvSpPr>
          <p:nvPr>
            <p:ph type="title" idx="4294967295"/>
          </p:nvPr>
        </p:nvSpPr>
        <p:spPr>
          <a:xfrm>
            <a:off x="609600" y="1709031"/>
            <a:ext cx="7067961" cy="584775"/>
          </a:xfrm>
        </p:spPr>
        <p:txBody>
          <a:bodyPr wrap="none">
            <a:spAutoFit/>
          </a:bodyPr>
          <a:lstStyle/>
          <a:p>
            <a:pPr eaLnBrk="1" hangingPunct="1"/>
            <a:r>
              <a:rPr lang="en-US" altLang="vi-VN" sz="3200" b="1" dirty="0" smtClean="0">
                <a:solidFill>
                  <a:srgbClr val="C00000"/>
                </a:solidFill>
                <a:latin typeface="Times New Roman" panose="02020603050405020304" pitchFamily="18" charset="0"/>
                <a:cs typeface="Times New Roman" panose="02020603050405020304" pitchFamily="18" charset="0"/>
              </a:rPr>
              <a:t>Vì sao nên trồng nhiều loại rau và hoa?</a:t>
            </a:r>
          </a:p>
        </p:txBody>
      </p:sp>
      <p:sp>
        <p:nvSpPr>
          <p:cNvPr id="5" name="Text Box 7"/>
          <p:cNvSpPr>
            <a:spLocks noGrp="1" noChangeArrowheads="1"/>
          </p:cNvSpPr>
          <p:nvPr>
            <p:ph idx="4294967295"/>
          </p:nvPr>
        </p:nvSpPr>
        <p:spPr>
          <a:xfrm>
            <a:off x="381000" y="2438400"/>
            <a:ext cx="8229600" cy="3207032"/>
          </a:xfrm>
        </p:spPr>
        <p:txBody>
          <a:bodyPr wrap="square">
            <a:spAutoFit/>
          </a:bodyPr>
          <a:lstStyle/>
          <a:p>
            <a:pPr eaLnBrk="1" hangingPunct="1">
              <a:buFontTx/>
              <a:buNone/>
            </a:pPr>
            <a:r>
              <a:rPr lang="en-US" altLang="vi-VN" sz="3600" b="1" dirty="0" smtClean="0"/>
              <a:t>     	</a:t>
            </a:r>
            <a:r>
              <a:rPr lang="en-US" altLang="vi-VN" b="1" dirty="0" smtClean="0">
                <a:latin typeface="Times New Roman" panose="02020603050405020304" pitchFamily="18" charset="0"/>
                <a:cs typeface="Times New Roman" panose="02020603050405020304" pitchFamily="18" charset="0"/>
              </a:rPr>
              <a:t>Trồng rau, hoa đem  lại lợi ích cho con </a:t>
            </a:r>
            <a:r>
              <a:rPr lang="en-US" altLang="vi-VN" b="1" dirty="0" err="1" smtClean="0">
                <a:latin typeface="Times New Roman" panose="02020603050405020304" pitchFamily="18" charset="0"/>
                <a:cs typeface="Times New Roman" panose="02020603050405020304" pitchFamily="18" charset="0"/>
              </a:rPr>
              <a:t>người</a:t>
            </a:r>
            <a:r>
              <a:rPr lang="en-US" altLang="vi-VN" b="1" dirty="0" smtClean="0">
                <a:latin typeface="Times New Roman" panose="02020603050405020304" pitchFamily="18" charset="0"/>
                <a:cs typeface="Times New Roman" panose="02020603050405020304" pitchFamily="18" charset="0"/>
              </a:rPr>
              <a:t>. Rau </a:t>
            </a:r>
            <a:r>
              <a:rPr lang="en-US" altLang="vi-VN" b="1" dirty="0" smtClean="0">
                <a:latin typeface="Times New Roman" panose="02020603050405020304" pitchFamily="18" charset="0"/>
                <a:cs typeface="Times New Roman" panose="02020603050405020304" pitchFamily="18" charset="0"/>
              </a:rPr>
              <a:t>dùng làm thực phẩm cho người, thức ăn cho vật </a:t>
            </a:r>
            <a:r>
              <a:rPr lang="en-US" altLang="vi-VN" b="1" dirty="0" err="1" smtClean="0">
                <a:latin typeface="Times New Roman" panose="02020603050405020304" pitchFamily="18" charset="0"/>
                <a:cs typeface="Times New Roman" panose="02020603050405020304" pitchFamily="18" charset="0"/>
              </a:rPr>
              <a:t>nuôi</a:t>
            </a:r>
            <a:r>
              <a:rPr lang="en-US" altLang="vi-VN" b="1" dirty="0" smtClean="0">
                <a:latin typeface="Times New Roman" panose="02020603050405020304" pitchFamily="18" charset="0"/>
                <a:cs typeface="Times New Roman" panose="02020603050405020304" pitchFamily="18" charset="0"/>
              </a:rPr>
              <a:t>. </a:t>
            </a:r>
            <a:r>
              <a:rPr lang="en-US" altLang="vi-VN" b="1" dirty="0" err="1" smtClean="0">
                <a:latin typeface="Times New Roman" panose="02020603050405020304" pitchFamily="18" charset="0"/>
                <a:cs typeface="Times New Roman" panose="02020603050405020304" pitchFamily="18" charset="0"/>
              </a:rPr>
              <a:t>Hoa</a:t>
            </a:r>
            <a:r>
              <a:rPr lang="en-US" altLang="vi-VN" b="1" dirty="0" smtClean="0">
                <a:latin typeface="Times New Roman" panose="02020603050405020304" pitchFamily="18" charset="0"/>
                <a:cs typeface="Times New Roman" panose="02020603050405020304" pitchFamily="18" charset="0"/>
              </a:rPr>
              <a:t> </a:t>
            </a:r>
            <a:r>
              <a:rPr lang="en-US" altLang="vi-VN" b="1" dirty="0" smtClean="0">
                <a:latin typeface="Times New Roman" panose="02020603050405020304" pitchFamily="18" charset="0"/>
                <a:cs typeface="Times New Roman" panose="02020603050405020304" pitchFamily="18" charset="0"/>
              </a:rPr>
              <a:t>dùng để trang trí, làm quà tặng, thăm viếng. </a:t>
            </a:r>
          </a:p>
          <a:p>
            <a:pPr eaLnBrk="1" hangingPunct="1">
              <a:buFontTx/>
              <a:buNone/>
            </a:pPr>
            <a:r>
              <a:rPr lang="en-US" altLang="vi-VN" b="1" dirty="0" smtClean="0">
                <a:latin typeface="Times New Roman" panose="02020603050405020304" pitchFamily="18" charset="0"/>
                <a:cs typeface="Times New Roman" panose="02020603050405020304" pitchFamily="18" charset="0"/>
              </a:rPr>
              <a:t>   		Trồng rau, hoa còn có tác dụng làm cho môi trường xanh, sạch, đẹp.</a:t>
            </a:r>
            <a:endParaRPr lang="en-US" altLang="vi-VN" dirty="0" smtClean="0">
              <a:latin typeface="Times New Roman" panose="02020603050405020304" pitchFamily="18" charset="0"/>
              <a:cs typeface="Times New Roman" panose="02020603050405020304" pitchFamily="18" charset="0"/>
            </a:endParaRPr>
          </a:p>
        </p:txBody>
      </p:sp>
      <p:sp>
        <p:nvSpPr>
          <p:cNvPr id="7"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clip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00600"/>
            <a:ext cx="24384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648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4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3"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4"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7338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5"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53189">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6"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362725">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28600" y="1543308"/>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C00000"/>
                </a:solidFill>
                <a:latin typeface="Times New Roman" panose="02020603050405020304" pitchFamily="18" charset="0"/>
                <a:cs typeface="Times New Roman" panose="02020603050405020304" pitchFamily="18" charset="0"/>
              </a:rPr>
              <a:t>2. Tìm hiểu </a:t>
            </a:r>
            <a:r>
              <a:rPr lang="en-US" altLang="vi-VN" sz="2800" b="1" dirty="0" smtClean="0">
                <a:solidFill>
                  <a:srgbClr val="C00000"/>
                </a:solidFill>
                <a:latin typeface="Times New Roman" panose="02020603050405020304" pitchFamily="18" charset="0"/>
                <a:cs typeface="Times New Roman" panose="02020603050405020304" pitchFamily="18" charset="0"/>
              </a:rPr>
              <a:t>kĩ thuật trồng </a:t>
            </a:r>
            <a:r>
              <a:rPr lang="en-US" altLang="vi-VN" sz="2800" b="1" dirty="0">
                <a:solidFill>
                  <a:srgbClr val="C00000"/>
                </a:solidFill>
                <a:latin typeface="Times New Roman" panose="02020603050405020304" pitchFamily="18" charset="0"/>
                <a:cs typeface="Times New Roman" panose="02020603050405020304" pitchFamily="18" charset="0"/>
              </a:rPr>
              <a:t>rau, hoa đạt kết </a:t>
            </a:r>
            <a:r>
              <a:rPr lang="en-US" altLang="vi-VN" sz="2800" b="1" dirty="0" smtClean="0">
                <a:solidFill>
                  <a:srgbClr val="C00000"/>
                </a:solidFill>
                <a:latin typeface="Times New Roman" panose="02020603050405020304" pitchFamily="18" charset="0"/>
                <a:cs typeface="Times New Roman" panose="02020603050405020304" pitchFamily="18" charset="0"/>
              </a:rPr>
              <a:t>quả cao </a:t>
            </a:r>
            <a:endParaRPr lang="en-US" altLang="vi-VN" sz="2800" b="1" dirty="0">
              <a:solidFill>
                <a:srgbClr val="C00000"/>
              </a:solidFill>
              <a:latin typeface="Times New Roman" panose="02020603050405020304" pitchFamily="18" charset="0"/>
              <a:cs typeface="Times New Roman" panose="02020603050405020304" pitchFamily="18" charset="0"/>
            </a:endParaRPr>
          </a:p>
        </p:txBody>
      </p:sp>
      <p:sp>
        <p:nvSpPr>
          <p:cNvPr id="19"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152400" y="1600200"/>
            <a:ext cx="5181600" cy="457200"/>
          </a:xfrm>
        </p:spPr>
        <p:txBody>
          <a:bodyPr/>
          <a:lstStyle/>
          <a:p>
            <a:pPr eaLnBrk="1" hangingPunct="1"/>
            <a:r>
              <a:rPr lang="en-US" altLang="vi-VN" sz="3200" b="1" dirty="0" smtClean="0">
                <a:solidFill>
                  <a:srgbClr val="C00000"/>
                </a:solidFill>
                <a:latin typeface="Times New Roman" panose="02020603050405020304" pitchFamily="18" charset="0"/>
                <a:cs typeface="Times New Roman" panose="02020603050405020304" pitchFamily="18" charset="0"/>
              </a:rPr>
              <a:t>HS trả lời các câu hỏi sau:</a:t>
            </a:r>
          </a:p>
        </p:txBody>
      </p:sp>
      <p:sp>
        <p:nvSpPr>
          <p:cNvPr id="3" name="Content Placeholder 2"/>
          <p:cNvSpPr>
            <a:spLocks noGrp="1" noChangeArrowheads="1"/>
          </p:cNvSpPr>
          <p:nvPr>
            <p:ph idx="4294967295"/>
          </p:nvPr>
        </p:nvSpPr>
        <p:spPr>
          <a:xfrm>
            <a:off x="152400" y="2209800"/>
            <a:ext cx="8763000" cy="4495800"/>
          </a:xfrm>
        </p:spPr>
        <p:txBody>
          <a:bodyPr/>
          <a:lstStyle/>
          <a:p>
            <a:pPr eaLnBrk="1" hangingPunct="1">
              <a:buFontTx/>
              <a:buNone/>
            </a:pPr>
            <a:r>
              <a:rPr lang="en-US" altLang="vi-VN" b="1" dirty="0" smtClean="0">
                <a:solidFill>
                  <a:srgbClr val="C00000"/>
                </a:solidFill>
                <a:latin typeface="Times New Roman" panose="02020603050405020304" pitchFamily="18" charset="0"/>
                <a:cs typeface="Times New Roman" panose="02020603050405020304" pitchFamily="18" charset="0"/>
              </a:rPr>
              <a:t>1/ Liên hệ với kiến thức môn Tự nhiên- Xã hội, Địa lí hãy cho biết: nước ta có khí hậu như thế nào? điều kiện đất đai, sông ngòi ra sao? </a:t>
            </a:r>
          </a:p>
          <a:p>
            <a:pPr eaLnBrk="1" hangingPunct="1">
              <a:buFontTx/>
              <a:buNone/>
            </a:pPr>
            <a:r>
              <a:rPr lang="en-US" altLang="vi-VN" b="1" dirty="0" smtClean="0">
                <a:solidFill>
                  <a:srgbClr val="7030A0"/>
                </a:solidFill>
                <a:latin typeface="Times New Roman" panose="02020603050405020304" pitchFamily="18" charset="0"/>
                <a:cs typeface="Times New Roman" panose="02020603050405020304" pitchFamily="18" charset="0"/>
              </a:rPr>
              <a:t> 2/ Vì sao nước ta có thể trồng rau, hoa quanh năm và mọi nơi?</a:t>
            </a:r>
            <a:endParaRPr lang="en-US" altLang="vi-VN" b="1" dirty="0" smtClean="0">
              <a:latin typeface="Times New Roman" panose="02020603050405020304" pitchFamily="18" charset="0"/>
              <a:cs typeface="Times New Roman" panose="02020603050405020304" pitchFamily="18" charset="0"/>
            </a:endParaRPr>
          </a:p>
          <a:p>
            <a:pPr eaLnBrk="1" hangingPunct="1">
              <a:buFontTx/>
              <a:buNone/>
            </a:pPr>
            <a:r>
              <a:rPr lang="en-US" altLang="vi-VN" b="1" dirty="0" smtClean="0">
                <a:latin typeface="Times New Roman" panose="02020603050405020304" pitchFamily="18" charset="0"/>
                <a:cs typeface="Times New Roman" panose="02020603050405020304" pitchFamily="18" charset="0"/>
              </a:rPr>
              <a:t> 3/ Muốn trồng rau, hoa đạt kết quả chúng ta    cần có những hiểu biết nào ?</a:t>
            </a:r>
          </a:p>
          <a:p>
            <a:pPr eaLnBrk="1" hangingPunct="1">
              <a:buFontTx/>
              <a:buNone/>
            </a:pPr>
            <a:r>
              <a:rPr lang="en-US" altLang="vi-VN" b="1" dirty="0" smtClean="0">
                <a:latin typeface="Times New Roman" panose="02020603050405020304" pitchFamily="18" charset="0"/>
                <a:cs typeface="Times New Roman" panose="02020603050405020304" pitchFamily="18" charset="0"/>
              </a:rPr>
              <a:t>    Kể tên một số vùng trồng rau, hoa mà em  biết.</a:t>
            </a:r>
          </a:p>
        </p:txBody>
      </p:sp>
      <p:sp>
        <p:nvSpPr>
          <p:cNvPr id="6"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rrowheads="1"/>
          </p:cNvSpPr>
          <p:nvPr>
            <p:ph idx="4294967295"/>
          </p:nvPr>
        </p:nvSpPr>
        <p:spPr>
          <a:xfrm>
            <a:off x="-21102" y="1515863"/>
            <a:ext cx="8915400" cy="3196869"/>
          </a:xfrm>
        </p:spPr>
        <p:txBody>
          <a:bodyPr/>
          <a:lstStyle/>
          <a:p>
            <a:pPr eaLnBrk="1" hangingPunct="1">
              <a:buFontTx/>
              <a:buNone/>
            </a:pPr>
            <a:r>
              <a:rPr lang="en-US" altLang="vi-VN" dirty="0" smtClean="0"/>
              <a:t>        </a:t>
            </a:r>
            <a:r>
              <a:rPr lang="en-US" altLang="vi-VN" b="1" dirty="0" smtClean="0">
                <a:solidFill>
                  <a:srgbClr val="C00000"/>
                </a:solidFill>
                <a:latin typeface="Times New Roman" panose="02020603050405020304" pitchFamily="18" charset="0"/>
                <a:cs typeface="Times New Roman" panose="02020603050405020304" pitchFamily="18" charset="0"/>
              </a:rPr>
              <a:t>1/ Liên hệ với kiến thức môn Tự nhiên - Xã hội, Địa lí hãy cho biết: nước ta có khí hậu như thế nào? điều kiện đất đai, sông ngòi ra sao?</a:t>
            </a:r>
          </a:p>
          <a:p>
            <a:pPr eaLnBrk="1" hangingPunct="1">
              <a:buFontTx/>
              <a:buNone/>
            </a:pPr>
            <a:r>
              <a:rPr lang="en-US" altLang="vi-VN" b="1" dirty="0" smtClean="0">
                <a:solidFill>
                  <a:schemeClr val="tx1">
                    <a:lumMod val="95000"/>
                    <a:lumOff val="5000"/>
                  </a:schemeClr>
                </a:solidFill>
                <a:latin typeface="Times New Roman" panose="02020603050405020304" pitchFamily="18" charset="0"/>
                <a:cs typeface="Times New Roman" panose="02020603050405020304" pitchFamily="18" charset="0"/>
              </a:rPr>
              <a:t>		Nước ta có khí hậu nhiệt đới ẩm gió mùa, đất đai màu mỡ cùng với hệ thống sông ngòi dày đặc, lượng nước dồi dào.</a:t>
            </a: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rrowheads="1"/>
          </p:cNvSpPr>
          <p:nvPr>
            <p:ph idx="4294967295"/>
          </p:nvPr>
        </p:nvSpPr>
        <p:spPr>
          <a:xfrm>
            <a:off x="533400" y="1143000"/>
            <a:ext cx="8229600" cy="5440363"/>
          </a:xfrm>
        </p:spPr>
        <p:txBody>
          <a:bodyPr/>
          <a:lstStyle/>
          <a:p>
            <a:pPr eaLnBrk="1" hangingPunct="1">
              <a:buFontTx/>
              <a:buNone/>
            </a:pPr>
            <a:r>
              <a:rPr lang="en-US" altLang="vi-VN" dirty="0" smtClean="0"/>
              <a:t>             </a:t>
            </a:r>
          </a:p>
          <a:p>
            <a:pPr eaLnBrk="1" hangingPunct="1">
              <a:buFontTx/>
              <a:buNone/>
            </a:pPr>
            <a:r>
              <a:rPr lang="en-US" altLang="vi-VN" b="1" dirty="0" smtClean="0">
                <a:solidFill>
                  <a:srgbClr val="C00000"/>
                </a:solidFill>
                <a:latin typeface="Times New Roman" panose="02020603050405020304" pitchFamily="18" charset="0"/>
                <a:cs typeface="Times New Roman" panose="02020603050405020304" pitchFamily="18" charset="0"/>
              </a:rPr>
              <a:t>		2/ Vì sao nước ta có thể trồng rau, hoa quanh năm và mọi nơi?</a:t>
            </a:r>
          </a:p>
          <a:p>
            <a:pPr eaLnBrk="1" hangingPunct="1">
              <a:buFontTx/>
              <a:buNone/>
            </a:pPr>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b="1" dirty="0" smtClean="0">
                <a:solidFill>
                  <a:schemeClr val="tx1">
                    <a:lumMod val="95000"/>
                    <a:lumOff val="5000"/>
                  </a:schemeClr>
                </a:solidFill>
                <a:latin typeface="Times New Roman" panose="02020603050405020304" pitchFamily="18" charset="0"/>
                <a:cs typeface="Times New Roman" panose="02020603050405020304" pitchFamily="18" charset="0"/>
              </a:rPr>
              <a:t>	Nhờ điều kiện khí hậu, đất đai, sông ngòi thuận lợi, yêu cầu về đất trồng, dụng cụ,vật liệu trồng rau, hoa cũng đơn giản. Vì vậy, nước ta có thể trồng rau, hoa quanh năm và ở mọi nơi.</a:t>
            </a:r>
          </a:p>
          <a:p>
            <a:pPr eaLnBrk="1" hangingPunct="1">
              <a:buFontTx/>
              <a:buNone/>
            </a:pPr>
            <a:r>
              <a:rPr lang="en-US" altLang="vi-VN" dirty="0" smtClean="0">
                <a:solidFill>
                  <a:srgbClr val="FF0000"/>
                </a:solidFill>
                <a:latin typeface="Times New Roman" panose="02020603050405020304" pitchFamily="18" charset="0"/>
                <a:cs typeface="Times New Roman" panose="02020603050405020304" pitchFamily="18" charset="0"/>
              </a:rPr>
              <a:t>              </a:t>
            </a: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12725" y="1714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236548" name="Picture 4" descr="dung cu trong r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67640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2422525" y="2019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236550" name="Picture 6" descr="vo dap 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1676400"/>
            <a:ext cx="3333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7"/>
          <p:cNvSpPr txBox="1">
            <a:spLocks noChangeArrowheads="1"/>
          </p:cNvSpPr>
          <p:nvPr/>
        </p:nvSpPr>
        <p:spPr bwMode="auto">
          <a:xfrm>
            <a:off x="6842125" y="2171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9703" name="Text Box 9"/>
          <p:cNvSpPr txBox="1">
            <a:spLocks noChangeArrowheads="1"/>
          </p:cNvSpPr>
          <p:nvPr/>
        </p:nvSpPr>
        <p:spPr bwMode="auto">
          <a:xfrm>
            <a:off x="669925" y="5219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36555" name="Text Box 11"/>
          <p:cNvSpPr txBox="1">
            <a:spLocks noChangeArrowheads="1"/>
          </p:cNvSpPr>
          <p:nvPr/>
        </p:nvSpPr>
        <p:spPr bwMode="auto">
          <a:xfrm>
            <a:off x="385152" y="4991100"/>
            <a:ext cx="83016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smtClean="0">
                <a:solidFill>
                  <a:schemeClr val="tx1">
                    <a:lumMod val="95000"/>
                    <a:lumOff val="5000"/>
                  </a:schemeClr>
                </a:solidFill>
                <a:latin typeface="Times New Roman" panose="02020603050405020304" pitchFamily="18" charset="0"/>
              </a:rPr>
              <a:t>	Người </a:t>
            </a:r>
            <a:r>
              <a:rPr lang="en-US" altLang="vi-VN" b="1" dirty="0">
                <a:solidFill>
                  <a:schemeClr val="tx1">
                    <a:lumMod val="95000"/>
                    <a:lumOff val="5000"/>
                  </a:schemeClr>
                </a:solidFill>
                <a:latin typeface="Times New Roman" panose="02020603050405020304" pitchFamily="18" charset="0"/>
              </a:rPr>
              <a:t>nông dân sử dụng các dụng cụ để trồng </a:t>
            </a:r>
            <a:r>
              <a:rPr lang="en-US" altLang="vi-VN" b="1" dirty="0" smtClean="0">
                <a:solidFill>
                  <a:schemeClr val="tx1">
                    <a:lumMod val="95000"/>
                    <a:lumOff val="5000"/>
                  </a:schemeClr>
                </a:solidFill>
                <a:latin typeface="Times New Roman" panose="02020603050405020304" pitchFamily="18" charset="0"/>
              </a:rPr>
              <a:t>rau, </a:t>
            </a:r>
            <a:r>
              <a:rPr lang="en-US" altLang="vi-VN" b="1" dirty="0">
                <a:solidFill>
                  <a:schemeClr val="tx1">
                    <a:lumMod val="95000"/>
                    <a:lumOff val="5000"/>
                  </a:schemeClr>
                </a:solidFill>
                <a:latin typeface="Times New Roman" panose="02020603050405020304" pitchFamily="18" charset="0"/>
              </a:rPr>
              <a:t>hoa như: </a:t>
            </a:r>
            <a:r>
              <a:rPr lang="en-US" altLang="vi-VN" b="1" dirty="0" smtClean="0">
                <a:solidFill>
                  <a:schemeClr val="tx1">
                    <a:lumMod val="95000"/>
                    <a:lumOff val="5000"/>
                  </a:schemeClr>
                </a:solidFill>
                <a:latin typeface="Times New Roman" panose="02020603050405020304" pitchFamily="18" charset="0"/>
              </a:rPr>
              <a:t>cuốc</a:t>
            </a:r>
            <a:r>
              <a:rPr lang="en-US" altLang="vi-VN" b="1" dirty="0">
                <a:solidFill>
                  <a:schemeClr val="tx1">
                    <a:lumMod val="95000"/>
                    <a:lumOff val="5000"/>
                  </a:schemeClr>
                </a:solidFill>
                <a:latin typeface="Times New Roman" panose="02020603050405020304" pitchFamily="18" charset="0"/>
              </a:rPr>
              <a:t>, cào</a:t>
            </a:r>
            <a:r>
              <a:rPr lang="en-US" altLang="vi-VN" b="1" dirty="0" smtClean="0">
                <a:solidFill>
                  <a:schemeClr val="tx1">
                    <a:lumMod val="95000"/>
                    <a:lumOff val="5000"/>
                  </a:schemeClr>
                </a:solidFill>
                <a:latin typeface="Times New Roman" panose="02020603050405020304" pitchFamily="18" charset="0"/>
              </a:rPr>
              <a:t>, vồ </a:t>
            </a:r>
            <a:r>
              <a:rPr lang="en-US" altLang="vi-VN" b="1" dirty="0">
                <a:solidFill>
                  <a:schemeClr val="tx1">
                    <a:lumMod val="95000"/>
                    <a:lumOff val="5000"/>
                  </a:schemeClr>
                </a:solidFill>
                <a:latin typeface="Times New Roman" panose="02020603050405020304" pitchFamily="18" charset="0"/>
              </a:rPr>
              <a:t>đập đất, dầm xới, bình tưới…</a:t>
            </a:r>
          </a:p>
        </p:txBody>
      </p:sp>
      <p:sp>
        <p:nvSpPr>
          <p:cNvPr id="29705" name="Text Box 12"/>
          <p:cNvSpPr txBox="1">
            <a:spLocks noChangeArrowheads="1"/>
          </p:cNvSpPr>
          <p:nvPr/>
        </p:nvSpPr>
        <p:spPr bwMode="auto">
          <a:xfrm>
            <a:off x="746125" y="342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9706" name="Text Box 13"/>
          <p:cNvSpPr txBox="1">
            <a:spLocks noChangeArrowheads="1"/>
          </p:cNvSpPr>
          <p:nvPr/>
        </p:nvSpPr>
        <p:spPr bwMode="auto">
          <a:xfrm>
            <a:off x="517525" y="114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9707" name="Text Box 15"/>
          <p:cNvSpPr txBox="1">
            <a:spLocks noChangeArrowheads="1"/>
          </p:cNvSpPr>
          <p:nvPr/>
        </p:nvSpPr>
        <p:spPr bwMode="auto">
          <a:xfrm>
            <a:off x="212725" y="190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4"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circle(in)">
                                      <p:cBhvr>
                                        <p:cTn id="7" dur="2000"/>
                                        <p:tgtEl>
                                          <p:spTgt spid="236548"/>
                                        </p:tgtEl>
                                      </p:cBhvr>
                                    </p:animEffect>
                                  </p:childTnLst>
                                </p:cTn>
                              </p:par>
                              <p:par>
                                <p:cTn id="8" presetID="6" presetClass="entr" presetSubtype="16" fill="hold" nodeType="withEffect">
                                  <p:stCondLst>
                                    <p:cond delay="0"/>
                                  </p:stCondLst>
                                  <p:childTnLst>
                                    <p:set>
                                      <p:cBhvr>
                                        <p:cTn id="9" dur="1" fill="hold">
                                          <p:stCondLst>
                                            <p:cond delay="0"/>
                                          </p:stCondLst>
                                        </p:cTn>
                                        <p:tgtEl>
                                          <p:spTgt spid="236550"/>
                                        </p:tgtEl>
                                        <p:attrNameLst>
                                          <p:attrName>style.visibility</p:attrName>
                                        </p:attrNameLst>
                                      </p:cBhvr>
                                      <p:to>
                                        <p:strVal val="visible"/>
                                      </p:to>
                                    </p:set>
                                    <p:animEffect transition="in" filter="circle(in)">
                                      <p:cBhvr>
                                        <p:cTn id="10" dur="2000"/>
                                        <p:tgtEl>
                                          <p:spTgt spid="23655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36555"/>
                                        </p:tgtEl>
                                        <p:attrNameLst>
                                          <p:attrName>style.visibility</p:attrName>
                                        </p:attrNameLst>
                                      </p:cBhvr>
                                      <p:to>
                                        <p:strVal val="visible"/>
                                      </p:to>
                                    </p:set>
                                    <p:animEffect transition="in" filter="circle(in)">
                                      <p:cBhvr>
                                        <p:cTn id="13" dur="2000"/>
                                        <p:tgtEl>
                                          <p:spTgt spid="236555"/>
                                        </p:tgtEl>
                                      </p:cBhvr>
                                    </p:animEffect>
                                  </p:childTnLst>
                                </p:cTn>
                              </p:par>
                              <p:par>
                                <p:cTn id="14" presetID="5" presetClass="exit" presetSubtype="10" fill="hold" nodeType="withEffect">
                                  <p:stCondLst>
                                    <p:cond delay="0"/>
                                  </p:stCondLst>
                                  <p:childTnLst>
                                    <p:animEffect transition="out" filter="checkerboard(across)">
                                      <p:cBhvr>
                                        <p:cTn id="15" dur="500"/>
                                        <p:tgtEl>
                                          <p:spTgt spid="236548"/>
                                        </p:tgtEl>
                                      </p:cBhvr>
                                    </p:animEffect>
                                    <p:set>
                                      <p:cBhvr>
                                        <p:cTn id="16" dur="1" fill="hold">
                                          <p:stCondLst>
                                            <p:cond delay="499"/>
                                          </p:stCondLst>
                                        </p:cTn>
                                        <p:tgtEl>
                                          <p:spTgt spid="236548"/>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236550"/>
                                        </p:tgtEl>
                                      </p:cBhvr>
                                    </p:animEffect>
                                    <p:set>
                                      <p:cBhvr>
                                        <p:cTn id="19" dur="1" fill="hold">
                                          <p:stCondLst>
                                            <p:cond delay="499"/>
                                          </p:stCondLst>
                                        </p:cTn>
                                        <p:tgtEl>
                                          <p:spTgt spid="236550"/>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236555"/>
                                        </p:tgtEl>
                                      </p:cBhvr>
                                    </p:animEffect>
                                    <p:set>
                                      <p:cBhvr>
                                        <p:cTn id="22" dur="1" fill="hold">
                                          <p:stCondLst>
                                            <p:cond delay="499"/>
                                          </p:stCondLst>
                                        </p:cTn>
                                        <p:tgtEl>
                                          <p:spTgt spid="236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5" grpId="0"/>
      <p:bldP spid="23655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rrowheads="1"/>
          </p:cNvSpPr>
          <p:nvPr>
            <p:ph idx="4294967295"/>
          </p:nvPr>
        </p:nvSpPr>
        <p:spPr>
          <a:xfrm>
            <a:off x="152400" y="1524000"/>
            <a:ext cx="8763000" cy="4953000"/>
          </a:xfrm>
        </p:spPr>
        <p:txBody>
          <a:bodyPr/>
          <a:lstStyle/>
          <a:p>
            <a:pPr eaLnBrk="1" hangingPunct="1">
              <a:buFontTx/>
              <a:buNone/>
            </a:pPr>
            <a:r>
              <a:rPr lang="en-US" altLang="vi-VN" b="1" dirty="0" smtClean="0">
                <a:solidFill>
                  <a:srgbClr val="C00000"/>
                </a:solidFill>
                <a:latin typeface="Times New Roman" panose="02020603050405020304" pitchFamily="18" charset="0"/>
                <a:cs typeface="Times New Roman" panose="02020603050405020304" pitchFamily="18" charset="0"/>
              </a:rPr>
              <a:t>3/ Muốn trồng rau, hoa đạt kết quả chúng ta    cần có những hiểu biết nào ?</a:t>
            </a:r>
          </a:p>
          <a:p>
            <a:pPr eaLnBrk="1" hangingPunct="1">
              <a:buFontTx/>
              <a:buNone/>
            </a:pPr>
            <a:r>
              <a:rPr lang="en-US" altLang="vi-VN" b="1" dirty="0" smtClean="0">
                <a:solidFill>
                  <a:srgbClr val="C00000"/>
                </a:solidFill>
                <a:latin typeface="Times New Roman" panose="02020603050405020304" pitchFamily="18" charset="0"/>
                <a:cs typeface="Times New Roman" panose="02020603050405020304" pitchFamily="18" charset="0"/>
              </a:rPr>
              <a:t>    Kể tên một số vùng trồng rau, hoa mà em  biết.</a:t>
            </a:r>
            <a:endParaRPr lang="en-US" altLang="vi-VN" dirty="0">
              <a:solidFill>
                <a:srgbClr val="C00000"/>
              </a:solidFill>
              <a:latin typeface="Times New Roman" panose="02020603050405020304" pitchFamily="18" charset="0"/>
              <a:cs typeface="Times New Roman" panose="02020603050405020304" pitchFamily="18" charset="0"/>
            </a:endParaRPr>
          </a:p>
          <a:p>
            <a:pPr eaLnBrk="1" hangingPunct="1">
              <a:buFontTx/>
              <a:buNone/>
            </a:pPr>
            <a:r>
              <a:rPr lang="en-US" altLang="vi-VN" b="1" dirty="0" smtClean="0">
                <a:solidFill>
                  <a:srgbClr val="C00000"/>
                </a:solidFill>
                <a:latin typeface="Times New Roman" panose="02020603050405020304" pitchFamily="18" charset="0"/>
                <a:cs typeface="Times New Roman" panose="02020603050405020304" pitchFamily="18" charset="0"/>
              </a:rPr>
              <a:t>		</a:t>
            </a:r>
            <a:r>
              <a:rPr lang="en-US" altLang="vi-VN" b="1" dirty="0" smtClean="0">
                <a:solidFill>
                  <a:schemeClr val="tx1">
                    <a:lumMod val="95000"/>
                    <a:lumOff val="5000"/>
                  </a:schemeClr>
                </a:solidFill>
                <a:latin typeface="Times New Roman" panose="02020603050405020304" pitchFamily="18" charset="0"/>
                <a:cs typeface="Times New Roman" panose="02020603050405020304" pitchFamily="18" charset="0"/>
              </a:rPr>
              <a:t>- Muốn trồng rau, hoa đạt kết quả chúng ta cần có những hiểu biết về kĩ thuật trồng, chăm sóc chúng.</a:t>
            </a:r>
          </a:p>
          <a:p>
            <a:pPr eaLnBrk="1" hangingPunct="1">
              <a:buFontTx/>
              <a:buNone/>
            </a:pPr>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b="1" dirty="0" smtClean="0">
                <a:solidFill>
                  <a:schemeClr val="tx1">
                    <a:lumMod val="95000"/>
                    <a:lumOff val="5000"/>
                  </a:schemeClr>
                </a:solidFill>
                <a:latin typeface="Times New Roman" panose="02020603050405020304" pitchFamily="18" charset="0"/>
                <a:cs typeface="Times New Roman" panose="02020603050405020304" pitchFamily="18" charset="0"/>
              </a:rPr>
              <a:t>	- Một số vùng trồng hoa là: Đà Lạt, Sapa, Hà Nội, Sa Đéc,...</a:t>
            </a: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1828800" y="2209800"/>
            <a:ext cx="5149188" cy="923330"/>
          </a:xfrm>
          <a:prstGeom prst="rect">
            <a:avLst/>
          </a:prstGeom>
          <a:noFill/>
          <a:ln w="9525">
            <a:noFill/>
            <a:miter lim="800000"/>
            <a:headEnd/>
            <a:tailEnd/>
          </a:ln>
        </p:spPr>
        <p:txBody>
          <a:bodyPr wrap="square">
            <a:spAutoFit/>
          </a:bodyPr>
          <a:lstStyle/>
          <a:p>
            <a:pPr algn="ctr" eaLnBrk="1" hangingPunct="1">
              <a:spcBef>
                <a:spcPct val="50000"/>
              </a:spcBef>
            </a:pPr>
            <a:r>
              <a:rPr lang="en-US" sz="5400" b="1" dirty="0" smtClean="0">
                <a:solidFill>
                  <a:srgbClr val="C00000"/>
                </a:solidFill>
              </a:rPr>
              <a:t>KHỞI ĐỘNG</a:t>
            </a:r>
            <a:endParaRPr lang="en-US" sz="5400" b="1" dirty="0">
              <a:solidFill>
                <a:srgbClr val="C00000"/>
              </a:solidFill>
            </a:endParaRPr>
          </a:p>
        </p:txBody>
      </p:sp>
    </p:spTree>
    <p:extLst>
      <p:ext uri="{BB962C8B-B14F-4D97-AF65-F5344CB8AC3E}">
        <p14:creationId xmlns:p14="http://schemas.microsoft.com/office/powerpoint/2010/main" val="233338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Administrator\Desktop\tham_vuon_hoa_da_lat2012081009405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4800600" cy="5867400"/>
          </a:xfrm>
        </p:spPr>
      </p:pic>
      <p:pic>
        <p:nvPicPr>
          <p:cNvPr id="11266" name="Picture 2" descr="C:\Users\Administrator\Desktop\tham_vuon_hoa_da_lat2012081009403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743200" y="6019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rgbClr val="C00000"/>
                </a:solidFill>
                <a:latin typeface="Times New Roman" panose="02020603050405020304" pitchFamily="18" charset="0"/>
                <a:cs typeface="Times New Roman" panose="02020603050405020304" pitchFamily="18" charset="0"/>
              </a:rPr>
              <a:t>Vườn hoa </a:t>
            </a:r>
            <a:r>
              <a:rPr lang="en-US" altLang="vi-VN" b="1" dirty="0" smtClean="0">
                <a:solidFill>
                  <a:srgbClr val="C00000"/>
                </a:solidFill>
                <a:latin typeface="Times New Roman" panose="02020603050405020304" pitchFamily="18" charset="0"/>
                <a:cs typeface="Times New Roman" panose="02020603050405020304" pitchFamily="18" charset="0"/>
              </a:rPr>
              <a:t>Đà </a:t>
            </a:r>
            <a:r>
              <a:rPr lang="en-US" altLang="vi-VN" b="1" dirty="0">
                <a:solidFill>
                  <a:srgbClr val="C00000"/>
                </a:solidFill>
                <a:latin typeface="Times New Roman" panose="02020603050405020304" pitchFamily="18" charset="0"/>
                <a:cs typeface="Times New Roman" panose="02020603050405020304" pitchFamily="18" charset="0"/>
              </a:rPr>
              <a:t>Lạt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ox(in)">
                                      <p:cBhvr>
                                        <p:cTn id="7" dur="500"/>
                                        <p:tgtEl>
                                          <p:spTgt spid="11265"/>
                                        </p:tgtEl>
                                      </p:cBhvr>
                                    </p:animEffect>
                                  </p:childTnLst>
                                </p:cTn>
                              </p:par>
                              <p:par>
                                <p:cTn id="8" presetID="4" presetClass="entr" presetSubtype="16"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ox(in)">
                                      <p:cBhvr>
                                        <p:cTn id="10" dur="500"/>
                                        <p:tgtEl>
                                          <p:spTgt spid="11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Text Box 7"/>
          <p:cNvSpPr txBox="1">
            <a:spLocks noChangeArrowheads="1"/>
          </p:cNvSpPr>
          <p:nvPr/>
        </p:nvSpPr>
        <p:spPr bwMode="auto">
          <a:xfrm>
            <a:off x="180536" y="1676400"/>
            <a:ext cx="8763000" cy="3970318"/>
          </a:xfrm>
          <a:prstGeom prst="rect">
            <a:avLst/>
          </a:prstGeom>
          <a:solidFill>
            <a:schemeClr val="accent5"/>
          </a:solidFill>
          <a:ln w="28575">
            <a:solidFill>
              <a:srgbClr val="FF0000"/>
            </a:solid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3600" b="1" dirty="0">
                <a:solidFill>
                  <a:srgbClr val="C00000"/>
                </a:solidFill>
                <a:latin typeface="Times New Roman" panose="02020603050405020304" pitchFamily="18" charset="0"/>
              </a:rPr>
              <a:t>                              </a:t>
            </a:r>
            <a:r>
              <a:rPr lang="en-US" altLang="vi-VN" sz="3600" b="1" u="sng" dirty="0">
                <a:solidFill>
                  <a:srgbClr val="C00000"/>
                </a:solidFill>
                <a:latin typeface="Times New Roman" panose="02020603050405020304" pitchFamily="18" charset="0"/>
              </a:rPr>
              <a:t>Ghi nhớ</a:t>
            </a:r>
          </a:p>
          <a:p>
            <a:pPr algn="just" eaLnBrk="1" hangingPunct="1">
              <a:spcBef>
                <a:spcPct val="0"/>
              </a:spcBef>
              <a:buFontTx/>
              <a:buNone/>
            </a:pPr>
            <a:r>
              <a:rPr lang="en-US" altLang="vi-VN" sz="3600" b="1" dirty="0">
                <a:solidFill>
                  <a:srgbClr val="C00000"/>
                </a:solidFill>
                <a:latin typeface="Times New Roman" panose="02020603050405020304" pitchFamily="18" charset="0"/>
              </a:rPr>
              <a:t>   Trồng rau, hoa </a:t>
            </a:r>
            <a:r>
              <a:rPr lang="en-US" altLang="vi-VN" sz="3600" b="1" dirty="0" smtClean="0">
                <a:solidFill>
                  <a:srgbClr val="C00000"/>
                </a:solidFill>
                <a:latin typeface="Times New Roman" panose="02020603050405020304" pitchFamily="18" charset="0"/>
              </a:rPr>
              <a:t>đem lại </a:t>
            </a:r>
            <a:r>
              <a:rPr lang="en-US" altLang="vi-VN" sz="3600" b="1" dirty="0">
                <a:solidFill>
                  <a:srgbClr val="C00000"/>
                </a:solidFill>
                <a:latin typeface="Times New Roman" panose="02020603050405020304" pitchFamily="18" charset="0"/>
              </a:rPr>
              <a:t>lợi ích cho con người</a:t>
            </a:r>
            <a:r>
              <a:rPr lang="en-US" altLang="vi-VN" sz="3600" b="1" dirty="0" smtClean="0">
                <a:solidFill>
                  <a:srgbClr val="C00000"/>
                </a:solidFill>
                <a:latin typeface="Times New Roman" panose="02020603050405020304" pitchFamily="18" charset="0"/>
              </a:rPr>
              <a:t>. Rau </a:t>
            </a:r>
            <a:r>
              <a:rPr lang="en-US" altLang="vi-VN" sz="3600" b="1" dirty="0">
                <a:solidFill>
                  <a:srgbClr val="C00000"/>
                </a:solidFill>
                <a:latin typeface="Times New Roman" panose="02020603050405020304" pitchFamily="18" charset="0"/>
              </a:rPr>
              <a:t>dùng làm thực phẩm cho người, thức ăn cho vật nuôi</a:t>
            </a:r>
            <a:r>
              <a:rPr lang="en-US" altLang="vi-VN" sz="3600" b="1" dirty="0" smtClean="0">
                <a:solidFill>
                  <a:srgbClr val="C00000"/>
                </a:solidFill>
                <a:latin typeface="Times New Roman" panose="02020603050405020304" pitchFamily="18" charset="0"/>
              </a:rPr>
              <a:t>. Hoa </a:t>
            </a:r>
            <a:r>
              <a:rPr lang="en-US" altLang="vi-VN" sz="3600" b="1" dirty="0">
                <a:solidFill>
                  <a:srgbClr val="C00000"/>
                </a:solidFill>
                <a:latin typeface="Times New Roman" panose="02020603050405020304" pitchFamily="18" charset="0"/>
              </a:rPr>
              <a:t>dùng để trang trí, làm quà tặng, thăm viếng. Trồng rau</a:t>
            </a:r>
            <a:r>
              <a:rPr lang="en-US" altLang="vi-VN" sz="3600" b="1" dirty="0" smtClean="0">
                <a:solidFill>
                  <a:srgbClr val="C00000"/>
                </a:solidFill>
                <a:latin typeface="Times New Roman" panose="02020603050405020304" pitchFamily="18" charset="0"/>
              </a:rPr>
              <a:t>, hoa </a:t>
            </a:r>
            <a:r>
              <a:rPr lang="en-US" altLang="vi-VN" sz="3600" b="1" dirty="0">
                <a:solidFill>
                  <a:srgbClr val="C00000"/>
                </a:solidFill>
                <a:latin typeface="Times New Roman" panose="02020603050405020304" pitchFamily="18" charset="0"/>
              </a:rPr>
              <a:t>còn có tác dụng làm cho môi trường </a:t>
            </a:r>
            <a:r>
              <a:rPr lang="en-US" altLang="vi-VN" sz="3600" b="1" dirty="0" smtClean="0">
                <a:solidFill>
                  <a:srgbClr val="C00000"/>
                </a:solidFill>
                <a:latin typeface="Times New Roman" panose="02020603050405020304" pitchFamily="18" charset="0"/>
              </a:rPr>
              <a:t>xanh, sạch</a:t>
            </a:r>
            <a:r>
              <a:rPr lang="en-US" altLang="vi-VN" sz="3600" b="1" dirty="0">
                <a:solidFill>
                  <a:srgbClr val="C00000"/>
                </a:solidFill>
                <a:latin typeface="Times New Roman" panose="02020603050405020304" pitchFamily="18" charset="0"/>
              </a:rPr>
              <a:t>, đẹp</a:t>
            </a:r>
            <a:r>
              <a:rPr lang="en-US" altLang="vi-VN" sz="3600" b="1" dirty="0" smtClean="0">
                <a:solidFill>
                  <a:srgbClr val="C00000"/>
                </a:solidFill>
                <a:latin typeface="Times New Roman" panose="02020603050405020304" pitchFamily="18" charset="0"/>
              </a:rPr>
              <a:t>.</a:t>
            </a:r>
            <a:endParaRPr lang="en-US" altLang="vi-VN" sz="3600" b="1" dirty="0">
              <a:solidFill>
                <a:srgbClr val="C00000"/>
              </a:solidFill>
              <a:latin typeface="Times New Roman" panose="02020603050405020304" pitchFamily="18" charset="0"/>
            </a:endParaRP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checkerboard(across)">
                                      <p:cBhvr>
                                        <p:cTn id="7" dur="500"/>
                                        <p:tgtEl>
                                          <p:spTgt spid="116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16743"/>
                                        </p:tgtEl>
                                      </p:cBhvr>
                                    </p:animEffect>
                                    <p:set>
                                      <p:cBhvr>
                                        <p:cTn id="12" dur="1" fill="hold">
                                          <p:stCondLst>
                                            <p:cond delay="499"/>
                                          </p:stCondLst>
                                        </p:cTn>
                                        <p:tgtEl>
                                          <p:spTgt spid="116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err="1" smtClean="0"/>
              <a:t>Dặn</a:t>
            </a:r>
            <a:r>
              <a:rPr lang="en-US" dirty="0" smtClean="0"/>
              <a:t> </a:t>
            </a:r>
            <a:r>
              <a:rPr lang="en-US" dirty="0" err="1" smtClean="0"/>
              <a:t>dò</a:t>
            </a:r>
            <a:r>
              <a:rPr lang="en-US" dirty="0" smtClean="0"/>
              <a:t>: </a:t>
            </a:r>
            <a:endParaRPr lang="en-US" dirty="0"/>
          </a:p>
        </p:txBody>
      </p:sp>
    </p:spTree>
    <p:extLst>
      <p:ext uri="{BB962C8B-B14F-4D97-AF65-F5344CB8AC3E}">
        <p14:creationId xmlns:p14="http://schemas.microsoft.com/office/powerpoint/2010/main" val="305803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idx="4294967295"/>
          </p:nvPr>
        </p:nvSpPr>
        <p:spPr>
          <a:xfrm>
            <a:off x="0" y="0"/>
            <a:ext cx="9144000" cy="685800"/>
          </a:xfrm>
        </p:spPr>
        <p:txBody>
          <a:bodyPr/>
          <a:lstStyle/>
          <a:p>
            <a:pPr algn="l" eaLnBrk="1" hangingPunct="1"/>
            <a:r>
              <a:rPr lang="en-US" altLang="vi-VN" sz="3600" b="1" smtClean="0">
                <a:solidFill>
                  <a:srgbClr val="990000"/>
                </a:solidFill>
                <a:latin typeface="Times New Roman" panose="02020603050405020304" pitchFamily="18" charset="0"/>
              </a:rPr>
              <a:t>  </a:t>
            </a:r>
            <a:r>
              <a:rPr lang="en-US" altLang="vi-VN" sz="3200" b="1" smtClean="0">
                <a:solidFill>
                  <a:srgbClr val="990000"/>
                </a:solidFill>
                <a:latin typeface="Times New Roman" panose="02020603050405020304" pitchFamily="18" charset="0"/>
              </a:rPr>
              <a:t>Hãy kể tên các loại rau có trong hình ?</a:t>
            </a:r>
          </a:p>
        </p:txBody>
      </p:sp>
      <p:sp>
        <p:nvSpPr>
          <p:cNvPr id="4099" name="Text Box 5"/>
          <p:cNvSpPr txBox="1">
            <a:spLocks noChangeArrowheads="1"/>
          </p:cNvSpPr>
          <p:nvPr/>
        </p:nvSpPr>
        <p:spPr bwMode="auto">
          <a:xfrm>
            <a:off x="381000" y="1981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latin typeface="VNI-Times" pitchFamily="2" charset="0"/>
              <a:cs typeface="Arial" panose="020B0604020202020204" pitchFamily="34" charset="0"/>
            </a:endParaRPr>
          </a:p>
        </p:txBody>
      </p:sp>
      <p:pic>
        <p:nvPicPr>
          <p:cNvPr id="106506" name="Picture 10" descr="cabbage_bapca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8"/>
          <p:cNvSpPr txBox="1">
            <a:spLocks noChangeArrowheads="1"/>
          </p:cNvSpPr>
          <p:nvPr/>
        </p:nvSpPr>
        <p:spPr bwMode="auto">
          <a:xfrm>
            <a:off x="-914400" y="381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2" name="Text Box 20"/>
          <p:cNvSpPr txBox="1">
            <a:spLocks noChangeArrowheads="1"/>
          </p:cNvSpPr>
          <p:nvPr/>
        </p:nvSpPr>
        <p:spPr bwMode="auto">
          <a:xfrm>
            <a:off x="6384925" y="2019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3" name="Text Box 22"/>
          <p:cNvSpPr txBox="1">
            <a:spLocks noChangeArrowheads="1"/>
          </p:cNvSpPr>
          <p:nvPr/>
        </p:nvSpPr>
        <p:spPr bwMode="auto">
          <a:xfrm>
            <a:off x="1905000" y="411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4" name="Text Box 28"/>
          <p:cNvSpPr txBox="1">
            <a:spLocks noChangeArrowheads="1"/>
          </p:cNvSpPr>
          <p:nvPr/>
        </p:nvSpPr>
        <p:spPr bwMode="auto">
          <a:xfrm>
            <a:off x="3717925" y="2095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5" name="Text Box 30"/>
          <p:cNvSpPr txBox="1">
            <a:spLocks noChangeArrowheads="1"/>
          </p:cNvSpPr>
          <p:nvPr/>
        </p:nvSpPr>
        <p:spPr bwMode="auto">
          <a:xfrm>
            <a:off x="7146925" y="2171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6" name="Text Box 32"/>
          <p:cNvSpPr txBox="1">
            <a:spLocks noChangeArrowheads="1"/>
          </p:cNvSpPr>
          <p:nvPr/>
        </p:nvSpPr>
        <p:spPr bwMode="auto">
          <a:xfrm flipV="1">
            <a:off x="7908925" y="3200400"/>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7" name="Text Box 34"/>
          <p:cNvSpPr txBox="1">
            <a:spLocks noChangeArrowheads="1"/>
          </p:cNvSpPr>
          <p:nvPr/>
        </p:nvSpPr>
        <p:spPr bwMode="auto">
          <a:xfrm>
            <a:off x="7756525" y="5143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pic>
        <p:nvPicPr>
          <p:cNvPr id="106531" name="Picture 35" descr="kce12641489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85800"/>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36"/>
          <p:cNvSpPr txBox="1">
            <a:spLocks noChangeArrowheads="1"/>
          </p:cNvSpPr>
          <p:nvPr/>
        </p:nvSpPr>
        <p:spPr bwMode="auto">
          <a:xfrm>
            <a:off x="5851525" y="2019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10" name="Text Box 38"/>
          <p:cNvSpPr txBox="1">
            <a:spLocks noChangeArrowheads="1"/>
          </p:cNvSpPr>
          <p:nvPr/>
        </p:nvSpPr>
        <p:spPr bwMode="auto">
          <a:xfrm>
            <a:off x="2879725" y="1943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11" name="Text Box 40"/>
          <p:cNvSpPr txBox="1">
            <a:spLocks noChangeArrowheads="1"/>
          </p:cNvSpPr>
          <p:nvPr/>
        </p:nvSpPr>
        <p:spPr bwMode="auto">
          <a:xfrm>
            <a:off x="288925" y="18669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pic>
        <p:nvPicPr>
          <p:cNvPr id="106537" name="Picture 41" descr="sup_lo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266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42"/>
          <p:cNvSpPr txBox="1">
            <a:spLocks noChangeArrowheads="1"/>
          </p:cNvSpPr>
          <p:nvPr/>
        </p:nvSpPr>
        <p:spPr bwMode="auto">
          <a:xfrm>
            <a:off x="7696200" y="236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pic>
        <p:nvPicPr>
          <p:cNvPr id="106539" name="Picture 43" descr="rau-muong_8-91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6858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rau-ngo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6576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descr="mu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657600"/>
            <a:ext cx="3276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9"/>
          <p:cNvSpPr txBox="1">
            <a:spLocks noChangeArrowheads="1"/>
          </p:cNvSpPr>
          <p:nvPr/>
        </p:nvSpPr>
        <p:spPr bwMode="auto">
          <a:xfrm>
            <a:off x="381000" y="3276600"/>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Súp lơ</a:t>
            </a:r>
          </a:p>
        </p:txBody>
      </p:sp>
      <p:sp>
        <p:nvSpPr>
          <p:cNvPr id="26" name="Text Box 23"/>
          <p:cNvSpPr txBox="1">
            <a:spLocks noChangeArrowheads="1"/>
          </p:cNvSpPr>
          <p:nvPr/>
        </p:nvSpPr>
        <p:spPr bwMode="auto">
          <a:xfrm>
            <a:off x="3200400" y="3276600"/>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Rau muống</a:t>
            </a:r>
          </a:p>
        </p:txBody>
      </p:sp>
      <p:sp>
        <p:nvSpPr>
          <p:cNvPr id="27" name="Text Box 38"/>
          <p:cNvSpPr txBox="1">
            <a:spLocks noChangeArrowheads="1"/>
          </p:cNvSpPr>
          <p:nvPr/>
        </p:nvSpPr>
        <p:spPr bwMode="auto">
          <a:xfrm>
            <a:off x="6477000" y="3200400"/>
            <a:ext cx="160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Su hào</a:t>
            </a:r>
          </a:p>
        </p:txBody>
      </p:sp>
      <p:sp>
        <p:nvSpPr>
          <p:cNvPr id="28" name="Text Box 37"/>
          <p:cNvSpPr txBox="1">
            <a:spLocks noChangeArrowheads="1"/>
          </p:cNvSpPr>
          <p:nvPr/>
        </p:nvSpPr>
        <p:spPr bwMode="auto">
          <a:xfrm>
            <a:off x="519112" y="6366804"/>
            <a:ext cx="153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latin typeface="Times New Roman" panose="02020603050405020304" pitchFamily="18" charset="0"/>
                <a:cs typeface="Times New Roman" panose="02020603050405020304" pitchFamily="18" charset="0"/>
              </a:rPr>
              <a:t>Bắp cải</a:t>
            </a:r>
          </a:p>
        </p:txBody>
      </p:sp>
      <p:sp>
        <p:nvSpPr>
          <p:cNvPr id="30" name="Text Box 21"/>
          <p:cNvSpPr txBox="1">
            <a:spLocks noChangeArrowheads="1"/>
          </p:cNvSpPr>
          <p:nvPr/>
        </p:nvSpPr>
        <p:spPr bwMode="auto">
          <a:xfrm>
            <a:off x="3573462" y="6400800"/>
            <a:ext cx="1379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Rau ngót</a:t>
            </a:r>
          </a:p>
        </p:txBody>
      </p:sp>
      <p:sp>
        <p:nvSpPr>
          <p:cNvPr id="31" name="Text Box 19"/>
          <p:cNvSpPr txBox="1">
            <a:spLocks noChangeArrowheads="1"/>
          </p:cNvSpPr>
          <p:nvPr/>
        </p:nvSpPr>
        <p:spPr bwMode="auto">
          <a:xfrm>
            <a:off x="6780212" y="6324600"/>
            <a:ext cx="1601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Mướp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linds(horizontal)">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6539"/>
                                        </p:tgtEl>
                                        <p:attrNameLst>
                                          <p:attrName>style.visibility</p:attrName>
                                        </p:attrNameLst>
                                      </p:cBhvr>
                                      <p:to>
                                        <p:strVal val="visible"/>
                                      </p:to>
                                    </p:set>
                                    <p:animEffect transition="in" filter="box(in)">
                                      <p:cBhvr>
                                        <p:cTn id="12" dur="500"/>
                                        <p:tgtEl>
                                          <p:spTgt spid="106539"/>
                                        </p:tgtEl>
                                      </p:cBhvr>
                                    </p:animEffect>
                                  </p:childTnLst>
                                </p:cTn>
                              </p:par>
                              <p:par>
                                <p:cTn id="13" presetID="4" presetClass="entr" presetSubtype="16" fill="hold" nodeType="withEffect">
                                  <p:stCondLst>
                                    <p:cond delay="0"/>
                                  </p:stCondLst>
                                  <p:childTnLst>
                                    <p:set>
                                      <p:cBhvr>
                                        <p:cTn id="14" dur="1" fill="hold">
                                          <p:stCondLst>
                                            <p:cond delay="0"/>
                                          </p:stCondLst>
                                        </p:cTn>
                                        <p:tgtEl>
                                          <p:spTgt spid="106537"/>
                                        </p:tgtEl>
                                        <p:attrNameLst>
                                          <p:attrName>style.visibility</p:attrName>
                                        </p:attrNameLst>
                                      </p:cBhvr>
                                      <p:to>
                                        <p:strVal val="visible"/>
                                      </p:to>
                                    </p:set>
                                    <p:animEffect transition="in" filter="box(in)">
                                      <p:cBhvr>
                                        <p:cTn id="15" dur="500"/>
                                        <p:tgtEl>
                                          <p:spTgt spid="106537"/>
                                        </p:tgtEl>
                                      </p:cBhvr>
                                    </p:animEffect>
                                  </p:childTnLst>
                                </p:cTn>
                              </p:par>
                              <p:par>
                                <p:cTn id="16" presetID="4" presetClass="entr" presetSubtype="16" fill="hold" nodeType="withEffect">
                                  <p:stCondLst>
                                    <p:cond delay="0"/>
                                  </p:stCondLst>
                                  <p:childTnLst>
                                    <p:set>
                                      <p:cBhvr>
                                        <p:cTn id="17" dur="1" fill="hold">
                                          <p:stCondLst>
                                            <p:cond delay="0"/>
                                          </p:stCondLst>
                                        </p:cTn>
                                        <p:tgtEl>
                                          <p:spTgt spid="106531"/>
                                        </p:tgtEl>
                                        <p:attrNameLst>
                                          <p:attrName>style.visibility</p:attrName>
                                        </p:attrNameLst>
                                      </p:cBhvr>
                                      <p:to>
                                        <p:strVal val="visible"/>
                                      </p:to>
                                    </p:set>
                                    <p:animEffect transition="in" filter="box(in)">
                                      <p:cBhvr>
                                        <p:cTn id="18" dur="500"/>
                                        <p:tgtEl>
                                          <p:spTgt spid="106531"/>
                                        </p:tgtEl>
                                      </p:cBhvr>
                                    </p:animEffect>
                                  </p:childTnLst>
                                </p:cTn>
                              </p:par>
                              <p:par>
                                <p:cTn id="19" presetID="4"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par>
                                <p:cTn id="22" presetID="4"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500"/>
                                        <p:tgtEl>
                                          <p:spTgt spid="23"/>
                                        </p:tgtEl>
                                      </p:cBhvr>
                                    </p:animEffect>
                                  </p:childTnLst>
                                </p:cTn>
                              </p:par>
                              <p:par>
                                <p:cTn id="25" presetID="4" presetClass="entr" presetSubtype="16" fill="hold" nodeType="withEffect">
                                  <p:stCondLst>
                                    <p:cond delay="0"/>
                                  </p:stCondLst>
                                  <p:childTnLst>
                                    <p:set>
                                      <p:cBhvr>
                                        <p:cTn id="26" dur="1" fill="hold">
                                          <p:stCondLst>
                                            <p:cond delay="0"/>
                                          </p:stCondLst>
                                        </p:cTn>
                                        <p:tgtEl>
                                          <p:spTgt spid="106506"/>
                                        </p:tgtEl>
                                        <p:attrNameLst>
                                          <p:attrName>style.visibility</p:attrName>
                                        </p:attrNameLst>
                                      </p:cBhvr>
                                      <p:to>
                                        <p:strVal val="visible"/>
                                      </p:to>
                                    </p:set>
                                    <p:animEffect transition="in" filter="box(in)">
                                      <p:cBhvr>
                                        <p:cTn id="27" dur="500"/>
                                        <p:tgtEl>
                                          <p:spTgt spid="1065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25" grpId="0"/>
      <p:bldP spid="26" grpId="0"/>
      <p:bldP spid="27" grpId="0"/>
      <p:bldP spid="28"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p:txBody>
          <a:bodyPr/>
          <a:lstStyle/>
          <a:p>
            <a:pPr algn="l" eaLnBrk="1" hangingPunct="1"/>
            <a:r>
              <a:rPr lang="en-US" altLang="vi-VN" sz="3200" b="1" i="1" dirty="0" smtClean="0">
                <a:latin typeface="Times New Roman" panose="02020603050405020304" pitchFamily="18" charset="0"/>
                <a:cs typeface="Times New Roman" panose="02020603050405020304" pitchFamily="18" charset="0"/>
              </a:rPr>
              <a:t>     Kể tên một số loại rau khác mà em biết ?</a:t>
            </a:r>
          </a:p>
        </p:txBody>
      </p:sp>
      <p:sp>
        <p:nvSpPr>
          <p:cNvPr id="3" name="Content Placeholder 2"/>
          <p:cNvSpPr>
            <a:spLocks noGrp="1" noChangeArrowheads="1"/>
          </p:cNvSpPr>
          <p:nvPr>
            <p:ph idx="4294967295"/>
          </p:nvPr>
        </p:nvSpPr>
        <p:spPr>
          <a:xfrm>
            <a:off x="0" y="1219200"/>
            <a:ext cx="9144000" cy="5638800"/>
          </a:xfrm>
        </p:spPr>
        <p:txBody>
          <a:bodyPr/>
          <a:lstStyle/>
          <a:p>
            <a:pPr eaLnBrk="1" hangingPunct="1">
              <a:buFontTx/>
              <a:buNone/>
            </a:pPr>
            <a:r>
              <a:rPr lang="en-US" altLang="vi-VN" b="1" dirty="0" smtClean="0">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Em thường thấy các loại rau đó ở đâu?</a:t>
            </a:r>
          </a:p>
        </p:txBody>
      </p:sp>
      <p:pic>
        <p:nvPicPr>
          <p:cNvPr id="4" name="Picture 3" descr="ChoR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rong ra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196924" y="6152272"/>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dirty="0">
                <a:latin typeface="Times New Roman" panose="02020603050405020304" pitchFamily="18" charset="0"/>
                <a:cs typeface="Times New Roman" panose="02020603050405020304" pitchFamily="18" charset="0"/>
              </a:rPr>
              <a:t>Chợ</a:t>
            </a:r>
          </a:p>
        </p:txBody>
      </p:sp>
      <p:sp>
        <p:nvSpPr>
          <p:cNvPr id="7" name="TextBox 6"/>
          <p:cNvSpPr txBox="1">
            <a:spLocks noChangeArrowheads="1"/>
          </p:cNvSpPr>
          <p:nvPr/>
        </p:nvSpPr>
        <p:spPr bwMode="auto">
          <a:xfrm>
            <a:off x="4800600" y="61722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dirty="0" err="1">
                <a:latin typeface="Times New Roman" panose="02020603050405020304" pitchFamily="18" charset="0"/>
                <a:cs typeface="Times New Roman" panose="02020603050405020304" pitchFamily="18" charset="0"/>
              </a:rPr>
              <a:t>Vườn</a:t>
            </a:r>
            <a:r>
              <a:rPr lang="en-US" altLang="vi-VN" b="1" dirty="0">
                <a:latin typeface="Times New Roman" panose="02020603050405020304" pitchFamily="18" charset="0"/>
                <a:cs typeface="Times New Roman" panose="02020603050405020304" pitchFamily="18" charset="0"/>
              </a:rPr>
              <a:t> </a:t>
            </a:r>
            <a:r>
              <a:rPr lang="en-US" altLang="vi-VN" b="1" dirty="0" err="1" smtClean="0">
                <a:latin typeface="Times New Roman" panose="02020603050405020304" pitchFamily="18" charset="0"/>
                <a:cs typeface="Times New Roman" panose="02020603050405020304" pitchFamily="18" charset="0"/>
              </a:rPr>
              <a:t>rau</a:t>
            </a:r>
            <a:endParaRPr lang="en-US" altLang="vi-VN"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152400" y="215900"/>
            <a:ext cx="8229600" cy="715963"/>
          </a:xfrm>
        </p:spPr>
        <p:txBody>
          <a:bodyPr/>
          <a:lstStyle/>
          <a:p>
            <a:pPr eaLnBrk="1" hangingPunct="1"/>
            <a:r>
              <a:rPr lang="en-US" altLang="vi-VN" sz="3200" b="1" dirty="0" smtClean="0">
                <a:solidFill>
                  <a:schemeClr val="tx1">
                    <a:lumMod val="95000"/>
                    <a:lumOff val="5000"/>
                  </a:schemeClr>
                </a:solidFill>
                <a:latin typeface="Times New Roman" panose="02020603050405020304" pitchFamily="18" charset="0"/>
                <a:cs typeface="Times New Roman" panose="02020603050405020304" pitchFamily="18" charset="0"/>
              </a:rPr>
              <a:t>Nêu tên các loại hoa có trong hình ?</a:t>
            </a:r>
          </a:p>
        </p:txBody>
      </p:sp>
      <p:pic>
        <p:nvPicPr>
          <p:cNvPr id="1026" name="Picture 2" descr="C:\Users\Administrator\Desktop\index.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914400"/>
            <a:ext cx="4343400" cy="2743200"/>
          </a:xfrm>
        </p:spPr>
      </p:pic>
      <p:pic>
        <p:nvPicPr>
          <p:cNvPr id="1027"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14400" y="3601328"/>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chemeClr val="tx1">
                    <a:lumMod val="95000"/>
                    <a:lumOff val="5000"/>
                  </a:schemeClr>
                </a:solidFill>
                <a:latin typeface="Times New Roman" panose="02020603050405020304" pitchFamily="18" charset="0"/>
                <a:cs typeface="Times New Roman" panose="02020603050405020304" pitchFamily="18" charset="0"/>
              </a:rPr>
              <a:t>Hoa mai</a:t>
            </a:r>
          </a:p>
        </p:txBody>
      </p:sp>
      <p:sp>
        <p:nvSpPr>
          <p:cNvPr id="7" name="TextBox 6"/>
          <p:cNvSpPr txBox="1">
            <a:spLocks noChangeArrowheads="1"/>
          </p:cNvSpPr>
          <p:nvPr/>
        </p:nvSpPr>
        <p:spPr bwMode="auto">
          <a:xfrm>
            <a:off x="5867400" y="3601328"/>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chemeClr val="tx1">
                    <a:lumMod val="95000"/>
                    <a:lumOff val="5000"/>
                  </a:schemeClr>
                </a:solidFill>
                <a:latin typeface="Times New Roman" panose="02020603050405020304" pitchFamily="18" charset="0"/>
                <a:cs typeface="Times New Roman" panose="02020603050405020304" pitchFamily="18" charset="0"/>
              </a:rPr>
              <a:t>Hoa đào</a:t>
            </a:r>
          </a:p>
        </p:txBody>
      </p:sp>
      <p:pic>
        <p:nvPicPr>
          <p:cNvPr id="1028" name="Picture 4" descr="C:\Users\Administrator\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434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istrator\Desktop\ind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38600"/>
            <a:ext cx="434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5520396" y="6428936"/>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chemeClr val="tx1">
                    <a:lumMod val="95000"/>
                    <a:lumOff val="5000"/>
                  </a:schemeClr>
                </a:solidFill>
                <a:latin typeface="Times New Roman" panose="02020603050405020304" pitchFamily="18" charset="0"/>
                <a:cs typeface="Times New Roman" panose="02020603050405020304" pitchFamily="18" charset="0"/>
              </a:rPr>
              <a:t>Hoa cúc vạn thọ</a:t>
            </a:r>
          </a:p>
        </p:txBody>
      </p:sp>
      <p:sp>
        <p:nvSpPr>
          <p:cNvPr id="13" name="TextBox 12"/>
          <p:cNvSpPr txBox="1">
            <a:spLocks noChangeArrowheads="1"/>
          </p:cNvSpPr>
          <p:nvPr/>
        </p:nvSpPr>
        <p:spPr bwMode="auto">
          <a:xfrm>
            <a:off x="1295400" y="6396038"/>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cs typeface="Times New Roman" panose="02020603050405020304" pitchFamily="18" charset="0"/>
              </a:rPr>
              <a:t>Hoa 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par>
                                <p:cTn id="13" presetID="4" presetClass="entr" presetSubtype="16"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ox(in)">
                                      <p:cBhvr>
                                        <p:cTn id="15" dur="500"/>
                                        <p:tgtEl>
                                          <p:spTgt spid="1027"/>
                                        </p:tgtEl>
                                      </p:cBhvr>
                                    </p:animEffect>
                                  </p:childTnLst>
                                </p:cTn>
                              </p:par>
                              <p:par>
                                <p:cTn id="16" presetID="4"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ox(in)">
                                      <p:cBhvr>
                                        <p:cTn id="18" dur="500"/>
                                        <p:tgtEl>
                                          <p:spTgt spid="1028"/>
                                        </p:tgtEl>
                                      </p:cBhvr>
                                    </p:animEffect>
                                  </p:childTnLst>
                                </p:cTn>
                              </p:par>
                              <p:par>
                                <p:cTn id="19" presetID="4" presetClass="entr" presetSubtype="16"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box(in)">
                                      <p:cBhvr>
                                        <p:cTn id="21" dur="500"/>
                                        <p:tgtEl>
                                          <p:spTgt spid="10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Kể</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thêm</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một</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loại</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hoa</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mà</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biết</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pic>
        <p:nvPicPr>
          <p:cNvPr id="2053" name="Picture 5" descr="C:\Users\Administrator\Desktop\images - Copy.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 y="2057400"/>
            <a:ext cx="4422775" cy="4343400"/>
          </a:xfrm>
        </p:spPr>
      </p:pic>
      <p:pic>
        <p:nvPicPr>
          <p:cNvPr id="2054" name="Picture 6" descr="C:\Users\Administrato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449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81000" y="14478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i="1">
                <a:latin typeface="Calibri" panose="020F0502020204030204" pitchFamily="34" charset="0"/>
                <a:cs typeface="Arial" panose="020B0604020202020204" pitchFamily="34" charset="0"/>
              </a:rPr>
              <a:t>        </a:t>
            </a:r>
            <a:r>
              <a:rPr lang="en-US" altLang="vi-VN" i="1">
                <a:solidFill>
                  <a:srgbClr val="FF33CC"/>
                </a:solidFill>
                <a:latin typeface="Times New Roman" panose="02020603050405020304" pitchFamily="18" charset="0"/>
                <a:cs typeface="Times New Roman" panose="02020603050405020304" pitchFamily="18" charset="0"/>
              </a:rPr>
              <a:t>Em thường thấy các loại hoa đó ở đâu?</a:t>
            </a:r>
          </a:p>
        </p:txBody>
      </p:sp>
      <p:sp>
        <p:nvSpPr>
          <p:cNvPr id="11" name="TextBox 10"/>
          <p:cNvSpPr txBox="1">
            <a:spLocks noChangeArrowheads="1"/>
          </p:cNvSpPr>
          <p:nvPr/>
        </p:nvSpPr>
        <p:spPr bwMode="auto">
          <a:xfrm>
            <a:off x="762000" y="63960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err="1">
                <a:latin typeface="Times New Roman" panose="02020603050405020304" pitchFamily="18" charset="0"/>
                <a:cs typeface="Times New Roman" panose="02020603050405020304" pitchFamily="18" charset="0"/>
              </a:rPr>
              <a:t>Vườn</a:t>
            </a:r>
            <a:r>
              <a:rPr lang="en-US" altLang="vi-VN" sz="2400" b="1" dirty="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hoa</a:t>
            </a:r>
            <a:endParaRPr lang="en-US" altLang="vi-VN" sz="2400" b="1" dirty="0">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6019800" y="63960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Công viên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randombar(horizontal)">
                                      <p:cBhvr>
                                        <p:cTn id="18" dur="500"/>
                                        <p:tgtEl>
                                          <p:spTgt spid="2053"/>
                                        </p:tgtEl>
                                      </p:cBhvr>
                                    </p:animEffect>
                                  </p:childTnLst>
                                </p:cTn>
                              </p:par>
                              <p:par>
                                <p:cTn id="19" presetID="14" presetClass="entr" presetSubtype="1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randombar(horizontal)">
                                      <p:cBhvr>
                                        <p:cTn id="21" dur="500"/>
                                        <p:tgtEl>
                                          <p:spTgt spid="20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clip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00600"/>
            <a:ext cx="24384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648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4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3"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4"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7338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22"/>
          <p:cNvSpPr txBox="1">
            <a:spLocks noChangeArrowheads="1"/>
          </p:cNvSpPr>
          <p:nvPr/>
        </p:nvSpPr>
        <p:spPr bwMode="auto">
          <a:xfrm>
            <a:off x="1143586" y="67250"/>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p>
          <a:p>
            <a:pPr algn="ctr" eaLnBrk="1" hangingPunct="1">
              <a:spcBef>
                <a:spcPct val="50000"/>
              </a:spcBef>
              <a:buFontTx/>
              <a:buNone/>
            </a:pPr>
            <a:r>
              <a:rPr lang="en-US" altLang="vi-VN" sz="2800" b="1" dirty="0" smtClean="0">
                <a:solidFill>
                  <a:srgbClr val="FF0000"/>
                </a:solidFill>
                <a:latin typeface="Times New Roman" panose="02020603050405020304" pitchFamily="18" charset="0"/>
              </a:rPr>
              <a:t>LỢI </a:t>
            </a:r>
            <a:r>
              <a:rPr lang="en-US" altLang="vi-VN" sz="2800" b="1" dirty="0">
                <a:solidFill>
                  <a:srgbClr val="FF0000"/>
                </a:solidFill>
                <a:latin typeface="Times New Roman" panose="02020603050405020304" pitchFamily="18" charset="0"/>
              </a:rPr>
              <a:t>ÍCH CỦA VIỆC TRỒNG </a:t>
            </a:r>
            <a:r>
              <a:rPr lang="en-US" altLang="vi-VN" sz="2800" b="1" dirty="0" smtClean="0">
                <a:solidFill>
                  <a:srgbClr val="FF0000"/>
                </a:solidFill>
                <a:latin typeface="Times New Roman" panose="02020603050405020304" pitchFamily="18" charset="0"/>
              </a:rPr>
              <a:t> RAU</a:t>
            </a:r>
            <a:r>
              <a:rPr lang="en-US" altLang="vi-VN" sz="2800" b="1" dirty="0">
                <a:solidFill>
                  <a:srgbClr val="FF0000"/>
                </a:solidFill>
                <a:latin typeface="Times New Roman" panose="02020603050405020304" pitchFamily="18" charset="0"/>
              </a:rPr>
              <a:t>, HOA</a:t>
            </a:r>
          </a:p>
        </p:txBody>
      </p:sp>
      <p:sp>
        <p:nvSpPr>
          <p:cNvPr id="18" name="TextBox 17"/>
          <p:cNvSpPr txBox="1">
            <a:spLocks noChangeArrowheads="1"/>
          </p:cNvSpPr>
          <p:nvPr/>
        </p:nvSpPr>
        <p:spPr bwMode="auto">
          <a:xfrm>
            <a:off x="686972" y="1616888"/>
            <a:ext cx="7847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chemeClr val="tx2"/>
                </a:solidFill>
                <a:latin typeface="Times New Roman" panose="02020603050405020304" pitchFamily="18" charset="0"/>
                <a:cs typeface="Times New Roman" panose="02020603050405020304" pitchFamily="18" charset="0"/>
              </a:rPr>
              <a:t>1. Tìm hiểu lợi ích của việc trồng rau, hoa</a:t>
            </a:r>
            <a:endParaRPr lang="en-US" altLang="vi-VN"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82">
                                            <p:txEl>
                                              <p:pRg st="0" end="0"/>
                                            </p:txEl>
                                          </p:spTgt>
                                        </p:tgtEl>
                                        <p:attrNameLst>
                                          <p:attrName>style.visibility</p:attrName>
                                        </p:attrNameLst>
                                      </p:cBhvr>
                                      <p:to>
                                        <p:strVal val="visible"/>
                                      </p:to>
                                    </p:set>
                                    <p:anim calcmode="lin" valueType="num">
                                      <p:cBhvr additive="base">
                                        <p:cTn id="7" dur="5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82">
                                            <p:txEl>
                                              <p:pRg st="1" end="1"/>
                                            </p:txEl>
                                          </p:spTgt>
                                        </p:tgtEl>
                                        <p:attrNameLst>
                                          <p:attrName>style.visibility</p:attrName>
                                        </p:attrNameLst>
                                      </p:cBhvr>
                                      <p:to>
                                        <p:strVal val="visible"/>
                                      </p:to>
                                    </p:set>
                                    <p:anim calcmode="lin" valueType="num">
                                      <p:cBhvr additive="base">
                                        <p:cTn id="13" dur="500" fill="hold"/>
                                        <p:tgtEl>
                                          <p:spTgt spid="153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Text Box 6"/>
          <p:cNvSpPr txBox="1">
            <a:spLocks noChangeArrowheads="1"/>
          </p:cNvSpPr>
          <p:nvPr/>
        </p:nvSpPr>
        <p:spPr bwMode="auto">
          <a:xfrm>
            <a:off x="116056" y="2133600"/>
            <a:ext cx="8915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chemeClr val="tx1">
                    <a:lumMod val="95000"/>
                    <a:lumOff val="5000"/>
                  </a:schemeClr>
                </a:solidFill>
                <a:latin typeface="Times New Roman" panose="02020603050405020304" pitchFamily="18" charset="0"/>
              </a:rPr>
              <a:t>Quan sát hình 1: Liên hệ thực tế và đọc SGK em hãy nêu lợi ích của việc trồng rau ?</a:t>
            </a:r>
          </a:p>
          <a:p>
            <a:pPr eaLnBrk="1" hangingPunct="1">
              <a:spcBef>
                <a:spcPct val="0"/>
              </a:spcBef>
              <a:buFontTx/>
              <a:buNone/>
            </a:pPr>
            <a:endParaRPr lang="en-US" altLang="vi-VN" b="1" dirty="0">
              <a:solidFill>
                <a:schemeClr val="tx1">
                  <a:lumMod val="95000"/>
                  <a:lumOff val="5000"/>
                </a:schemeClr>
              </a:solidFill>
              <a:latin typeface="Times New Roman" panose="02020603050405020304" pitchFamily="18" charset="0"/>
            </a:endParaRPr>
          </a:p>
        </p:txBody>
      </p:sp>
      <p:sp>
        <p:nvSpPr>
          <p:cNvPr id="9219" name="Text Box 8"/>
          <p:cNvSpPr txBox="1">
            <a:spLocks noChangeArrowheads="1"/>
          </p:cNvSpPr>
          <p:nvPr/>
        </p:nvSpPr>
        <p:spPr bwMode="auto">
          <a:xfrm>
            <a:off x="441325" y="1857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VNI-Times" pitchFamily="2" charset="0"/>
            </a:endParaRPr>
          </a:p>
        </p:txBody>
      </p:sp>
      <p:sp>
        <p:nvSpPr>
          <p:cNvPr id="133129" name="WordArt 9"/>
          <p:cNvSpPr>
            <a:spLocks noChangeArrowheads="1" noChangeShapeType="1" noTextEdit="1"/>
          </p:cNvSpPr>
          <p:nvPr/>
        </p:nvSpPr>
        <p:spPr bwMode="auto">
          <a:xfrm>
            <a:off x="0" y="0"/>
            <a:ext cx="2362200" cy="874713"/>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FF6600"/>
              </a:extrusionClr>
              <a:contourClr>
                <a:srgbClr val="0000F2"/>
              </a:contourClr>
            </a:sp3d>
          </a:bodyPr>
          <a:lstStyle/>
          <a:p>
            <a:pPr algn="ctr"/>
            <a:endParaRPr lang="en-US" sz="4000" kern="10">
              <a:ln w="9525">
                <a:round/>
                <a:headEnd/>
                <a:tailEnd/>
              </a:ln>
              <a:solidFill>
                <a:srgbClr val="0000F2"/>
              </a:solidFill>
              <a:cs typeface="Times New Roman" panose="02020603050405020304" pitchFamily="18" charset="0"/>
            </a:endParaRPr>
          </a:p>
        </p:txBody>
      </p:sp>
      <p:sp>
        <p:nvSpPr>
          <p:cNvPr id="133132" name="Text Box 12"/>
          <p:cNvSpPr txBox="1">
            <a:spLocks noChangeArrowheads="1"/>
          </p:cNvSpPr>
          <p:nvPr/>
        </p:nvSpPr>
        <p:spPr bwMode="auto">
          <a:xfrm>
            <a:off x="0" y="3312694"/>
            <a:ext cx="923682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Rau được dùng làm thức ăn trong bữa ăn hằng </a:t>
            </a:r>
            <a:r>
              <a:rPr lang="en-US" altLang="vi-VN" sz="2800" b="1" dirty="0" smtClean="0">
                <a:solidFill>
                  <a:schemeClr val="tx1">
                    <a:lumMod val="95000"/>
                    <a:lumOff val="5000"/>
                  </a:schemeClr>
                </a:solidFill>
                <a:latin typeface="Times New Roman" panose="02020603050405020304" pitchFamily="18" charset="0"/>
              </a:rPr>
              <a:t>ngày.</a:t>
            </a:r>
            <a:endParaRPr lang="en-US" altLang="vi-VN" sz="2800" b="1" dirty="0">
              <a:solidFill>
                <a:schemeClr val="tx1">
                  <a:lumMod val="95000"/>
                  <a:lumOff val="5000"/>
                </a:schemeClr>
              </a:solidFill>
              <a:latin typeface="Times New Roman" panose="02020603050405020304" pitchFamily="18" charset="0"/>
            </a:endParaRPr>
          </a:p>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Rau cung cấp các chất dinh dưỡng cần thiết cho con </a:t>
            </a:r>
            <a:r>
              <a:rPr lang="en-US" altLang="vi-VN" sz="2800" b="1" dirty="0" smtClean="0">
                <a:solidFill>
                  <a:schemeClr val="tx1">
                    <a:lumMod val="95000"/>
                    <a:lumOff val="5000"/>
                  </a:schemeClr>
                </a:solidFill>
                <a:latin typeface="Times New Roman" panose="02020603050405020304" pitchFamily="18" charset="0"/>
              </a:rPr>
              <a:t>người.</a:t>
            </a:r>
            <a:endParaRPr lang="en-US" altLang="vi-VN" sz="2800" b="1" dirty="0">
              <a:solidFill>
                <a:schemeClr val="tx1">
                  <a:lumMod val="95000"/>
                  <a:lumOff val="5000"/>
                </a:schemeClr>
              </a:solidFill>
              <a:latin typeface="Times New Roman" panose="02020603050405020304" pitchFamily="18" charset="0"/>
            </a:endParaRPr>
          </a:p>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Rau làm thức ăn cho vật </a:t>
            </a:r>
            <a:r>
              <a:rPr lang="en-US" altLang="vi-VN" sz="2800" b="1" dirty="0" smtClean="0">
                <a:solidFill>
                  <a:schemeClr val="tx1">
                    <a:lumMod val="95000"/>
                    <a:lumOff val="5000"/>
                  </a:schemeClr>
                </a:solidFill>
                <a:latin typeface="Times New Roman" panose="02020603050405020304" pitchFamily="18" charset="0"/>
              </a:rPr>
              <a:t>nuôi,...</a:t>
            </a:r>
            <a:endParaRPr lang="en-US" altLang="vi-VN" sz="2800" b="1" dirty="0">
              <a:solidFill>
                <a:schemeClr val="tx1">
                  <a:lumMod val="95000"/>
                  <a:lumOff val="5000"/>
                </a:schemeClr>
              </a:solidFill>
              <a:latin typeface="Times New Roman" panose="02020603050405020304" pitchFamily="18" charset="0"/>
            </a:endParaRPr>
          </a:p>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a:t>
            </a:r>
          </a:p>
          <a:p>
            <a:pPr eaLnBrk="1" hangingPunct="1">
              <a:spcBef>
                <a:spcPct val="0"/>
              </a:spcBef>
              <a:buFontTx/>
              <a:buNone/>
            </a:pPr>
            <a:endParaRPr lang="en-US" altLang="vi-VN" sz="2800" b="1" dirty="0">
              <a:solidFill>
                <a:schemeClr val="tx1">
                  <a:lumMod val="95000"/>
                  <a:lumOff val="5000"/>
                </a:schemeClr>
              </a:solidFill>
              <a:latin typeface="Times New Roman" panose="02020603050405020304" pitchFamily="18" charset="0"/>
            </a:endParaRPr>
          </a:p>
        </p:txBody>
      </p:sp>
      <p:sp>
        <p:nvSpPr>
          <p:cNvPr id="9222" name="Text Box 13"/>
          <p:cNvSpPr txBox="1">
            <a:spLocks noChangeArrowheads="1"/>
          </p:cNvSpPr>
          <p:nvPr/>
        </p:nvSpPr>
        <p:spPr bwMode="auto">
          <a:xfrm>
            <a:off x="1431925" y="1866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8" name="TextBox 7"/>
          <p:cNvSpPr txBox="1">
            <a:spLocks noChangeArrowheads="1"/>
          </p:cNvSpPr>
          <p:nvPr/>
        </p:nvSpPr>
        <p:spPr bwMode="auto">
          <a:xfrm>
            <a:off x="76200" y="1512938"/>
            <a:ext cx="8574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Tìm hiểu lợi ích của việc trồng rau, hoa</a:t>
            </a:r>
          </a:p>
        </p:txBody>
      </p:sp>
      <p:sp>
        <p:nvSpPr>
          <p:cNvPr id="7" name="Text Box 22"/>
          <p:cNvSpPr txBox="1">
            <a:spLocks noChangeArrowheads="1"/>
          </p:cNvSpPr>
          <p:nvPr/>
        </p:nvSpPr>
        <p:spPr bwMode="auto">
          <a:xfrm>
            <a:off x="1106656" y="0"/>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smtClean="0">
                <a:latin typeface="Times New Roman" panose="02020603050405020304" pitchFamily="18" charset="0"/>
              </a:rPr>
              <a:t>Kĩ thuật</a:t>
            </a:r>
            <a:r>
              <a:rPr lang="en-US" altLang="vi-VN" sz="2800" b="1" dirty="0" smtClean="0">
                <a:latin typeface="Times New Roman" panose="02020603050405020304" pitchFamily="18" charset="0"/>
              </a:rPr>
              <a:t>: </a:t>
            </a:r>
          </a:p>
          <a:p>
            <a:pPr algn="ctr" eaLnBrk="1" hangingPunct="1">
              <a:spcBef>
                <a:spcPct val="50000"/>
              </a:spcBef>
              <a:buFontTx/>
              <a:buNone/>
            </a:pPr>
            <a:r>
              <a:rPr lang="en-US" altLang="vi-VN" sz="2800" b="1" dirty="0" smtClean="0">
                <a:solidFill>
                  <a:srgbClr val="FF0000"/>
                </a:solidFill>
                <a:latin typeface="Times New Roman" panose="02020603050405020304" pitchFamily="18" charset="0"/>
              </a:rPr>
              <a:t>LỢI </a:t>
            </a:r>
            <a:r>
              <a:rPr lang="en-US" altLang="vi-VN" sz="2800" b="1" dirty="0">
                <a:solidFill>
                  <a:srgbClr val="FF0000"/>
                </a:solidFill>
                <a:latin typeface="Times New Roman" panose="02020603050405020304" pitchFamily="18" charset="0"/>
              </a:rPr>
              <a:t>ÍCH CỦA VIỆC TRỒNG </a:t>
            </a:r>
            <a:r>
              <a:rPr lang="en-US" altLang="vi-VN" sz="2800" b="1" dirty="0" smtClean="0">
                <a:solidFill>
                  <a:srgbClr val="FF0000"/>
                </a:solidFill>
                <a:latin typeface="Times New Roman" panose="02020603050405020304" pitchFamily="18" charset="0"/>
              </a:rPr>
              <a:t>RAU</a:t>
            </a:r>
            <a:r>
              <a:rPr lang="en-US" altLang="vi-VN" sz="2800" b="1" dirty="0">
                <a:solidFill>
                  <a:srgbClr val="FF0000"/>
                </a:solidFill>
                <a:latin typeface="Times New Roman" panose="02020603050405020304" pitchFamily="18" charset="0"/>
              </a:rPr>
              <a:t>,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29"/>
                                        </p:tgtEl>
                                        <p:attrNameLst>
                                          <p:attrName>style.visibility</p:attrName>
                                        </p:attrNameLst>
                                      </p:cBhvr>
                                      <p:to>
                                        <p:strVal val="visible"/>
                                      </p:to>
                                    </p:set>
                                    <p:animEffect transition="in" filter="checkerboard(across)">
                                      <p:cBhvr>
                                        <p:cTn id="7" dur="500"/>
                                        <p:tgtEl>
                                          <p:spTgt spid="1331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26"/>
                                        </p:tgtEl>
                                        <p:attrNameLst>
                                          <p:attrName>style.visibility</p:attrName>
                                        </p:attrNameLst>
                                      </p:cBhvr>
                                      <p:to>
                                        <p:strVal val="visible"/>
                                      </p:to>
                                    </p:set>
                                    <p:animEffect transition="in" filter="checkerboard(across)">
                                      <p:cBhvr>
                                        <p:cTn id="10" dur="500"/>
                                        <p:tgtEl>
                                          <p:spTgt spid="1331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133129"/>
                                        </p:tgtEl>
                                      </p:cBhvr>
                                    </p:animEffect>
                                    <p:set>
                                      <p:cBhvr>
                                        <p:cTn id="15" dur="1" fill="hold">
                                          <p:stCondLst>
                                            <p:cond delay="499"/>
                                          </p:stCondLst>
                                        </p:cTn>
                                        <p:tgtEl>
                                          <p:spTgt spid="133129"/>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33126"/>
                                        </p:tgtEl>
                                      </p:cBhvr>
                                    </p:animEffect>
                                    <p:set>
                                      <p:cBhvr>
                                        <p:cTn id="18" dur="1" fill="hold">
                                          <p:stCondLst>
                                            <p:cond delay="499"/>
                                          </p:stCondLst>
                                        </p:cTn>
                                        <p:tgtEl>
                                          <p:spTgt spid="133126"/>
                                        </p:tgtEl>
                                        <p:attrNameLst>
                                          <p:attrName>style.visibility</p:attrName>
                                        </p:attrNameLst>
                                      </p:cBhvr>
                                      <p:to>
                                        <p:strVal val="hidden"/>
                                      </p:to>
                                    </p:set>
                                  </p:childTnLst>
                                </p:cTn>
                              </p:par>
                              <p:par>
                                <p:cTn id="19" presetID="5" presetClass="entr" presetSubtype="10" fill="hold" grpId="0" nodeType="withEffect">
                                  <p:stCondLst>
                                    <p:cond delay="0"/>
                                  </p:stCondLst>
                                  <p:childTnLst>
                                    <p:set>
                                      <p:cBhvr>
                                        <p:cTn id="20" dur="1" fill="hold">
                                          <p:stCondLst>
                                            <p:cond delay="0"/>
                                          </p:stCondLst>
                                        </p:cTn>
                                        <p:tgtEl>
                                          <p:spTgt spid="133132"/>
                                        </p:tgtEl>
                                        <p:attrNameLst>
                                          <p:attrName>style.visibility</p:attrName>
                                        </p:attrNameLst>
                                      </p:cBhvr>
                                      <p:to>
                                        <p:strVal val="visible"/>
                                      </p:to>
                                    </p:set>
                                    <p:animEffect transition="in" filter="checkerboard(across)">
                                      <p:cBhvr>
                                        <p:cTn id="21" dur="500"/>
                                        <p:tgtEl>
                                          <p:spTgt spid="13313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P spid="133126" grpId="1"/>
      <p:bldP spid="133132"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2246</TotalTime>
  <Words>1058</Words>
  <Application>Microsoft Office PowerPoint</Application>
  <PresentationFormat>On-screen Show (4:3)</PresentationFormat>
  <Paragraphs>118</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PowerPoint Presentation</vt:lpstr>
      <vt:lpstr>PowerPoint Presentation</vt:lpstr>
      <vt:lpstr>  Hãy kể tên các loại rau có trong hình ?</vt:lpstr>
      <vt:lpstr>     Kể tên một số loại rau khác mà em biết ?</vt:lpstr>
      <vt:lpstr>Nêu tên các loại hoa có trong hình ?</vt:lpstr>
      <vt:lpstr>Kể thêm một số loại hoa mà em biết ?</vt:lpstr>
      <vt:lpstr>PowerPoint Presentation</vt:lpstr>
      <vt:lpstr>PowerPoint Presentation</vt:lpstr>
      <vt:lpstr>- Gia đình em thường sử dụng những loại rau nào làm thức ăn?</vt:lpstr>
      <vt:lpstr>Rau được sử dụng như thế nào trong bữa ăn hằng ngày ở gia đình em?</vt:lpstr>
      <vt:lpstr> Rau được sử dụng như thế nào trong bữa ăn hằng ngày ở gia đình em?</vt:lpstr>
      <vt:lpstr>PowerPoint Presentation</vt:lpstr>
      <vt:lpstr>PowerPoint Presentation</vt:lpstr>
      <vt:lpstr>PowerPoint Presentation</vt:lpstr>
      <vt:lpstr>Quan sát hình 2 và cho biết hoa thường được sử dụng để làm gì?</vt:lpstr>
      <vt:lpstr>PowerPoint Presentation</vt:lpstr>
      <vt:lpstr>PowerPoint Presentation</vt:lpstr>
      <vt:lpstr>Các em thường tặng hoa cho thầy, cô; cha, mẹ nhân dịp nào?</vt:lpstr>
      <vt:lpstr>Ngoài ra em còn biết hoa được sử dụng để làm gì nữa không?</vt:lpstr>
      <vt:lpstr>PowerPoint Presentation</vt:lpstr>
      <vt:lpstr>PowerPoint Presentation</vt:lpstr>
      <vt:lpstr>Vì sao nên trồng nhiều loại rau và hoa?</vt:lpstr>
      <vt:lpstr>PowerPoint Presentation</vt:lpstr>
      <vt:lpstr>HS trả lời các câu hỏi sau:</vt:lpstr>
      <vt:lpstr>PowerPoint Presentation</vt:lpstr>
      <vt:lpstr>PowerPoint Presentation</vt:lpstr>
      <vt:lpstr>PowerPoint Presentation</vt:lpstr>
      <vt:lpstr>PowerPoint Presentation</vt:lpstr>
      <vt:lpstr>PowerPoint Presentation</vt:lpstr>
      <vt:lpstr>PowerPoint Presentation</vt:lpstr>
      <vt:lpstr>Dặn dò: </vt:lpstr>
    </vt:vector>
  </TitlesOfParts>
  <Company>78 DUY TAN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THAIMINH</dc:creator>
  <cp:lastModifiedBy>Amin</cp:lastModifiedBy>
  <cp:revision>257</cp:revision>
  <dcterms:created xsi:type="dcterms:W3CDTF">2008-12-20T14:45:40Z</dcterms:created>
  <dcterms:modified xsi:type="dcterms:W3CDTF">2022-01-22T01:54:01Z</dcterms:modified>
</cp:coreProperties>
</file>