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74" r:id="rId3"/>
    <p:sldId id="258" r:id="rId4"/>
    <p:sldId id="259" r:id="rId5"/>
    <p:sldId id="260" r:id="rId6"/>
    <p:sldId id="261" r:id="rId7"/>
    <p:sldId id="262" r:id="rId8"/>
    <p:sldId id="263" r:id="rId9"/>
    <p:sldId id="265" r:id="rId10"/>
    <p:sldId id="257" r:id="rId11"/>
    <p:sldId id="267" r:id="rId12"/>
    <p:sldId id="268" r:id="rId13"/>
    <p:sldId id="269" r:id="rId14"/>
    <p:sldId id="272" r:id="rId15"/>
    <p:sldId id="270" r:id="rId16"/>
    <p:sldId id="271"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120"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BFD10-2959-4478-9CF2-33BE3C826BAA}"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06B3B-36A5-4007-9550-F424B3CF3D2E}" type="slidenum">
              <a:rPr lang="en-US" smtClean="0"/>
              <a:t>‹#›</a:t>
            </a:fld>
            <a:endParaRPr lang="en-US"/>
          </a:p>
        </p:txBody>
      </p:sp>
    </p:spTree>
    <p:extLst>
      <p:ext uri="{BB962C8B-B14F-4D97-AF65-F5344CB8AC3E}">
        <p14:creationId xmlns:p14="http://schemas.microsoft.com/office/powerpoint/2010/main" val="313848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Chỗ dành sẵn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
        <p:nvSpPr>
          <p:cNvPr id="40964" name="Chỗ dành sẵn cho Số hiệu Bản chiế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fld id="{DB97693F-AF5D-4D5B-8956-05D70CA9804F}" type="slidenum">
              <a:rPr lang="en-US" sz="1200"/>
              <a:pPr/>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18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90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4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76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87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4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BF5BE7-EF0F-4D63-A6B0-EEFA14FC9FAD}"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408761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F5BE7-EF0F-4D63-A6B0-EEFA14FC9FAD}"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65516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F5BE7-EF0F-4D63-A6B0-EEFA14FC9FAD}"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217607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F5BE7-EF0F-4D63-A6B0-EEFA14FC9FAD}"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420246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F5BE7-EF0F-4D63-A6B0-EEFA14FC9FAD}"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205440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BF5BE7-EF0F-4D63-A6B0-EEFA14FC9FAD}"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333666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BF5BE7-EF0F-4D63-A6B0-EEFA14FC9FAD}"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269695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BF5BE7-EF0F-4D63-A6B0-EEFA14FC9FAD}"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420491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F5BE7-EF0F-4D63-A6B0-EEFA14FC9FAD}"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414974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F5BE7-EF0F-4D63-A6B0-EEFA14FC9FAD}"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115112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F5BE7-EF0F-4D63-A6B0-EEFA14FC9FAD}"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ADCFE-63E4-4BE2-BC3F-DC895E6D7B0F}" type="slidenum">
              <a:rPr lang="en-US" smtClean="0"/>
              <a:t>‹#›</a:t>
            </a:fld>
            <a:endParaRPr lang="en-US"/>
          </a:p>
        </p:txBody>
      </p:sp>
    </p:spTree>
    <p:extLst>
      <p:ext uri="{BB962C8B-B14F-4D97-AF65-F5344CB8AC3E}">
        <p14:creationId xmlns:p14="http://schemas.microsoft.com/office/powerpoint/2010/main" val="299530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F5BE7-EF0F-4D63-A6B0-EEFA14FC9FAD}"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ADCFE-63E4-4BE2-BC3F-DC895E6D7B0F}" type="slidenum">
              <a:rPr lang="en-US" smtClean="0"/>
              <a:t>‹#›</a:t>
            </a:fld>
            <a:endParaRPr lang="en-US"/>
          </a:p>
        </p:txBody>
      </p:sp>
    </p:spTree>
    <p:extLst>
      <p:ext uri="{BB962C8B-B14F-4D97-AF65-F5344CB8AC3E}">
        <p14:creationId xmlns:p14="http://schemas.microsoft.com/office/powerpoint/2010/main" val="165838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 Target="slide6.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 Target="slide6.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 Target="slide6.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4673600" y="5994400"/>
            <a:ext cx="4876800" cy="560388"/>
          </a:xfrm>
          <a:prstGeom prst="rect">
            <a:avLst/>
          </a:prstGeom>
        </p:spPr>
        <p:txBody>
          <a:bodyPr wrap="none" fromWordArt="1">
            <a:prstTxWarp prst="textPlain">
              <a:avLst>
                <a:gd name="adj" fmla="val 50000"/>
              </a:avLst>
            </a:prstTxWarp>
          </a:bodyPr>
          <a:lstStyle/>
          <a:p>
            <a:pPr algn="ctr"/>
            <a:r>
              <a:rPr lang="en-US" sz="48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GV: Nguyễn Thị Lệ Quyên</a:t>
            </a:r>
          </a:p>
        </p:txBody>
      </p:sp>
      <p:sp>
        <p:nvSpPr>
          <p:cNvPr id="6149" name="WordArt 5"/>
          <p:cNvSpPr>
            <a:spLocks noChangeArrowheads="1" noChangeShapeType="1" noTextEdit="1"/>
          </p:cNvSpPr>
          <p:nvPr/>
        </p:nvSpPr>
        <p:spPr bwMode="auto">
          <a:xfrm>
            <a:off x="0" y="2"/>
            <a:ext cx="12192000" cy="1647825"/>
          </a:xfrm>
          <a:prstGeom prst="rect">
            <a:avLst/>
          </a:prstGeom>
        </p:spPr>
        <p:txBody>
          <a:bodyPr wrap="none" fromWordArt="1">
            <a:prstTxWarp prst="textPlain">
              <a:avLst>
                <a:gd name="adj" fmla="val 50000"/>
              </a:avLst>
            </a:prstTxWarp>
          </a:bodyPr>
          <a:lstStyle/>
          <a:p>
            <a:pPr algn="ctr"/>
            <a:r>
              <a:rPr lang="en-US" sz="48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TH TRUNG LẬP HẠ</a:t>
            </a:r>
          </a:p>
        </p:txBody>
      </p:sp>
      <p:sp>
        <p:nvSpPr>
          <p:cNvPr id="6" name="WordArt 5"/>
          <p:cNvSpPr>
            <a:spLocks noChangeArrowheads="1" noChangeShapeType="1" noTextEdit="1"/>
          </p:cNvSpPr>
          <p:nvPr/>
        </p:nvSpPr>
        <p:spPr bwMode="auto">
          <a:xfrm>
            <a:off x="3104147" y="1755527"/>
            <a:ext cx="5101389" cy="1348619"/>
          </a:xfrm>
          <a:prstGeom prst="rect">
            <a:avLst/>
          </a:prstGeom>
        </p:spPr>
        <p:txBody>
          <a:bodyPr wrap="none" fromWordArt="1">
            <a:prstTxWarp prst="textPlain">
              <a:avLst>
                <a:gd name="adj" fmla="val 50000"/>
              </a:avLst>
            </a:prstTxWarp>
          </a:bodyPr>
          <a:lstStyle/>
          <a:p>
            <a:pPr algn="ctr"/>
            <a:r>
              <a:rPr lang="en-US" kern="10" dirty="0" err="1"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kern="10" dirty="0"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kern="10" dirty="0" err="1"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làm</a:t>
            </a:r>
            <a:r>
              <a:rPr lang="en-US" kern="10" dirty="0"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kern="10" dirty="0" err="1"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văn</a:t>
            </a:r>
            <a:endParaRPr lang="en-US" kern="10" dirty="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1540041" y="3142364"/>
            <a:ext cx="8229600" cy="18960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7200" b="1" i="1" dirty="0" err="1">
                <a:solidFill>
                  <a:srgbClr val="FF0000"/>
                </a:solidFill>
                <a:latin typeface="Times New Roman" panose="02020603050405020304" pitchFamily="18" charset="0"/>
                <a:cs typeface="Times New Roman" panose="02020603050405020304" pitchFamily="18" charset="0"/>
              </a:rPr>
              <a:t>Luyện</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tập</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tả</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người</a:t>
            </a:r>
            <a:endParaRPr lang="en-US" altLang="en-US" sz="7200" b="1" i="1" dirty="0">
              <a:solidFill>
                <a:srgbClr val="FF0000"/>
              </a:solidFill>
              <a:latin typeface="Times New Roman" panose="02020603050405020304" pitchFamily="18" charset="0"/>
              <a:cs typeface="Times New Roman" panose="02020603050405020304" pitchFamily="18" charset="0"/>
            </a:endParaRPr>
          </a:p>
          <a:p>
            <a:r>
              <a:rPr lang="en-US" altLang="en-US" sz="7200" b="1" i="1" dirty="0">
                <a:solidFill>
                  <a:srgbClr val="FF0000"/>
                </a:solidFill>
                <a:latin typeface="Times New Roman" panose="02020603050405020304" pitchFamily="18" charset="0"/>
                <a:cs typeface="Times New Roman" panose="02020603050405020304" pitchFamily="18" charset="0"/>
              </a:rPr>
              <a:t>(</a:t>
            </a:r>
            <a:r>
              <a:rPr lang="en-US" altLang="en-US" sz="7200" b="1" i="1" dirty="0" err="1">
                <a:solidFill>
                  <a:srgbClr val="FF0000"/>
                </a:solidFill>
                <a:latin typeface="Times New Roman" panose="02020603050405020304" pitchFamily="18" charset="0"/>
                <a:cs typeface="Times New Roman" panose="02020603050405020304" pitchFamily="18" charset="0"/>
              </a:rPr>
              <a:t>Dựng</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đoạn</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smtClean="0">
                <a:solidFill>
                  <a:srgbClr val="FF0000"/>
                </a:solidFill>
                <a:latin typeface="Times New Roman" panose="02020603050405020304" pitchFamily="18" charset="0"/>
                <a:cs typeface="Times New Roman" panose="02020603050405020304" pitchFamily="18" charset="0"/>
              </a:rPr>
              <a:t>kết</a:t>
            </a:r>
            <a:r>
              <a:rPr lang="en-US" altLang="en-US" sz="7200" b="1" i="1" dirty="0" smtClean="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bài</a:t>
            </a:r>
            <a:r>
              <a:rPr lang="en-US" altLang="en-US" sz="7200" b="1" i="1" dirty="0">
                <a:solidFill>
                  <a:srgbClr val="FF0000"/>
                </a:solidFill>
                <a:latin typeface="Times New Roman" panose="02020603050405020304" pitchFamily="18" charset="0"/>
                <a:cs typeface="Times New Roman" panose="02020603050405020304" pitchFamily="18" charset="0"/>
              </a:rPr>
              <a:t>)</a:t>
            </a:r>
            <a:r>
              <a:rPr lang="en-US" altLang="en-US" sz="7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7118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629" y="1736229"/>
            <a:ext cx="12061372" cy="4185761"/>
          </a:xfrm>
          <a:prstGeom prst="rect">
            <a:avLst/>
          </a:prstGeom>
        </p:spPr>
        <p:txBody>
          <a:bodyPr wrap="square">
            <a:spAutoFit/>
          </a:body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1.Đọc </a:t>
            </a:r>
            <a:r>
              <a:rPr lang="en-US" altLang="en-US" sz="2800" b="1" dirty="0" err="1">
                <a:solidFill>
                  <a:srgbClr val="FF0000"/>
                </a:solidFill>
                <a:latin typeface="Times New Roman" panose="02020603050405020304" pitchFamily="18" charset="0"/>
                <a:cs typeface="Times New Roman" panose="02020603050405020304" pitchFamily="18" charset="0"/>
              </a:rPr>
              <a:t>hai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ở </a:t>
            </a:r>
            <a:r>
              <a:rPr lang="en-US" altLang="en-US" sz="2800" b="1" dirty="0" err="1">
                <a:solidFill>
                  <a:srgbClr val="FF0000"/>
                </a:solidFill>
                <a:latin typeface="Times New Roman" panose="02020603050405020304" pitchFamily="18" charset="0"/>
                <a:cs typeface="Times New Roman" panose="02020603050405020304" pitchFamily="18" charset="0"/>
              </a:rPr>
              <a:t>hai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nhau</a:t>
            </a:r>
            <a:r>
              <a:rPr lang="en-US" altLang="en-US" sz="2800" b="1" dirty="0">
                <a:solidFill>
                  <a:srgbClr val="FF0000"/>
                </a:solidFill>
                <a:latin typeface="Times New Roman" panose="02020603050405020304" pitchFamily="18" charset="0"/>
                <a:cs typeface="Times New Roman" panose="02020603050405020304" pitchFamily="18" charset="0"/>
              </a:rPr>
              <a:t> :</a:t>
            </a:r>
          </a:p>
          <a:p>
            <a:pPr algn="ctr">
              <a:spcBef>
                <a:spcPct val="50000"/>
              </a:spcBef>
            </a:pPr>
            <a:r>
              <a:rPr lang="en-US" altLang="en-US" sz="2800" dirty="0">
                <a:latin typeface="Times New Roman" panose="02020603050405020304" pitchFamily="18" charset="0"/>
                <a:cs typeface="Times New Roman" panose="02020603050405020304" pitchFamily="18" charset="0"/>
              </a:rPr>
              <a:t>a)</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nay, </a:t>
            </a:r>
            <a:r>
              <a:rPr lang="en-US" altLang="en-US" sz="2800" dirty="0" err="1">
                <a:latin typeface="Times New Roman" panose="02020603050405020304" pitchFamily="18" charset="0"/>
                <a:cs typeface="Times New Roman" panose="02020603050405020304" pitchFamily="18" charset="0"/>
              </a:rPr>
              <a:t>bà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a:t>
            </a:r>
          </a:p>
          <a:p>
            <a:pPr>
              <a:spcBef>
                <a:spcPct val="50000"/>
              </a:spcBef>
            </a:pPr>
            <a:r>
              <a:rPr lang="en-US" altLang="en-US" sz="2800" dirty="0">
                <a:latin typeface="Times New Roman" panose="02020603050405020304" pitchFamily="18" charset="0"/>
                <a:cs typeface="Times New Roman" panose="02020603050405020304" pitchFamily="18" charset="0"/>
              </a:rPr>
              <a:t>b)</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ruộng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hè</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gắt</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này</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nuôi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nhờ</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a:t>
            </a:r>
            <a:r>
              <a:rPr lang="en-US" altLang="en-US" sz="2800" dirty="0">
                <a:latin typeface="Times New Roman" panose="02020603050405020304" pitchFamily="18" charset="0"/>
                <a:cs typeface="Times New Roman" panose="02020603050405020304" pitchFamily="18" charset="0"/>
              </a:rPr>
              <a:t>.</a:t>
            </a:r>
          </a:p>
          <a:p>
            <a:pPr algn="ctr">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ruộng</a:t>
            </a:r>
            <a:r>
              <a:rPr lang="en-US" altLang="en-US" sz="2800" dirty="0">
                <a:latin typeface="Times New Roman" panose="02020603050405020304" pitchFamily="18" charset="0"/>
                <a:cs typeface="Times New Roman" panose="02020603050405020304" pitchFamily="18" charset="0"/>
              </a:rPr>
              <a:t>.)</a:t>
            </a:r>
          </a:p>
        </p:txBody>
      </p:sp>
      <p:sp>
        <p:nvSpPr>
          <p:cNvPr id="6" name="Text Box 12"/>
          <p:cNvSpPr txBox="1">
            <a:spLocks noChangeArrowheads="1"/>
          </p:cNvSpPr>
          <p:nvPr/>
        </p:nvSpPr>
        <p:spPr bwMode="auto">
          <a:xfrm>
            <a:off x="1749425" y="96840"/>
            <a:ext cx="8023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600" b="1" dirty="0" err="1"/>
              <a:t>Tâp</a:t>
            </a:r>
            <a:r>
              <a:rPr lang="en-US" altLang="en-US" sz="2600" b="1" dirty="0"/>
              <a:t> </a:t>
            </a:r>
            <a:r>
              <a:rPr lang="en-US" altLang="en-US" sz="2600" b="1" dirty="0" err="1"/>
              <a:t>làm</a:t>
            </a:r>
            <a:r>
              <a:rPr lang="en-US" altLang="en-US" sz="2600" b="1" dirty="0"/>
              <a:t> </a:t>
            </a:r>
            <a:r>
              <a:rPr lang="en-US" altLang="en-US" sz="2600" b="1" dirty="0" err="1"/>
              <a:t>văn</a:t>
            </a:r>
            <a:endParaRPr lang="en-US" altLang="en-US" sz="2600" b="1" dirty="0"/>
          </a:p>
          <a:p>
            <a:pPr algn="ctr" eaLnBrk="1" hangingPunct="1"/>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algn="ctr" eaLnBrk="1" hangingPunct="1"/>
            <a:r>
              <a:rPr lang="en-US" altLang="en-US" sz="2800" b="1" dirty="0">
                <a:solidFill>
                  <a:srgbClr val="FF0000"/>
                </a:solidFill>
              </a:rPr>
              <a:t> (</a:t>
            </a:r>
            <a:r>
              <a:rPr lang="en-US" altLang="en-US" sz="2800" b="1" dirty="0" err="1">
                <a:solidFill>
                  <a:srgbClr val="FF0000"/>
                </a:solidFill>
              </a:rPr>
              <a:t>Dựng</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kết</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endParaRPr lang="en-US" altLang="en-US" sz="2800" dirty="0">
              <a:solidFill>
                <a:srgbClr val="FF0000"/>
              </a:solidFill>
            </a:endParaRPr>
          </a:p>
        </p:txBody>
      </p:sp>
    </p:spTree>
    <p:extLst>
      <p:ext uri="{BB962C8B-B14F-4D97-AF65-F5344CB8AC3E}">
        <p14:creationId xmlns:p14="http://schemas.microsoft.com/office/powerpoint/2010/main" val="2256728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838200" y="4533710"/>
            <a:ext cx="3902076" cy="83099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en-US" sz="2000">
                <a:solidFill>
                  <a:srgbClr val="0000FF"/>
                </a:solidFill>
                <a:latin typeface="Times New Roman" pitchFamily="18" charset="0"/>
                <a:cs typeface="Times New Roman" pitchFamily="18" charset="0"/>
              </a:rPr>
              <a:t> </a:t>
            </a:r>
            <a:r>
              <a:rPr lang="fr-FR" altLang="en-US" sz="2400">
                <a:latin typeface="Times New Roman" pitchFamily="18" charset="0"/>
                <a:cs typeface="Times New Roman" pitchFamily="18" charset="0"/>
              </a:rPr>
              <a:t>Nêu tình cảm của người viết với bà.</a:t>
            </a:r>
          </a:p>
        </p:txBody>
      </p:sp>
      <p:sp>
        <p:nvSpPr>
          <p:cNvPr id="9" name="Text Box 7"/>
          <p:cNvSpPr txBox="1">
            <a:spLocks noChangeArrowheads="1"/>
          </p:cNvSpPr>
          <p:nvPr/>
        </p:nvSpPr>
        <p:spPr bwMode="auto">
          <a:xfrm>
            <a:off x="6163149" y="5330452"/>
            <a:ext cx="4722567" cy="1200329"/>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fr-FR" altLang="en-US" sz="2400" dirty="0">
                <a:latin typeface="Times New Roman" pitchFamily="18" charset="0"/>
                <a:cs typeface="Times New Roman" pitchFamily="18" charset="0"/>
              </a:rPr>
              <a:t>N</a:t>
            </a:r>
            <a:r>
              <a:rPr lang="en-US" altLang="en-US" sz="2400" dirty="0" err="1">
                <a:latin typeface="Times New Roman" pitchFamily="18" charset="0"/>
                <a:cs typeface="Times New Roman" pitchFamily="18" charset="0"/>
              </a:rPr>
              <a:t>goài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bộc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lộ</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còn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suy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luận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liên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hệ</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trò</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a:t>
            </a:r>
          </a:p>
        </p:txBody>
      </p:sp>
      <p:sp>
        <p:nvSpPr>
          <p:cNvPr id="10" name="Text Box 8"/>
          <p:cNvSpPr txBox="1">
            <a:spLocks noChangeArrowheads="1"/>
          </p:cNvSpPr>
          <p:nvPr/>
        </p:nvSpPr>
        <p:spPr bwMode="auto">
          <a:xfrm>
            <a:off x="759854" y="727105"/>
            <a:ext cx="3980422"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rgbClr val="0000FF"/>
                </a:solidFill>
              </a:rPr>
              <a:t>                </a:t>
            </a:r>
            <a:r>
              <a:rPr lang="en-US" altLang="en-US" sz="2400" u="sng" dirty="0" err="1">
                <a:solidFill>
                  <a:srgbClr val="0000FF"/>
                </a:solidFill>
              </a:rPr>
              <a:t>Đoạn</a:t>
            </a:r>
            <a:r>
              <a:rPr lang="en-US" altLang="en-US" sz="2400" u="sng" dirty="0">
                <a:solidFill>
                  <a:srgbClr val="0000FF"/>
                </a:solidFill>
              </a:rPr>
              <a:t> a:</a:t>
            </a:r>
          </a:p>
          <a:p>
            <a:pPr algn="just">
              <a:spcBef>
                <a:spcPct val="0"/>
              </a:spcBef>
              <a:buNone/>
            </a:pPr>
            <a:r>
              <a:rPr lang="en-US" altLang="en-US" sz="2800" dirty="0" err="1">
                <a:solidFill>
                  <a:srgbClr val="FF0000"/>
                </a:solidFill>
                <a:latin typeface="Times New Roman" panose="02020603050405020304" pitchFamily="18" charset="0"/>
                <a:cs typeface="Times New Roman" panose="02020603050405020304" pitchFamily="18" charset="0"/>
              </a:rPr>
              <a:t>Đến</a:t>
            </a:r>
            <a:r>
              <a:rPr lang="en-US" altLang="en-US" sz="2800" dirty="0">
                <a:solidFill>
                  <a:srgbClr val="FF0000"/>
                </a:solidFill>
                <a:latin typeface="Times New Roman" panose="02020603050405020304" pitchFamily="18" charset="0"/>
                <a:cs typeface="Times New Roman" panose="02020603050405020304" pitchFamily="18" charset="0"/>
              </a:rPr>
              <a:t> nay, </a:t>
            </a:r>
            <a:r>
              <a:rPr lang="en-US" altLang="en-US" sz="2800" dirty="0" err="1">
                <a:solidFill>
                  <a:srgbClr val="FF0000"/>
                </a:solidFill>
                <a:latin typeface="Times New Roman" panose="02020603050405020304" pitchFamily="18" charset="0"/>
                <a:cs typeface="Times New Roman" panose="02020603050405020304" pitchFamily="18" charset="0"/>
              </a:rPr>
              <a:t>bà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nhưng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những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kỉ</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niệm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vẫn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trí</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tôi</a:t>
            </a:r>
            <a:r>
              <a:rPr lang="en-US" altLang="en-US" sz="2800" dirty="0">
                <a:solidFill>
                  <a:srgbClr val="FF0000"/>
                </a:solidFill>
                <a:latin typeface="Times New Roman" panose="02020603050405020304" pitchFamily="18" charset="0"/>
                <a:cs typeface="Times New Roman" panose="02020603050405020304" pitchFamily="18" charset="0"/>
              </a:rPr>
              <a:t>. </a:t>
            </a:r>
            <a:endParaRPr lang="fr-FR" altLang="en-US" sz="2800" dirty="0">
              <a:solidFill>
                <a:srgbClr val="FF0000"/>
              </a:solidFill>
            </a:endParaRPr>
          </a:p>
        </p:txBody>
      </p:sp>
      <p:sp>
        <p:nvSpPr>
          <p:cNvPr id="11" name="Text Box 8"/>
          <p:cNvSpPr txBox="1">
            <a:spLocks noChangeArrowheads="1"/>
          </p:cNvSpPr>
          <p:nvPr/>
        </p:nvSpPr>
        <p:spPr bwMode="auto">
          <a:xfrm>
            <a:off x="5014913" y="727105"/>
            <a:ext cx="690245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u="sng" dirty="0" err="1">
                <a:solidFill>
                  <a:srgbClr val="0000FF"/>
                </a:solidFill>
              </a:rPr>
              <a:t>Đoạn</a:t>
            </a:r>
            <a:r>
              <a:rPr lang="en-US" altLang="en-US" sz="2400" u="sng" dirty="0">
                <a:solidFill>
                  <a:srgbClr val="0000FF"/>
                </a:solidFill>
              </a:rPr>
              <a:t> b:</a:t>
            </a:r>
          </a:p>
          <a:p>
            <a:pPr>
              <a:spcBef>
                <a:spcPct val="50000"/>
              </a:spcBef>
              <a:buNone/>
            </a:pPr>
            <a:r>
              <a:rPr lang="en-US" altLang="en-US" sz="2800" dirty="0" err="1">
                <a:solidFill>
                  <a:srgbClr val="FF0000"/>
                </a:solidFill>
                <a:latin typeface="Times New Roman" panose="02020603050405020304" pitchFamily="18" charset="0"/>
                <a:cs typeface="Times New Roman" panose="02020603050405020304" pitchFamily="18" charset="0"/>
              </a:rPr>
              <a:t>Nhìn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Tư</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cần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mẫn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cày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ruộng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giữa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buổi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hè</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nắng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gắt</a:t>
            </a:r>
            <a:r>
              <a:rPr lang="en-US" altLang="en-US" sz="2800" dirty="0">
                <a:solidFill>
                  <a:srgbClr val="FF0000"/>
                </a:solidFill>
                <a:latin typeface="Times New Roman" panose="02020603050405020304" pitchFamily="18" charset="0"/>
                <a:cs typeface="Times New Roman" panose="02020603050405020304" pitchFamily="18" charset="0"/>
              </a:rPr>
              <a:t> , </a:t>
            </a:r>
            <a:r>
              <a:rPr lang="en-US" altLang="en-US" sz="2800" dirty="0" err="1">
                <a:solidFill>
                  <a:srgbClr val="FF0000"/>
                </a:solidFill>
                <a:latin typeface="Times New Roman" panose="02020603050405020304"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phục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cũng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hiểu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thêm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này</a:t>
            </a:r>
            <a:r>
              <a:rPr lang="en-US" altLang="en-US" sz="2800" dirty="0">
                <a:solidFill>
                  <a:srgbClr val="FF0000"/>
                </a:solidFill>
                <a:latin typeface="Times New Roman" panose="02020603050405020304" pitchFamily="18" charset="0"/>
                <a:cs typeface="Times New Roman" panose="02020603050405020304" pitchFamily="18" charset="0"/>
              </a:rPr>
              <a:t> :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được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gạo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nuôi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chúng</a:t>
            </a:r>
            <a:r>
              <a:rPr lang="en-US" altLang="en-US" sz="2800" dirty="0">
                <a:solidFill>
                  <a:srgbClr val="FF0000"/>
                </a:solidFill>
                <a:latin typeface="Times New Roman" panose="02020603050405020304" pitchFamily="18" charset="0"/>
                <a:cs typeface="Times New Roman" panose="02020603050405020304" pitchFamily="18" charset="0"/>
              </a:rPr>
              <a:t> ta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nhờ</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công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sức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những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nông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dân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như</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Tư</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12" name="Text Box 6"/>
          <p:cNvSpPr txBox="1">
            <a:spLocks noChangeArrowheads="1"/>
          </p:cNvSpPr>
          <p:nvPr/>
        </p:nvSpPr>
        <p:spPr bwMode="auto">
          <a:xfrm>
            <a:off x="838200" y="3238200"/>
            <a:ext cx="3902076" cy="461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en-US" sz="2400" dirty="0" err="1">
                <a:latin typeface="Times New Roman" pitchFamily="18" charset="0"/>
                <a:cs typeface="Times New Roman" pitchFamily="18" charset="0"/>
              </a:rPr>
              <a:t>Kết</a:t>
            </a:r>
            <a:r>
              <a:rPr lang="fr-FR" altLang="en-US" sz="2400" dirty="0">
                <a:latin typeface="Times New Roman" pitchFamily="18" charset="0"/>
                <a:cs typeface="Times New Roman" pitchFamily="18" charset="0"/>
              </a:rPr>
              <a:t> </a:t>
            </a:r>
            <a:r>
              <a:rPr lang="fr-FR" altLang="en-US" sz="2400" dirty="0" err="1">
                <a:latin typeface="Times New Roman" pitchFamily="18" charset="0"/>
                <a:cs typeface="Times New Roman" pitchFamily="18" charset="0"/>
              </a:rPr>
              <a:t>bài</a:t>
            </a:r>
            <a:r>
              <a:rPr lang="fr-FR" altLang="en-US" sz="2400" dirty="0">
                <a:latin typeface="Times New Roman" pitchFamily="18" charset="0"/>
                <a:cs typeface="Times New Roman" pitchFamily="18" charset="0"/>
              </a:rPr>
              <a:t> </a:t>
            </a:r>
            <a:r>
              <a:rPr lang="fr-FR" altLang="en-US" sz="2400" dirty="0" err="1">
                <a:latin typeface="Times New Roman" pitchFamily="18" charset="0"/>
                <a:cs typeface="Times New Roman" pitchFamily="18" charset="0"/>
              </a:rPr>
              <a:t>không</a:t>
            </a:r>
            <a:r>
              <a:rPr lang="fr-FR" altLang="en-US" sz="2400" dirty="0">
                <a:latin typeface="Times New Roman" pitchFamily="18" charset="0"/>
                <a:cs typeface="Times New Roman" pitchFamily="18" charset="0"/>
              </a:rPr>
              <a:t> </a:t>
            </a:r>
            <a:r>
              <a:rPr lang="fr-FR" altLang="en-US" sz="2400" dirty="0" err="1">
                <a:latin typeface="Times New Roman" pitchFamily="18" charset="0"/>
                <a:cs typeface="Times New Roman" pitchFamily="18" charset="0"/>
              </a:rPr>
              <a:t>mở</a:t>
            </a:r>
            <a:r>
              <a:rPr lang="fr-FR" altLang="en-US" sz="2400" dirty="0">
                <a:latin typeface="Times New Roman" pitchFamily="18" charset="0"/>
                <a:cs typeface="Times New Roman" pitchFamily="18" charset="0"/>
              </a:rPr>
              <a:t> </a:t>
            </a:r>
            <a:r>
              <a:rPr lang="fr-FR" altLang="en-US" sz="2400" dirty="0" err="1">
                <a:latin typeface="Times New Roman" pitchFamily="18" charset="0"/>
                <a:cs typeface="Times New Roman" pitchFamily="18" charset="0"/>
              </a:rPr>
              <a:t>rộng</a:t>
            </a:r>
            <a:endParaRPr lang="fr-FR" altLang="en-US" sz="2400" dirty="0">
              <a:solidFill>
                <a:srgbClr val="0000FF"/>
              </a:solidFill>
              <a:latin typeface="Times New Roman" pitchFamily="18" charset="0"/>
              <a:cs typeface="Times New Roman" pitchFamily="18" charset="0"/>
            </a:endParaRPr>
          </a:p>
        </p:txBody>
      </p:sp>
      <p:sp>
        <p:nvSpPr>
          <p:cNvPr id="13" name="Down Arrow 12"/>
          <p:cNvSpPr>
            <a:spLocks noChangeArrowheads="1"/>
          </p:cNvSpPr>
          <p:nvPr/>
        </p:nvSpPr>
        <p:spPr bwMode="auto">
          <a:xfrm>
            <a:off x="2541915" y="2597753"/>
            <a:ext cx="354012" cy="477838"/>
          </a:xfrm>
          <a:prstGeom prst="downArrow">
            <a:avLst>
              <a:gd name="adj1" fmla="val 50000"/>
              <a:gd name="adj2" fmla="val 4986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0000FF"/>
              </a:solidFill>
            </a:endParaRPr>
          </a:p>
        </p:txBody>
      </p:sp>
      <p:sp>
        <p:nvSpPr>
          <p:cNvPr id="14" name="Text Box 6"/>
          <p:cNvSpPr txBox="1">
            <a:spLocks noChangeArrowheads="1"/>
          </p:cNvSpPr>
          <p:nvPr/>
        </p:nvSpPr>
        <p:spPr bwMode="auto">
          <a:xfrm>
            <a:off x="6280328" y="4299792"/>
            <a:ext cx="4423530" cy="461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en-US" sz="2400">
                <a:latin typeface="Times New Roman" pitchFamily="18" charset="0"/>
                <a:cs typeface="Times New Roman" pitchFamily="18" charset="0"/>
              </a:rPr>
              <a:t>Kết bài mở rộng</a:t>
            </a:r>
            <a:endParaRPr lang="fr-FR" altLang="en-US" sz="2400">
              <a:solidFill>
                <a:srgbClr val="0000FF"/>
              </a:solidFill>
              <a:latin typeface="Times New Roman" pitchFamily="18" charset="0"/>
              <a:cs typeface="Times New Roman" pitchFamily="18" charset="0"/>
            </a:endParaRPr>
          </a:p>
        </p:txBody>
      </p:sp>
      <p:sp>
        <p:nvSpPr>
          <p:cNvPr id="15" name="Down Arrow 14"/>
          <p:cNvSpPr>
            <a:spLocks noChangeArrowheads="1"/>
          </p:cNvSpPr>
          <p:nvPr/>
        </p:nvSpPr>
        <p:spPr bwMode="auto">
          <a:xfrm>
            <a:off x="2572545" y="3904506"/>
            <a:ext cx="354012" cy="477837"/>
          </a:xfrm>
          <a:prstGeom prst="downArrow">
            <a:avLst>
              <a:gd name="adj1" fmla="val 50000"/>
              <a:gd name="adj2" fmla="val 4986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0000FF"/>
              </a:solidFill>
            </a:endParaRPr>
          </a:p>
        </p:txBody>
      </p:sp>
      <p:sp>
        <p:nvSpPr>
          <p:cNvPr id="16" name="Down Arrow 15"/>
          <p:cNvSpPr>
            <a:spLocks noChangeArrowheads="1"/>
          </p:cNvSpPr>
          <p:nvPr/>
        </p:nvSpPr>
        <p:spPr bwMode="auto">
          <a:xfrm>
            <a:off x="8457537" y="3753785"/>
            <a:ext cx="354012" cy="479425"/>
          </a:xfrm>
          <a:prstGeom prst="downArrow">
            <a:avLst>
              <a:gd name="adj1" fmla="val 50000"/>
              <a:gd name="adj2" fmla="val 5002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0000FF"/>
              </a:solidFill>
            </a:endParaRPr>
          </a:p>
        </p:txBody>
      </p:sp>
      <p:sp>
        <p:nvSpPr>
          <p:cNvPr id="17" name="Down Arrow 16"/>
          <p:cNvSpPr>
            <a:spLocks noChangeArrowheads="1"/>
          </p:cNvSpPr>
          <p:nvPr/>
        </p:nvSpPr>
        <p:spPr bwMode="auto">
          <a:xfrm>
            <a:off x="8457537" y="4814702"/>
            <a:ext cx="354012" cy="479425"/>
          </a:xfrm>
          <a:prstGeom prst="downArrow">
            <a:avLst>
              <a:gd name="adj1" fmla="val 50000"/>
              <a:gd name="adj2" fmla="val 5002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0000FF"/>
              </a:solidFill>
            </a:endParaRPr>
          </a:p>
        </p:txBody>
      </p:sp>
      <p:cxnSp>
        <p:nvCxnSpPr>
          <p:cNvPr id="18" name="Straight Connector 17"/>
          <p:cNvCxnSpPr/>
          <p:nvPr/>
        </p:nvCxnSpPr>
        <p:spPr>
          <a:xfrm>
            <a:off x="4939645" y="700211"/>
            <a:ext cx="0" cy="543434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9943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suction.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1749425" y="96840"/>
            <a:ext cx="8023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600" b="1" dirty="0" err="1"/>
              <a:t>Tâp</a:t>
            </a:r>
            <a:r>
              <a:rPr lang="en-US" altLang="en-US" sz="2600" b="1" dirty="0"/>
              <a:t> </a:t>
            </a:r>
            <a:r>
              <a:rPr lang="en-US" altLang="en-US" sz="2600" b="1" dirty="0" err="1"/>
              <a:t>làm</a:t>
            </a:r>
            <a:r>
              <a:rPr lang="en-US" altLang="en-US" sz="2600" b="1" dirty="0"/>
              <a:t> </a:t>
            </a:r>
            <a:r>
              <a:rPr lang="en-US" altLang="en-US" sz="2600" b="1" dirty="0" err="1"/>
              <a:t>văn</a:t>
            </a:r>
            <a:endParaRPr lang="en-US" altLang="en-US" sz="2600" b="1" dirty="0"/>
          </a:p>
          <a:p>
            <a:pPr algn="ctr" eaLnBrk="1" hangingPunct="1"/>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algn="ctr" eaLnBrk="1" hangingPunct="1"/>
            <a:r>
              <a:rPr lang="en-US" altLang="en-US" sz="2800" b="1" dirty="0">
                <a:solidFill>
                  <a:srgbClr val="FF0000"/>
                </a:solidFill>
              </a:rPr>
              <a:t> (</a:t>
            </a:r>
            <a:r>
              <a:rPr lang="en-US" altLang="en-US" sz="2800" b="1" dirty="0" err="1">
                <a:solidFill>
                  <a:srgbClr val="FF0000"/>
                </a:solidFill>
              </a:rPr>
              <a:t>Dựng</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kết</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endParaRPr lang="en-US" altLang="en-US" sz="2800" dirty="0">
              <a:solidFill>
                <a:srgbClr val="FF0000"/>
              </a:solidFill>
            </a:endParaRPr>
          </a:p>
        </p:txBody>
      </p:sp>
      <p:sp>
        <p:nvSpPr>
          <p:cNvPr id="4" name="Rectangle 3"/>
          <p:cNvSpPr/>
          <p:nvPr/>
        </p:nvSpPr>
        <p:spPr>
          <a:xfrm>
            <a:off x="312057" y="1690688"/>
            <a:ext cx="11567886" cy="954107"/>
          </a:xfrm>
          <a:prstGeom prst="rect">
            <a:avLst/>
          </a:prstGeom>
        </p:spPr>
        <p:txBody>
          <a:bodyPr wrap="square">
            <a:spAutoFit/>
          </a:bodyPr>
          <a:lstStyle/>
          <a:p>
            <a:pPr>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2. </a:t>
            </a:r>
            <a:r>
              <a:rPr lang="en-US" altLang="en-US" sz="2800" b="1" dirty="0" err="1">
                <a:solidFill>
                  <a:srgbClr val="0000FF"/>
                </a:solidFill>
                <a:latin typeface="Times New Roman" panose="02020603050405020304" pitchFamily="18" charset="0"/>
                <a:cs typeface="Times New Roman" panose="02020603050405020304" pitchFamily="18" charset="0"/>
              </a:rPr>
              <a:t>Hãy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hai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hai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bốn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đề</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2, </a:t>
            </a:r>
            <a:r>
              <a:rPr lang="en-US" altLang="en-US" sz="2800" b="1" dirty="0" err="1">
                <a:solidFill>
                  <a:srgbClr val="0000FF"/>
                </a:solidFill>
                <a:latin typeface="Times New Roman" panose="02020603050405020304" pitchFamily="18" charset="0"/>
                <a:cs typeface="Times New Roman" panose="02020603050405020304" pitchFamily="18" charset="0"/>
              </a:rPr>
              <a:t>tiết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dựng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mở</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 .</a:t>
            </a:r>
          </a:p>
        </p:txBody>
      </p:sp>
      <p:sp>
        <p:nvSpPr>
          <p:cNvPr id="8" name="Text Box 5"/>
          <p:cNvSpPr txBox="1">
            <a:spLocks noChangeArrowheads="1"/>
          </p:cNvSpPr>
          <p:nvPr/>
        </p:nvSpPr>
        <p:spPr bwMode="auto">
          <a:xfrm>
            <a:off x="682625" y="3136900"/>
            <a:ext cx="1022294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gn="just" eaLnBrk="1" hangingPunct="1">
              <a:spcBef>
                <a:spcPct val="0"/>
              </a:spcBef>
              <a:buAutoNum type="alphaLcPeriod"/>
              <a:defRPr/>
            </a:pPr>
            <a:r>
              <a:rPr lang="fr-FR" altLang="en-US" sz="2800" b="0" dirty="0" err="1">
                <a:solidFill>
                  <a:srgbClr val="FF0000"/>
                </a:solidFill>
                <a:latin typeface="Times New Roman" pitchFamily="18" charset="0"/>
                <a:cs typeface="Times New Roman" pitchFamily="18" charset="0"/>
              </a:rPr>
              <a:t>Tả</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một</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người</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thân</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trong</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gia</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đình</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em</a:t>
            </a:r>
            <a:r>
              <a:rPr lang="fr-FR" altLang="en-US" sz="2800" b="0" dirty="0">
                <a:solidFill>
                  <a:srgbClr val="FF0000"/>
                </a:solidFill>
                <a:latin typeface="Times New Roman" pitchFamily="18" charset="0"/>
                <a:cs typeface="Times New Roman" pitchFamily="18" charset="0"/>
              </a:rPr>
              <a:t>.</a:t>
            </a:r>
          </a:p>
          <a:p>
            <a:pPr marL="514350" indent="-514350" algn="just" eaLnBrk="1" hangingPunct="1">
              <a:spcBef>
                <a:spcPct val="0"/>
              </a:spcBef>
              <a:buAutoNum type="alphaLcPeriod"/>
              <a:defRPr/>
            </a:pPr>
            <a:r>
              <a:rPr lang="fr-FR" altLang="en-US" sz="2800" b="0" dirty="0" err="1">
                <a:solidFill>
                  <a:srgbClr val="FF0000"/>
                </a:solidFill>
                <a:latin typeface="Times New Roman" pitchFamily="18" charset="0"/>
                <a:cs typeface="Times New Roman" pitchFamily="18" charset="0"/>
              </a:rPr>
              <a:t>Tả</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một</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người</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bạn</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cùng</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lớp</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hoặc</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người</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bạn</a:t>
            </a:r>
            <a:r>
              <a:rPr lang="fr-FR" altLang="en-US" sz="2800" b="0" dirty="0">
                <a:solidFill>
                  <a:srgbClr val="FF0000"/>
                </a:solidFill>
                <a:latin typeface="Times New Roman" pitchFamily="18" charset="0"/>
                <a:cs typeface="Times New Roman" pitchFamily="18" charset="0"/>
              </a:rPr>
              <a:t> ở </a:t>
            </a:r>
            <a:r>
              <a:rPr lang="fr-FR" altLang="en-US" sz="2800" b="0" dirty="0" err="1">
                <a:solidFill>
                  <a:srgbClr val="FF0000"/>
                </a:solidFill>
                <a:latin typeface="Times New Roman" pitchFamily="18" charset="0"/>
                <a:cs typeface="Times New Roman" pitchFamily="18" charset="0"/>
              </a:rPr>
              <a:t>gần</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nhà</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em</a:t>
            </a:r>
            <a:r>
              <a:rPr lang="fr-FR" altLang="en-US" sz="2800" b="0" dirty="0">
                <a:solidFill>
                  <a:srgbClr val="FF0000"/>
                </a:solidFill>
                <a:latin typeface="Times New Roman" pitchFamily="18" charset="0"/>
                <a:cs typeface="Times New Roman" pitchFamily="18" charset="0"/>
              </a:rPr>
              <a:t>.</a:t>
            </a:r>
          </a:p>
          <a:p>
            <a:pPr marL="457200" indent="-457200" algn="just" eaLnBrk="1" hangingPunct="1">
              <a:spcBef>
                <a:spcPct val="0"/>
              </a:spcBef>
              <a:buFontTx/>
              <a:buAutoNum type="alphaLcPeriod"/>
              <a:defRPr/>
            </a:pPr>
            <a:r>
              <a:rPr lang="fr-FR" altLang="en-US" sz="2800" b="0" dirty="0" err="1">
                <a:solidFill>
                  <a:srgbClr val="FF0000"/>
                </a:solidFill>
                <a:latin typeface="Times New Roman" pitchFamily="18" charset="0"/>
                <a:cs typeface="Times New Roman" pitchFamily="18" charset="0"/>
              </a:rPr>
              <a:t>Tả</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một</a:t>
            </a:r>
            <a:r>
              <a:rPr lang="fr-FR" altLang="en-US" sz="2800" b="0" dirty="0">
                <a:solidFill>
                  <a:srgbClr val="FF0000"/>
                </a:solidFill>
                <a:latin typeface="Times New Roman" pitchFamily="18" charset="0"/>
                <a:cs typeface="Times New Roman" pitchFamily="18" charset="0"/>
              </a:rPr>
              <a:t> ca </a:t>
            </a:r>
            <a:r>
              <a:rPr lang="fr-FR" altLang="en-US" sz="2800" b="0" dirty="0" err="1">
                <a:solidFill>
                  <a:srgbClr val="FF0000"/>
                </a:solidFill>
                <a:latin typeface="Times New Roman" pitchFamily="18" charset="0"/>
                <a:cs typeface="Times New Roman" pitchFamily="18" charset="0"/>
              </a:rPr>
              <a:t>sĩ</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đang</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biểu</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diễn</a:t>
            </a:r>
            <a:r>
              <a:rPr lang="fr-FR" altLang="en-US" sz="2800" b="0" dirty="0">
                <a:solidFill>
                  <a:srgbClr val="FF0000"/>
                </a:solidFill>
                <a:latin typeface="Times New Roman" pitchFamily="18" charset="0"/>
                <a:cs typeface="Times New Roman" pitchFamily="18" charset="0"/>
              </a:rPr>
              <a:t>.</a:t>
            </a:r>
          </a:p>
          <a:p>
            <a:pPr marL="457200" indent="-457200" algn="just" eaLnBrk="1" hangingPunct="1">
              <a:spcBef>
                <a:spcPct val="0"/>
              </a:spcBef>
              <a:buFontTx/>
              <a:buAutoNum type="alphaLcPeriod"/>
              <a:defRPr/>
            </a:pPr>
            <a:r>
              <a:rPr lang="fr-FR" altLang="en-US" sz="2800" b="0" dirty="0" err="1">
                <a:solidFill>
                  <a:srgbClr val="FF0000"/>
                </a:solidFill>
                <a:latin typeface="Times New Roman" pitchFamily="18" charset="0"/>
                <a:cs typeface="Times New Roman" pitchFamily="18" charset="0"/>
              </a:rPr>
              <a:t>Tả</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một</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nghệ</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sĩ</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hài</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mà</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em</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yêu</a:t>
            </a:r>
            <a:r>
              <a:rPr lang="fr-FR" altLang="en-US" sz="2800" b="0" dirty="0">
                <a:solidFill>
                  <a:srgbClr val="FF0000"/>
                </a:solidFill>
                <a:latin typeface="Times New Roman" pitchFamily="18" charset="0"/>
                <a:cs typeface="Times New Roman" pitchFamily="18" charset="0"/>
              </a:rPr>
              <a:t> </a:t>
            </a:r>
            <a:r>
              <a:rPr lang="fr-FR" altLang="en-US" sz="2800" b="0" dirty="0" err="1">
                <a:solidFill>
                  <a:srgbClr val="FF0000"/>
                </a:solidFill>
                <a:latin typeface="Times New Roman" pitchFamily="18" charset="0"/>
                <a:cs typeface="Times New Roman" pitchFamily="18" charset="0"/>
              </a:rPr>
              <a:t>thích</a:t>
            </a:r>
            <a:r>
              <a:rPr lang="fr-FR" altLang="en-US" sz="2800" b="0" dirty="0">
                <a:solidFill>
                  <a:srgbClr val="FF0000"/>
                </a:solidFill>
                <a:latin typeface="Times New Roman" pitchFamily="18" charset="0"/>
                <a:cs typeface="Times New Roman" pitchFamily="18" charset="0"/>
              </a:rPr>
              <a:t>.</a:t>
            </a:r>
          </a:p>
          <a:p>
            <a:pPr marL="457200" indent="-457200" algn="just" eaLnBrk="1" hangingPunct="1">
              <a:spcBef>
                <a:spcPct val="0"/>
              </a:spcBef>
              <a:buFontTx/>
              <a:buAutoNum type="alphaLcPeriod"/>
              <a:defRPr/>
            </a:pPr>
            <a:endParaRPr lang="fr-FR" altLang="en-US" sz="2400" b="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29844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1749425" y="96840"/>
            <a:ext cx="8023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600" b="1" dirty="0" err="1"/>
              <a:t>Tâp</a:t>
            </a:r>
            <a:r>
              <a:rPr lang="en-US" altLang="en-US" sz="2600" b="1" dirty="0"/>
              <a:t> </a:t>
            </a:r>
            <a:r>
              <a:rPr lang="en-US" altLang="en-US" sz="2600" b="1" dirty="0" err="1"/>
              <a:t>làm</a:t>
            </a:r>
            <a:r>
              <a:rPr lang="en-US" altLang="en-US" sz="2600" b="1" dirty="0"/>
              <a:t> </a:t>
            </a:r>
            <a:r>
              <a:rPr lang="en-US" altLang="en-US" sz="2600" b="1" dirty="0" err="1"/>
              <a:t>văn</a:t>
            </a:r>
            <a:endParaRPr lang="en-US" altLang="en-US" sz="2600" b="1" dirty="0"/>
          </a:p>
          <a:p>
            <a:pPr algn="ctr" eaLnBrk="1" hangingPunct="1"/>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algn="ctr" eaLnBrk="1" hangingPunct="1"/>
            <a:r>
              <a:rPr lang="en-US" altLang="en-US" sz="2800" b="1" dirty="0">
                <a:solidFill>
                  <a:srgbClr val="FF0000"/>
                </a:solidFill>
              </a:rPr>
              <a:t> (</a:t>
            </a:r>
            <a:r>
              <a:rPr lang="en-US" altLang="en-US" sz="2800" b="1" dirty="0" err="1">
                <a:solidFill>
                  <a:srgbClr val="FF0000"/>
                </a:solidFill>
              </a:rPr>
              <a:t>Dựng</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kết</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endParaRPr lang="en-US" altLang="en-US" sz="2800" dirty="0">
              <a:solidFill>
                <a:srgbClr val="FF0000"/>
              </a:solidFill>
            </a:endParaRPr>
          </a:p>
        </p:txBody>
      </p:sp>
      <p:sp>
        <p:nvSpPr>
          <p:cNvPr id="6" name="Text Box 6"/>
          <p:cNvSpPr txBox="1">
            <a:spLocks noChangeArrowheads="1"/>
          </p:cNvSpPr>
          <p:nvPr/>
        </p:nvSpPr>
        <p:spPr bwMode="auto">
          <a:xfrm>
            <a:off x="152400" y="1676400"/>
            <a:ext cx="12039600" cy="354806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u="sng" dirty="0" err="1">
                <a:solidFill>
                  <a:srgbClr val="FF0066"/>
                </a:solidFill>
              </a:rPr>
              <a:t>Đề</a:t>
            </a:r>
            <a:r>
              <a:rPr lang="en-US" altLang="en-US" sz="2800" b="1" u="sng" dirty="0">
                <a:solidFill>
                  <a:srgbClr val="FF0066"/>
                </a:solidFill>
              </a:rPr>
              <a:t> </a:t>
            </a:r>
            <a:r>
              <a:rPr lang="en-US" altLang="en-US" sz="2800" b="1" u="sng" dirty="0" err="1">
                <a:solidFill>
                  <a:srgbClr val="FF0066"/>
                </a:solidFill>
              </a:rPr>
              <a:t>bài</a:t>
            </a:r>
            <a:r>
              <a:rPr lang="en-US" altLang="en-US" sz="2800" b="1" dirty="0">
                <a:solidFill>
                  <a:srgbClr val="FF0066"/>
                </a:solidFill>
              </a:rPr>
              <a:t> : </a:t>
            </a:r>
            <a:r>
              <a:rPr lang="en-US" altLang="en-US" sz="2800" b="1" dirty="0" err="1">
                <a:solidFill>
                  <a:srgbClr val="FF0066"/>
                </a:solidFill>
              </a:rPr>
              <a:t>Tả</a:t>
            </a:r>
            <a:r>
              <a:rPr lang="en-US" altLang="en-US" sz="2800" b="1" dirty="0">
                <a:solidFill>
                  <a:srgbClr val="FF0066"/>
                </a:solidFill>
              </a:rPr>
              <a:t> </a:t>
            </a:r>
            <a:r>
              <a:rPr lang="en-US" altLang="en-US" sz="2800" b="1" dirty="0" err="1">
                <a:solidFill>
                  <a:srgbClr val="FF0066"/>
                </a:solidFill>
              </a:rPr>
              <a:t>một</a:t>
            </a:r>
            <a:r>
              <a:rPr lang="en-US" altLang="en-US" sz="2800" b="1" dirty="0">
                <a:solidFill>
                  <a:srgbClr val="FF0066"/>
                </a:solidFill>
              </a:rPr>
              <a:t> </a:t>
            </a:r>
            <a:r>
              <a:rPr lang="en-US" altLang="en-US" sz="2800" b="1" dirty="0" err="1">
                <a:solidFill>
                  <a:srgbClr val="FF0066"/>
                </a:solidFill>
              </a:rPr>
              <a:t>người</a:t>
            </a:r>
            <a:r>
              <a:rPr lang="en-US" altLang="en-US" sz="2800" b="1" dirty="0">
                <a:solidFill>
                  <a:srgbClr val="FF0066"/>
                </a:solidFill>
              </a:rPr>
              <a:t> </a:t>
            </a:r>
            <a:r>
              <a:rPr lang="en-US" altLang="en-US" sz="2800" b="1" dirty="0" err="1">
                <a:solidFill>
                  <a:srgbClr val="FF0066"/>
                </a:solidFill>
              </a:rPr>
              <a:t>thân</a:t>
            </a:r>
            <a:r>
              <a:rPr lang="en-US" altLang="en-US" sz="2800" b="1" dirty="0">
                <a:solidFill>
                  <a:srgbClr val="FF0066"/>
                </a:solidFill>
              </a:rPr>
              <a:t> </a:t>
            </a:r>
            <a:r>
              <a:rPr lang="en-US" altLang="en-US" sz="2800" b="1" dirty="0" err="1">
                <a:solidFill>
                  <a:srgbClr val="FF0066"/>
                </a:solidFill>
              </a:rPr>
              <a:t>trong</a:t>
            </a:r>
            <a:r>
              <a:rPr lang="en-US" altLang="en-US" sz="2800" b="1" dirty="0">
                <a:solidFill>
                  <a:srgbClr val="FF0066"/>
                </a:solidFill>
              </a:rPr>
              <a:t> </a:t>
            </a:r>
            <a:r>
              <a:rPr lang="en-US" altLang="en-US" sz="2800" b="1" dirty="0" err="1">
                <a:solidFill>
                  <a:srgbClr val="FF0066"/>
                </a:solidFill>
              </a:rPr>
              <a:t>gia</a:t>
            </a:r>
            <a:r>
              <a:rPr lang="en-US" altLang="en-US" sz="2800" b="1" dirty="0">
                <a:solidFill>
                  <a:srgbClr val="FF0066"/>
                </a:solidFill>
              </a:rPr>
              <a:t> </a:t>
            </a:r>
            <a:r>
              <a:rPr lang="en-US" altLang="en-US" sz="2800" b="1" dirty="0" err="1">
                <a:solidFill>
                  <a:srgbClr val="FF0066"/>
                </a:solidFill>
              </a:rPr>
              <a:t>đình</a:t>
            </a:r>
            <a:r>
              <a:rPr lang="en-US" altLang="en-US" sz="2800" b="1" dirty="0">
                <a:solidFill>
                  <a:srgbClr val="FF0066"/>
                </a:solidFill>
              </a:rPr>
              <a:t> </a:t>
            </a:r>
            <a:r>
              <a:rPr lang="en-US" altLang="en-US" sz="2800" b="1" dirty="0" err="1">
                <a:solidFill>
                  <a:srgbClr val="FF0066"/>
                </a:solidFill>
              </a:rPr>
              <a:t>em</a:t>
            </a:r>
            <a:r>
              <a:rPr lang="en-US" altLang="en-US" sz="2800" b="1" dirty="0">
                <a:solidFill>
                  <a:srgbClr val="FF0066"/>
                </a:solidFill>
              </a:rPr>
              <a:t> .</a:t>
            </a:r>
          </a:p>
          <a:p>
            <a:pPr eaLnBrk="1" hangingPunct="1">
              <a:spcBef>
                <a:spcPct val="50000"/>
              </a:spcBef>
              <a:buFontTx/>
              <a:buAutoNum type="alphaLcParenR"/>
            </a:pPr>
            <a:r>
              <a:rPr lang="en-US" altLang="en-US" sz="2800" b="1" dirty="0" err="1"/>
              <a:t>Em</a:t>
            </a:r>
            <a:r>
              <a:rPr lang="en-US" altLang="en-US" sz="2800" b="1" dirty="0"/>
              <a:t> </a:t>
            </a:r>
            <a:r>
              <a:rPr lang="en-US" altLang="en-US" sz="2800" b="1" dirty="0" err="1"/>
              <a:t>rất</a:t>
            </a:r>
            <a:r>
              <a:rPr lang="en-US" altLang="en-US" sz="2800" b="1" dirty="0"/>
              <a:t> </a:t>
            </a:r>
            <a:r>
              <a:rPr lang="en-US" altLang="en-US" sz="2800" b="1" dirty="0" err="1"/>
              <a:t>kính</a:t>
            </a:r>
            <a:r>
              <a:rPr lang="en-US" altLang="en-US" sz="2800" b="1" dirty="0"/>
              <a:t> </a:t>
            </a:r>
            <a:r>
              <a:rPr lang="en-US" altLang="en-US" sz="2800" b="1" dirty="0" err="1"/>
              <a:t>yêu</a:t>
            </a:r>
            <a:r>
              <a:rPr lang="en-US" altLang="en-US" sz="2800" b="1" dirty="0"/>
              <a:t> </a:t>
            </a:r>
            <a:r>
              <a:rPr lang="en-US" altLang="en-US" sz="2800" b="1" dirty="0" err="1"/>
              <a:t>mẹ</a:t>
            </a:r>
            <a:r>
              <a:rPr lang="en-US" altLang="en-US" sz="2800" b="1" dirty="0"/>
              <a:t>, </a:t>
            </a:r>
            <a:r>
              <a:rPr lang="en-US" altLang="en-US" sz="2800" b="1" dirty="0" err="1"/>
              <a:t>em</a:t>
            </a:r>
            <a:r>
              <a:rPr lang="en-US" altLang="en-US" sz="2800" b="1" dirty="0"/>
              <a:t> </a:t>
            </a:r>
            <a:r>
              <a:rPr lang="en-US" altLang="en-US" sz="2800" b="1" dirty="0" err="1"/>
              <a:t>sẽ</a:t>
            </a:r>
            <a:r>
              <a:rPr lang="en-US" altLang="en-US" sz="2800" b="1" dirty="0"/>
              <a:t> </a:t>
            </a:r>
            <a:r>
              <a:rPr lang="en-US" altLang="en-US" sz="2800" b="1" dirty="0" err="1"/>
              <a:t>ra</a:t>
            </a:r>
            <a:r>
              <a:rPr lang="en-US" altLang="en-US" sz="2800" b="1" dirty="0"/>
              <a:t> </a:t>
            </a:r>
            <a:r>
              <a:rPr lang="en-US" altLang="en-US" sz="2800" b="1" dirty="0" err="1"/>
              <a:t>sức</a:t>
            </a:r>
            <a:r>
              <a:rPr lang="en-US" altLang="en-US" sz="2800" b="1" dirty="0"/>
              <a:t> </a:t>
            </a:r>
            <a:r>
              <a:rPr lang="en-US" altLang="en-US" sz="2800" b="1" dirty="0" err="1"/>
              <a:t>học</a:t>
            </a:r>
            <a:r>
              <a:rPr lang="en-US" altLang="en-US" sz="2800" b="1" dirty="0"/>
              <a:t> </a:t>
            </a:r>
            <a:r>
              <a:rPr lang="en-US" altLang="en-US" sz="2800" b="1" dirty="0" err="1"/>
              <a:t>tập</a:t>
            </a:r>
            <a:r>
              <a:rPr lang="en-US" altLang="en-US" sz="2800" b="1" dirty="0"/>
              <a:t> </a:t>
            </a:r>
            <a:r>
              <a:rPr lang="en-US" altLang="en-US" sz="2800" b="1" dirty="0" err="1"/>
              <a:t>thật</a:t>
            </a:r>
            <a:r>
              <a:rPr lang="en-US" altLang="en-US" sz="2800" b="1" dirty="0"/>
              <a:t> </a:t>
            </a:r>
            <a:r>
              <a:rPr lang="en-US" altLang="en-US" sz="2800" b="1" dirty="0" err="1"/>
              <a:t>tốt</a:t>
            </a:r>
            <a:r>
              <a:rPr lang="en-US" altLang="en-US" sz="2800" b="1" dirty="0"/>
              <a:t> </a:t>
            </a:r>
            <a:r>
              <a:rPr lang="en-US" altLang="en-US" sz="2800" b="1" dirty="0" err="1"/>
              <a:t>để</a:t>
            </a:r>
            <a:r>
              <a:rPr lang="en-US" altLang="en-US" sz="2800" b="1" dirty="0"/>
              <a:t> </a:t>
            </a:r>
            <a:r>
              <a:rPr lang="en-US" altLang="en-US" sz="2800" b="1" dirty="0" err="1"/>
              <a:t>khỏi</a:t>
            </a:r>
            <a:r>
              <a:rPr lang="en-US" altLang="en-US" sz="2800" b="1" dirty="0"/>
              <a:t> </a:t>
            </a:r>
            <a:r>
              <a:rPr lang="en-US" altLang="en-US" sz="2800" b="1" dirty="0" err="1"/>
              <a:t>phụ</a:t>
            </a:r>
            <a:r>
              <a:rPr lang="en-US" altLang="en-US" sz="2800" b="1" dirty="0"/>
              <a:t> </a:t>
            </a:r>
            <a:r>
              <a:rPr lang="en-US" altLang="en-US" sz="2800" b="1" dirty="0" err="1"/>
              <a:t>lòng</a:t>
            </a:r>
            <a:r>
              <a:rPr lang="en-US" altLang="en-US" sz="2800" b="1" dirty="0"/>
              <a:t> </a:t>
            </a:r>
            <a:r>
              <a:rPr lang="en-US" altLang="en-US" sz="2800" b="1" dirty="0" err="1"/>
              <a:t>mong</a:t>
            </a:r>
            <a:r>
              <a:rPr lang="en-US" altLang="en-US" sz="2800" b="1" dirty="0"/>
              <a:t> </a:t>
            </a:r>
            <a:r>
              <a:rPr lang="en-US" altLang="en-US" sz="2800" b="1" dirty="0" err="1"/>
              <a:t>mỏi</a:t>
            </a:r>
            <a:r>
              <a:rPr lang="en-US" altLang="en-US" sz="2800" b="1" dirty="0"/>
              <a:t> </a:t>
            </a:r>
            <a:r>
              <a:rPr lang="en-US" altLang="en-US" sz="2800" b="1" dirty="0" err="1"/>
              <a:t>của</a:t>
            </a:r>
            <a:r>
              <a:rPr lang="en-US" altLang="en-US" sz="2800" b="1" dirty="0"/>
              <a:t> </a:t>
            </a:r>
            <a:r>
              <a:rPr lang="en-US" altLang="en-US" sz="2800" b="1" dirty="0" err="1"/>
              <a:t>mẹ</a:t>
            </a:r>
            <a:r>
              <a:rPr lang="en-US" altLang="en-US" sz="2800" b="1" dirty="0"/>
              <a:t> .</a:t>
            </a:r>
          </a:p>
          <a:p>
            <a:pPr eaLnBrk="1" hangingPunct="1">
              <a:spcBef>
                <a:spcPct val="50000"/>
              </a:spcBef>
              <a:buFontTx/>
              <a:buAutoNum type="alphaLcParenR"/>
            </a:pPr>
            <a:r>
              <a:rPr lang="en-US" altLang="en-US" sz="2800" b="1" dirty="0" err="1"/>
              <a:t>Em</a:t>
            </a:r>
            <a:r>
              <a:rPr lang="en-US" altLang="en-US" sz="2800" b="1" dirty="0"/>
              <a:t> </a:t>
            </a:r>
            <a:r>
              <a:rPr lang="en-US" altLang="en-US" sz="2800" b="1" dirty="0" err="1"/>
              <a:t>có</a:t>
            </a:r>
            <a:r>
              <a:rPr lang="en-US" altLang="en-US" sz="2800" b="1" dirty="0"/>
              <a:t> </a:t>
            </a:r>
            <a:r>
              <a:rPr lang="en-US" altLang="en-US" sz="2800" b="1" dirty="0" err="1"/>
              <a:t>được</a:t>
            </a:r>
            <a:r>
              <a:rPr lang="en-US" altLang="en-US" sz="2800" b="1" dirty="0"/>
              <a:t> </a:t>
            </a:r>
            <a:r>
              <a:rPr lang="en-US" altLang="en-US" sz="2800" b="1" dirty="0" err="1"/>
              <a:t>cơm</a:t>
            </a:r>
            <a:r>
              <a:rPr lang="en-US" altLang="en-US" sz="2800" b="1" dirty="0"/>
              <a:t> no, </a:t>
            </a:r>
            <a:r>
              <a:rPr lang="en-US" altLang="en-US" sz="2800" b="1" dirty="0" err="1"/>
              <a:t>áo</a:t>
            </a:r>
            <a:r>
              <a:rPr lang="en-US" altLang="en-US" sz="2800" b="1" dirty="0"/>
              <a:t> </a:t>
            </a:r>
            <a:r>
              <a:rPr lang="en-US" altLang="en-US" sz="2800" b="1" dirty="0" err="1"/>
              <a:t>đẹp</a:t>
            </a:r>
            <a:r>
              <a:rPr lang="en-US" altLang="en-US" sz="2800" b="1" dirty="0"/>
              <a:t>; </a:t>
            </a:r>
            <a:r>
              <a:rPr lang="en-US" altLang="en-US" sz="2800" b="1" dirty="0" err="1"/>
              <a:t>được</a:t>
            </a:r>
            <a:r>
              <a:rPr lang="en-US" altLang="en-US" sz="2800" b="1" dirty="0"/>
              <a:t> </a:t>
            </a:r>
            <a:r>
              <a:rPr lang="en-US" altLang="en-US" sz="2800" b="1" dirty="0" err="1"/>
              <a:t>khoẻ</a:t>
            </a:r>
            <a:r>
              <a:rPr lang="en-US" altLang="en-US" sz="2800" b="1" dirty="0"/>
              <a:t> </a:t>
            </a:r>
            <a:r>
              <a:rPr lang="en-US" altLang="en-US" sz="2800" b="1" dirty="0" err="1"/>
              <a:t>mạnh</a:t>
            </a:r>
            <a:r>
              <a:rPr lang="en-US" altLang="en-US" sz="2800" b="1" dirty="0"/>
              <a:t>, </a:t>
            </a:r>
            <a:r>
              <a:rPr lang="en-US" altLang="en-US" sz="2800" b="1" dirty="0" err="1"/>
              <a:t>học</a:t>
            </a:r>
            <a:r>
              <a:rPr lang="en-US" altLang="en-US" sz="2800" b="1" dirty="0"/>
              <a:t> </a:t>
            </a:r>
            <a:r>
              <a:rPr lang="en-US" altLang="en-US" sz="2800" b="1" dirty="0" err="1"/>
              <a:t>hành</a:t>
            </a:r>
            <a:r>
              <a:rPr lang="en-US" altLang="en-US" sz="2800" b="1" dirty="0"/>
              <a:t>, </a:t>
            </a:r>
            <a:r>
              <a:rPr lang="en-US" altLang="en-US" sz="2800" b="1" dirty="0" err="1"/>
              <a:t>vui</a:t>
            </a:r>
            <a:r>
              <a:rPr lang="en-US" altLang="en-US" sz="2800" b="1" dirty="0"/>
              <a:t> </a:t>
            </a:r>
            <a:r>
              <a:rPr lang="en-US" altLang="en-US" sz="2800" b="1" dirty="0" err="1"/>
              <a:t>chơi</a:t>
            </a:r>
            <a:r>
              <a:rPr lang="en-US" altLang="en-US" sz="2800" b="1" dirty="0"/>
              <a:t> </a:t>
            </a:r>
            <a:r>
              <a:rPr lang="en-US" altLang="en-US" sz="2800" b="1" dirty="0" err="1"/>
              <a:t>cùng</a:t>
            </a:r>
            <a:r>
              <a:rPr lang="en-US" altLang="en-US" sz="2800" b="1" dirty="0"/>
              <a:t> </a:t>
            </a:r>
            <a:r>
              <a:rPr lang="en-US" altLang="en-US" sz="2800" b="1" dirty="0" err="1"/>
              <a:t>bạn</a:t>
            </a:r>
            <a:r>
              <a:rPr lang="en-US" altLang="en-US" sz="2800" b="1" dirty="0"/>
              <a:t> </a:t>
            </a:r>
            <a:r>
              <a:rPr lang="en-US" altLang="en-US" sz="2800" b="1" dirty="0" err="1"/>
              <a:t>bè</a:t>
            </a:r>
            <a:r>
              <a:rPr lang="en-US" altLang="en-US" sz="2800" b="1" dirty="0"/>
              <a:t> </a:t>
            </a:r>
            <a:r>
              <a:rPr lang="en-US" altLang="en-US" sz="2800" b="1" dirty="0" err="1"/>
              <a:t>là</a:t>
            </a:r>
            <a:r>
              <a:rPr lang="en-US" altLang="en-US" sz="2800" b="1" dirty="0"/>
              <a:t> </a:t>
            </a:r>
            <a:r>
              <a:rPr lang="en-US" altLang="en-US" sz="2800" b="1" dirty="0" err="1"/>
              <a:t>nhờ</a:t>
            </a:r>
            <a:r>
              <a:rPr lang="en-US" altLang="en-US" sz="2800" b="1" dirty="0"/>
              <a:t> </a:t>
            </a:r>
            <a:r>
              <a:rPr lang="en-US" altLang="en-US" sz="2800" b="1" dirty="0" err="1"/>
              <a:t>mẹ</a:t>
            </a:r>
            <a:r>
              <a:rPr lang="en-US" altLang="en-US" sz="2800" b="1" dirty="0"/>
              <a:t>. </a:t>
            </a:r>
            <a:r>
              <a:rPr lang="en-US" altLang="en-US" sz="2800" b="1" dirty="0" err="1"/>
              <a:t>Suốt</a:t>
            </a:r>
            <a:r>
              <a:rPr lang="en-US" altLang="en-US" sz="2800" b="1" dirty="0"/>
              <a:t> </a:t>
            </a:r>
            <a:r>
              <a:rPr lang="en-US" altLang="en-US" sz="2800" b="1" dirty="0" err="1"/>
              <a:t>đời</a:t>
            </a:r>
            <a:r>
              <a:rPr lang="en-US" altLang="en-US" sz="2800" b="1" dirty="0"/>
              <a:t> </a:t>
            </a:r>
            <a:r>
              <a:rPr lang="en-US" altLang="en-US" sz="2800" b="1" dirty="0" err="1"/>
              <a:t>em</a:t>
            </a:r>
            <a:r>
              <a:rPr lang="en-US" altLang="en-US" sz="2800" b="1" dirty="0"/>
              <a:t> </a:t>
            </a:r>
            <a:r>
              <a:rPr lang="en-US" altLang="en-US" sz="2800" b="1" dirty="0" err="1"/>
              <a:t>ghi</a:t>
            </a:r>
            <a:r>
              <a:rPr lang="en-US" altLang="en-US" sz="2800" b="1" dirty="0"/>
              <a:t> </a:t>
            </a:r>
            <a:r>
              <a:rPr lang="en-US" altLang="en-US" sz="2800" b="1" dirty="0" err="1"/>
              <a:t>nhớ</a:t>
            </a:r>
            <a:r>
              <a:rPr lang="en-US" altLang="en-US" sz="2800" b="1" dirty="0"/>
              <a:t> </a:t>
            </a:r>
            <a:r>
              <a:rPr lang="en-US" altLang="en-US" sz="2800" b="1" dirty="0" err="1"/>
              <a:t>tấm</a:t>
            </a:r>
            <a:r>
              <a:rPr lang="en-US" altLang="en-US" sz="2800" b="1" dirty="0"/>
              <a:t> </a:t>
            </a:r>
            <a:r>
              <a:rPr lang="en-US" altLang="en-US" sz="2800" b="1" dirty="0" err="1"/>
              <a:t>lòng</a:t>
            </a:r>
            <a:r>
              <a:rPr lang="en-US" altLang="en-US" sz="2800" b="1" dirty="0"/>
              <a:t> </a:t>
            </a:r>
            <a:r>
              <a:rPr lang="en-US" altLang="en-US" sz="2800" b="1" dirty="0" err="1"/>
              <a:t>nhân</a:t>
            </a:r>
            <a:r>
              <a:rPr lang="en-US" altLang="en-US" sz="2800" b="1" dirty="0"/>
              <a:t> </a:t>
            </a:r>
            <a:r>
              <a:rPr lang="en-US" altLang="en-US" sz="2800" b="1" dirty="0" err="1"/>
              <a:t>hậu</a:t>
            </a:r>
            <a:r>
              <a:rPr lang="en-US" altLang="en-US" sz="2800" b="1" dirty="0"/>
              <a:t>, </a:t>
            </a:r>
            <a:r>
              <a:rPr lang="en-US" altLang="en-US" sz="2800" b="1" dirty="0" err="1"/>
              <a:t>tình</a:t>
            </a:r>
            <a:r>
              <a:rPr lang="en-US" altLang="en-US" sz="2800" b="1" dirty="0"/>
              <a:t> </a:t>
            </a:r>
            <a:r>
              <a:rPr lang="en-US" altLang="en-US" sz="2800" b="1" dirty="0" err="1"/>
              <a:t>cảm</a:t>
            </a:r>
            <a:r>
              <a:rPr lang="en-US" altLang="en-US" sz="2800" b="1" dirty="0"/>
              <a:t> </a:t>
            </a:r>
            <a:r>
              <a:rPr lang="en-US" altLang="en-US" sz="2800" b="1" dirty="0" err="1"/>
              <a:t>thương</a:t>
            </a:r>
            <a:r>
              <a:rPr lang="en-US" altLang="en-US" sz="2800" b="1" dirty="0"/>
              <a:t> </a:t>
            </a:r>
            <a:r>
              <a:rPr lang="en-US" altLang="en-US" sz="2800" b="1" dirty="0" err="1"/>
              <a:t>yêu</a:t>
            </a:r>
            <a:r>
              <a:rPr lang="en-US" altLang="en-US" sz="2800" b="1" dirty="0"/>
              <a:t> </a:t>
            </a:r>
            <a:r>
              <a:rPr lang="en-US" altLang="en-US" sz="2800" b="1" dirty="0" err="1"/>
              <a:t>mẹ</a:t>
            </a:r>
            <a:r>
              <a:rPr lang="en-US" altLang="en-US" sz="2800" b="1" dirty="0"/>
              <a:t> </a:t>
            </a:r>
            <a:r>
              <a:rPr lang="en-US" altLang="en-US" sz="2800" b="1" dirty="0" err="1"/>
              <a:t>đã</a:t>
            </a:r>
            <a:r>
              <a:rPr lang="en-US" altLang="en-US" sz="2800" b="1" dirty="0"/>
              <a:t> </a:t>
            </a:r>
            <a:r>
              <a:rPr lang="en-US" altLang="en-US" sz="2800" b="1" dirty="0" err="1"/>
              <a:t>dành</a:t>
            </a:r>
            <a:r>
              <a:rPr lang="en-US" altLang="en-US" sz="2800" b="1" dirty="0"/>
              <a:t> </a:t>
            </a:r>
            <a:r>
              <a:rPr lang="en-US" altLang="en-US" sz="2800" b="1" dirty="0" err="1"/>
              <a:t>cho</a:t>
            </a:r>
            <a:r>
              <a:rPr lang="en-US" altLang="en-US" sz="2800" b="1" dirty="0"/>
              <a:t> </a:t>
            </a:r>
            <a:r>
              <a:rPr lang="en-US" altLang="en-US" sz="2800" b="1" dirty="0" err="1"/>
              <a:t>các</a:t>
            </a:r>
            <a:r>
              <a:rPr lang="en-US" altLang="en-US" sz="2800" b="1" dirty="0"/>
              <a:t> con. </a:t>
            </a:r>
            <a:r>
              <a:rPr lang="en-US" altLang="en-US" sz="2800" b="1" dirty="0" err="1"/>
              <a:t>Em</a:t>
            </a:r>
            <a:r>
              <a:rPr lang="en-US" altLang="en-US" sz="2800" b="1" dirty="0"/>
              <a:t> </a:t>
            </a:r>
            <a:r>
              <a:rPr lang="en-US" altLang="en-US" sz="2800" b="1" dirty="0" err="1"/>
              <a:t>mong</a:t>
            </a:r>
            <a:r>
              <a:rPr lang="en-US" altLang="en-US" sz="2800" b="1" dirty="0"/>
              <a:t> </a:t>
            </a:r>
            <a:r>
              <a:rPr lang="en-US" altLang="en-US" sz="2800" b="1" dirty="0" err="1"/>
              <a:t>muốn</a:t>
            </a:r>
            <a:r>
              <a:rPr lang="en-US" altLang="en-US" sz="2800" b="1" dirty="0"/>
              <a:t> </a:t>
            </a:r>
            <a:r>
              <a:rPr lang="en-US" altLang="en-US" sz="2800" b="1" dirty="0" err="1"/>
              <a:t>lớn</a:t>
            </a:r>
            <a:r>
              <a:rPr lang="en-US" altLang="en-US" sz="2800" b="1" dirty="0"/>
              <a:t> </a:t>
            </a:r>
            <a:r>
              <a:rPr lang="en-US" altLang="en-US" sz="2800" b="1" dirty="0" err="1"/>
              <a:t>lên</a:t>
            </a:r>
            <a:r>
              <a:rPr lang="en-US" altLang="en-US" sz="2800" b="1" dirty="0"/>
              <a:t> </a:t>
            </a:r>
            <a:r>
              <a:rPr lang="en-US" altLang="en-US" sz="2800" b="1" dirty="0" err="1"/>
              <a:t>sẽ</a:t>
            </a:r>
            <a:r>
              <a:rPr lang="en-US" altLang="en-US" sz="2800" b="1" dirty="0"/>
              <a:t> </a:t>
            </a:r>
            <a:r>
              <a:rPr lang="en-US" altLang="en-US" sz="2800" b="1" dirty="0" err="1"/>
              <a:t>làm</a:t>
            </a:r>
            <a:r>
              <a:rPr lang="en-US" altLang="en-US" sz="2800" b="1" dirty="0"/>
              <a:t> </a:t>
            </a:r>
            <a:r>
              <a:rPr lang="en-US" altLang="en-US" sz="2800" b="1" dirty="0" err="1"/>
              <a:t>được</a:t>
            </a:r>
            <a:r>
              <a:rPr lang="en-US" altLang="en-US" sz="2800" b="1" dirty="0"/>
              <a:t> </a:t>
            </a:r>
            <a:r>
              <a:rPr lang="en-US" altLang="en-US" sz="2800" b="1" dirty="0" err="1"/>
              <a:t>nhiều</a:t>
            </a:r>
            <a:r>
              <a:rPr lang="en-US" altLang="en-US" sz="2800" b="1" dirty="0"/>
              <a:t> </a:t>
            </a:r>
            <a:r>
              <a:rPr lang="en-US" altLang="en-US" sz="2800" b="1" dirty="0" err="1"/>
              <a:t>việc</a:t>
            </a:r>
            <a:r>
              <a:rPr lang="en-US" altLang="en-US" sz="2800" b="1" dirty="0"/>
              <a:t> </a:t>
            </a:r>
            <a:r>
              <a:rPr lang="en-US" altLang="en-US" sz="2800" b="1" dirty="0" err="1"/>
              <a:t>có</a:t>
            </a:r>
            <a:r>
              <a:rPr lang="en-US" altLang="en-US" sz="2800" b="1" dirty="0"/>
              <a:t> </a:t>
            </a:r>
            <a:r>
              <a:rPr lang="en-US" altLang="en-US" sz="2800" b="1" dirty="0" err="1"/>
              <a:t>ích</a:t>
            </a:r>
            <a:r>
              <a:rPr lang="en-US" altLang="en-US" sz="2800" b="1" dirty="0"/>
              <a:t> </a:t>
            </a:r>
            <a:r>
              <a:rPr lang="en-US" altLang="en-US" sz="2800" b="1" dirty="0" err="1"/>
              <a:t>giúp</a:t>
            </a:r>
            <a:r>
              <a:rPr lang="en-US" altLang="en-US" sz="2800" b="1" dirty="0"/>
              <a:t> </a:t>
            </a:r>
            <a:r>
              <a:rPr lang="en-US" altLang="en-US" sz="2800" b="1" dirty="0" err="1"/>
              <a:t>mẹ</a:t>
            </a:r>
            <a:r>
              <a:rPr lang="en-US" altLang="en-US" sz="2800" b="1" dirty="0"/>
              <a:t> </a:t>
            </a:r>
            <a:r>
              <a:rPr lang="en-US" altLang="en-US" sz="2800" b="1" dirty="0" err="1"/>
              <a:t>để</a:t>
            </a:r>
            <a:r>
              <a:rPr lang="en-US" altLang="en-US" sz="2800" b="1" dirty="0"/>
              <a:t> </a:t>
            </a:r>
            <a:r>
              <a:rPr lang="en-US" altLang="en-US" sz="2800" b="1" dirty="0" err="1"/>
              <a:t>mẹ</a:t>
            </a:r>
            <a:r>
              <a:rPr lang="en-US" altLang="en-US" sz="2800" b="1" dirty="0"/>
              <a:t> </a:t>
            </a:r>
            <a:r>
              <a:rPr lang="en-US" altLang="en-US" sz="2800" b="1" dirty="0" err="1"/>
              <a:t>bớt</a:t>
            </a:r>
            <a:r>
              <a:rPr lang="en-US" altLang="en-US" sz="2800" b="1" dirty="0"/>
              <a:t> </a:t>
            </a:r>
            <a:r>
              <a:rPr lang="en-US" altLang="en-US" sz="2800" b="1" dirty="0" err="1"/>
              <a:t>vất</a:t>
            </a:r>
            <a:r>
              <a:rPr lang="en-US" altLang="en-US" sz="2800" b="1" dirty="0"/>
              <a:t> </a:t>
            </a:r>
            <a:r>
              <a:rPr lang="en-US" altLang="en-US" sz="2800" b="1" dirty="0" err="1"/>
              <a:t>vả</a:t>
            </a:r>
            <a:r>
              <a:rPr lang="en-US" altLang="en-US" sz="2800" b="1" dirty="0"/>
              <a:t>.</a:t>
            </a:r>
          </a:p>
        </p:txBody>
      </p:sp>
    </p:spTree>
    <p:extLst>
      <p:ext uri="{BB962C8B-B14F-4D97-AF65-F5344CB8AC3E}">
        <p14:creationId xmlns:p14="http://schemas.microsoft.com/office/powerpoint/2010/main" val="4302893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1749425" y="-43840"/>
            <a:ext cx="8023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600" b="1" dirty="0" err="1"/>
              <a:t>Tâp</a:t>
            </a:r>
            <a:r>
              <a:rPr lang="en-US" altLang="en-US" sz="2600" b="1" dirty="0"/>
              <a:t> </a:t>
            </a:r>
            <a:r>
              <a:rPr lang="en-US" altLang="en-US" sz="2600" b="1" dirty="0" err="1"/>
              <a:t>làm</a:t>
            </a:r>
            <a:r>
              <a:rPr lang="en-US" altLang="en-US" sz="2600" b="1" dirty="0"/>
              <a:t> </a:t>
            </a:r>
            <a:r>
              <a:rPr lang="en-US" altLang="en-US" sz="2600" b="1" dirty="0" err="1"/>
              <a:t>văn</a:t>
            </a:r>
            <a:endParaRPr lang="en-US" altLang="en-US" sz="2600" b="1" dirty="0"/>
          </a:p>
          <a:p>
            <a:pPr algn="ctr" eaLnBrk="1" hangingPunct="1"/>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algn="ctr" eaLnBrk="1" hangingPunct="1"/>
            <a:r>
              <a:rPr lang="en-US" altLang="en-US" sz="2800" b="1" dirty="0">
                <a:solidFill>
                  <a:srgbClr val="FF0000"/>
                </a:solidFill>
              </a:rPr>
              <a:t> (</a:t>
            </a:r>
            <a:r>
              <a:rPr lang="en-US" altLang="en-US" sz="2800" b="1" dirty="0" err="1">
                <a:solidFill>
                  <a:srgbClr val="FF0000"/>
                </a:solidFill>
              </a:rPr>
              <a:t>Dựng</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kết</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endParaRPr lang="en-US" altLang="en-US" sz="2800" dirty="0">
              <a:solidFill>
                <a:srgbClr val="FF0000"/>
              </a:solidFill>
            </a:endParaRPr>
          </a:p>
        </p:txBody>
      </p:sp>
      <p:sp>
        <p:nvSpPr>
          <p:cNvPr id="6" name="Text Box 6"/>
          <p:cNvSpPr txBox="1">
            <a:spLocks noChangeArrowheads="1"/>
          </p:cNvSpPr>
          <p:nvPr/>
        </p:nvSpPr>
        <p:spPr bwMode="auto">
          <a:xfrm>
            <a:off x="152400" y="1338774"/>
            <a:ext cx="12039600" cy="549381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spcBef>
                <a:spcPct val="0"/>
              </a:spcBef>
              <a:defRPr/>
            </a:pPr>
            <a:r>
              <a:rPr lang="en-US" altLang="en-US" sz="2600" b="1" u="sng" dirty="0" err="1">
                <a:solidFill>
                  <a:srgbClr val="FF0066"/>
                </a:solidFill>
              </a:rPr>
              <a:t>Đề</a:t>
            </a:r>
            <a:r>
              <a:rPr lang="en-US" altLang="en-US" sz="2600" b="1" u="sng" dirty="0">
                <a:solidFill>
                  <a:srgbClr val="FF0066"/>
                </a:solidFill>
              </a:rPr>
              <a:t> </a:t>
            </a:r>
            <a:r>
              <a:rPr lang="en-US" altLang="en-US" sz="2600" b="1" u="sng" dirty="0" err="1">
                <a:solidFill>
                  <a:srgbClr val="FF0066"/>
                </a:solidFill>
              </a:rPr>
              <a:t>bài</a:t>
            </a:r>
            <a:r>
              <a:rPr lang="en-US" altLang="en-US" sz="2600" b="1" dirty="0">
                <a:solidFill>
                  <a:srgbClr val="FF0066"/>
                </a:solidFill>
              </a:rPr>
              <a:t> : </a:t>
            </a:r>
            <a:r>
              <a:rPr lang="fr-FR" altLang="en-US" sz="2600" b="1" dirty="0" err="1">
                <a:solidFill>
                  <a:srgbClr val="FF0066"/>
                </a:solidFill>
              </a:rPr>
              <a:t>Tả</a:t>
            </a:r>
            <a:r>
              <a:rPr lang="fr-FR" altLang="en-US" sz="2600" b="1" dirty="0">
                <a:solidFill>
                  <a:srgbClr val="FF0066"/>
                </a:solidFill>
              </a:rPr>
              <a:t> </a:t>
            </a:r>
            <a:r>
              <a:rPr lang="fr-FR" altLang="en-US" sz="2600" b="1" dirty="0" err="1">
                <a:solidFill>
                  <a:srgbClr val="FF0066"/>
                </a:solidFill>
              </a:rPr>
              <a:t>một</a:t>
            </a:r>
            <a:r>
              <a:rPr lang="fr-FR" altLang="en-US" sz="2600" b="1" dirty="0">
                <a:solidFill>
                  <a:srgbClr val="FF0066"/>
                </a:solidFill>
              </a:rPr>
              <a:t> </a:t>
            </a:r>
            <a:r>
              <a:rPr lang="fr-FR" altLang="en-US" sz="2600" b="1" dirty="0" err="1">
                <a:solidFill>
                  <a:srgbClr val="FF0066"/>
                </a:solidFill>
              </a:rPr>
              <a:t>người</a:t>
            </a:r>
            <a:r>
              <a:rPr lang="fr-FR" altLang="en-US" sz="2600" b="1" dirty="0">
                <a:solidFill>
                  <a:srgbClr val="FF0066"/>
                </a:solidFill>
              </a:rPr>
              <a:t> </a:t>
            </a:r>
            <a:r>
              <a:rPr lang="fr-FR" altLang="en-US" sz="2600" b="1" dirty="0" err="1">
                <a:solidFill>
                  <a:srgbClr val="FF0066"/>
                </a:solidFill>
              </a:rPr>
              <a:t>bạn</a:t>
            </a:r>
            <a:r>
              <a:rPr lang="fr-FR" altLang="en-US" sz="2600" b="1" dirty="0">
                <a:solidFill>
                  <a:srgbClr val="FF0066"/>
                </a:solidFill>
              </a:rPr>
              <a:t> </a:t>
            </a:r>
            <a:r>
              <a:rPr lang="fr-FR" altLang="en-US" sz="2600" b="1" dirty="0" err="1">
                <a:solidFill>
                  <a:srgbClr val="FF0066"/>
                </a:solidFill>
              </a:rPr>
              <a:t>cùng</a:t>
            </a:r>
            <a:r>
              <a:rPr lang="fr-FR" altLang="en-US" sz="2600" b="1" dirty="0">
                <a:solidFill>
                  <a:srgbClr val="FF0066"/>
                </a:solidFill>
              </a:rPr>
              <a:t> </a:t>
            </a:r>
            <a:r>
              <a:rPr lang="fr-FR" altLang="en-US" sz="2600" b="1" dirty="0" err="1">
                <a:solidFill>
                  <a:srgbClr val="FF0066"/>
                </a:solidFill>
              </a:rPr>
              <a:t>lớp</a:t>
            </a:r>
            <a:r>
              <a:rPr lang="fr-FR" altLang="en-US" sz="2600" b="1" dirty="0">
                <a:solidFill>
                  <a:srgbClr val="FF0066"/>
                </a:solidFill>
              </a:rPr>
              <a:t> </a:t>
            </a:r>
            <a:r>
              <a:rPr lang="fr-FR" altLang="en-US" sz="2600" b="1" dirty="0" err="1">
                <a:solidFill>
                  <a:srgbClr val="FF0066"/>
                </a:solidFill>
              </a:rPr>
              <a:t>hoặc</a:t>
            </a:r>
            <a:r>
              <a:rPr lang="fr-FR" altLang="en-US" sz="2600" b="1" dirty="0">
                <a:solidFill>
                  <a:srgbClr val="FF0066"/>
                </a:solidFill>
              </a:rPr>
              <a:t> </a:t>
            </a:r>
            <a:r>
              <a:rPr lang="fr-FR" altLang="en-US" sz="2600" b="1" dirty="0" err="1">
                <a:solidFill>
                  <a:srgbClr val="FF0066"/>
                </a:solidFill>
              </a:rPr>
              <a:t>người</a:t>
            </a:r>
            <a:r>
              <a:rPr lang="fr-FR" altLang="en-US" sz="2600" b="1" dirty="0">
                <a:solidFill>
                  <a:srgbClr val="FF0066"/>
                </a:solidFill>
              </a:rPr>
              <a:t> </a:t>
            </a:r>
            <a:r>
              <a:rPr lang="fr-FR" altLang="en-US" sz="2600" b="1" dirty="0" err="1">
                <a:solidFill>
                  <a:srgbClr val="FF0066"/>
                </a:solidFill>
              </a:rPr>
              <a:t>bạn</a:t>
            </a:r>
            <a:r>
              <a:rPr lang="fr-FR" altLang="en-US" sz="2600" b="1" dirty="0">
                <a:solidFill>
                  <a:srgbClr val="FF0066"/>
                </a:solidFill>
              </a:rPr>
              <a:t> ở </a:t>
            </a:r>
            <a:r>
              <a:rPr lang="fr-FR" altLang="en-US" sz="2600" b="1" dirty="0" err="1">
                <a:solidFill>
                  <a:srgbClr val="FF0066"/>
                </a:solidFill>
              </a:rPr>
              <a:t>gần</a:t>
            </a:r>
            <a:r>
              <a:rPr lang="fr-FR" altLang="en-US" sz="2600" b="1" dirty="0">
                <a:solidFill>
                  <a:srgbClr val="FF0066"/>
                </a:solidFill>
              </a:rPr>
              <a:t> </a:t>
            </a:r>
            <a:r>
              <a:rPr lang="fr-FR" altLang="en-US" sz="2600" b="1" dirty="0" err="1">
                <a:solidFill>
                  <a:srgbClr val="FF0066"/>
                </a:solidFill>
              </a:rPr>
              <a:t>nhà</a:t>
            </a:r>
            <a:r>
              <a:rPr lang="fr-FR" altLang="en-US" sz="2600" b="1" dirty="0">
                <a:solidFill>
                  <a:srgbClr val="FF0066"/>
                </a:solidFill>
              </a:rPr>
              <a:t> </a:t>
            </a:r>
            <a:r>
              <a:rPr lang="fr-FR" altLang="en-US" sz="2600" b="1" dirty="0" err="1">
                <a:solidFill>
                  <a:srgbClr val="FF0066"/>
                </a:solidFill>
              </a:rPr>
              <a:t>em</a:t>
            </a:r>
            <a:r>
              <a:rPr lang="fr-FR" altLang="en-US" sz="2600" b="1" dirty="0">
                <a:solidFill>
                  <a:srgbClr val="FF0066"/>
                </a:solidFill>
              </a:rPr>
              <a:t>.</a:t>
            </a:r>
          </a:p>
          <a:p>
            <a:pPr>
              <a:spcBef>
                <a:spcPct val="50000"/>
              </a:spcBef>
              <a:buFontTx/>
              <a:buAutoNum type="alphaLcParenR"/>
            </a:pPr>
            <a:r>
              <a:rPr lang="vi-VN" sz="2600" b="1" dirty="0"/>
              <a:t>Em rất yêu quý Nam. Nam chính là người đã đem tới cho em rất nhiều niềm vui và kỷ niệm. Em mong rằng tình bạn của hai đứa sẽ bền lâu và gắn chặt mãi đến sau này.</a:t>
            </a:r>
            <a:endParaRPr lang="en-US" sz="2600" b="1" dirty="0"/>
          </a:p>
          <a:p>
            <a:pPr>
              <a:spcBef>
                <a:spcPct val="50000"/>
              </a:spcBef>
              <a:buFontTx/>
              <a:buAutoNum type="alphaLcParenR"/>
            </a:pPr>
            <a:r>
              <a:rPr lang="vi-VN" sz="2600" b="1" dirty="0"/>
              <a:t>Thuỳ Dung đã để lại trong lòng bạn bè nhiều ấn tượng tốt đẹp. Bạn là tấm gương tốt cho các bạn noi theo. Tôi sẽ cố gắng học tập tốt để xứng đáng là bạn thân của Thuỳ Dung. Sống trên đời ai cũng cần phải có một người bạn thân</a:t>
            </a:r>
            <a:r>
              <a:rPr lang="en-US" sz="2600" b="1" dirty="0"/>
              <a:t> </a:t>
            </a:r>
            <a:r>
              <a:rPr lang="en-US" sz="2600" b="1" dirty="0" err="1"/>
              <a:t>như</a:t>
            </a:r>
            <a:r>
              <a:rPr lang="en-US" sz="2600" b="1" dirty="0"/>
              <a:t> </a:t>
            </a:r>
            <a:r>
              <a:rPr lang="en-US" sz="2600" b="1" dirty="0" err="1"/>
              <a:t>ca</a:t>
            </a:r>
            <a:r>
              <a:rPr lang="en-US" sz="2600" b="1" dirty="0"/>
              <a:t> </a:t>
            </a:r>
            <a:r>
              <a:rPr lang="en-US" sz="2600" b="1" dirty="0" err="1"/>
              <a:t>dao</a:t>
            </a:r>
            <a:r>
              <a:rPr lang="en-US" sz="2600" b="1" dirty="0"/>
              <a:t> </a:t>
            </a:r>
            <a:r>
              <a:rPr lang="en-US" sz="2600" b="1" dirty="0" err="1"/>
              <a:t>xưa</a:t>
            </a:r>
            <a:r>
              <a:rPr lang="en-US" sz="2600" b="1" dirty="0"/>
              <a:t> </a:t>
            </a:r>
            <a:r>
              <a:rPr lang="en-US" sz="2600" b="1" dirty="0" err="1"/>
              <a:t>đã</a:t>
            </a:r>
            <a:r>
              <a:rPr lang="en-US" sz="2600" b="1" dirty="0"/>
              <a:t> </a:t>
            </a:r>
            <a:r>
              <a:rPr lang="en-US" sz="2600" b="1" dirty="0" err="1"/>
              <a:t>có</a:t>
            </a:r>
            <a:r>
              <a:rPr lang="en-US" sz="2600" b="1" dirty="0"/>
              <a:t> </a:t>
            </a:r>
            <a:r>
              <a:rPr lang="en-US" sz="2600" b="1" dirty="0" err="1"/>
              <a:t>câu</a:t>
            </a:r>
            <a:r>
              <a:rPr lang="en-US" sz="2600" b="1" dirty="0"/>
              <a:t>:</a:t>
            </a:r>
          </a:p>
          <a:p>
            <a:pPr marL="0" indent="0" algn="ctr">
              <a:spcBef>
                <a:spcPct val="50000"/>
              </a:spcBef>
            </a:pPr>
            <a:r>
              <a:rPr lang="en-US" sz="2600" b="1" dirty="0"/>
              <a:t> </a:t>
            </a:r>
            <a:r>
              <a:rPr lang="vi-VN" sz="2600" b="1" i="1" dirty="0"/>
              <a:t>Bạn bè là nghĩa tương thân,</a:t>
            </a:r>
            <a:br>
              <a:rPr lang="vi-VN" sz="2600" b="1" i="1" dirty="0"/>
            </a:br>
            <a:r>
              <a:rPr lang="vi-VN" sz="2600" b="1" i="1" dirty="0"/>
              <a:t>Khó khăn, thuận lợi ân cần có nhau.</a:t>
            </a:r>
            <a:br>
              <a:rPr lang="vi-VN" sz="2600" b="1" i="1" dirty="0"/>
            </a:br>
            <a:r>
              <a:rPr lang="vi-VN" sz="2600" b="1" i="1" dirty="0"/>
              <a:t>Bạn bè là nghĩa trước sau,</a:t>
            </a:r>
            <a:br>
              <a:rPr lang="vi-VN" sz="2600" b="1" i="1" dirty="0"/>
            </a:br>
            <a:r>
              <a:rPr lang="vi-VN" sz="2600" b="1" i="1" dirty="0"/>
              <a:t>Tuổi thơ cho đến bạc đầu không phai.</a:t>
            </a:r>
          </a:p>
        </p:txBody>
      </p:sp>
    </p:spTree>
    <p:extLst>
      <p:ext uri="{BB962C8B-B14F-4D97-AF65-F5344CB8AC3E}">
        <p14:creationId xmlns:p14="http://schemas.microsoft.com/office/powerpoint/2010/main" val="2131205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1749425" y="96840"/>
            <a:ext cx="8023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600" b="1" dirty="0" err="1"/>
              <a:t>Tâp</a:t>
            </a:r>
            <a:r>
              <a:rPr lang="en-US" altLang="en-US" sz="2600" b="1" dirty="0"/>
              <a:t> </a:t>
            </a:r>
            <a:r>
              <a:rPr lang="en-US" altLang="en-US" sz="2600" b="1" dirty="0" err="1"/>
              <a:t>làm</a:t>
            </a:r>
            <a:r>
              <a:rPr lang="en-US" altLang="en-US" sz="2600" b="1" dirty="0"/>
              <a:t> </a:t>
            </a:r>
            <a:r>
              <a:rPr lang="en-US" altLang="en-US" sz="2600" b="1" dirty="0" err="1"/>
              <a:t>văn</a:t>
            </a:r>
            <a:endParaRPr lang="en-US" altLang="en-US" sz="2600" b="1" dirty="0"/>
          </a:p>
          <a:p>
            <a:pPr algn="ctr" eaLnBrk="1" hangingPunct="1"/>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algn="ctr" eaLnBrk="1" hangingPunct="1"/>
            <a:r>
              <a:rPr lang="en-US" altLang="en-US" sz="2800" b="1" dirty="0">
                <a:solidFill>
                  <a:srgbClr val="FF0000"/>
                </a:solidFill>
              </a:rPr>
              <a:t> (</a:t>
            </a:r>
            <a:r>
              <a:rPr lang="en-US" altLang="en-US" sz="2800" b="1" dirty="0" err="1">
                <a:solidFill>
                  <a:srgbClr val="FF0000"/>
                </a:solidFill>
              </a:rPr>
              <a:t>Dựng</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kết</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endParaRPr lang="en-US" altLang="en-US" sz="2800" dirty="0">
              <a:solidFill>
                <a:srgbClr val="FF0000"/>
              </a:solidFill>
            </a:endParaRPr>
          </a:p>
        </p:txBody>
      </p:sp>
      <p:sp>
        <p:nvSpPr>
          <p:cNvPr id="6" name="Text Box 6"/>
          <p:cNvSpPr txBox="1">
            <a:spLocks noChangeArrowheads="1"/>
          </p:cNvSpPr>
          <p:nvPr/>
        </p:nvSpPr>
        <p:spPr bwMode="auto">
          <a:xfrm>
            <a:off x="152400" y="1676400"/>
            <a:ext cx="12039600" cy="504753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u="sng" dirty="0" err="1">
                <a:solidFill>
                  <a:srgbClr val="FF0066"/>
                </a:solidFill>
              </a:rPr>
              <a:t>Đề</a:t>
            </a:r>
            <a:r>
              <a:rPr lang="en-US" altLang="en-US" sz="2800" b="1" u="sng" dirty="0">
                <a:solidFill>
                  <a:srgbClr val="FF0066"/>
                </a:solidFill>
              </a:rPr>
              <a:t> </a:t>
            </a:r>
            <a:r>
              <a:rPr lang="en-US" altLang="en-US" sz="2800" b="1" u="sng" dirty="0" err="1">
                <a:solidFill>
                  <a:srgbClr val="FF0066"/>
                </a:solidFill>
              </a:rPr>
              <a:t>bài</a:t>
            </a:r>
            <a:r>
              <a:rPr lang="en-US" altLang="en-US" sz="2800" b="1" dirty="0">
                <a:solidFill>
                  <a:srgbClr val="FF0066"/>
                </a:solidFill>
              </a:rPr>
              <a:t> : </a:t>
            </a:r>
            <a:r>
              <a:rPr lang="en-US" altLang="en-US" sz="2800" b="1" dirty="0" err="1">
                <a:solidFill>
                  <a:srgbClr val="FF0066"/>
                </a:solidFill>
              </a:rPr>
              <a:t>Tả</a:t>
            </a:r>
            <a:r>
              <a:rPr lang="en-US" altLang="en-US" sz="2800" b="1" dirty="0">
                <a:solidFill>
                  <a:srgbClr val="FF0066"/>
                </a:solidFill>
              </a:rPr>
              <a:t> </a:t>
            </a:r>
            <a:r>
              <a:rPr lang="en-US" altLang="en-US" sz="2800" b="1" dirty="0" err="1">
                <a:solidFill>
                  <a:srgbClr val="FF0066"/>
                </a:solidFill>
              </a:rPr>
              <a:t>một</a:t>
            </a:r>
            <a:r>
              <a:rPr lang="en-US" altLang="en-US" sz="2800" b="1" dirty="0">
                <a:solidFill>
                  <a:srgbClr val="FF0066"/>
                </a:solidFill>
              </a:rPr>
              <a:t> </a:t>
            </a:r>
            <a:r>
              <a:rPr lang="en-US" altLang="en-US" sz="2800" b="1" dirty="0" err="1">
                <a:solidFill>
                  <a:srgbClr val="FF0066"/>
                </a:solidFill>
              </a:rPr>
              <a:t>ca</a:t>
            </a:r>
            <a:r>
              <a:rPr lang="en-US" altLang="en-US" sz="2800" b="1" dirty="0">
                <a:solidFill>
                  <a:srgbClr val="FF0066"/>
                </a:solidFill>
              </a:rPr>
              <a:t> </a:t>
            </a:r>
            <a:r>
              <a:rPr lang="en-US" altLang="en-US" sz="2800" b="1" dirty="0" err="1">
                <a:solidFill>
                  <a:srgbClr val="FF0066"/>
                </a:solidFill>
              </a:rPr>
              <a:t>sĩ</a:t>
            </a:r>
            <a:r>
              <a:rPr lang="en-US" altLang="en-US" sz="2800" b="1" dirty="0">
                <a:solidFill>
                  <a:srgbClr val="FF0066"/>
                </a:solidFill>
              </a:rPr>
              <a:t> </a:t>
            </a:r>
            <a:r>
              <a:rPr lang="en-US" altLang="en-US" sz="2800" b="1" dirty="0" err="1">
                <a:solidFill>
                  <a:srgbClr val="FF0066"/>
                </a:solidFill>
              </a:rPr>
              <a:t>đang</a:t>
            </a:r>
            <a:r>
              <a:rPr lang="en-US" altLang="en-US" sz="2800" b="1" dirty="0">
                <a:solidFill>
                  <a:srgbClr val="FF0066"/>
                </a:solidFill>
              </a:rPr>
              <a:t> </a:t>
            </a:r>
            <a:r>
              <a:rPr lang="en-US" altLang="en-US" sz="2800" b="1" dirty="0" err="1">
                <a:solidFill>
                  <a:srgbClr val="FF0066"/>
                </a:solidFill>
              </a:rPr>
              <a:t>biểu</a:t>
            </a:r>
            <a:r>
              <a:rPr lang="en-US" altLang="en-US" sz="2800" b="1" dirty="0">
                <a:solidFill>
                  <a:srgbClr val="FF0066"/>
                </a:solidFill>
              </a:rPr>
              <a:t> </a:t>
            </a:r>
            <a:r>
              <a:rPr lang="en-US" altLang="en-US" sz="2800" b="1" dirty="0" err="1">
                <a:solidFill>
                  <a:srgbClr val="FF0066"/>
                </a:solidFill>
              </a:rPr>
              <a:t>diễn</a:t>
            </a:r>
            <a:r>
              <a:rPr lang="en-US" altLang="en-US" sz="2800" b="1" dirty="0">
                <a:solidFill>
                  <a:srgbClr val="FF0066"/>
                </a:solidFill>
              </a:rPr>
              <a:t>.</a:t>
            </a:r>
          </a:p>
          <a:p>
            <a:pPr eaLnBrk="1" hangingPunct="1">
              <a:spcBef>
                <a:spcPct val="50000"/>
              </a:spcBef>
            </a:pPr>
            <a:endParaRPr lang="en-US" altLang="en-US" sz="2800" b="1" dirty="0">
              <a:solidFill>
                <a:srgbClr val="FF0066"/>
              </a:solidFill>
            </a:endParaRPr>
          </a:p>
          <a:p>
            <a:r>
              <a:rPr lang="en-US" altLang="en-US" sz="2800" b="1" dirty="0"/>
              <a:t>a) </a:t>
            </a:r>
            <a:r>
              <a:rPr lang="vi-VN" altLang="en-US" sz="2800" b="1" dirty="0"/>
              <a:t>Xem cô Mỹ Tâm trình bày bài hát, em rất thích. Em mong bố có thế rảnh rỗi để đưa em đi xem cô Mỹ Tâm biểu diễn nhiều lần nữa.</a:t>
            </a:r>
            <a:endParaRPr lang="en-US" altLang="en-US" sz="2800" b="1" dirty="0"/>
          </a:p>
          <a:p>
            <a:pPr marL="0" indent="0">
              <a:spcBef>
                <a:spcPct val="50000"/>
              </a:spcBef>
            </a:pPr>
            <a:r>
              <a:rPr lang="en-US" altLang="en-US" sz="2800" b="1" dirty="0"/>
              <a:t>b) </a:t>
            </a:r>
            <a:r>
              <a:rPr lang="vi-VN" altLang="en-US" sz="2800" b="1" dirty="0"/>
              <a:t>Ngoài chất giọng mượt mà trời cho, người ca sĩ phải khổ công rèn luyện cả về giọng hát lẫn thể hình. Với ca sĩ Mỹ Tâm, em thấy cô rất thành công về mặt rèn luyện này. Xem cô biểu diễn, em học được tính nghiêm túc, nhiệt tình trong công việc. Em cần phải noi gương ca sĩ Mỹ Tâm để học tập và trau dồi nghề nghiệp mai sau.</a:t>
            </a:r>
            <a:endParaRPr lang="en-US" altLang="en-US" sz="2800" b="1" dirty="0"/>
          </a:p>
          <a:p>
            <a:pPr marL="0" indent="0" eaLnBrk="1" hangingPunct="1">
              <a:spcBef>
                <a:spcPct val="50000"/>
              </a:spcBef>
            </a:pPr>
            <a:endParaRPr lang="en-US" altLang="en-US" sz="2800" b="1" dirty="0"/>
          </a:p>
        </p:txBody>
      </p:sp>
    </p:spTree>
    <p:extLst>
      <p:ext uri="{BB962C8B-B14F-4D97-AF65-F5344CB8AC3E}">
        <p14:creationId xmlns:p14="http://schemas.microsoft.com/office/powerpoint/2010/main" val="1325242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PowerPoint đẹp nhất - Vương Quốc Đồ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1749425" y="96840"/>
            <a:ext cx="80232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600" b="1" dirty="0" err="1"/>
              <a:t>Tâp</a:t>
            </a:r>
            <a:r>
              <a:rPr lang="en-US" altLang="en-US" sz="2600" b="1" dirty="0"/>
              <a:t> </a:t>
            </a:r>
            <a:r>
              <a:rPr lang="en-US" altLang="en-US" sz="2600" b="1" dirty="0" err="1"/>
              <a:t>làm</a:t>
            </a:r>
            <a:r>
              <a:rPr lang="en-US" altLang="en-US" sz="2600" b="1" dirty="0"/>
              <a:t> </a:t>
            </a:r>
            <a:r>
              <a:rPr lang="en-US" altLang="en-US" sz="2600" b="1" dirty="0" err="1"/>
              <a:t>văn</a:t>
            </a:r>
            <a:endParaRPr lang="en-US" altLang="en-US" sz="2600" b="1" dirty="0"/>
          </a:p>
          <a:p>
            <a:pPr algn="ctr" eaLnBrk="1" hangingPunct="1"/>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algn="ctr" eaLnBrk="1" hangingPunct="1"/>
            <a:r>
              <a:rPr lang="en-US" altLang="en-US" sz="2800" b="1" dirty="0">
                <a:solidFill>
                  <a:srgbClr val="FF0000"/>
                </a:solidFill>
              </a:rPr>
              <a:t> (</a:t>
            </a:r>
            <a:r>
              <a:rPr lang="en-US" altLang="en-US" sz="2800" b="1" dirty="0" err="1">
                <a:solidFill>
                  <a:srgbClr val="FF0000"/>
                </a:solidFill>
              </a:rPr>
              <a:t>Dựng</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kết</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endParaRPr lang="en-US" altLang="en-US" sz="2800" dirty="0">
              <a:solidFill>
                <a:srgbClr val="FF0000"/>
              </a:solidFill>
            </a:endParaRPr>
          </a:p>
        </p:txBody>
      </p:sp>
      <p:sp>
        <p:nvSpPr>
          <p:cNvPr id="6" name="Text Box 6"/>
          <p:cNvSpPr txBox="1">
            <a:spLocks noChangeArrowheads="1"/>
          </p:cNvSpPr>
          <p:nvPr/>
        </p:nvSpPr>
        <p:spPr bwMode="auto">
          <a:xfrm>
            <a:off x="152400" y="1676400"/>
            <a:ext cx="12039600" cy="504753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u="sng" dirty="0" err="1">
                <a:solidFill>
                  <a:srgbClr val="FF0066"/>
                </a:solidFill>
              </a:rPr>
              <a:t>Đề</a:t>
            </a:r>
            <a:r>
              <a:rPr lang="en-US" altLang="en-US" sz="2800" b="1" u="sng" dirty="0">
                <a:solidFill>
                  <a:srgbClr val="FF0066"/>
                </a:solidFill>
              </a:rPr>
              <a:t> </a:t>
            </a:r>
            <a:r>
              <a:rPr lang="en-US" altLang="en-US" sz="2800" b="1" u="sng" dirty="0" err="1">
                <a:solidFill>
                  <a:srgbClr val="FF0066"/>
                </a:solidFill>
              </a:rPr>
              <a:t>bài</a:t>
            </a:r>
            <a:r>
              <a:rPr lang="en-US" altLang="en-US" sz="2800" b="1" dirty="0">
                <a:solidFill>
                  <a:srgbClr val="FF0066"/>
                </a:solidFill>
              </a:rPr>
              <a:t> : </a:t>
            </a:r>
            <a:r>
              <a:rPr lang="en-US" altLang="en-US" sz="2800" b="1" dirty="0" err="1">
                <a:solidFill>
                  <a:srgbClr val="FF0066"/>
                </a:solidFill>
              </a:rPr>
              <a:t>Tả</a:t>
            </a:r>
            <a:r>
              <a:rPr lang="en-US" altLang="en-US" sz="2800" b="1" dirty="0">
                <a:solidFill>
                  <a:srgbClr val="FF0066"/>
                </a:solidFill>
              </a:rPr>
              <a:t> </a:t>
            </a:r>
            <a:r>
              <a:rPr lang="en-US" altLang="en-US" sz="2800" b="1" dirty="0" err="1">
                <a:solidFill>
                  <a:srgbClr val="FF0066"/>
                </a:solidFill>
              </a:rPr>
              <a:t>một</a:t>
            </a:r>
            <a:r>
              <a:rPr lang="en-US" altLang="en-US" sz="2800" b="1" dirty="0">
                <a:solidFill>
                  <a:srgbClr val="FF0066"/>
                </a:solidFill>
              </a:rPr>
              <a:t> </a:t>
            </a:r>
            <a:r>
              <a:rPr lang="en-US" altLang="en-US" sz="2800" b="1" dirty="0" err="1">
                <a:solidFill>
                  <a:srgbClr val="FF0066"/>
                </a:solidFill>
              </a:rPr>
              <a:t>nghệ</a:t>
            </a:r>
            <a:r>
              <a:rPr lang="en-US" altLang="en-US" sz="2800" b="1" dirty="0">
                <a:solidFill>
                  <a:srgbClr val="FF0066"/>
                </a:solidFill>
              </a:rPr>
              <a:t> </a:t>
            </a:r>
            <a:r>
              <a:rPr lang="en-US" altLang="en-US" sz="2800" b="1" dirty="0" err="1">
                <a:solidFill>
                  <a:srgbClr val="FF0066"/>
                </a:solidFill>
              </a:rPr>
              <a:t>sĩ</a:t>
            </a:r>
            <a:r>
              <a:rPr lang="en-US" altLang="en-US" sz="2800" b="1" dirty="0">
                <a:solidFill>
                  <a:srgbClr val="FF0066"/>
                </a:solidFill>
              </a:rPr>
              <a:t> </a:t>
            </a:r>
            <a:r>
              <a:rPr lang="en-US" altLang="en-US" sz="2800" b="1" dirty="0" err="1">
                <a:solidFill>
                  <a:srgbClr val="FF0066"/>
                </a:solidFill>
              </a:rPr>
              <a:t>hài</a:t>
            </a:r>
            <a:r>
              <a:rPr lang="en-US" altLang="en-US" sz="2800" b="1" dirty="0">
                <a:solidFill>
                  <a:srgbClr val="FF0066"/>
                </a:solidFill>
              </a:rPr>
              <a:t> </a:t>
            </a:r>
            <a:r>
              <a:rPr lang="en-US" altLang="en-US" sz="2800" b="1" dirty="0" err="1">
                <a:solidFill>
                  <a:srgbClr val="FF0066"/>
                </a:solidFill>
              </a:rPr>
              <a:t>đang</a:t>
            </a:r>
            <a:r>
              <a:rPr lang="en-US" altLang="en-US" sz="2800" b="1" dirty="0">
                <a:solidFill>
                  <a:srgbClr val="FF0066"/>
                </a:solidFill>
              </a:rPr>
              <a:t> </a:t>
            </a:r>
            <a:r>
              <a:rPr lang="en-US" altLang="en-US" sz="2800" b="1" dirty="0" err="1">
                <a:solidFill>
                  <a:srgbClr val="FF0066"/>
                </a:solidFill>
              </a:rPr>
              <a:t>biểu</a:t>
            </a:r>
            <a:r>
              <a:rPr lang="en-US" altLang="en-US" sz="2800" b="1" dirty="0">
                <a:solidFill>
                  <a:srgbClr val="FF0066"/>
                </a:solidFill>
              </a:rPr>
              <a:t> </a:t>
            </a:r>
            <a:r>
              <a:rPr lang="en-US" altLang="en-US" sz="2800" b="1" dirty="0" err="1">
                <a:solidFill>
                  <a:srgbClr val="FF0066"/>
                </a:solidFill>
              </a:rPr>
              <a:t>diễn</a:t>
            </a:r>
            <a:r>
              <a:rPr lang="en-US" altLang="en-US" sz="2800" b="1" dirty="0">
                <a:solidFill>
                  <a:srgbClr val="FF0066"/>
                </a:solidFill>
              </a:rPr>
              <a:t>.</a:t>
            </a:r>
          </a:p>
          <a:p>
            <a:r>
              <a:rPr lang="en-US" altLang="en-US" sz="2800" b="1" dirty="0"/>
              <a:t>a) </a:t>
            </a:r>
            <a:r>
              <a:rPr lang="vi-VN" altLang="en-US" sz="2800" b="1" dirty="0"/>
              <a:t>Em rất thích xem nghệ sĩ hài Hoài Linh biểu diễn. Em mong có thể tiếp xúc với nghệ sĩ để thể hiện lòng ái mộ của mình.</a:t>
            </a:r>
            <a:endParaRPr lang="en-US" altLang="en-US" sz="2800" b="1" dirty="0"/>
          </a:p>
          <a:p>
            <a:r>
              <a:rPr lang="en-US" altLang="en-US" sz="2800" b="1" dirty="0"/>
              <a:t>b) </a:t>
            </a:r>
            <a:r>
              <a:rPr lang="vi-VN" altLang="en-US" sz="2800" b="1" dirty="0"/>
              <a:t>Nghệ sĩ hài Hoài Linh ngoài tài năng thiên phú về hài kịch còn là một diễn viên phim xuất sắc nữa. Dù biểu diễn hài hay đóng phim, nghệ sĩ Hoài Linh đều thể hiện sự lao động nghệ thuật một cách nghiêm túc nhưng nhẹ nhàng, thanh thoát. Không phải chỉ ái mộ nghệ sĩ Hoài Linh mà em còn học hỏi được tinh thần tận tụy với nghề của ông. Sự khâm phục của em về nghệ thuật biểu diễn mà ông đã thể hiện đã ấp ủ trong em ước mơ học tập giỏi để sau này thi vào ngành đạo diễn Sân khấu Điện ảnh.</a:t>
            </a:r>
            <a:endParaRPr lang="en-US" altLang="en-US" sz="2800" b="1" dirty="0"/>
          </a:p>
          <a:p>
            <a:pPr marL="0" indent="0" eaLnBrk="1" hangingPunct="1">
              <a:spcBef>
                <a:spcPct val="50000"/>
              </a:spcBef>
            </a:pPr>
            <a:endParaRPr lang="en-US" altLang="en-US" sz="2800" b="1" dirty="0"/>
          </a:p>
        </p:txBody>
      </p:sp>
    </p:spTree>
    <p:extLst>
      <p:ext uri="{BB962C8B-B14F-4D97-AF65-F5344CB8AC3E}">
        <p14:creationId xmlns:p14="http://schemas.microsoft.com/office/powerpoint/2010/main" val="1000281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ình nền p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082965" y="1557516"/>
            <a:ext cx="1068993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rgbClr val="0000FF"/>
                </a:solidFill>
                <a:latin typeface="Arial" panose="020B0604020202020204" pitchFamily="34" charset="0"/>
              </a:defRPr>
            </a:lvl1pPr>
            <a:lvl2pPr marL="742950" indent="-285750" eaLnBrk="0" hangingPunct="0">
              <a:defRPr sz="3200" b="1">
                <a:solidFill>
                  <a:srgbClr val="0000FF"/>
                </a:solidFill>
                <a:latin typeface="Arial" panose="020B0604020202020204" pitchFamily="34" charset="0"/>
              </a:defRPr>
            </a:lvl2pPr>
            <a:lvl3pPr marL="1143000" indent="-228600" eaLnBrk="0" hangingPunct="0">
              <a:defRPr sz="3200" b="1">
                <a:solidFill>
                  <a:srgbClr val="0000FF"/>
                </a:solidFill>
                <a:latin typeface="Arial" panose="020B0604020202020204" pitchFamily="34" charset="0"/>
              </a:defRPr>
            </a:lvl3pPr>
            <a:lvl4pPr marL="1600200" indent="-228600" eaLnBrk="0" hangingPunct="0">
              <a:defRPr sz="3200" b="1">
                <a:solidFill>
                  <a:srgbClr val="0000FF"/>
                </a:solidFill>
                <a:latin typeface="Arial" panose="020B0604020202020204" pitchFamily="34" charset="0"/>
              </a:defRPr>
            </a:lvl4pPr>
            <a:lvl5pPr marL="2057400" indent="-228600" eaLnBrk="0" hangingPunct="0">
              <a:defRPr sz="3200" b="1">
                <a:solidFill>
                  <a:srgbClr val="0000FF"/>
                </a:solidFill>
                <a:latin typeface="Arial" panose="020B0604020202020204" pitchFamily="34" charset="0"/>
              </a:defRPr>
            </a:lvl5pPr>
            <a:lvl6pPr marL="2514600" indent="-228600" eaLnBrk="0" fontAlgn="base" hangingPunct="0">
              <a:spcBef>
                <a:spcPct val="0"/>
              </a:spcBef>
              <a:spcAft>
                <a:spcPct val="0"/>
              </a:spcAft>
              <a:defRPr sz="3200" b="1">
                <a:solidFill>
                  <a:srgbClr val="0000FF"/>
                </a:solidFill>
                <a:latin typeface="Arial" panose="020B0604020202020204" pitchFamily="34" charset="0"/>
              </a:defRPr>
            </a:lvl6pPr>
            <a:lvl7pPr marL="2971800" indent="-228600" eaLnBrk="0" fontAlgn="base" hangingPunct="0">
              <a:spcBef>
                <a:spcPct val="0"/>
              </a:spcBef>
              <a:spcAft>
                <a:spcPct val="0"/>
              </a:spcAft>
              <a:defRPr sz="3200" b="1">
                <a:solidFill>
                  <a:srgbClr val="0000FF"/>
                </a:solidFill>
                <a:latin typeface="Arial" panose="020B0604020202020204" pitchFamily="34" charset="0"/>
              </a:defRPr>
            </a:lvl7pPr>
            <a:lvl8pPr marL="3429000" indent="-228600" eaLnBrk="0" fontAlgn="base" hangingPunct="0">
              <a:spcBef>
                <a:spcPct val="0"/>
              </a:spcBef>
              <a:spcAft>
                <a:spcPct val="0"/>
              </a:spcAft>
              <a:defRPr sz="3200" b="1">
                <a:solidFill>
                  <a:srgbClr val="0000FF"/>
                </a:solidFill>
                <a:latin typeface="Arial" panose="020B0604020202020204" pitchFamily="34" charset="0"/>
              </a:defRPr>
            </a:lvl8pPr>
            <a:lvl9pPr marL="3886200" indent="-228600" eaLnBrk="0" fontAlgn="base" hangingPunct="0">
              <a:spcBef>
                <a:spcPct val="0"/>
              </a:spcBef>
              <a:spcAft>
                <a:spcPct val="0"/>
              </a:spcAft>
              <a:defRPr sz="3200" b="1">
                <a:solidFill>
                  <a:srgbClr val="0000FF"/>
                </a:solidFill>
                <a:latin typeface="Arial" panose="020B0604020202020204" pitchFamily="34" charset="0"/>
              </a:defRPr>
            </a:lvl9pPr>
          </a:lstStyle>
          <a:p>
            <a:pPr eaLnBrk="1" hangingPunct="1">
              <a:spcBef>
                <a:spcPct val="50000"/>
              </a:spcBef>
            </a:pP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Xem</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và</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sửa</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lại</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đoạn</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kết</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bài</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đã</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viết</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nếu</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chưa</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đạt</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yêu</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cầu</a:t>
            </a:r>
            <a:r>
              <a:rPr lang="en-US" altLang="en-US" sz="2600" dirty="0">
                <a:solidFill>
                  <a:schemeClr val="tx1"/>
                </a:solidFill>
                <a:latin typeface="Times New Roman" pitchFamily="18" charset="0"/>
                <a:cs typeface="Times New Roman" pitchFamily="18" charset="0"/>
              </a:rPr>
              <a:t>).</a:t>
            </a:r>
          </a:p>
          <a:p>
            <a:pPr eaLnBrk="1" hangingPunct="1">
              <a:spcBef>
                <a:spcPct val="50000"/>
              </a:spcBef>
            </a:pP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Đọc</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những</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đoạn</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kết</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bài</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của</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bạn</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tham</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khảo</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các</a:t>
            </a:r>
            <a:r>
              <a:rPr lang="en-US" altLang="en-US" sz="2600" dirty="0">
                <a:solidFill>
                  <a:schemeClr val="tx1"/>
                </a:solidFill>
                <a:latin typeface="Times New Roman" pitchFamily="18" charset="0"/>
                <a:cs typeface="Times New Roman" pitchFamily="18" charset="0"/>
              </a:rPr>
              <a:t> ý hay)</a:t>
            </a:r>
          </a:p>
          <a:p>
            <a:pPr eaLnBrk="1" hangingPunct="1">
              <a:spcBef>
                <a:spcPct val="50000"/>
              </a:spcBef>
            </a:pP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Chuẩn</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bị</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tiết</a:t>
            </a:r>
            <a:r>
              <a:rPr lang="en-US" altLang="en-US" sz="2600" dirty="0">
                <a:solidFill>
                  <a:schemeClr val="tx1"/>
                </a:solidFill>
                <a:latin typeface="Times New Roman" pitchFamily="18" charset="0"/>
                <a:cs typeface="Times New Roman" pitchFamily="18" charset="0"/>
              </a:rPr>
              <a:t> 39 : </a:t>
            </a:r>
            <a:r>
              <a:rPr lang="en-US" altLang="en-US" sz="2600" dirty="0" err="1">
                <a:solidFill>
                  <a:schemeClr val="tx1"/>
                </a:solidFill>
                <a:latin typeface="Times New Roman" pitchFamily="18" charset="0"/>
                <a:cs typeface="Times New Roman" pitchFamily="18" charset="0"/>
              </a:rPr>
              <a:t>Tả</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người</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kiểm</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tra</a:t>
            </a:r>
            <a:r>
              <a:rPr lang="en-US" altLang="en-US" sz="2600" dirty="0">
                <a:solidFill>
                  <a:schemeClr val="tx1"/>
                </a:solidFill>
                <a:latin typeface="Times New Roman" pitchFamily="18" charset="0"/>
                <a:cs typeface="Times New Roman" pitchFamily="18" charset="0"/>
              </a:rPr>
              <a:t> </a:t>
            </a:r>
            <a:r>
              <a:rPr lang="en-US" altLang="en-US" sz="2600" dirty="0" err="1">
                <a:solidFill>
                  <a:schemeClr val="tx1"/>
                </a:solidFill>
                <a:latin typeface="Times New Roman" pitchFamily="18" charset="0"/>
                <a:cs typeface="Times New Roman" pitchFamily="18" charset="0"/>
              </a:rPr>
              <a:t>viết</a:t>
            </a:r>
            <a:r>
              <a:rPr lang="en-US" altLang="en-US" sz="2600" dirty="0">
                <a:solidFill>
                  <a:schemeClr val="tx1"/>
                </a:solidFill>
                <a:latin typeface="Times New Roman" pitchFamily="18" charset="0"/>
                <a:cs typeface="Times New Roman" pitchFamily="18" charset="0"/>
              </a:rPr>
              <a:t>)</a:t>
            </a:r>
          </a:p>
        </p:txBody>
      </p:sp>
      <p:sp>
        <p:nvSpPr>
          <p:cNvPr id="6" name="Text Box 2"/>
          <p:cNvSpPr txBox="1">
            <a:spLocks noChangeArrowheads="1"/>
          </p:cNvSpPr>
          <p:nvPr/>
        </p:nvSpPr>
        <p:spPr bwMode="auto">
          <a:xfrm>
            <a:off x="5248462" y="648356"/>
            <a:ext cx="2592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rgbClr val="0000FF"/>
                </a:solidFill>
                <a:latin typeface="Arial" panose="020B0604020202020204" pitchFamily="34" charset="0"/>
              </a:defRPr>
            </a:lvl1pPr>
            <a:lvl2pPr marL="742950" indent="-285750" eaLnBrk="0" hangingPunct="0">
              <a:defRPr sz="3200" b="1">
                <a:solidFill>
                  <a:srgbClr val="0000FF"/>
                </a:solidFill>
                <a:latin typeface="Arial" panose="020B0604020202020204" pitchFamily="34" charset="0"/>
              </a:defRPr>
            </a:lvl2pPr>
            <a:lvl3pPr marL="1143000" indent="-228600" eaLnBrk="0" hangingPunct="0">
              <a:defRPr sz="3200" b="1">
                <a:solidFill>
                  <a:srgbClr val="0000FF"/>
                </a:solidFill>
                <a:latin typeface="Arial" panose="020B0604020202020204" pitchFamily="34" charset="0"/>
              </a:defRPr>
            </a:lvl3pPr>
            <a:lvl4pPr marL="1600200" indent="-228600" eaLnBrk="0" hangingPunct="0">
              <a:defRPr sz="3200" b="1">
                <a:solidFill>
                  <a:srgbClr val="0000FF"/>
                </a:solidFill>
                <a:latin typeface="Arial" panose="020B0604020202020204" pitchFamily="34" charset="0"/>
              </a:defRPr>
            </a:lvl4pPr>
            <a:lvl5pPr marL="2057400" indent="-228600" eaLnBrk="0" hangingPunct="0">
              <a:defRPr sz="3200" b="1">
                <a:solidFill>
                  <a:srgbClr val="0000FF"/>
                </a:solidFill>
                <a:latin typeface="Arial" panose="020B0604020202020204" pitchFamily="34" charset="0"/>
              </a:defRPr>
            </a:lvl5pPr>
            <a:lvl6pPr marL="2514600" indent="-228600" eaLnBrk="0" fontAlgn="base" hangingPunct="0">
              <a:spcBef>
                <a:spcPct val="0"/>
              </a:spcBef>
              <a:spcAft>
                <a:spcPct val="0"/>
              </a:spcAft>
              <a:defRPr sz="3200" b="1">
                <a:solidFill>
                  <a:srgbClr val="0000FF"/>
                </a:solidFill>
                <a:latin typeface="Arial" panose="020B0604020202020204" pitchFamily="34" charset="0"/>
              </a:defRPr>
            </a:lvl6pPr>
            <a:lvl7pPr marL="2971800" indent="-228600" eaLnBrk="0" fontAlgn="base" hangingPunct="0">
              <a:spcBef>
                <a:spcPct val="0"/>
              </a:spcBef>
              <a:spcAft>
                <a:spcPct val="0"/>
              </a:spcAft>
              <a:defRPr sz="3200" b="1">
                <a:solidFill>
                  <a:srgbClr val="0000FF"/>
                </a:solidFill>
                <a:latin typeface="Arial" panose="020B0604020202020204" pitchFamily="34" charset="0"/>
              </a:defRPr>
            </a:lvl7pPr>
            <a:lvl8pPr marL="3429000" indent="-228600" eaLnBrk="0" fontAlgn="base" hangingPunct="0">
              <a:spcBef>
                <a:spcPct val="0"/>
              </a:spcBef>
              <a:spcAft>
                <a:spcPct val="0"/>
              </a:spcAft>
              <a:defRPr sz="3200" b="1">
                <a:solidFill>
                  <a:srgbClr val="0000FF"/>
                </a:solidFill>
                <a:latin typeface="Arial" panose="020B0604020202020204" pitchFamily="34" charset="0"/>
              </a:defRPr>
            </a:lvl8pPr>
            <a:lvl9pPr marL="3886200" indent="-228600" eaLnBrk="0" fontAlgn="base" hangingPunct="0">
              <a:spcBef>
                <a:spcPct val="0"/>
              </a:spcBef>
              <a:spcAft>
                <a:spcPct val="0"/>
              </a:spcAft>
              <a:defRPr sz="3200" b="1">
                <a:solidFill>
                  <a:srgbClr val="0000FF"/>
                </a:solidFill>
                <a:latin typeface="Arial" panose="020B0604020202020204" pitchFamily="34" charset="0"/>
              </a:defRPr>
            </a:lvl9pPr>
          </a:lstStyle>
          <a:p>
            <a:pPr eaLnBrk="1" hangingPunct="1">
              <a:spcBef>
                <a:spcPct val="50000"/>
              </a:spcBef>
            </a:pPr>
            <a:r>
              <a:rPr lang="en-US" altLang="en-US" sz="4000" u="sng">
                <a:solidFill>
                  <a:srgbClr val="FF0000"/>
                </a:solidFill>
                <a:latin typeface="Times New Roman" pitchFamily="18" charset="0"/>
                <a:cs typeface="Times New Roman" pitchFamily="18" charset="0"/>
              </a:rPr>
              <a:t>Dặn dò</a:t>
            </a:r>
          </a:p>
        </p:txBody>
      </p:sp>
    </p:spTree>
    <p:extLst>
      <p:ext uri="{BB962C8B-B14F-4D97-AF65-F5344CB8AC3E}">
        <p14:creationId xmlns:p14="http://schemas.microsoft.com/office/powerpoint/2010/main" val="417773312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WordArt 6"/>
          <p:cNvSpPr>
            <a:spLocks noChangeArrowheads="1" noChangeShapeType="1" noTextEdit="1"/>
          </p:cNvSpPr>
          <p:nvPr/>
        </p:nvSpPr>
        <p:spPr bwMode="auto">
          <a:xfrm>
            <a:off x="1722439" y="561977"/>
            <a:ext cx="8280400" cy="523875"/>
          </a:xfrm>
          <a:prstGeom prst="rect">
            <a:avLst/>
          </a:prstGeom>
        </p:spPr>
        <p:txBody>
          <a:bodyPr wrap="none" fromWordArt="1">
            <a:prstTxWarp prst="textPlain">
              <a:avLst>
                <a:gd name="adj" fmla="val 50000"/>
              </a:avLst>
            </a:prstTxWarp>
          </a:bodyPr>
          <a:lstStyle/>
          <a:p>
            <a:pPr algn="ctr"/>
            <a:r>
              <a:rPr lang="vi-VN" sz="4800" b="1" kern="10" dirty="0">
                <a:ln w="9525">
                  <a:solidFill>
                    <a:srgbClr val="800000"/>
                  </a:solidFill>
                  <a:round/>
                  <a:headEnd/>
                  <a:tailEnd/>
                </a:ln>
                <a:effectLst>
                  <a:outerShdw dist="45791" dir="2021404" algn="ctr" rotWithShape="0">
                    <a:srgbClr val="B2B2B2">
                      <a:alpha val="79999"/>
                    </a:srgbClr>
                  </a:outerShdw>
                </a:effectLst>
                <a:latin typeface="Times New Roman"/>
                <a:cs typeface="Times New Roman"/>
              </a:rPr>
              <a:t>Thứ </a:t>
            </a:r>
            <a:r>
              <a:rPr lang="en-US" sz="4800" b="1" kern="10" dirty="0" err="1" smtClean="0">
                <a:ln w="9525">
                  <a:solidFill>
                    <a:srgbClr val="800000"/>
                  </a:solidFill>
                  <a:round/>
                  <a:headEnd/>
                  <a:tailEnd/>
                </a:ln>
                <a:effectLst>
                  <a:outerShdw dist="45791" dir="2021404" algn="ctr" rotWithShape="0">
                    <a:srgbClr val="B2B2B2">
                      <a:alpha val="79999"/>
                    </a:srgbClr>
                  </a:outerShdw>
                </a:effectLst>
                <a:latin typeface="Times New Roman"/>
                <a:cs typeface="Times New Roman"/>
              </a:rPr>
              <a:t>sáu</a:t>
            </a:r>
            <a:r>
              <a:rPr lang="vi-VN" sz="4800" b="1" kern="10" dirty="0" smtClean="0">
                <a:ln w="9525">
                  <a:solidFill>
                    <a:srgbClr val="800000"/>
                  </a:solidFill>
                  <a:round/>
                  <a:headEnd/>
                  <a:tailEnd/>
                </a:ln>
                <a:effectLst>
                  <a:outerShdw dist="45791" dir="2021404" algn="ctr" rotWithShape="0">
                    <a:srgbClr val="B2B2B2">
                      <a:alpha val="79999"/>
                    </a:srgbClr>
                  </a:outerShdw>
                </a:effectLst>
                <a:latin typeface="Times New Roman"/>
                <a:cs typeface="Times New Roman"/>
              </a:rPr>
              <a:t> </a:t>
            </a:r>
            <a:r>
              <a:rPr lang="vi-VN" sz="4800" b="1" kern="10" dirty="0">
                <a:ln w="9525">
                  <a:solidFill>
                    <a:srgbClr val="800000"/>
                  </a:solidFill>
                  <a:round/>
                  <a:headEnd/>
                  <a:tailEnd/>
                </a:ln>
                <a:effectLst>
                  <a:outerShdw dist="45791" dir="2021404" algn="ctr" rotWithShape="0">
                    <a:srgbClr val="B2B2B2">
                      <a:alpha val="79999"/>
                    </a:srgbClr>
                  </a:outerShdw>
                </a:effectLst>
                <a:latin typeface="Times New Roman"/>
                <a:cs typeface="Times New Roman"/>
              </a:rPr>
              <a:t>ngày </a:t>
            </a:r>
            <a:r>
              <a:rPr lang="en-US" sz="4800" b="1" kern="10" dirty="0" smtClean="0">
                <a:ln w="9525">
                  <a:solidFill>
                    <a:srgbClr val="800000"/>
                  </a:solidFill>
                  <a:round/>
                  <a:headEnd/>
                  <a:tailEnd/>
                </a:ln>
                <a:effectLst>
                  <a:outerShdw dist="45791" dir="2021404" algn="ctr" rotWithShape="0">
                    <a:srgbClr val="B2B2B2">
                      <a:alpha val="79999"/>
                    </a:srgbClr>
                  </a:outerShdw>
                </a:effectLst>
                <a:latin typeface="Times New Roman"/>
                <a:cs typeface="Times New Roman"/>
              </a:rPr>
              <a:t>28</a:t>
            </a:r>
            <a:r>
              <a:rPr lang="vi-VN" sz="4800" b="1" kern="10" dirty="0" smtClean="0">
                <a:ln w="9525">
                  <a:solidFill>
                    <a:srgbClr val="800000"/>
                  </a:solidFill>
                  <a:round/>
                  <a:headEnd/>
                  <a:tailEnd/>
                </a:ln>
                <a:effectLst>
                  <a:outerShdw dist="45791" dir="2021404" algn="ctr" rotWithShape="0">
                    <a:srgbClr val="B2B2B2">
                      <a:alpha val="79999"/>
                    </a:srgbClr>
                  </a:outerShdw>
                </a:effectLst>
                <a:latin typeface="Times New Roman"/>
                <a:cs typeface="Times New Roman"/>
              </a:rPr>
              <a:t> </a:t>
            </a:r>
            <a:r>
              <a:rPr lang="vi-VN" sz="4800" b="1" kern="10" dirty="0">
                <a:ln w="9525">
                  <a:solidFill>
                    <a:srgbClr val="800000"/>
                  </a:solidFill>
                  <a:round/>
                  <a:headEnd/>
                  <a:tailEnd/>
                </a:ln>
                <a:effectLst>
                  <a:outerShdw dist="45791" dir="2021404" algn="ctr" rotWithShape="0">
                    <a:srgbClr val="B2B2B2">
                      <a:alpha val="79999"/>
                    </a:srgbClr>
                  </a:outerShdw>
                </a:effectLst>
                <a:latin typeface="Times New Roman"/>
                <a:cs typeface="Times New Roman"/>
              </a:rPr>
              <a:t>tháng 1 năm 2022</a:t>
            </a:r>
            <a:endParaRPr lang="en-US" sz="4800" b="1" kern="10" dirty="0">
              <a:ln w="9525">
                <a:solidFill>
                  <a:srgbClr val="800000"/>
                </a:solidFill>
                <a:round/>
                <a:headEnd/>
                <a:tailEnd/>
              </a:ln>
              <a:effectLst>
                <a:outerShdw dist="45791" dir="2021404" algn="ctr" rotWithShape="0">
                  <a:srgbClr val="B2B2B2">
                    <a:alpha val="79999"/>
                  </a:srgbClr>
                </a:outerShdw>
              </a:effectLst>
              <a:latin typeface="Times New Roman"/>
              <a:cs typeface="Times New Roman"/>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689" y="5073650"/>
            <a:ext cx="1724025" cy="17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5400"/>
            <a:ext cx="1722439" cy="17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0300" y="76200"/>
            <a:ext cx="8128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5254627"/>
            <a:ext cx="1862139"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p>
            <a:endParaRPr lang="vi-VN"/>
          </a:p>
        </p:txBody>
      </p:sp>
      <p:sp>
        <p:nvSpPr>
          <p:cNvPr id="10" name="WordArt 5"/>
          <p:cNvSpPr>
            <a:spLocks noChangeArrowheads="1" noChangeShapeType="1" noTextEdit="1"/>
          </p:cNvSpPr>
          <p:nvPr/>
        </p:nvSpPr>
        <p:spPr bwMode="auto">
          <a:xfrm>
            <a:off x="2920116" y="1397000"/>
            <a:ext cx="5101389" cy="1348619"/>
          </a:xfrm>
          <a:prstGeom prst="rect">
            <a:avLst/>
          </a:prstGeom>
        </p:spPr>
        <p:txBody>
          <a:bodyPr wrap="none" fromWordArt="1">
            <a:prstTxWarp prst="textPlain">
              <a:avLst>
                <a:gd name="adj" fmla="val 50000"/>
              </a:avLst>
            </a:prstTxWarp>
          </a:bodyPr>
          <a:lstStyle/>
          <a:p>
            <a:pPr algn="ctr"/>
            <a:r>
              <a:rPr lang="en-US" kern="10" dirty="0" err="1"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kern="10" dirty="0"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kern="10" dirty="0" err="1"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làm</a:t>
            </a:r>
            <a:r>
              <a:rPr lang="en-US" kern="10" dirty="0"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kern="10" dirty="0" err="1" smtClean="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văn</a:t>
            </a:r>
            <a:endParaRPr lang="en-US" kern="10" dirty="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a:xfrm>
            <a:off x="1540041" y="2759772"/>
            <a:ext cx="8229600" cy="18960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7200" b="1" i="1" dirty="0" err="1">
                <a:solidFill>
                  <a:srgbClr val="FF0000"/>
                </a:solidFill>
                <a:latin typeface="Times New Roman" panose="02020603050405020304" pitchFamily="18" charset="0"/>
                <a:cs typeface="Times New Roman" panose="02020603050405020304" pitchFamily="18" charset="0"/>
              </a:rPr>
              <a:t>Luyện</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tập</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tả</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người</a:t>
            </a:r>
            <a:endParaRPr lang="en-US" altLang="en-US" sz="7200" b="1" i="1" dirty="0">
              <a:solidFill>
                <a:srgbClr val="FF0000"/>
              </a:solidFill>
              <a:latin typeface="Times New Roman" panose="02020603050405020304" pitchFamily="18" charset="0"/>
              <a:cs typeface="Times New Roman" panose="02020603050405020304" pitchFamily="18" charset="0"/>
            </a:endParaRPr>
          </a:p>
          <a:p>
            <a:r>
              <a:rPr lang="en-US" altLang="en-US" sz="7200" b="1" i="1" dirty="0">
                <a:solidFill>
                  <a:srgbClr val="FF0000"/>
                </a:solidFill>
                <a:latin typeface="Times New Roman" panose="02020603050405020304" pitchFamily="18" charset="0"/>
                <a:cs typeface="Times New Roman" panose="02020603050405020304" pitchFamily="18" charset="0"/>
              </a:rPr>
              <a:t>(</a:t>
            </a:r>
            <a:r>
              <a:rPr lang="en-US" altLang="en-US" sz="7200" b="1" i="1" dirty="0" err="1">
                <a:solidFill>
                  <a:srgbClr val="FF0000"/>
                </a:solidFill>
                <a:latin typeface="Times New Roman" panose="02020603050405020304" pitchFamily="18" charset="0"/>
                <a:cs typeface="Times New Roman" panose="02020603050405020304" pitchFamily="18" charset="0"/>
              </a:rPr>
              <a:t>Dựng</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đoạn</a:t>
            </a:r>
            <a:r>
              <a:rPr lang="en-US" altLang="en-US" sz="7200" b="1" i="1" dirty="0">
                <a:solidFill>
                  <a:srgbClr val="FF0000"/>
                </a:solidFill>
                <a:latin typeface="Times New Roman" panose="02020603050405020304" pitchFamily="18" charset="0"/>
                <a:cs typeface="Times New Roman" panose="02020603050405020304" pitchFamily="18" charset="0"/>
              </a:rPr>
              <a:t> </a:t>
            </a:r>
            <a:r>
              <a:rPr lang="en-US" altLang="en-US" sz="7200" b="1" i="1" dirty="0" err="1" smtClean="0">
                <a:solidFill>
                  <a:srgbClr val="FF0000"/>
                </a:solidFill>
                <a:latin typeface="Times New Roman" panose="02020603050405020304" pitchFamily="18" charset="0"/>
                <a:cs typeface="Times New Roman" panose="02020603050405020304" pitchFamily="18" charset="0"/>
              </a:rPr>
              <a:t>kết</a:t>
            </a:r>
            <a:r>
              <a:rPr lang="en-US" altLang="en-US" sz="7200" b="1" i="1" dirty="0" smtClean="0">
                <a:solidFill>
                  <a:srgbClr val="FF0000"/>
                </a:solidFill>
                <a:latin typeface="Times New Roman" panose="02020603050405020304" pitchFamily="18" charset="0"/>
                <a:cs typeface="Times New Roman" panose="02020603050405020304" pitchFamily="18" charset="0"/>
              </a:rPr>
              <a:t> </a:t>
            </a:r>
            <a:r>
              <a:rPr lang="en-US" altLang="en-US" sz="7200" b="1" i="1" dirty="0" err="1">
                <a:solidFill>
                  <a:srgbClr val="FF0000"/>
                </a:solidFill>
                <a:latin typeface="Times New Roman" panose="02020603050405020304" pitchFamily="18" charset="0"/>
                <a:cs typeface="Times New Roman" panose="02020603050405020304" pitchFamily="18" charset="0"/>
              </a:rPr>
              <a:t>bài</a:t>
            </a:r>
            <a:r>
              <a:rPr lang="en-US" altLang="en-US" sz="7200" b="1" i="1" dirty="0">
                <a:solidFill>
                  <a:srgbClr val="FF0000"/>
                </a:solidFill>
                <a:latin typeface="Times New Roman" panose="02020603050405020304" pitchFamily="18" charset="0"/>
                <a:cs typeface="Times New Roman" panose="02020603050405020304" pitchFamily="18" charset="0"/>
              </a:rPr>
              <a:t>)</a:t>
            </a:r>
            <a:r>
              <a:rPr lang="en-US" altLang="en-US" sz="7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59513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op 30 Hình Nền Powerpoint Mầm Non Cute, Dễ Thương, Sinh Độ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275167" y="1690688"/>
            <a:ext cx="8229600" cy="1349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7000" b="1" i="1" dirty="0" err="1">
                <a:solidFill>
                  <a:srgbClr val="FF0000"/>
                </a:solidFill>
                <a:latin typeface="Times New Roman" panose="02020603050405020304" pitchFamily="18" charset="0"/>
                <a:cs typeface="Times New Roman" panose="02020603050405020304" pitchFamily="18" charset="0"/>
              </a:rPr>
              <a:t>Khởi</a:t>
            </a:r>
            <a:r>
              <a:rPr lang="en-US" altLang="en-US" sz="7000" b="1" i="1" dirty="0">
                <a:solidFill>
                  <a:srgbClr val="FF0000"/>
                </a:solidFill>
                <a:latin typeface="Times New Roman" panose="02020603050405020304" pitchFamily="18" charset="0"/>
                <a:cs typeface="Times New Roman" panose="02020603050405020304" pitchFamily="18" charset="0"/>
              </a:rPr>
              <a:t> </a:t>
            </a:r>
            <a:r>
              <a:rPr lang="en-US" altLang="en-US" sz="7000" b="1" i="1" dirty="0" err="1">
                <a:solidFill>
                  <a:srgbClr val="FF0000"/>
                </a:solidFill>
                <a:latin typeface="Times New Roman" panose="02020603050405020304" pitchFamily="18" charset="0"/>
                <a:cs typeface="Times New Roman" panose="02020603050405020304" pitchFamily="18" charset="0"/>
              </a:rPr>
              <a:t>động</a:t>
            </a:r>
            <a:endParaRPr lang="en-US" altLang="en-US" sz="7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033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97" name="Google Shape;97;p2"/>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98" name="Google Shape;98;p2"/>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99" name="Google Shape;99;p2"/>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100" name="Google Shape;100;p2"/>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101" name="Google Shape;101;p2"/>
          <p:cNvSpPr/>
          <p:nvPr/>
        </p:nvSpPr>
        <p:spPr>
          <a:xfrm>
            <a:off x="2927648" y="1270096"/>
            <a:ext cx="6577614" cy="2554545"/>
          </a:xfrm>
          <a:prstGeom prst="rect">
            <a:avLst/>
          </a:prstGeom>
        </p:spPr>
        <p:txBody>
          <a:bodyPr>
            <a:prstTxWarp prst="textPlain">
              <a:avLst/>
            </a:prstTxWarp>
          </a:bodyPr>
          <a:lstStyle/>
          <a:p>
            <a:pPr lvl="0" algn="ctr"/>
            <a:r>
              <a:rPr b="1" dirty="0">
                <a:ln w="9525" cap="flat" cmpd="sng">
                  <a:solidFill>
                    <a:srgbClr val="FFFF00"/>
                  </a:solidFill>
                  <a:prstDash val="solid"/>
                  <a:round/>
                  <a:headEnd type="none" w="sm" len="sm"/>
                  <a:tailEnd type="none" w="sm" len="sm"/>
                </a:ln>
                <a:solidFill>
                  <a:srgbClr val="494429"/>
                </a:solidFill>
                <a:latin typeface="Times New Roman" pitchFamily="18" charset="0"/>
                <a:cs typeface="Times New Roman" pitchFamily="18" charset="0"/>
              </a:rPr>
              <a:t>BÍ MẬT </a:t>
            </a:r>
            <a:br>
              <a:rPr b="1" dirty="0">
                <a:ln w="9525" cap="flat" cmpd="sng">
                  <a:solidFill>
                    <a:srgbClr val="FFFF00"/>
                  </a:solidFill>
                  <a:prstDash val="solid"/>
                  <a:round/>
                  <a:headEnd type="none" w="sm" len="sm"/>
                  <a:tailEnd type="none" w="sm" len="sm"/>
                </a:ln>
                <a:solidFill>
                  <a:srgbClr val="494429"/>
                </a:solidFill>
                <a:latin typeface="Times New Roman" pitchFamily="18" charset="0"/>
                <a:cs typeface="Times New Roman" pitchFamily="18" charset="0"/>
              </a:rPr>
            </a:br>
            <a:r>
              <a:rPr b="1" dirty="0">
                <a:ln w="9525" cap="flat" cmpd="sng">
                  <a:solidFill>
                    <a:srgbClr val="FFFF00"/>
                  </a:solidFill>
                  <a:prstDash val="solid"/>
                  <a:round/>
                  <a:headEnd type="none" w="sm" len="sm"/>
                  <a:tailEnd type="none" w="sm" len="sm"/>
                </a:ln>
                <a:solidFill>
                  <a:srgbClr val="494429"/>
                </a:solidFill>
                <a:latin typeface="Times New Roman" pitchFamily="18" charset="0"/>
                <a:cs typeface="Times New Roman" pitchFamily="18" charset="0"/>
              </a:rPr>
              <a:t>KHO BÁU CỔ</a:t>
            </a:r>
          </a:p>
        </p:txBody>
      </p:sp>
      <p:pic>
        <p:nvPicPr>
          <p:cNvPr id="102" name="Google Shape;102;p2"/>
          <p:cNvPicPr preferRelativeResize="0"/>
          <p:nvPr/>
        </p:nvPicPr>
        <p:blipFill rotWithShape="1">
          <a:blip r:embed="rId9">
            <a:alphaModFix/>
          </a:blip>
          <a:srcRect/>
          <a:stretch/>
        </p:blipFill>
        <p:spPr>
          <a:xfrm>
            <a:off x="12876584" y="6307863"/>
            <a:ext cx="609600" cy="609600"/>
          </a:xfrm>
          <a:prstGeom prst="rect">
            <a:avLst/>
          </a:prstGeom>
          <a:noFill/>
          <a:ln>
            <a:noFill/>
          </a:ln>
        </p:spPr>
      </p:pic>
    </p:spTree>
    <p:extLst>
      <p:ext uri="{BB962C8B-B14F-4D97-AF65-F5344CB8AC3E}">
        <p14:creationId xmlns:p14="http://schemas.microsoft.com/office/powerpoint/2010/main" val="28761958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alphaModFix/>
          </a:blip>
          <a:srcRect/>
          <a:stretch/>
        </p:blipFill>
        <p:spPr>
          <a:xfrm>
            <a:off x="2781840" y="332656"/>
            <a:ext cx="6338497" cy="4689287"/>
          </a:xfrm>
          <a:prstGeom prst="rect">
            <a:avLst/>
          </a:prstGeom>
          <a:noFill/>
          <a:ln>
            <a:noFill/>
          </a:ln>
        </p:spPr>
      </p:pic>
      <p:pic>
        <p:nvPicPr>
          <p:cNvPr id="108" name="Google Shape;108;p3"/>
          <p:cNvPicPr preferRelativeResize="0"/>
          <p:nvPr/>
        </p:nvPicPr>
        <p:blipFill rotWithShape="1">
          <a:blip r:embed="rId5">
            <a:alphaModFix/>
          </a:blip>
          <a:srcRect l="40297" t="44231" r="46039" b="5871"/>
          <a:stretch/>
        </p:blipFill>
        <p:spPr>
          <a:xfrm>
            <a:off x="1703513" y="3356993"/>
            <a:ext cx="1571467" cy="3712305"/>
          </a:xfrm>
          <a:prstGeom prst="rect">
            <a:avLst/>
          </a:prstGeom>
          <a:noFill/>
          <a:ln>
            <a:noFill/>
          </a:ln>
        </p:spPr>
      </p:pic>
      <p:sp>
        <p:nvSpPr>
          <p:cNvPr id="109" name="Google Shape;109;p3"/>
          <p:cNvSpPr txBox="1"/>
          <p:nvPr/>
        </p:nvSpPr>
        <p:spPr>
          <a:xfrm>
            <a:off x="3402611" y="1014786"/>
            <a:ext cx="5243121" cy="3108503"/>
          </a:xfrm>
          <a:prstGeom prst="rect">
            <a:avLst/>
          </a:prstGeom>
          <a:noFill/>
          <a:ln>
            <a:noFill/>
          </a:ln>
        </p:spPr>
        <p:txBody>
          <a:bodyPr spcFirstLastPara="1" wrap="square" lIns="91425" tIns="45700" rIns="91425" bIns="45700" anchor="t" anchorCtr="0">
            <a:spAutoFit/>
          </a:bodyPr>
          <a:lstStyle/>
          <a:p>
            <a:r>
              <a:rPr lang="en-US" sz="2800" dirty="0" err="1">
                <a:solidFill>
                  <a:schemeClr val="dk1"/>
                </a:solidFill>
                <a:latin typeface="Times New Roman" pitchFamily="18" charset="0"/>
                <a:ea typeface="Arial"/>
                <a:cs typeface="Times New Roman" pitchFamily="18" charset="0"/>
                <a:sym typeface="Arial"/>
              </a:rPr>
              <a:t>Chào</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mừng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các</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em</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đến</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với</a:t>
            </a:r>
            <a:r>
              <a:rPr lang="en-US" sz="2800" dirty="0">
                <a:solidFill>
                  <a:schemeClr val="dk1"/>
                </a:solidFill>
                <a:latin typeface="Times New Roman" pitchFamily="18" charset="0"/>
                <a:ea typeface="Arial"/>
                <a:cs typeface="Times New Roman" pitchFamily="18" charset="0"/>
                <a:sym typeface="Arial"/>
              </a:rPr>
              <a:t> </a:t>
            </a:r>
            <a:endParaRPr dirty="0">
              <a:latin typeface="Times New Roman" pitchFamily="18" charset="0"/>
              <a:cs typeface="Times New Roman" pitchFamily="18" charset="0"/>
            </a:endParaRPr>
          </a:p>
          <a:p>
            <a:r>
              <a:rPr lang="en-US" sz="2800" dirty="0">
                <a:solidFill>
                  <a:schemeClr val="dk1"/>
                </a:solidFill>
                <a:latin typeface="Times New Roman" pitchFamily="18" charset="0"/>
                <a:ea typeface="Arial"/>
                <a:cs typeface="Times New Roman" pitchFamily="18" charset="0"/>
                <a:sym typeface="Arial"/>
              </a:rPr>
              <a:t>hang </a:t>
            </a:r>
            <a:r>
              <a:rPr lang="en-US" sz="2800" dirty="0" err="1">
                <a:solidFill>
                  <a:schemeClr val="dk1"/>
                </a:solidFill>
                <a:latin typeface="Times New Roman" pitchFamily="18" charset="0"/>
                <a:ea typeface="Arial"/>
                <a:cs typeface="Times New Roman" pitchFamily="18" charset="0"/>
                <a:sym typeface="Arial"/>
              </a:rPr>
              <a:t>động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bí</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mật</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của</a:t>
            </a:r>
            <a:r>
              <a:rPr lang="en-US" sz="2800" dirty="0">
                <a:solidFill>
                  <a:schemeClr val="dk1"/>
                </a:solidFill>
                <a:latin typeface="Times New Roman" pitchFamily="18" charset="0"/>
                <a:ea typeface="Arial"/>
                <a:cs typeface="Times New Roman" pitchFamily="18" charset="0"/>
                <a:sym typeface="Arial"/>
              </a:rPr>
              <a:t> ta!!!</a:t>
            </a:r>
            <a:endParaRPr dirty="0">
              <a:latin typeface="Times New Roman" pitchFamily="18" charset="0"/>
              <a:cs typeface="Times New Roman" pitchFamily="18" charset="0"/>
            </a:endParaRPr>
          </a:p>
          <a:p>
            <a:r>
              <a:rPr lang="en-US" sz="2800" dirty="0">
                <a:solidFill>
                  <a:schemeClr val="dk1"/>
                </a:solidFill>
                <a:latin typeface="Times New Roman" pitchFamily="18" charset="0"/>
                <a:ea typeface="Arial"/>
                <a:cs typeface="Times New Roman" pitchFamily="18" charset="0"/>
                <a:sym typeface="Arial"/>
              </a:rPr>
              <a:t>Ta </a:t>
            </a:r>
            <a:r>
              <a:rPr lang="en-US" sz="2800" dirty="0" err="1">
                <a:solidFill>
                  <a:schemeClr val="dk1"/>
                </a:solidFill>
                <a:latin typeface="Times New Roman" pitchFamily="18" charset="0"/>
                <a:ea typeface="Arial"/>
                <a:cs typeface="Times New Roman" pitchFamily="18" charset="0"/>
                <a:sym typeface="Arial"/>
              </a:rPr>
              <a:t>sẽ</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tặng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các</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em</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những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rương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châu</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báu</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với</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điều</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kiện</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các</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em</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phải</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tự</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vượt</a:t>
            </a:r>
            <a:r>
              <a:rPr lang="en-US" sz="2800" dirty="0">
                <a:solidFill>
                  <a:schemeClr val="dk1"/>
                </a:solidFill>
                <a:latin typeface="Times New Roman" pitchFamily="18" charset="0"/>
                <a:ea typeface="Arial"/>
                <a:cs typeface="Times New Roman" pitchFamily="18" charset="0"/>
                <a:sym typeface="Arial"/>
              </a:rPr>
              <a:t> qua </a:t>
            </a:r>
            <a:r>
              <a:rPr lang="en-US" sz="2800" dirty="0" err="1">
                <a:solidFill>
                  <a:schemeClr val="dk1"/>
                </a:solidFill>
                <a:latin typeface="Times New Roman" pitchFamily="18" charset="0"/>
                <a:ea typeface="Arial"/>
                <a:cs typeface="Times New Roman" pitchFamily="18" charset="0"/>
                <a:sym typeface="Arial"/>
              </a:rPr>
              <a:t>thử</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tháchcủa</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những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chiếc</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rương</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kia</a:t>
            </a:r>
            <a:r>
              <a:rPr lang="en-US" sz="2800" dirty="0">
                <a:solidFill>
                  <a:schemeClr val="dk1"/>
                </a:solidFill>
                <a:latin typeface="Times New Roman" pitchFamily="18" charset="0"/>
                <a:ea typeface="Arial"/>
                <a:cs typeface="Times New Roman" pitchFamily="18" charset="0"/>
                <a:sym typeface="Arial"/>
              </a:rPr>
              <a:t>!</a:t>
            </a:r>
            <a:endParaRPr dirty="0">
              <a:latin typeface="Times New Roman" pitchFamily="18" charset="0"/>
              <a:cs typeface="Times New Roman" pitchFamily="18" charset="0"/>
            </a:endParaRPr>
          </a:p>
          <a:p>
            <a:r>
              <a:rPr lang="en-US" sz="2800" dirty="0" err="1">
                <a:solidFill>
                  <a:schemeClr val="dk1"/>
                </a:solidFill>
                <a:latin typeface="Times New Roman" pitchFamily="18" charset="0"/>
                <a:ea typeface="Arial"/>
                <a:cs typeface="Times New Roman" pitchFamily="18" charset="0"/>
                <a:sym typeface="Arial"/>
              </a:rPr>
              <a:t>Chúc</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các</a:t>
            </a:r>
            <a:r>
              <a:rPr lang="en-US" sz="2800" dirty="0">
                <a:solidFill>
                  <a:schemeClr val="dk1"/>
                </a:solidFill>
                <a:latin typeface="Times New Roman" pitchFamily="18" charset="0"/>
                <a:ea typeface="Arial"/>
                <a:cs typeface="Times New Roman" pitchFamily="18" charset="0"/>
                <a:sym typeface="Arial"/>
              </a:rPr>
              <a:t> </a:t>
            </a:r>
            <a:r>
              <a:rPr lang="en-US" sz="2800" dirty="0" err="1">
                <a:solidFill>
                  <a:schemeClr val="dk1"/>
                </a:solidFill>
                <a:latin typeface="Times New Roman" pitchFamily="18" charset="0"/>
                <a:ea typeface="Arial"/>
                <a:cs typeface="Times New Roman" pitchFamily="18" charset="0"/>
                <a:sym typeface="Arial"/>
              </a:rPr>
              <a:t>em</a:t>
            </a:r>
            <a:r>
              <a:rPr lang="en-US" sz="2800" dirty="0">
                <a:solidFill>
                  <a:schemeClr val="dk1"/>
                </a:solidFill>
                <a:latin typeface="Times New Roman" pitchFamily="18" charset="0"/>
                <a:ea typeface="Arial"/>
                <a:cs typeface="Times New Roman" pitchFamily="18" charset="0"/>
                <a:sym typeface="Arial"/>
              </a:rPr>
              <a:t> may </a:t>
            </a:r>
            <a:r>
              <a:rPr lang="en-US" sz="2800" dirty="0" err="1">
                <a:solidFill>
                  <a:schemeClr val="dk1"/>
                </a:solidFill>
                <a:latin typeface="Times New Roman" pitchFamily="18" charset="0"/>
                <a:ea typeface="Arial"/>
                <a:cs typeface="Times New Roman" pitchFamily="18" charset="0"/>
                <a:sym typeface="Arial"/>
              </a:rPr>
              <a:t>mắn</a:t>
            </a:r>
            <a:r>
              <a:rPr lang="en-US" sz="2800" dirty="0">
                <a:solidFill>
                  <a:schemeClr val="dk1"/>
                </a:solidFill>
                <a:latin typeface="Times New Roman" pitchFamily="18" charset="0"/>
                <a:ea typeface="Arial"/>
                <a:cs typeface="Times New Roman" pitchFamily="18" charset="0"/>
                <a:sym typeface="Arial"/>
              </a:rPr>
              <a:t>...</a:t>
            </a:r>
            <a:endParaRPr sz="2800" dirty="0">
              <a:solidFill>
                <a:schemeClr val="dk1"/>
              </a:solidFill>
              <a:latin typeface="Times New Roman" pitchFamily="18" charset="0"/>
              <a:ea typeface="Arial"/>
              <a:cs typeface="Times New Roman" pitchFamily="18" charset="0"/>
              <a:sym typeface="Arial"/>
            </a:endParaRPr>
          </a:p>
        </p:txBody>
      </p:sp>
      <p:pic>
        <p:nvPicPr>
          <p:cNvPr id="110" name="Google Shape;110;p3"/>
          <p:cNvPicPr preferRelativeResize="0"/>
          <p:nvPr/>
        </p:nvPicPr>
        <p:blipFill rotWithShape="1">
          <a:blip r:embed="rId6">
            <a:alphaModFix/>
          </a:blip>
          <a:srcRect/>
          <a:stretch/>
        </p:blipFill>
        <p:spPr>
          <a:xfrm>
            <a:off x="1703513" y="172914"/>
            <a:ext cx="1736767" cy="1324285"/>
          </a:xfrm>
          <a:prstGeom prst="rect">
            <a:avLst/>
          </a:prstGeom>
          <a:noFill/>
          <a:ln>
            <a:noFill/>
          </a:ln>
        </p:spPr>
      </p:pic>
      <p:pic>
        <p:nvPicPr>
          <p:cNvPr id="111" name="Google Shape;111;p3"/>
          <p:cNvPicPr preferRelativeResize="0"/>
          <p:nvPr/>
        </p:nvPicPr>
        <p:blipFill rotWithShape="1">
          <a:blip r:embed="rId7">
            <a:alphaModFix/>
          </a:blip>
          <a:srcRect/>
          <a:stretch/>
        </p:blipFill>
        <p:spPr>
          <a:xfrm>
            <a:off x="7896201" y="4276526"/>
            <a:ext cx="2786077" cy="2392834"/>
          </a:xfrm>
          <a:prstGeom prst="rect">
            <a:avLst/>
          </a:prstGeom>
          <a:noFill/>
          <a:ln>
            <a:noFill/>
          </a:ln>
        </p:spPr>
      </p:pic>
      <p:pic>
        <p:nvPicPr>
          <p:cNvPr id="112" name="Google Shape;112;p3"/>
          <p:cNvPicPr preferRelativeResize="0"/>
          <p:nvPr/>
        </p:nvPicPr>
        <p:blipFill rotWithShape="1">
          <a:blip r:embed="rId8">
            <a:alphaModFix/>
          </a:blip>
          <a:srcRect/>
          <a:stretch/>
        </p:blipFill>
        <p:spPr>
          <a:xfrm>
            <a:off x="8645732" y="5613397"/>
            <a:ext cx="2055670" cy="1304066"/>
          </a:xfrm>
          <a:prstGeom prst="rect">
            <a:avLst/>
          </a:prstGeom>
          <a:noFill/>
          <a:ln>
            <a:noFill/>
          </a:ln>
        </p:spPr>
      </p:pic>
      <p:pic>
        <p:nvPicPr>
          <p:cNvPr id="113" name="Google Shape;113;p3"/>
          <p:cNvPicPr preferRelativeResize="0"/>
          <p:nvPr/>
        </p:nvPicPr>
        <p:blipFill rotWithShape="1">
          <a:blip r:embed="rId9">
            <a:alphaModFix/>
          </a:blip>
          <a:srcRect/>
          <a:stretch/>
        </p:blipFill>
        <p:spPr>
          <a:xfrm flipH="1">
            <a:off x="8820139" y="172914"/>
            <a:ext cx="1944216" cy="2194365"/>
          </a:xfrm>
          <a:prstGeom prst="rect">
            <a:avLst/>
          </a:prstGeom>
          <a:noFill/>
          <a:ln>
            <a:noFill/>
          </a:ln>
        </p:spPr>
      </p:pic>
      <p:pic>
        <p:nvPicPr>
          <p:cNvPr id="114" name="Google Shape;114;p3"/>
          <p:cNvPicPr preferRelativeResize="0"/>
          <p:nvPr/>
        </p:nvPicPr>
        <p:blipFill rotWithShape="1">
          <a:blip r:embed="rId10">
            <a:alphaModFix/>
          </a:blip>
          <a:srcRect/>
          <a:stretch/>
        </p:blipFill>
        <p:spPr>
          <a:xfrm>
            <a:off x="13236624" y="6255767"/>
            <a:ext cx="609600" cy="609600"/>
          </a:xfrm>
          <a:prstGeom prst="rect">
            <a:avLst/>
          </a:prstGeom>
          <a:noFill/>
          <a:ln>
            <a:noFill/>
          </a:ln>
        </p:spPr>
      </p:pic>
    </p:spTree>
    <p:extLst>
      <p:ext uri="{BB962C8B-B14F-4D97-AF65-F5344CB8AC3E}">
        <p14:creationId xmlns:p14="http://schemas.microsoft.com/office/powerpoint/2010/main" val="2026010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4">
            <a:alphaModFix/>
          </a:blip>
          <a:srcRect/>
          <a:stretch/>
        </p:blipFill>
        <p:spPr>
          <a:xfrm>
            <a:off x="2781840" y="332656"/>
            <a:ext cx="7490625" cy="2016225"/>
          </a:xfrm>
          <a:prstGeom prst="rect">
            <a:avLst/>
          </a:prstGeom>
          <a:noFill/>
          <a:ln>
            <a:noFill/>
          </a:ln>
        </p:spPr>
      </p:pic>
      <p:pic>
        <p:nvPicPr>
          <p:cNvPr id="150" name="Google Shape;150;p6">
            <a:hlinkClick r:id="rId5" action="ppaction://hlinksldjump"/>
          </p:cNvPr>
          <p:cNvPicPr preferRelativeResize="0"/>
          <p:nvPr/>
        </p:nvPicPr>
        <p:blipFill rotWithShape="1">
          <a:blip r:embed="rId6">
            <a:alphaModFix/>
          </a:blip>
          <a:srcRect l="40297" t="44231" r="46039" b="5871"/>
          <a:stretch/>
        </p:blipFill>
        <p:spPr>
          <a:xfrm>
            <a:off x="1703513" y="3356993"/>
            <a:ext cx="1571467" cy="3712305"/>
          </a:xfrm>
          <a:prstGeom prst="rect">
            <a:avLst/>
          </a:prstGeom>
          <a:noFill/>
          <a:ln>
            <a:noFill/>
          </a:ln>
        </p:spPr>
      </p:pic>
      <p:sp>
        <p:nvSpPr>
          <p:cNvPr id="151" name="Google Shape;151;p6"/>
          <p:cNvSpPr txBox="1"/>
          <p:nvPr/>
        </p:nvSpPr>
        <p:spPr>
          <a:xfrm>
            <a:off x="3479452" y="712368"/>
            <a:ext cx="5272662" cy="954067"/>
          </a:xfrm>
          <a:prstGeom prst="rect">
            <a:avLst/>
          </a:prstGeom>
          <a:noFill/>
          <a:ln>
            <a:noFill/>
          </a:ln>
        </p:spPr>
        <p:txBody>
          <a:bodyPr spcFirstLastPara="1" wrap="square" lIns="91425" tIns="45700" rIns="91425" bIns="45700" anchor="t" anchorCtr="0">
            <a:spAutoFit/>
          </a:bodyPr>
          <a:lstStyle/>
          <a:p>
            <a:r>
              <a:rPr lang="en-US" sz="2800" b="1" dirty="0" err="1">
                <a:solidFill>
                  <a:srgbClr val="FF0000"/>
                </a:solidFill>
                <a:latin typeface="Times New Roman" pitchFamily="18" charset="0"/>
                <a:ea typeface="Arial"/>
                <a:cs typeface="Times New Roman" pitchFamily="18" charset="0"/>
                <a:sym typeface="Arial"/>
              </a:rPr>
              <a:t>Câu</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hỏi</a:t>
            </a:r>
            <a:r>
              <a:rPr lang="en-US" sz="2800" b="1" dirty="0">
                <a:solidFill>
                  <a:srgbClr val="FF0000"/>
                </a:solidFill>
                <a:latin typeface="Times New Roman" pitchFamily="18" charset="0"/>
                <a:ea typeface="Arial"/>
                <a:cs typeface="Times New Roman" pitchFamily="18" charset="0"/>
                <a:sym typeface="Arial"/>
              </a:rPr>
              <a:t> 1. </a:t>
            </a:r>
            <a:r>
              <a:rPr lang="en-US" sz="2800" b="1" dirty="0" err="1">
                <a:solidFill>
                  <a:srgbClr val="FF0000"/>
                </a:solidFill>
                <a:latin typeface="Times New Roman" pitchFamily="18" charset="0"/>
                <a:ea typeface="Arial"/>
                <a:cs typeface="Times New Roman" pitchFamily="18" charset="0"/>
                <a:sym typeface="Arial"/>
              </a:rPr>
              <a:t>Có</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mấy</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loại</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kết</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bài</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Đó</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là</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những</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loại</a:t>
            </a:r>
            <a:r>
              <a:rPr lang="en-US" sz="2800" b="1" dirty="0">
                <a:solidFill>
                  <a:srgbClr val="FF0000"/>
                </a:solidFill>
                <a:latin typeface="Times New Roman" pitchFamily="18" charset="0"/>
                <a:ea typeface="Arial"/>
                <a:cs typeface="Times New Roman" pitchFamily="18" charset="0"/>
                <a:sym typeface="Arial"/>
              </a:rPr>
              <a:t> </a:t>
            </a:r>
            <a:r>
              <a:rPr lang="en-US" sz="2800" b="1" dirty="0" err="1">
                <a:solidFill>
                  <a:srgbClr val="FF0000"/>
                </a:solidFill>
                <a:latin typeface="Times New Roman" pitchFamily="18" charset="0"/>
                <a:ea typeface="Arial"/>
                <a:cs typeface="Times New Roman" pitchFamily="18" charset="0"/>
                <a:sym typeface="Arial"/>
              </a:rPr>
              <a:t>nào</a:t>
            </a:r>
            <a:r>
              <a:rPr lang="en-US" sz="2800" b="1" dirty="0">
                <a:solidFill>
                  <a:srgbClr val="FF0000"/>
                </a:solidFill>
                <a:latin typeface="Times New Roman" pitchFamily="18" charset="0"/>
                <a:ea typeface="Arial"/>
                <a:cs typeface="Times New Roman" pitchFamily="18" charset="0"/>
                <a:sym typeface="Arial"/>
              </a:rPr>
              <a:t>?</a:t>
            </a:r>
            <a:endParaRPr sz="2800" b="1" dirty="0">
              <a:solidFill>
                <a:srgbClr val="FF0000"/>
              </a:solidFill>
              <a:latin typeface="Times New Roman" pitchFamily="18" charset="0"/>
              <a:ea typeface="Arial"/>
              <a:cs typeface="Times New Roman" pitchFamily="18" charset="0"/>
              <a:sym typeface="Arial"/>
            </a:endParaRPr>
          </a:p>
        </p:txBody>
      </p:sp>
      <p:pic>
        <p:nvPicPr>
          <p:cNvPr id="152" name="Google Shape;152;p6"/>
          <p:cNvPicPr preferRelativeResize="0"/>
          <p:nvPr/>
        </p:nvPicPr>
        <p:blipFill rotWithShape="1">
          <a:blip r:embed="rId7">
            <a:alphaModFix/>
          </a:blip>
          <a:srcRect/>
          <a:stretch/>
        </p:blipFill>
        <p:spPr>
          <a:xfrm>
            <a:off x="1703513" y="172914"/>
            <a:ext cx="1736767" cy="1324285"/>
          </a:xfrm>
          <a:prstGeom prst="rect">
            <a:avLst/>
          </a:prstGeom>
          <a:noFill/>
          <a:ln>
            <a:noFill/>
          </a:ln>
        </p:spPr>
      </p:pic>
      <p:pic>
        <p:nvPicPr>
          <p:cNvPr id="153" name="Google Shape;153;p6"/>
          <p:cNvPicPr preferRelativeResize="0"/>
          <p:nvPr/>
        </p:nvPicPr>
        <p:blipFill rotWithShape="1">
          <a:blip r:embed="rId8">
            <a:alphaModFix/>
          </a:blip>
          <a:srcRect/>
          <a:stretch/>
        </p:blipFill>
        <p:spPr>
          <a:xfrm>
            <a:off x="8284350" y="191619"/>
            <a:ext cx="1988114" cy="1821920"/>
          </a:xfrm>
          <a:prstGeom prst="rect">
            <a:avLst/>
          </a:prstGeom>
          <a:noFill/>
          <a:ln>
            <a:noFill/>
          </a:ln>
        </p:spPr>
      </p:pic>
      <p:sp>
        <p:nvSpPr>
          <p:cNvPr id="154" name="Google Shape;154;p6"/>
          <p:cNvSpPr/>
          <p:nvPr/>
        </p:nvSpPr>
        <p:spPr>
          <a:xfrm>
            <a:off x="4381760" y="2852937"/>
            <a:ext cx="5890704"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r>
              <a:rPr lang="en-US" sz="3200">
                <a:solidFill>
                  <a:schemeClr val="dk1"/>
                </a:solidFill>
                <a:latin typeface="Times New Roman" pitchFamily="18" charset="0"/>
                <a:ea typeface="Calibri"/>
                <a:cs typeface="Times New Roman" pitchFamily="18" charset="0"/>
                <a:sym typeface="Calibri"/>
              </a:rPr>
              <a:t>Có 2 loại kết bài, đó là kết bài không mở rộng và kết bài mở rộng.</a:t>
            </a:r>
            <a:endParaRPr sz="3200">
              <a:solidFill>
                <a:schemeClr val="dk1"/>
              </a:solidFill>
              <a:latin typeface="Times New Roman" pitchFamily="18" charset="0"/>
              <a:ea typeface="Calibri"/>
              <a:cs typeface="Times New Roman" pitchFamily="18" charset="0"/>
              <a:sym typeface="Calibri"/>
            </a:endParaRPr>
          </a:p>
        </p:txBody>
      </p:sp>
      <p:pic>
        <p:nvPicPr>
          <p:cNvPr id="155" name="Google Shape;155;p6"/>
          <p:cNvPicPr preferRelativeResize="0"/>
          <p:nvPr/>
        </p:nvPicPr>
        <p:blipFill rotWithShape="1">
          <a:blip r:embed="rId9">
            <a:alphaModFix/>
          </a:blip>
          <a:srcRect/>
          <a:stretch/>
        </p:blipFill>
        <p:spPr>
          <a:xfrm>
            <a:off x="8645733" y="4920265"/>
            <a:ext cx="2036545" cy="1749095"/>
          </a:xfrm>
          <a:prstGeom prst="rect">
            <a:avLst/>
          </a:prstGeom>
          <a:noFill/>
          <a:ln>
            <a:noFill/>
          </a:ln>
        </p:spPr>
      </p:pic>
      <p:pic>
        <p:nvPicPr>
          <p:cNvPr id="156" name="Google Shape;156;p6"/>
          <p:cNvPicPr preferRelativeResize="0"/>
          <p:nvPr/>
        </p:nvPicPr>
        <p:blipFill rotWithShape="1">
          <a:blip r:embed="rId10">
            <a:alphaModFix/>
          </a:blip>
          <a:srcRect/>
          <a:stretch/>
        </p:blipFill>
        <p:spPr>
          <a:xfrm>
            <a:off x="9198764" y="5964227"/>
            <a:ext cx="1502638" cy="953236"/>
          </a:xfrm>
          <a:prstGeom prst="rect">
            <a:avLst/>
          </a:prstGeom>
          <a:noFill/>
          <a:ln>
            <a:noFill/>
          </a:ln>
        </p:spPr>
      </p:pic>
      <p:pic>
        <p:nvPicPr>
          <p:cNvPr id="157" name="Google Shape;157;p6"/>
          <p:cNvPicPr preferRelativeResize="0"/>
          <p:nvPr/>
        </p:nvPicPr>
        <p:blipFill rotWithShape="1">
          <a:blip r:embed="rId11">
            <a:alphaModFix/>
          </a:blip>
          <a:srcRect/>
          <a:stretch/>
        </p:blipFill>
        <p:spPr>
          <a:xfrm>
            <a:off x="12516544" y="6553200"/>
            <a:ext cx="609600" cy="609600"/>
          </a:xfrm>
          <a:prstGeom prst="rect">
            <a:avLst/>
          </a:prstGeom>
          <a:noFill/>
          <a:ln>
            <a:noFill/>
          </a:ln>
        </p:spPr>
      </p:pic>
    </p:spTree>
    <p:extLst>
      <p:ext uri="{BB962C8B-B14F-4D97-AF65-F5344CB8AC3E}">
        <p14:creationId xmlns:p14="http://schemas.microsoft.com/office/powerpoint/2010/main" val="1130020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p:tgtEl>
                                          <p:spTgt spid="151"/>
                                        </p:tgtEl>
                                        <p:attrNameLst>
                                          <p:attrName>ppt_w</p:attrName>
                                        </p:attrNameLst>
                                      </p:cBhvr>
                                      <p:tavLst>
                                        <p:tav tm="0">
                                          <p:val>
                                            <p:strVal val="0"/>
                                          </p:val>
                                        </p:tav>
                                        <p:tav tm="100000">
                                          <p:val>
                                            <p:strVal val="#ppt_w"/>
                                          </p:val>
                                        </p:tav>
                                      </p:tavLst>
                                    </p:anim>
                                    <p:anim calcmode="lin" valueType="num">
                                      <p:cBhvr additive="base">
                                        <p:cTn id="12" dur="500"/>
                                        <p:tgtEl>
                                          <p:spTgt spid="151"/>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p:val>
                                            <p:strVal val="0"/>
                                          </p:val>
                                        </p:tav>
                                        <p:tav tm="100000">
                                          <p:val>
                                            <p:strVal val="#ppt_w"/>
                                          </p:val>
                                        </p:tav>
                                      </p:tavLst>
                                    </p:anim>
                                    <p:anim calcmode="lin" valueType="num">
                                      <p:cBhvr additive="base">
                                        <p:cTn id="18" dur="500"/>
                                        <p:tgtEl>
                                          <p:spTgt spid="1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61"/>
        <p:cNvGrpSpPr/>
        <p:nvPr/>
      </p:nvGrpSpPr>
      <p:grpSpPr>
        <a:xfrm>
          <a:off x="0" y="0"/>
          <a:ext cx="0" cy="0"/>
          <a:chOff x="0" y="0"/>
          <a:chExt cx="0" cy="0"/>
        </a:xfrm>
      </p:grpSpPr>
      <p:pic>
        <p:nvPicPr>
          <p:cNvPr id="162" name="Google Shape;162;p7"/>
          <p:cNvPicPr preferRelativeResize="0"/>
          <p:nvPr/>
        </p:nvPicPr>
        <p:blipFill rotWithShape="1">
          <a:blip r:embed="rId4">
            <a:alphaModFix/>
          </a:blip>
          <a:srcRect/>
          <a:stretch/>
        </p:blipFill>
        <p:spPr>
          <a:xfrm>
            <a:off x="2781840" y="332656"/>
            <a:ext cx="7490625" cy="2016225"/>
          </a:xfrm>
          <a:prstGeom prst="rect">
            <a:avLst/>
          </a:prstGeom>
          <a:noFill/>
          <a:ln>
            <a:noFill/>
          </a:ln>
        </p:spPr>
      </p:pic>
      <p:pic>
        <p:nvPicPr>
          <p:cNvPr id="163" name="Google Shape;163;p7">
            <a:hlinkClick r:id="rId5" action="ppaction://hlinksldjump"/>
          </p:cNvPr>
          <p:cNvPicPr preferRelativeResize="0"/>
          <p:nvPr/>
        </p:nvPicPr>
        <p:blipFill rotWithShape="1">
          <a:blip r:embed="rId6">
            <a:alphaModFix/>
          </a:blip>
          <a:srcRect l="40297" t="44231" r="46039" b="5871"/>
          <a:stretch/>
        </p:blipFill>
        <p:spPr>
          <a:xfrm>
            <a:off x="702029" y="3356993"/>
            <a:ext cx="1571467" cy="3712305"/>
          </a:xfrm>
          <a:prstGeom prst="rect">
            <a:avLst/>
          </a:prstGeom>
          <a:noFill/>
          <a:ln>
            <a:noFill/>
          </a:ln>
        </p:spPr>
      </p:pic>
      <p:sp>
        <p:nvSpPr>
          <p:cNvPr id="164" name="Google Shape;164;p7"/>
          <p:cNvSpPr txBox="1"/>
          <p:nvPr/>
        </p:nvSpPr>
        <p:spPr>
          <a:xfrm>
            <a:off x="3479452" y="712368"/>
            <a:ext cx="5719312" cy="1077178"/>
          </a:xfrm>
          <a:prstGeom prst="rect">
            <a:avLst/>
          </a:prstGeom>
          <a:noFill/>
          <a:ln>
            <a:noFill/>
          </a:ln>
        </p:spPr>
        <p:txBody>
          <a:bodyPr spcFirstLastPara="1" wrap="square" lIns="91425" tIns="45700" rIns="91425" bIns="45700" anchor="t" anchorCtr="0">
            <a:spAutoFit/>
          </a:bodyPr>
          <a:lstStyle/>
          <a:p>
            <a:r>
              <a:rPr lang="en-US" sz="3200" b="1" dirty="0" err="1">
                <a:solidFill>
                  <a:srgbClr val="FF0000"/>
                </a:solidFill>
                <a:latin typeface="Times New Roman" pitchFamily="18" charset="0"/>
                <a:ea typeface="Arial"/>
                <a:cs typeface="Times New Roman" pitchFamily="18" charset="0"/>
                <a:sym typeface="Arial"/>
              </a:rPr>
              <a:t>Câu</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hỏi</a:t>
            </a:r>
            <a:r>
              <a:rPr lang="en-US" sz="3200" b="1" dirty="0">
                <a:solidFill>
                  <a:srgbClr val="FF0000"/>
                </a:solidFill>
                <a:latin typeface="Times New Roman" pitchFamily="18" charset="0"/>
                <a:ea typeface="Arial"/>
                <a:cs typeface="Times New Roman" pitchFamily="18" charset="0"/>
                <a:sym typeface="Arial"/>
              </a:rPr>
              <a:t> 2. </a:t>
            </a:r>
            <a:r>
              <a:rPr lang="en-US" sz="3200" b="1" dirty="0" err="1">
                <a:solidFill>
                  <a:srgbClr val="FF0000"/>
                </a:solidFill>
                <a:latin typeface="Times New Roman" pitchFamily="18" charset="0"/>
                <a:ea typeface="Arial"/>
                <a:cs typeface="Times New Roman" pitchFamily="18" charset="0"/>
                <a:sym typeface="Arial"/>
              </a:rPr>
              <a:t>Thế</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nào</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là</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kết</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bài</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không</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mở</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rộng</a:t>
            </a:r>
            <a:r>
              <a:rPr lang="en-US" sz="3200" b="1" dirty="0">
                <a:solidFill>
                  <a:srgbClr val="FF0000"/>
                </a:solidFill>
                <a:latin typeface="Times New Roman" pitchFamily="18" charset="0"/>
                <a:ea typeface="Arial"/>
                <a:cs typeface="Times New Roman" pitchFamily="18" charset="0"/>
                <a:sym typeface="Arial"/>
              </a:rPr>
              <a:t>?</a:t>
            </a:r>
            <a:endParaRPr sz="3200" b="1" dirty="0">
              <a:solidFill>
                <a:srgbClr val="FF0000"/>
              </a:solidFill>
              <a:latin typeface="Times New Roman" pitchFamily="18" charset="0"/>
              <a:ea typeface="Arial"/>
              <a:cs typeface="Times New Roman" pitchFamily="18" charset="0"/>
              <a:sym typeface="Arial"/>
            </a:endParaRPr>
          </a:p>
        </p:txBody>
      </p:sp>
      <p:pic>
        <p:nvPicPr>
          <p:cNvPr id="165" name="Google Shape;165;p7"/>
          <p:cNvPicPr preferRelativeResize="0"/>
          <p:nvPr/>
        </p:nvPicPr>
        <p:blipFill rotWithShape="1">
          <a:blip r:embed="rId7">
            <a:alphaModFix/>
          </a:blip>
          <a:srcRect/>
          <a:stretch/>
        </p:blipFill>
        <p:spPr>
          <a:xfrm>
            <a:off x="1703513" y="172914"/>
            <a:ext cx="1736767" cy="1324285"/>
          </a:xfrm>
          <a:prstGeom prst="rect">
            <a:avLst/>
          </a:prstGeom>
          <a:noFill/>
          <a:ln>
            <a:noFill/>
          </a:ln>
        </p:spPr>
      </p:pic>
      <p:pic>
        <p:nvPicPr>
          <p:cNvPr id="166" name="Google Shape;166;p7"/>
          <p:cNvPicPr preferRelativeResize="0"/>
          <p:nvPr/>
        </p:nvPicPr>
        <p:blipFill rotWithShape="1">
          <a:blip r:embed="rId8">
            <a:alphaModFix/>
          </a:blip>
          <a:srcRect/>
          <a:stretch/>
        </p:blipFill>
        <p:spPr>
          <a:xfrm>
            <a:off x="8284350" y="191619"/>
            <a:ext cx="1988114" cy="1821920"/>
          </a:xfrm>
          <a:prstGeom prst="rect">
            <a:avLst/>
          </a:prstGeom>
          <a:noFill/>
          <a:ln>
            <a:noFill/>
          </a:ln>
        </p:spPr>
      </p:pic>
      <p:sp>
        <p:nvSpPr>
          <p:cNvPr id="167" name="Google Shape;167;p7"/>
          <p:cNvSpPr/>
          <p:nvPr/>
        </p:nvSpPr>
        <p:spPr>
          <a:xfrm>
            <a:off x="3268533" y="2895399"/>
            <a:ext cx="7432869"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spcBef>
                <a:spcPct val="50000"/>
              </a:spcBef>
            </a:pPr>
            <a:r>
              <a:rPr lang="en-US" altLang="en-US" sz="3200">
                <a:solidFill>
                  <a:srgbClr val="FF0066"/>
                </a:solidFill>
                <a:latin typeface="Times New Roman" pitchFamily="18" charset="0"/>
                <a:cs typeface="Times New Roman" pitchFamily="18" charset="0"/>
              </a:rPr>
              <a:t> Kết bài không mở rộng: Nêu nhận xét chung hoặc nói lên tình cảm của em với người được tả </a:t>
            </a:r>
            <a:endParaRPr sz="3200">
              <a:solidFill>
                <a:schemeClr val="dk1"/>
              </a:solidFill>
              <a:latin typeface="Times New Roman" pitchFamily="18" charset="0"/>
              <a:ea typeface="Calibri"/>
              <a:cs typeface="Times New Roman" pitchFamily="18" charset="0"/>
              <a:sym typeface="Calibri"/>
            </a:endParaRPr>
          </a:p>
        </p:txBody>
      </p:sp>
      <p:pic>
        <p:nvPicPr>
          <p:cNvPr id="168" name="Google Shape;168;p7"/>
          <p:cNvPicPr preferRelativeResize="0"/>
          <p:nvPr/>
        </p:nvPicPr>
        <p:blipFill rotWithShape="1">
          <a:blip r:embed="rId9">
            <a:alphaModFix/>
          </a:blip>
          <a:srcRect/>
          <a:stretch/>
        </p:blipFill>
        <p:spPr>
          <a:xfrm>
            <a:off x="8645733" y="4920265"/>
            <a:ext cx="2036545" cy="1749095"/>
          </a:xfrm>
          <a:prstGeom prst="rect">
            <a:avLst/>
          </a:prstGeom>
          <a:noFill/>
          <a:ln>
            <a:noFill/>
          </a:ln>
        </p:spPr>
      </p:pic>
      <p:pic>
        <p:nvPicPr>
          <p:cNvPr id="169" name="Google Shape;169;p7"/>
          <p:cNvPicPr preferRelativeResize="0"/>
          <p:nvPr/>
        </p:nvPicPr>
        <p:blipFill rotWithShape="1">
          <a:blip r:embed="rId10">
            <a:alphaModFix/>
          </a:blip>
          <a:srcRect/>
          <a:stretch/>
        </p:blipFill>
        <p:spPr>
          <a:xfrm>
            <a:off x="9198764" y="5964227"/>
            <a:ext cx="1502638" cy="953236"/>
          </a:xfrm>
          <a:prstGeom prst="rect">
            <a:avLst/>
          </a:prstGeom>
          <a:noFill/>
          <a:ln>
            <a:noFill/>
          </a:ln>
        </p:spPr>
      </p:pic>
      <p:pic>
        <p:nvPicPr>
          <p:cNvPr id="170" name="Google Shape;170;p7"/>
          <p:cNvPicPr preferRelativeResize="0"/>
          <p:nvPr/>
        </p:nvPicPr>
        <p:blipFill rotWithShape="1">
          <a:blip r:embed="rId11">
            <a:alphaModFix/>
          </a:blip>
          <a:srcRect/>
          <a:stretch/>
        </p:blipFill>
        <p:spPr>
          <a:xfrm>
            <a:off x="12516544" y="6553200"/>
            <a:ext cx="609600" cy="609600"/>
          </a:xfrm>
          <a:prstGeom prst="rect">
            <a:avLst/>
          </a:prstGeom>
          <a:noFill/>
          <a:ln>
            <a:noFill/>
          </a:ln>
        </p:spPr>
      </p:pic>
    </p:spTree>
    <p:extLst>
      <p:ext uri="{BB962C8B-B14F-4D97-AF65-F5344CB8AC3E}">
        <p14:creationId xmlns:p14="http://schemas.microsoft.com/office/powerpoint/2010/main" val="38602698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ppt_w</p:attrName>
                                        </p:attrNameLst>
                                      </p:cBhvr>
                                      <p:tavLst>
                                        <p:tav tm="0">
                                          <p:val>
                                            <p:strVal val="0"/>
                                          </p:val>
                                        </p:tav>
                                        <p:tav tm="100000">
                                          <p:val>
                                            <p:strVal val="#ppt_w"/>
                                          </p:val>
                                        </p:tav>
                                      </p:tavLst>
                                    </p:anim>
                                    <p:anim calcmode="lin" valueType="num">
                                      <p:cBhvr additive="base">
                                        <p:cTn id="12" dur="500"/>
                                        <p:tgtEl>
                                          <p:spTgt spid="1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p:tgtEl>
                                          <p:spTgt spid="167"/>
                                        </p:tgtEl>
                                        <p:attrNameLst>
                                          <p:attrName>ppt_w</p:attrName>
                                        </p:attrNameLst>
                                      </p:cBhvr>
                                      <p:tavLst>
                                        <p:tav tm="0">
                                          <p:val>
                                            <p:strVal val="0"/>
                                          </p:val>
                                        </p:tav>
                                        <p:tav tm="100000">
                                          <p:val>
                                            <p:strVal val="#ppt_w"/>
                                          </p:val>
                                        </p:tav>
                                      </p:tavLst>
                                    </p:anim>
                                    <p:anim calcmode="lin" valueType="num">
                                      <p:cBhvr additive="base">
                                        <p:cTn id="18" dur="500"/>
                                        <p:tgtEl>
                                          <p:spTgt spid="1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74"/>
        <p:cNvGrpSpPr/>
        <p:nvPr/>
      </p:nvGrpSpPr>
      <p:grpSpPr>
        <a:xfrm>
          <a:off x="0" y="0"/>
          <a:ext cx="0" cy="0"/>
          <a:chOff x="0" y="0"/>
          <a:chExt cx="0" cy="0"/>
        </a:xfrm>
      </p:grpSpPr>
      <p:pic>
        <p:nvPicPr>
          <p:cNvPr id="175" name="Google Shape;175;p8"/>
          <p:cNvPicPr preferRelativeResize="0"/>
          <p:nvPr/>
        </p:nvPicPr>
        <p:blipFill rotWithShape="1">
          <a:blip r:embed="rId4">
            <a:alphaModFix/>
          </a:blip>
          <a:srcRect/>
          <a:stretch/>
        </p:blipFill>
        <p:spPr>
          <a:xfrm>
            <a:off x="2781840" y="332656"/>
            <a:ext cx="7490625" cy="2016225"/>
          </a:xfrm>
          <a:prstGeom prst="rect">
            <a:avLst/>
          </a:prstGeom>
          <a:noFill/>
          <a:ln>
            <a:noFill/>
          </a:ln>
        </p:spPr>
      </p:pic>
      <p:pic>
        <p:nvPicPr>
          <p:cNvPr id="176" name="Google Shape;176;p8">
            <a:hlinkClick r:id="rId5" action="ppaction://hlinksldjump"/>
          </p:cNvPr>
          <p:cNvPicPr preferRelativeResize="0"/>
          <p:nvPr/>
        </p:nvPicPr>
        <p:blipFill rotWithShape="1">
          <a:blip r:embed="rId6">
            <a:alphaModFix/>
          </a:blip>
          <a:srcRect l="40297" t="44231" r="46039" b="5871"/>
          <a:stretch/>
        </p:blipFill>
        <p:spPr>
          <a:xfrm>
            <a:off x="1703513" y="3356993"/>
            <a:ext cx="1571467" cy="3712305"/>
          </a:xfrm>
          <a:prstGeom prst="rect">
            <a:avLst/>
          </a:prstGeom>
          <a:noFill/>
          <a:ln>
            <a:noFill/>
          </a:ln>
        </p:spPr>
      </p:pic>
      <p:pic>
        <p:nvPicPr>
          <p:cNvPr id="178" name="Google Shape;178;p8"/>
          <p:cNvPicPr preferRelativeResize="0"/>
          <p:nvPr/>
        </p:nvPicPr>
        <p:blipFill rotWithShape="1">
          <a:blip r:embed="rId7">
            <a:alphaModFix/>
          </a:blip>
          <a:srcRect/>
          <a:stretch/>
        </p:blipFill>
        <p:spPr>
          <a:xfrm>
            <a:off x="1703513" y="172914"/>
            <a:ext cx="1736767" cy="1324285"/>
          </a:xfrm>
          <a:prstGeom prst="rect">
            <a:avLst/>
          </a:prstGeom>
          <a:noFill/>
          <a:ln>
            <a:noFill/>
          </a:ln>
        </p:spPr>
      </p:pic>
      <p:pic>
        <p:nvPicPr>
          <p:cNvPr id="179" name="Google Shape;179;p8"/>
          <p:cNvPicPr preferRelativeResize="0"/>
          <p:nvPr/>
        </p:nvPicPr>
        <p:blipFill rotWithShape="1">
          <a:blip r:embed="rId8">
            <a:alphaModFix/>
          </a:blip>
          <a:srcRect/>
          <a:stretch/>
        </p:blipFill>
        <p:spPr>
          <a:xfrm>
            <a:off x="8284350" y="191619"/>
            <a:ext cx="1988114" cy="1821920"/>
          </a:xfrm>
          <a:prstGeom prst="rect">
            <a:avLst/>
          </a:prstGeom>
          <a:noFill/>
          <a:ln>
            <a:noFill/>
          </a:ln>
        </p:spPr>
      </p:pic>
      <p:sp>
        <p:nvSpPr>
          <p:cNvPr id="180" name="Google Shape;180;p8"/>
          <p:cNvSpPr/>
          <p:nvPr/>
        </p:nvSpPr>
        <p:spPr>
          <a:xfrm>
            <a:off x="4439817" y="2666025"/>
            <a:ext cx="6736183" cy="2547119"/>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r>
              <a:rPr lang="en-US" altLang="en-US" sz="3200">
                <a:solidFill>
                  <a:srgbClr val="FF0066"/>
                </a:solidFill>
                <a:latin typeface="Times New Roman" pitchFamily="18" charset="0"/>
                <a:cs typeface="Times New Roman" pitchFamily="18" charset="0"/>
              </a:rPr>
              <a:t> Kết bài mở rộng: từ hình ảnh, hoạt động của người được tả, suy rộng ra các vấn đề khác . </a:t>
            </a:r>
            <a:endParaRPr sz="3200">
              <a:solidFill>
                <a:schemeClr val="dk1"/>
              </a:solidFill>
              <a:latin typeface="Times New Roman" pitchFamily="18" charset="0"/>
              <a:ea typeface="Calibri"/>
              <a:cs typeface="Times New Roman" pitchFamily="18" charset="0"/>
              <a:sym typeface="Calibri"/>
            </a:endParaRPr>
          </a:p>
        </p:txBody>
      </p:sp>
      <p:pic>
        <p:nvPicPr>
          <p:cNvPr id="181" name="Google Shape;181;p8"/>
          <p:cNvPicPr preferRelativeResize="0"/>
          <p:nvPr/>
        </p:nvPicPr>
        <p:blipFill rotWithShape="1">
          <a:blip r:embed="rId9">
            <a:alphaModFix/>
          </a:blip>
          <a:srcRect/>
          <a:stretch/>
        </p:blipFill>
        <p:spPr>
          <a:xfrm>
            <a:off x="8645733" y="4920265"/>
            <a:ext cx="2036545" cy="1749095"/>
          </a:xfrm>
          <a:prstGeom prst="rect">
            <a:avLst/>
          </a:prstGeom>
          <a:noFill/>
          <a:ln>
            <a:noFill/>
          </a:ln>
        </p:spPr>
      </p:pic>
      <p:pic>
        <p:nvPicPr>
          <p:cNvPr id="182" name="Google Shape;182;p8"/>
          <p:cNvPicPr preferRelativeResize="0"/>
          <p:nvPr/>
        </p:nvPicPr>
        <p:blipFill rotWithShape="1">
          <a:blip r:embed="rId10">
            <a:alphaModFix/>
          </a:blip>
          <a:srcRect/>
          <a:stretch/>
        </p:blipFill>
        <p:spPr>
          <a:xfrm>
            <a:off x="9198764" y="5964227"/>
            <a:ext cx="1502638" cy="953236"/>
          </a:xfrm>
          <a:prstGeom prst="rect">
            <a:avLst/>
          </a:prstGeom>
          <a:noFill/>
          <a:ln>
            <a:noFill/>
          </a:ln>
        </p:spPr>
      </p:pic>
      <p:pic>
        <p:nvPicPr>
          <p:cNvPr id="183" name="Google Shape;183;p8"/>
          <p:cNvPicPr preferRelativeResize="0"/>
          <p:nvPr/>
        </p:nvPicPr>
        <p:blipFill rotWithShape="1">
          <a:blip r:embed="rId11">
            <a:alphaModFix/>
          </a:blip>
          <a:srcRect/>
          <a:stretch/>
        </p:blipFill>
        <p:spPr>
          <a:xfrm>
            <a:off x="12516544" y="6553200"/>
            <a:ext cx="609600" cy="609600"/>
          </a:xfrm>
          <a:prstGeom prst="rect">
            <a:avLst/>
          </a:prstGeom>
          <a:noFill/>
          <a:ln>
            <a:noFill/>
          </a:ln>
        </p:spPr>
      </p:pic>
      <p:sp>
        <p:nvSpPr>
          <p:cNvPr id="11" name="Google Shape;164;p7"/>
          <p:cNvSpPr txBox="1"/>
          <p:nvPr/>
        </p:nvSpPr>
        <p:spPr>
          <a:xfrm>
            <a:off x="3479452" y="649800"/>
            <a:ext cx="5719312" cy="1077178"/>
          </a:xfrm>
          <a:prstGeom prst="rect">
            <a:avLst/>
          </a:prstGeom>
          <a:noFill/>
          <a:ln>
            <a:noFill/>
          </a:ln>
        </p:spPr>
        <p:txBody>
          <a:bodyPr spcFirstLastPara="1" wrap="square" lIns="91425" tIns="45700" rIns="91425" bIns="45700" anchor="t" anchorCtr="0">
            <a:spAutoFit/>
          </a:bodyPr>
          <a:lstStyle/>
          <a:p>
            <a:r>
              <a:rPr lang="en-US" sz="3200" b="1" dirty="0" err="1">
                <a:solidFill>
                  <a:srgbClr val="FF0000"/>
                </a:solidFill>
                <a:latin typeface="Times New Roman" pitchFamily="18" charset="0"/>
                <a:ea typeface="Arial"/>
                <a:cs typeface="Times New Roman" pitchFamily="18" charset="0"/>
                <a:sym typeface="Arial"/>
              </a:rPr>
              <a:t>Câu</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hỏi</a:t>
            </a:r>
            <a:r>
              <a:rPr lang="en-US" sz="3200" b="1" dirty="0">
                <a:solidFill>
                  <a:srgbClr val="FF0000"/>
                </a:solidFill>
                <a:latin typeface="Times New Roman" pitchFamily="18" charset="0"/>
                <a:ea typeface="Arial"/>
                <a:cs typeface="Times New Roman" pitchFamily="18" charset="0"/>
                <a:sym typeface="Arial"/>
              </a:rPr>
              <a:t> 3. </a:t>
            </a:r>
            <a:r>
              <a:rPr lang="en-US" sz="3200" b="1" dirty="0" err="1">
                <a:solidFill>
                  <a:srgbClr val="FF0000"/>
                </a:solidFill>
                <a:latin typeface="Times New Roman" pitchFamily="18" charset="0"/>
                <a:ea typeface="Arial"/>
                <a:cs typeface="Times New Roman" pitchFamily="18" charset="0"/>
                <a:sym typeface="Arial"/>
              </a:rPr>
              <a:t>Thế</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nào</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là</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kết</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bài</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mở</a:t>
            </a:r>
            <a:r>
              <a:rPr lang="en-US" sz="3200" b="1" dirty="0">
                <a:solidFill>
                  <a:srgbClr val="FF0000"/>
                </a:solidFill>
                <a:latin typeface="Times New Roman" pitchFamily="18" charset="0"/>
                <a:ea typeface="Arial"/>
                <a:cs typeface="Times New Roman" pitchFamily="18" charset="0"/>
                <a:sym typeface="Arial"/>
              </a:rPr>
              <a:t> </a:t>
            </a:r>
            <a:r>
              <a:rPr lang="en-US" sz="3200" b="1" dirty="0" err="1">
                <a:solidFill>
                  <a:srgbClr val="FF0000"/>
                </a:solidFill>
                <a:latin typeface="Times New Roman" pitchFamily="18" charset="0"/>
                <a:ea typeface="Arial"/>
                <a:cs typeface="Times New Roman" pitchFamily="18" charset="0"/>
                <a:sym typeface="Arial"/>
              </a:rPr>
              <a:t>rộng</a:t>
            </a:r>
            <a:r>
              <a:rPr lang="en-US" sz="3200" b="1" dirty="0">
                <a:solidFill>
                  <a:srgbClr val="FF0000"/>
                </a:solidFill>
                <a:latin typeface="Times New Roman" pitchFamily="18" charset="0"/>
                <a:ea typeface="Arial"/>
                <a:cs typeface="Times New Roman" pitchFamily="18" charset="0"/>
                <a:sym typeface="Arial"/>
              </a:rPr>
              <a:t>?</a:t>
            </a:r>
            <a:endParaRPr sz="3200" b="1" dirty="0">
              <a:solidFill>
                <a:srgbClr val="FF0000"/>
              </a:solidFill>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val="35794003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barn(inVertical)">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241" name="Google Shape;241;p13"/>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242" name="Google Shape;242;p13"/>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243" name="Google Shape;243;p13"/>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244" name="Google Shape;244;p13"/>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245" name="Google Shape;245;p13"/>
          <p:cNvSpPr/>
          <p:nvPr/>
        </p:nvSpPr>
        <p:spPr>
          <a:xfrm>
            <a:off x="2855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r>
              <a:rPr lang="en-US" sz="2800">
                <a:solidFill>
                  <a:schemeClr val="dk1"/>
                </a:solidFill>
                <a:latin typeface="Times New Roman" pitchFamily="18" charset="0"/>
                <a:ea typeface="Arial"/>
                <a:cs typeface="Times New Roman" pitchFamily="18" charset="0"/>
                <a:sym typeface="Arial"/>
              </a:rPr>
              <a:t>Chúc mừng các bạn đã thu thập được khá nhiều rương châu báu. Chúc các bạn thượng lộ bình an.</a:t>
            </a:r>
            <a:endParaRPr sz="2800">
              <a:solidFill>
                <a:schemeClr val="dk1"/>
              </a:solidFill>
              <a:latin typeface="Times New Roman" pitchFamily="18" charset="0"/>
              <a:ea typeface="Arial"/>
              <a:cs typeface="Times New Roman" pitchFamily="18" charset="0"/>
              <a:sym typeface="Arial"/>
            </a:endParaRPr>
          </a:p>
        </p:txBody>
      </p:sp>
      <p:pic>
        <p:nvPicPr>
          <p:cNvPr id="246" name="Google Shape;246;p13"/>
          <p:cNvPicPr preferRelativeResize="0"/>
          <p:nvPr/>
        </p:nvPicPr>
        <p:blipFill rotWithShape="1">
          <a:blip r:embed="rId9">
            <a:alphaModFix/>
          </a:blip>
          <a:srcRect/>
          <a:stretch/>
        </p:blipFill>
        <p:spPr>
          <a:xfrm>
            <a:off x="3109665" y="4645026"/>
            <a:ext cx="5108575" cy="2212975"/>
          </a:xfrm>
          <a:prstGeom prst="rect">
            <a:avLst/>
          </a:prstGeom>
          <a:noFill/>
          <a:ln>
            <a:noFill/>
          </a:ln>
        </p:spPr>
      </p:pic>
      <p:pic>
        <p:nvPicPr>
          <p:cNvPr id="247" name="Google Shape;247;p13"/>
          <p:cNvPicPr preferRelativeResize="0"/>
          <p:nvPr/>
        </p:nvPicPr>
        <p:blipFill rotWithShape="1">
          <a:blip r:embed="rId10">
            <a:alphaModFix/>
          </a:blip>
          <a:srcRect/>
          <a:stretch/>
        </p:blipFill>
        <p:spPr>
          <a:xfrm>
            <a:off x="8472264" y="6059760"/>
            <a:ext cx="609600" cy="609600"/>
          </a:xfrm>
          <a:prstGeom prst="rect">
            <a:avLst/>
          </a:prstGeom>
          <a:noFill/>
          <a:ln>
            <a:noFill/>
          </a:ln>
        </p:spPr>
      </p:pic>
    </p:spTree>
    <p:extLst>
      <p:ext uri="{BB962C8B-B14F-4D97-AF65-F5344CB8AC3E}">
        <p14:creationId xmlns:p14="http://schemas.microsoft.com/office/powerpoint/2010/main" val="1515653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strVal val="0"/>
                                          </p:val>
                                        </p:tav>
                                        <p:tav tm="100000">
                                          <p:val>
                                            <p:strVal val="#ppt_w"/>
                                          </p:val>
                                        </p:tav>
                                      </p:tavLst>
                                    </p:anim>
                                    <p:anim calcmode="lin" valueType="num">
                                      <p:cBhvr additive="base">
                                        <p:cTn id="8" dur="5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1203</Words>
  <Application>Microsoft Office PowerPoint</Application>
  <PresentationFormat>Custom</PresentationFormat>
  <Paragraphs>76</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ismail - [2010]</cp:lastModifiedBy>
  <cp:revision>12</cp:revision>
  <dcterms:created xsi:type="dcterms:W3CDTF">2021-12-12T05:20:26Z</dcterms:created>
  <dcterms:modified xsi:type="dcterms:W3CDTF">2022-01-17T08:04:56Z</dcterms:modified>
</cp:coreProperties>
</file>