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88" r:id="rId3"/>
    <p:sldId id="285" r:id="rId4"/>
    <p:sldId id="259" r:id="rId5"/>
    <p:sldId id="280" r:id="rId6"/>
    <p:sldId id="286" r:id="rId7"/>
    <p:sldId id="278" r:id="rId8"/>
    <p:sldId id="279" r:id="rId9"/>
    <p:sldId id="283" r:id="rId10"/>
    <p:sldId id="267" r:id="rId11"/>
    <p:sldId id="263" r:id="rId12"/>
    <p:sldId id="284" r:id="rId13"/>
    <p:sldId id="268" r:id="rId14"/>
    <p:sldId id="277" r:id="rId15"/>
  </p:sldIdLst>
  <p:sldSz cx="118872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7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3366FF"/>
    <a:srgbClr val="0080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996" y="44"/>
      </p:cViewPr>
      <p:guideLst>
        <p:guide orient="horz" pos="2160"/>
        <p:guide pos="2880"/>
        <p:guide pos="374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91316C-8EFC-4CFE-9A23-263FE61F7EF7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685800"/>
            <a:ext cx="59436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A575A4-0A02-472E-8C49-C3AB651A8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27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685800"/>
            <a:ext cx="59436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A575A4-0A02-472E-8C49-C3AB651A872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014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2130430"/>
            <a:ext cx="1010412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0" y="3886200"/>
            <a:ext cx="832104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8220" y="274643"/>
            <a:ext cx="267462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74643"/>
            <a:ext cx="782574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2130427"/>
            <a:ext cx="1010412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0" y="3886200"/>
            <a:ext cx="832104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45FD4-F17B-4C93-A9E8-3749D9B2D9CE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296067"/>
      </p:ext>
    </p:extLst>
  </p:cSld>
  <p:clrMapOvr>
    <a:masterClrMapping/>
  </p:clrMapOvr>
  <p:transition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AC26B-C471-4529-BD5A-025F408800A1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397246"/>
      </p:ext>
    </p:extLst>
  </p:cSld>
  <p:clrMapOvr>
    <a:masterClrMapping/>
  </p:clrMapOvr>
  <p:transition>
    <p:blinds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007" y="4406902"/>
            <a:ext cx="1010412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007" y="2906713"/>
            <a:ext cx="1010412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FF043-089D-41A9-8C31-D9364C948421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963844"/>
      </p:ext>
    </p:extLst>
  </p:cSld>
  <p:clrMapOvr>
    <a:masterClrMapping/>
  </p:clrMapOvr>
  <p:transition>
    <p:blinds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1600202"/>
            <a:ext cx="525018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2660" y="1600202"/>
            <a:ext cx="525018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464EB-AD75-4484-B832-14769810B6FE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340697"/>
      </p:ext>
    </p:extLst>
  </p:cSld>
  <p:clrMapOvr>
    <a:masterClrMapping/>
  </p:clrMapOvr>
  <p:transition>
    <p:blinds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535113"/>
            <a:ext cx="525224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" y="2174875"/>
            <a:ext cx="525224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8533" y="1535113"/>
            <a:ext cx="52543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33" y="2174875"/>
            <a:ext cx="52543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85C01-DD3F-4C93-80C5-1E04EDF1BE65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06413"/>
      </p:ext>
    </p:extLst>
  </p:cSld>
  <p:clrMapOvr>
    <a:masterClrMapping/>
  </p:clrMapOvr>
  <p:transition>
    <p:blinds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38E2B-1EFB-44C1-B717-FA17324EE879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610822"/>
      </p:ext>
    </p:extLst>
  </p:cSld>
  <p:clrMapOvr>
    <a:masterClrMapping/>
  </p:clrMapOvr>
  <p:transition>
    <p:blinds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D2282-1AA7-41C1-9971-3BEFADF4DE42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709706"/>
      </p:ext>
    </p:extLst>
  </p:cSld>
  <p:clrMapOvr>
    <a:masterClrMapping/>
  </p:clrMapOvr>
  <p:transition>
    <p:blinds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273050"/>
            <a:ext cx="3910807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565" y="273052"/>
            <a:ext cx="664527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1435102"/>
            <a:ext cx="391080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F0CE6-D95B-4622-9B95-35A403B89220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208406"/>
      </p:ext>
    </p:extLst>
  </p:cSld>
  <p:clrMapOvr>
    <a:masterClrMapping/>
  </p:clrMapOvr>
  <p:transition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975" y="4800600"/>
            <a:ext cx="713232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9975" y="612775"/>
            <a:ext cx="713232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9975" y="5367338"/>
            <a:ext cx="713232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8663D-4D84-4C9C-9729-D8450803B8E3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284925"/>
      </p:ext>
    </p:extLst>
  </p:cSld>
  <p:clrMapOvr>
    <a:masterClrMapping/>
  </p:clrMapOvr>
  <p:transition>
    <p:blinds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A0125-AB17-4169-9AF3-D35241673CD6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643383"/>
      </p:ext>
    </p:extLst>
  </p:cSld>
  <p:clrMapOvr>
    <a:masterClrMapping/>
  </p:clrMapOvr>
  <p:transition>
    <p:blinds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8220" y="274640"/>
            <a:ext cx="267462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74640"/>
            <a:ext cx="782574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05097-5594-4968-B0F8-BB40A7DEC55C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977420"/>
      </p:ext>
    </p:extLst>
  </p:cSld>
  <p:clrMapOvr>
    <a:masterClrMapping/>
  </p:clrMapOvr>
  <p:transition>
    <p:blinds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92113" y="228602"/>
            <a:ext cx="11102975" cy="5870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4C18F-8454-4E24-960D-2B54672A702C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494732"/>
      </p:ext>
    </p:extLst>
  </p:cSld>
  <p:clrMapOvr>
    <a:masterClrMapping/>
  </p:clrMapOvr>
  <p:transition>
    <p:blinds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274638"/>
            <a:ext cx="1069848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94360" y="1600202"/>
            <a:ext cx="525018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042660" y="1600200"/>
            <a:ext cx="525018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42660" y="3938590"/>
            <a:ext cx="525018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595048" y="6245225"/>
            <a:ext cx="2772304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519848" y="6245225"/>
            <a:ext cx="2772304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DFFB4-A6C7-49A2-B1D5-125C57A1BA2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043970"/>
      </p:ext>
    </p:extLst>
  </p:cSld>
  <p:clrMapOvr>
    <a:masterClrMapping/>
  </p:clrMapOvr>
  <p:transition>
    <p:wheel spokes="8"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007" y="4406905"/>
            <a:ext cx="1010412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007" y="2906713"/>
            <a:ext cx="1010412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1600205"/>
            <a:ext cx="525018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2660" y="1600205"/>
            <a:ext cx="525018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535113"/>
            <a:ext cx="525224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" y="2174875"/>
            <a:ext cx="525224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8533" y="1535113"/>
            <a:ext cx="52543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33" y="2174875"/>
            <a:ext cx="52543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1" y="273050"/>
            <a:ext cx="3910807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565" y="273055"/>
            <a:ext cx="664527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1" y="1435103"/>
            <a:ext cx="391080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974" y="4800600"/>
            <a:ext cx="713232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9974" y="612775"/>
            <a:ext cx="713232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9974" y="5367338"/>
            <a:ext cx="713232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360" y="274638"/>
            <a:ext cx="106984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600205"/>
            <a:ext cx="1069848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360" y="6356355"/>
            <a:ext cx="2773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460" y="6356355"/>
            <a:ext cx="37642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9160" y="6356355"/>
            <a:ext cx="2773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95048" y="274638"/>
            <a:ext cx="1069710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95048" y="1600201"/>
            <a:ext cx="1069710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5048" y="6356351"/>
            <a:ext cx="2772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2148" y="6356351"/>
            <a:ext cx="37629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9848" y="6356351"/>
            <a:ext cx="2772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664D55-BBF1-4D6B-B483-B62985553686}" type="slidenum">
              <a:rPr kumimoji="1" lang="ja-JP" altLang="en-US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767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>
    <p:blinds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w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6.w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wm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18.wmf"/><Relationship Id="rId4" Type="http://schemas.openxmlformats.org/officeDocument/2006/relationships/image" Target="../media/image20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WordArt 19"/>
          <p:cNvSpPr>
            <a:spLocks noChangeArrowheads="1" noChangeShapeType="1" noTextEdit="1"/>
          </p:cNvSpPr>
          <p:nvPr/>
        </p:nvSpPr>
        <p:spPr bwMode="auto">
          <a:xfrm>
            <a:off x="595050" y="381000"/>
            <a:ext cx="10796852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vi-VN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00">
                    <a:alpha val="98822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MS PGothic" pitchFamily="34" charset="-128"/>
                <a:cs typeface="Times New Roman"/>
              </a:rPr>
              <a:t>TRƯỜNG TIỂU HỌC </a:t>
            </a:r>
            <a:r>
              <a:rPr kumimoji="1" lang="en-US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00">
                    <a:alpha val="98822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MS PGothic" pitchFamily="34" charset="-128"/>
                <a:cs typeface="Times New Roman"/>
              </a:rPr>
              <a:t>TRUNG LẬP HẠ</a:t>
            </a:r>
          </a:p>
        </p:txBody>
      </p:sp>
      <p:grpSp>
        <p:nvGrpSpPr>
          <p:cNvPr id="3077" name="Group 5"/>
          <p:cNvGrpSpPr>
            <a:grpSpLocks/>
          </p:cNvGrpSpPr>
          <p:nvPr/>
        </p:nvGrpSpPr>
        <p:grpSpPr bwMode="auto">
          <a:xfrm>
            <a:off x="0" y="0"/>
            <a:ext cx="11887200" cy="6858000"/>
            <a:chOff x="8" y="0"/>
            <a:chExt cx="5760" cy="4320"/>
          </a:xfrm>
        </p:grpSpPr>
        <p:pic>
          <p:nvPicPr>
            <p:cNvPr id="3079" name="Picture 6" descr="GRANS02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1882" flipH="1">
              <a:off x="4848" y="3394"/>
              <a:ext cx="912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0" name="Picture 7" descr="GRANS02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5066">
              <a:off x="96" y="3394"/>
              <a:ext cx="961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81" name="Group 8"/>
            <p:cNvGrpSpPr>
              <a:grpSpLocks/>
            </p:cNvGrpSpPr>
            <p:nvPr/>
          </p:nvGrpSpPr>
          <p:grpSpPr bwMode="auto">
            <a:xfrm>
              <a:off x="8" y="0"/>
              <a:ext cx="5760" cy="4320"/>
              <a:chOff x="672" y="0"/>
              <a:chExt cx="5760" cy="4320"/>
            </a:xfrm>
          </p:grpSpPr>
          <p:pic>
            <p:nvPicPr>
              <p:cNvPr id="3082" name="Picture 9" descr="BD21325_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4176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83" name="Picture 10" descr="BD21325_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0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84" name="Picture 11" descr="BD21325_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8" y="192"/>
                <a:ext cx="144" cy="398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85" name="Picture 12" descr="BD21325_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0"/>
                <a:ext cx="153" cy="422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078" name="Picture 22" descr="Firewrk8"/>
          <p:cNvPicPr>
            <a:picLocks noChangeAspect="1" noChangeArrowheads="1"/>
          </p:cNvPicPr>
          <p:nvPr/>
        </p:nvPicPr>
        <p:blipFill>
          <a:blip r:embed="rId5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226" y="5334000"/>
            <a:ext cx="2278723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-698618" y="1921639"/>
            <a:ext cx="1318641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6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799741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87200" cy="6858000"/>
          </a:xfrm>
          <a:prstGeom prst="rect">
            <a:avLst/>
          </a:prstGeom>
        </p:spPr>
      </p:pic>
      <p:sp>
        <p:nvSpPr>
          <p:cNvPr id="13" name="Oval 35"/>
          <p:cNvSpPr>
            <a:spLocks noChangeArrowheads="1"/>
          </p:cNvSpPr>
          <p:nvPr/>
        </p:nvSpPr>
        <p:spPr bwMode="auto">
          <a:xfrm>
            <a:off x="2971801" y="785794"/>
            <a:ext cx="891540" cy="73820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AutoShape 38"/>
          <p:cNvSpPr>
            <a:spLocks noChangeArrowheads="1"/>
          </p:cNvSpPr>
          <p:nvPr/>
        </p:nvSpPr>
        <p:spPr bwMode="auto">
          <a:xfrm rot="2165725">
            <a:off x="3631342" y="1335069"/>
            <a:ext cx="553085" cy="76200"/>
          </a:xfrm>
          <a:prstGeom prst="homePlate">
            <a:avLst>
              <a:gd name="adj" fmla="val 148036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vi-VN">
              <a:latin typeface="Arial" pitchFamily="34" charset="0"/>
            </a:endParaRPr>
          </a:p>
        </p:txBody>
      </p:sp>
      <p:sp>
        <p:nvSpPr>
          <p:cNvPr id="15" name="Text Box 36"/>
          <p:cNvSpPr txBox="1">
            <a:spLocks noChangeArrowheads="1"/>
          </p:cNvSpPr>
          <p:nvPr/>
        </p:nvSpPr>
        <p:spPr bwMode="auto">
          <a:xfrm>
            <a:off x="3962400" y="857237"/>
            <a:ext cx="74295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Viết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thương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mỗi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phép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chia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sau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dưới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dạng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phân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  <a:endParaRPr lang="en-US" sz="28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8720" y="2438402"/>
            <a:ext cx="26746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9 : 7 </a:t>
            </a:r>
          </a:p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8 : 5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33260" y="2438402"/>
            <a:ext cx="32689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19 : 11 </a:t>
            </a:r>
          </a:p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 : 3 </a:t>
            </a:r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2773680" y="2752728"/>
            <a:ext cx="594360" cy="904877"/>
            <a:chOff x="2772" y="910"/>
            <a:chExt cx="288" cy="570"/>
          </a:xfrm>
        </p:grpSpPr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2796" y="910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2796" y="1150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2772" y="1198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Group 13"/>
          <p:cNvGrpSpPr>
            <a:grpSpLocks/>
          </p:cNvGrpSpPr>
          <p:nvPr/>
        </p:nvGrpSpPr>
        <p:grpSpPr bwMode="auto">
          <a:xfrm>
            <a:off x="2674620" y="3819528"/>
            <a:ext cx="594360" cy="904877"/>
            <a:chOff x="2832" y="1462"/>
            <a:chExt cx="288" cy="570"/>
          </a:xfrm>
        </p:grpSpPr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2856" y="1462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</a:p>
          </p:txBody>
        </p:sp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>
              <a:off x="2856" y="1702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20" name="Line 16"/>
            <p:cNvSpPr>
              <a:spLocks noChangeShapeType="1"/>
            </p:cNvSpPr>
            <p:nvPr/>
          </p:nvSpPr>
          <p:spPr bwMode="auto">
            <a:xfrm>
              <a:off x="2832" y="1750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17"/>
          <p:cNvGrpSpPr>
            <a:grpSpLocks/>
          </p:cNvGrpSpPr>
          <p:nvPr/>
        </p:nvGrpSpPr>
        <p:grpSpPr bwMode="auto">
          <a:xfrm>
            <a:off x="8853493" y="2657478"/>
            <a:ext cx="903923" cy="1076327"/>
            <a:chOff x="2946" y="1942"/>
            <a:chExt cx="438" cy="678"/>
          </a:xfrm>
        </p:grpSpPr>
        <p:sp>
          <p:nvSpPr>
            <p:cNvPr id="22" name="Text Box 18"/>
            <p:cNvSpPr txBox="1">
              <a:spLocks noChangeArrowheads="1"/>
            </p:cNvSpPr>
            <p:nvPr/>
          </p:nvSpPr>
          <p:spPr bwMode="auto">
            <a:xfrm>
              <a:off x="2976" y="1942"/>
              <a:ext cx="40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19</a:t>
              </a:r>
            </a:p>
          </p:txBody>
        </p:sp>
        <p:sp>
          <p:nvSpPr>
            <p:cNvPr id="23" name="Text Box 19"/>
            <p:cNvSpPr txBox="1">
              <a:spLocks noChangeArrowheads="1"/>
            </p:cNvSpPr>
            <p:nvPr/>
          </p:nvSpPr>
          <p:spPr bwMode="auto">
            <a:xfrm>
              <a:off x="2976" y="2290"/>
              <a:ext cx="40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11</a:t>
              </a:r>
            </a:p>
          </p:txBody>
        </p:sp>
        <p:sp>
          <p:nvSpPr>
            <p:cNvPr id="24" name="Line 20"/>
            <p:cNvSpPr>
              <a:spLocks noChangeShapeType="1"/>
            </p:cNvSpPr>
            <p:nvPr/>
          </p:nvSpPr>
          <p:spPr bwMode="auto">
            <a:xfrm>
              <a:off x="2946" y="2290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21"/>
          <p:cNvGrpSpPr>
            <a:grpSpLocks/>
          </p:cNvGrpSpPr>
          <p:nvPr/>
        </p:nvGrpSpPr>
        <p:grpSpPr bwMode="auto">
          <a:xfrm>
            <a:off x="8618220" y="3819528"/>
            <a:ext cx="594360" cy="904877"/>
            <a:chOff x="2880" y="2542"/>
            <a:chExt cx="288" cy="570"/>
          </a:xfrm>
        </p:grpSpPr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2904" y="2542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27" name="Text Box 23"/>
            <p:cNvSpPr txBox="1">
              <a:spLocks noChangeArrowheads="1"/>
            </p:cNvSpPr>
            <p:nvPr/>
          </p:nvSpPr>
          <p:spPr bwMode="auto">
            <a:xfrm>
              <a:off x="2904" y="2782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28" name="Line 24"/>
            <p:cNvSpPr>
              <a:spLocks noChangeShapeType="1"/>
            </p:cNvSpPr>
            <p:nvPr/>
          </p:nvSpPr>
          <p:spPr bwMode="auto">
            <a:xfrm>
              <a:off x="2880" y="2830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9" name="Group 25"/>
          <p:cNvGrpSpPr>
            <a:grpSpLocks/>
          </p:cNvGrpSpPr>
          <p:nvPr/>
        </p:nvGrpSpPr>
        <p:grpSpPr bwMode="auto">
          <a:xfrm>
            <a:off x="2798442" y="4948244"/>
            <a:ext cx="990600" cy="904873"/>
            <a:chOff x="2916" y="3043"/>
            <a:chExt cx="480" cy="570"/>
          </a:xfrm>
        </p:grpSpPr>
        <p:sp>
          <p:nvSpPr>
            <p:cNvPr id="30" name="Text Box 26"/>
            <p:cNvSpPr txBox="1">
              <a:spLocks noChangeArrowheads="1"/>
            </p:cNvSpPr>
            <p:nvPr/>
          </p:nvSpPr>
          <p:spPr bwMode="auto">
            <a:xfrm>
              <a:off x="2976" y="3043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31" name="Text Box 27"/>
            <p:cNvSpPr txBox="1">
              <a:spLocks noChangeArrowheads="1"/>
            </p:cNvSpPr>
            <p:nvPr/>
          </p:nvSpPr>
          <p:spPr bwMode="auto">
            <a:xfrm>
              <a:off x="2916" y="3283"/>
              <a:ext cx="48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15</a:t>
              </a:r>
            </a:p>
          </p:txBody>
        </p:sp>
        <p:sp>
          <p:nvSpPr>
            <p:cNvPr id="32" name="Line 28"/>
            <p:cNvSpPr>
              <a:spLocks noChangeShapeType="1"/>
            </p:cNvSpPr>
            <p:nvPr/>
          </p:nvSpPr>
          <p:spPr bwMode="auto">
            <a:xfrm>
              <a:off x="2926" y="3331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188720" y="5105405"/>
            <a:ext cx="198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 : 15 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2800" dirty="0">
              <a:solidFill>
                <a:srgbClr val="0000CC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311640" y="4005916"/>
            <a:ext cx="1089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1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179320" y="3976688"/>
            <a:ext cx="396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179320" y="2924176"/>
            <a:ext cx="396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482011" y="2939116"/>
            <a:ext cx="396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377440" y="5134628"/>
            <a:ext cx="396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85771" y="3990976"/>
            <a:ext cx="396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760" name="Group 232"/>
          <p:cNvGraphicFramePr>
            <a:graphicFrameLocks noGrp="1"/>
          </p:cNvGraphicFramePr>
          <p:nvPr/>
        </p:nvGraphicFramePr>
        <p:xfrm>
          <a:off x="1684020" y="2514600"/>
          <a:ext cx="2575560" cy="1036320"/>
        </p:xfrm>
        <a:graphic>
          <a:graphicData uri="http://schemas.openxmlformats.org/drawingml/2006/table">
            <a:tbl>
              <a:tblPr/>
              <a:tblGrid>
                <a:gridCol w="858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8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8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2776" name="Group 2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0451106"/>
              </p:ext>
            </p:extLst>
          </p:nvPr>
        </p:nvGraphicFramePr>
        <p:xfrm>
          <a:off x="5349240" y="2534628"/>
          <a:ext cx="2575560" cy="1066800"/>
        </p:xfrm>
        <a:graphic>
          <a:graphicData uri="http://schemas.openxmlformats.org/drawingml/2006/table">
            <a:tbl>
              <a:tblPr/>
              <a:tblGrid>
                <a:gridCol w="858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8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8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562" name="AutoShape 34"/>
          <p:cNvSpPr>
            <a:spLocks/>
          </p:cNvSpPr>
          <p:nvPr/>
        </p:nvSpPr>
        <p:spPr bwMode="auto">
          <a:xfrm rot="16200000">
            <a:off x="4630422" y="756603"/>
            <a:ext cx="422275" cy="6141720"/>
          </a:xfrm>
          <a:prstGeom prst="leftBrace">
            <a:avLst>
              <a:gd name="adj1" fmla="val 93233"/>
              <a:gd name="adj2" fmla="val 49167"/>
            </a:avLst>
          </a:prstGeom>
          <a:noFill/>
          <a:ln w="9525">
            <a:solidFill>
              <a:srgbClr val="3366FF"/>
            </a:solidFill>
            <a:round/>
            <a:headEnd/>
            <a:tailEnd/>
          </a:ln>
          <a:effectLst/>
        </p:spPr>
        <p:txBody>
          <a:bodyPr vert="eaVert" wrap="none" anchor="ctr"/>
          <a:lstStyle/>
          <a:p>
            <a:pPr algn="ctr"/>
            <a:endParaRPr lang="vi-VN">
              <a:solidFill>
                <a:srgbClr val="3333FF"/>
              </a:solidFill>
            </a:endParaRPr>
          </a:p>
        </p:txBody>
      </p:sp>
      <p:sp>
        <p:nvSpPr>
          <p:cNvPr id="22563" name="Text Box 35"/>
          <p:cNvSpPr txBox="1">
            <a:spLocks noChangeArrowheads="1"/>
          </p:cNvSpPr>
          <p:nvPr/>
        </p:nvSpPr>
        <p:spPr bwMode="auto">
          <a:xfrm>
            <a:off x="3665220" y="3962400"/>
            <a:ext cx="23774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VNI-Times" pitchFamily="2" charset="0"/>
              </a:rPr>
              <a:t>Hình 1</a:t>
            </a:r>
          </a:p>
        </p:txBody>
      </p:sp>
      <p:graphicFrame>
        <p:nvGraphicFramePr>
          <p:cNvPr id="22778" name="Group 250"/>
          <p:cNvGraphicFramePr>
            <a:graphicFrameLocks noGrp="1"/>
          </p:cNvGraphicFramePr>
          <p:nvPr/>
        </p:nvGraphicFramePr>
        <p:xfrm>
          <a:off x="1684020" y="4572000"/>
          <a:ext cx="5151120" cy="1036320"/>
        </p:xfrm>
        <a:graphic>
          <a:graphicData uri="http://schemas.openxmlformats.org/drawingml/2006/table">
            <a:tbl>
              <a:tblPr/>
              <a:tblGrid>
                <a:gridCol w="858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8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8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8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8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8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587" name="Text Box 59"/>
          <p:cNvSpPr txBox="1">
            <a:spLocks noChangeArrowheads="1"/>
          </p:cNvSpPr>
          <p:nvPr/>
        </p:nvSpPr>
        <p:spPr bwMode="auto">
          <a:xfrm>
            <a:off x="3070860" y="5715000"/>
            <a:ext cx="23774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VNI-Times" pitchFamily="2" charset="0"/>
              </a:rPr>
              <a:t>Hình 2</a:t>
            </a:r>
          </a:p>
        </p:txBody>
      </p:sp>
      <p:grpSp>
        <p:nvGrpSpPr>
          <p:cNvPr id="22588" name="Group 60"/>
          <p:cNvGrpSpPr>
            <a:grpSpLocks/>
          </p:cNvGrpSpPr>
          <p:nvPr/>
        </p:nvGrpSpPr>
        <p:grpSpPr bwMode="auto">
          <a:xfrm>
            <a:off x="8618220" y="2438170"/>
            <a:ext cx="693420" cy="1067030"/>
            <a:chOff x="2592" y="2323"/>
            <a:chExt cx="912" cy="1545"/>
          </a:xfrm>
        </p:grpSpPr>
        <p:grpSp>
          <p:nvGrpSpPr>
            <p:cNvPr id="22589" name="Group 61"/>
            <p:cNvGrpSpPr>
              <a:grpSpLocks/>
            </p:cNvGrpSpPr>
            <p:nvPr/>
          </p:nvGrpSpPr>
          <p:grpSpPr bwMode="auto">
            <a:xfrm>
              <a:off x="2592" y="2323"/>
              <a:ext cx="912" cy="1545"/>
              <a:chOff x="2592" y="2323"/>
              <a:chExt cx="912" cy="1545"/>
            </a:xfrm>
          </p:grpSpPr>
          <p:sp>
            <p:nvSpPr>
              <p:cNvPr id="22590" name="Rectangle 62"/>
              <p:cNvSpPr>
                <a:spLocks noChangeArrowheads="1"/>
              </p:cNvSpPr>
              <p:nvPr/>
            </p:nvSpPr>
            <p:spPr bwMode="auto">
              <a:xfrm>
                <a:off x="2592" y="3235"/>
                <a:ext cx="912" cy="6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sz="3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6</a:t>
                </a:r>
              </a:p>
            </p:txBody>
          </p:sp>
          <p:sp>
            <p:nvSpPr>
              <p:cNvPr id="22591" name="Rectangle 63"/>
              <p:cNvSpPr>
                <a:spLocks noChangeArrowheads="1"/>
              </p:cNvSpPr>
              <p:nvPr/>
            </p:nvSpPr>
            <p:spPr bwMode="auto">
              <a:xfrm>
                <a:off x="2592" y="2323"/>
                <a:ext cx="912" cy="6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sz="3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7</a:t>
                </a:r>
              </a:p>
            </p:txBody>
          </p:sp>
          <p:sp>
            <p:nvSpPr>
              <p:cNvPr id="22592" name="Line 64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vi-VN" sz="32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593" name="Line 65"/>
              <p:cNvSpPr>
                <a:spLocks noChangeShapeType="1"/>
              </p:cNvSpPr>
              <p:nvPr/>
            </p:nvSpPr>
            <p:spPr bwMode="auto">
              <a:xfrm>
                <a:off x="2592" y="3868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vi-VN" sz="32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594" name="Line 66"/>
              <p:cNvSpPr>
                <a:spLocks noChangeShapeType="1"/>
              </p:cNvSpPr>
              <p:nvPr/>
            </p:nvSpPr>
            <p:spPr bwMode="auto">
              <a:xfrm>
                <a:off x="3504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vi-VN" sz="32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595" name="Line 67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vi-VN" sz="32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596" name="Line 68"/>
              <p:cNvSpPr>
                <a:spLocks noChangeShapeType="1"/>
              </p:cNvSpPr>
              <p:nvPr/>
            </p:nvSpPr>
            <p:spPr bwMode="auto">
              <a:xfrm>
                <a:off x="2592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vi-VN" sz="32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597" name="Line 69"/>
              <p:cNvSpPr>
                <a:spLocks noChangeShapeType="1"/>
              </p:cNvSpPr>
              <p:nvPr/>
            </p:nvSpPr>
            <p:spPr bwMode="auto">
              <a:xfrm>
                <a:off x="3504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vi-VN" sz="32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2598" name="Line 70"/>
            <p:cNvSpPr>
              <a:spLocks noChangeShapeType="1"/>
            </p:cNvSpPr>
            <p:nvPr/>
          </p:nvSpPr>
          <p:spPr bwMode="auto">
            <a:xfrm>
              <a:off x="2700" y="3216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vi-VN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599" name="Group 71"/>
          <p:cNvGrpSpPr>
            <a:grpSpLocks/>
          </p:cNvGrpSpPr>
          <p:nvPr/>
        </p:nvGrpSpPr>
        <p:grpSpPr bwMode="auto">
          <a:xfrm>
            <a:off x="7528560" y="4572231"/>
            <a:ext cx="990600" cy="990370"/>
            <a:chOff x="2592" y="2434"/>
            <a:chExt cx="912" cy="1434"/>
          </a:xfrm>
        </p:grpSpPr>
        <p:grpSp>
          <p:nvGrpSpPr>
            <p:cNvPr id="22600" name="Group 72"/>
            <p:cNvGrpSpPr>
              <a:grpSpLocks/>
            </p:cNvGrpSpPr>
            <p:nvPr/>
          </p:nvGrpSpPr>
          <p:grpSpPr bwMode="auto">
            <a:xfrm>
              <a:off x="2592" y="2434"/>
              <a:ext cx="912" cy="1434"/>
              <a:chOff x="2592" y="2434"/>
              <a:chExt cx="912" cy="1434"/>
            </a:xfrm>
          </p:grpSpPr>
          <p:sp>
            <p:nvSpPr>
              <p:cNvPr id="22601" name="Rectangle 73"/>
              <p:cNvSpPr>
                <a:spLocks noChangeArrowheads="1"/>
              </p:cNvSpPr>
              <p:nvPr/>
            </p:nvSpPr>
            <p:spPr bwMode="auto">
              <a:xfrm>
                <a:off x="2592" y="3235"/>
                <a:ext cx="912" cy="6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sz="3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12</a:t>
                </a:r>
              </a:p>
            </p:txBody>
          </p:sp>
          <p:sp>
            <p:nvSpPr>
              <p:cNvPr id="22602" name="Rectangle 74"/>
              <p:cNvSpPr>
                <a:spLocks noChangeArrowheads="1"/>
              </p:cNvSpPr>
              <p:nvPr/>
            </p:nvSpPr>
            <p:spPr bwMode="auto">
              <a:xfrm>
                <a:off x="2592" y="2434"/>
                <a:ext cx="912" cy="6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sz="3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7</a:t>
                </a:r>
              </a:p>
            </p:txBody>
          </p:sp>
          <p:sp>
            <p:nvSpPr>
              <p:cNvPr id="22603" name="Line 75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vi-VN" sz="32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604" name="Line 76"/>
              <p:cNvSpPr>
                <a:spLocks noChangeShapeType="1"/>
              </p:cNvSpPr>
              <p:nvPr/>
            </p:nvSpPr>
            <p:spPr bwMode="auto">
              <a:xfrm>
                <a:off x="2592" y="3868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vi-VN" sz="32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605" name="Line 77"/>
              <p:cNvSpPr>
                <a:spLocks noChangeShapeType="1"/>
              </p:cNvSpPr>
              <p:nvPr/>
            </p:nvSpPr>
            <p:spPr bwMode="auto">
              <a:xfrm>
                <a:off x="3504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vi-VN" sz="32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606" name="Line 78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vi-VN" sz="32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607" name="Line 79"/>
              <p:cNvSpPr>
                <a:spLocks noChangeShapeType="1"/>
              </p:cNvSpPr>
              <p:nvPr/>
            </p:nvSpPr>
            <p:spPr bwMode="auto">
              <a:xfrm>
                <a:off x="2592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vi-VN" sz="32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608" name="Line 80"/>
              <p:cNvSpPr>
                <a:spLocks noChangeShapeType="1"/>
              </p:cNvSpPr>
              <p:nvPr/>
            </p:nvSpPr>
            <p:spPr bwMode="auto">
              <a:xfrm>
                <a:off x="3504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vi-VN" sz="32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2609" name="Line 81"/>
            <p:cNvSpPr>
              <a:spLocks noChangeShapeType="1"/>
            </p:cNvSpPr>
            <p:nvPr/>
          </p:nvSpPr>
          <p:spPr bwMode="auto">
            <a:xfrm>
              <a:off x="2700" y="3216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vi-VN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654" name="Rectangle 126"/>
          <p:cNvSpPr>
            <a:spLocks noChangeArrowheads="1"/>
          </p:cNvSpPr>
          <p:nvPr/>
        </p:nvSpPr>
        <p:spPr bwMode="auto">
          <a:xfrm>
            <a:off x="5344648" y="2527479"/>
            <a:ext cx="862648" cy="533400"/>
          </a:xfrm>
          <a:prstGeom prst="rect">
            <a:avLst/>
          </a:prstGeom>
          <a:solidFill>
            <a:srgbClr val="3333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vi-VN"/>
          </a:p>
        </p:txBody>
      </p:sp>
      <p:grpSp>
        <p:nvGrpSpPr>
          <p:cNvPr id="22769" name="Group 241"/>
          <p:cNvGrpSpPr>
            <a:grpSpLocks/>
          </p:cNvGrpSpPr>
          <p:nvPr/>
        </p:nvGrpSpPr>
        <p:grpSpPr bwMode="auto">
          <a:xfrm>
            <a:off x="1069023" y="533402"/>
            <a:ext cx="10232073" cy="1770064"/>
            <a:chOff x="518" y="336"/>
            <a:chExt cx="4958" cy="1115"/>
          </a:xfrm>
        </p:grpSpPr>
        <p:sp>
          <p:nvSpPr>
            <p:cNvPr id="22613" name="Text Box 85"/>
            <p:cNvSpPr txBox="1">
              <a:spLocks noChangeArrowheads="1"/>
            </p:cNvSpPr>
            <p:nvPr/>
          </p:nvSpPr>
          <p:spPr bwMode="auto">
            <a:xfrm>
              <a:off x="518" y="462"/>
              <a:ext cx="4958" cy="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3200" dirty="0">
                  <a:solidFill>
                    <a:srgbClr val="3333FF"/>
                  </a:solidFill>
                  <a:latin typeface="Times New Roman" pitchFamily="18" charset="0"/>
                  <a:cs typeface="Times New Roman" pitchFamily="18" charset="0"/>
                </a:rPr>
                <a:t>Bài tập 2: Có hai phân số       và        , phân số nào chỉ phần đã tô màu của hình 1? Phân số nào chỉ phân số đã tô màu của hình 2?</a:t>
              </a:r>
            </a:p>
          </p:txBody>
        </p:sp>
        <p:grpSp>
          <p:nvGrpSpPr>
            <p:cNvPr id="22688" name="Group 160"/>
            <p:cNvGrpSpPr>
              <a:grpSpLocks/>
            </p:cNvGrpSpPr>
            <p:nvPr/>
          </p:nvGrpSpPr>
          <p:grpSpPr bwMode="auto">
            <a:xfrm>
              <a:off x="2588" y="337"/>
              <a:ext cx="560" cy="598"/>
              <a:chOff x="1257" y="2444"/>
              <a:chExt cx="2247" cy="1424"/>
            </a:xfrm>
          </p:grpSpPr>
          <p:grpSp>
            <p:nvGrpSpPr>
              <p:cNvPr id="22689" name="Group 161"/>
              <p:cNvGrpSpPr>
                <a:grpSpLocks/>
              </p:cNvGrpSpPr>
              <p:nvPr/>
            </p:nvGrpSpPr>
            <p:grpSpPr bwMode="auto">
              <a:xfrm>
                <a:off x="1257" y="2444"/>
                <a:ext cx="2247" cy="1424"/>
                <a:chOff x="1257" y="2444"/>
                <a:chExt cx="2247" cy="1424"/>
              </a:xfrm>
            </p:grpSpPr>
            <p:sp>
              <p:nvSpPr>
                <p:cNvPr id="22690" name="Rectangle 162"/>
                <p:cNvSpPr>
                  <a:spLocks noChangeArrowheads="1"/>
                </p:cNvSpPr>
                <p:nvPr/>
              </p:nvSpPr>
              <p:spPr bwMode="auto">
                <a:xfrm>
                  <a:off x="1257" y="3180"/>
                  <a:ext cx="912" cy="6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1" hangingPunct="1">
                    <a:spcBef>
                      <a:spcPct val="20000"/>
                    </a:spcBef>
                  </a:pPr>
                  <a:r>
                    <a:rPr lang="en-US" sz="3200" dirty="0">
                      <a:solidFill>
                        <a:srgbClr val="3333FF"/>
                      </a:solidFill>
                      <a:latin typeface="Times New Roman" pitchFamily="18" charset="0"/>
                      <a:cs typeface="Times New Roman" pitchFamily="18" charset="0"/>
                    </a:rPr>
                    <a:t>6</a:t>
                  </a:r>
                </a:p>
              </p:txBody>
            </p:sp>
            <p:sp>
              <p:nvSpPr>
                <p:cNvPr id="22691" name="Rectangle 163"/>
                <p:cNvSpPr>
                  <a:spLocks noChangeArrowheads="1"/>
                </p:cNvSpPr>
                <p:nvPr/>
              </p:nvSpPr>
              <p:spPr bwMode="auto">
                <a:xfrm>
                  <a:off x="1257" y="2444"/>
                  <a:ext cx="912" cy="6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1" hangingPunct="1">
                    <a:spcBef>
                      <a:spcPct val="20000"/>
                    </a:spcBef>
                  </a:pPr>
                  <a:r>
                    <a:rPr lang="en-US" sz="3200" dirty="0">
                      <a:solidFill>
                        <a:srgbClr val="3333FF"/>
                      </a:solidFill>
                      <a:latin typeface="Times New Roman" pitchFamily="18" charset="0"/>
                      <a:cs typeface="Times New Roman" pitchFamily="18" charset="0"/>
                    </a:rPr>
                    <a:t>7</a:t>
                  </a:r>
                </a:p>
              </p:txBody>
            </p:sp>
            <p:sp>
              <p:nvSpPr>
                <p:cNvPr id="22692" name="Line 164"/>
                <p:cNvSpPr>
                  <a:spLocks noChangeShapeType="1"/>
                </p:cNvSpPr>
                <p:nvPr/>
              </p:nvSpPr>
              <p:spPr bwMode="auto">
                <a:xfrm>
                  <a:off x="2592" y="2544"/>
                  <a:ext cx="912" cy="0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vi-VN" sz="3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2693" name="Line 165"/>
                <p:cNvSpPr>
                  <a:spLocks noChangeShapeType="1"/>
                </p:cNvSpPr>
                <p:nvPr/>
              </p:nvSpPr>
              <p:spPr bwMode="auto">
                <a:xfrm>
                  <a:off x="2592" y="3868"/>
                  <a:ext cx="912" cy="0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vi-VN" sz="3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2694" name="Line 166"/>
                <p:cNvSpPr>
                  <a:spLocks noChangeShapeType="1"/>
                </p:cNvSpPr>
                <p:nvPr/>
              </p:nvSpPr>
              <p:spPr bwMode="auto">
                <a:xfrm>
                  <a:off x="3504" y="2544"/>
                  <a:ext cx="0" cy="691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vi-VN" sz="3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2695" name="Line 167"/>
                <p:cNvSpPr>
                  <a:spLocks noChangeShapeType="1"/>
                </p:cNvSpPr>
                <p:nvPr/>
              </p:nvSpPr>
              <p:spPr bwMode="auto">
                <a:xfrm>
                  <a:off x="2592" y="2544"/>
                  <a:ext cx="0" cy="691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vi-VN" sz="3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2696" name="Line 168"/>
                <p:cNvSpPr>
                  <a:spLocks noChangeShapeType="1"/>
                </p:cNvSpPr>
                <p:nvPr/>
              </p:nvSpPr>
              <p:spPr bwMode="auto">
                <a:xfrm>
                  <a:off x="2592" y="3235"/>
                  <a:ext cx="0" cy="633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vi-VN" sz="3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2697" name="Line 169"/>
                <p:cNvSpPr>
                  <a:spLocks noChangeShapeType="1"/>
                </p:cNvSpPr>
                <p:nvPr/>
              </p:nvSpPr>
              <p:spPr bwMode="auto">
                <a:xfrm>
                  <a:off x="3504" y="3235"/>
                  <a:ext cx="0" cy="633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vi-VN" sz="3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22698" name="Line 170"/>
              <p:cNvSpPr>
                <a:spLocks noChangeShapeType="1"/>
              </p:cNvSpPr>
              <p:nvPr/>
            </p:nvSpPr>
            <p:spPr bwMode="auto">
              <a:xfrm>
                <a:off x="1365" y="3249"/>
                <a:ext cx="720" cy="0"/>
              </a:xfrm>
              <a:prstGeom prst="line">
                <a:avLst/>
              </a:prstGeom>
              <a:noFill/>
              <a:ln w="9525">
                <a:solidFill>
                  <a:srgbClr val="3333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vi-VN" sz="32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22699" name="Group 171"/>
            <p:cNvGrpSpPr>
              <a:grpSpLocks/>
            </p:cNvGrpSpPr>
            <p:nvPr/>
          </p:nvGrpSpPr>
          <p:grpSpPr bwMode="auto">
            <a:xfrm>
              <a:off x="3027" y="336"/>
              <a:ext cx="890" cy="619"/>
              <a:chOff x="1664" y="2394"/>
              <a:chExt cx="1840" cy="1474"/>
            </a:xfrm>
          </p:grpSpPr>
          <p:grpSp>
            <p:nvGrpSpPr>
              <p:cNvPr id="22700" name="Group 172"/>
              <p:cNvGrpSpPr>
                <a:grpSpLocks/>
              </p:cNvGrpSpPr>
              <p:nvPr/>
            </p:nvGrpSpPr>
            <p:grpSpPr bwMode="auto">
              <a:xfrm>
                <a:off x="1664" y="2394"/>
                <a:ext cx="1840" cy="1474"/>
                <a:chOff x="1664" y="2394"/>
                <a:chExt cx="1840" cy="1474"/>
              </a:xfrm>
            </p:grpSpPr>
            <p:sp>
              <p:nvSpPr>
                <p:cNvPr id="22701" name="Rectangle 173"/>
                <p:cNvSpPr>
                  <a:spLocks noChangeArrowheads="1"/>
                </p:cNvSpPr>
                <p:nvPr/>
              </p:nvSpPr>
              <p:spPr bwMode="auto">
                <a:xfrm>
                  <a:off x="1664" y="3080"/>
                  <a:ext cx="912" cy="6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1" hangingPunct="1">
                    <a:spcBef>
                      <a:spcPct val="20000"/>
                    </a:spcBef>
                  </a:pPr>
                  <a:r>
                    <a:rPr lang="en-US" sz="3200" dirty="0">
                      <a:solidFill>
                        <a:srgbClr val="3333FF"/>
                      </a:solidFill>
                      <a:latin typeface="Times New Roman" pitchFamily="18" charset="0"/>
                      <a:cs typeface="Times New Roman" pitchFamily="18" charset="0"/>
                    </a:rPr>
                    <a:t>12</a:t>
                  </a:r>
                </a:p>
              </p:txBody>
            </p:sp>
            <p:sp>
              <p:nvSpPr>
                <p:cNvPr id="22702" name="Rectangle 174"/>
                <p:cNvSpPr>
                  <a:spLocks noChangeArrowheads="1"/>
                </p:cNvSpPr>
                <p:nvPr/>
              </p:nvSpPr>
              <p:spPr bwMode="auto">
                <a:xfrm>
                  <a:off x="1664" y="2394"/>
                  <a:ext cx="912" cy="6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1" hangingPunct="1">
                    <a:spcBef>
                      <a:spcPct val="20000"/>
                    </a:spcBef>
                  </a:pPr>
                  <a:r>
                    <a:rPr lang="en-US" sz="3200" dirty="0">
                      <a:solidFill>
                        <a:srgbClr val="3333FF"/>
                      </a:solidFill>
                      <a:latin typeface="Times New Roman" pitchFamily="18" charset="0"/>
                      <a:cs typeface="Times New Roman" pitchFamily="18" charset="0"/>
                    </a:rPr>
                    <a:t>7</a:t>
                  </a:r>
                </a:p>
              </p:txBody>
            </p:sp>
            <p:sp>
              <p:nvSpPr>
                <p:cNvPr id="22703" name="Line 175"/>
                <p:cNvSpPr>
                  <a:spLocks noChangeShapeType="1"/>
                </p:cNvSpPr>
                <p:nvPr/>
              </p:nvSpPr>
              <p:spPr bwMode="auto">
                <a:xfrm>
                  <a:off x="2592" y="2544"/>
                  <a:ext cx="912" cy="0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vi-VN" sz="3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2704" name="Line 176"/>
                <p:cNvSpPr>
                  <a:spLocks noChangeShapeType="1"/>
                </p:cNvSpPr>
                <p:nvPr/>
              </p:nvSpPr>
              <p:spPr bwMode="auto">
                <a:xfrm>
                  <a:off x="2592" y="3868"/>
                  <a:ext cx="912" cy="0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vi-VN" sz="3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2705" name="Line 177"/>
                <p:cNvSpPr>
                  <a:spLocks noChangeShapeType="1"/>
                </p:cNvSpPr>
                <p:nvPr/>
              </p:nvSpPr>
              <p:spPr bwMode="auto">
                <a:xfrm>
                  <a:off x="3504" y="2544"/>
                  <a:ext cx="0" cy="691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vi-VN" sz="3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2706" name="Line 178"/>
                <p:cNvSpPr>
                  <a:spLocks noChangeShapeType="1"/>
                </p:cNvSpPr>
                <p:nvPr/>
              </p:nvSpPr>
              <p:spPr bwMode="auto">
                <a:xfrm>
                  <a:off x="2592" y="2544"/>
                  <a:ext cx="0" cy="691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vi-VN" sz="3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2707" name="Line 179"/>
                <p:cNvSpPr>
                  <a:spLocks noChangeShapeType="1"/>
                </p:cNvSpPr>
                <p:nvPr/>
              </p:nvSpPr>
              <p:spPr bwMode="auto">
                <a:xfrm>
                  <a:off x="2349" y="3202"/>
                  <a:ext cx="0" cy="633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vi-VN" sz="3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2708" name="Line 180"/>
                <p:cNvSpPr>
                  <a:spLocks noChangeShapeType="1"/>
                </p:cNvSpPr>
                <p:nvPr/>
              </p:nvSpPr>
              <p:spPr bwMode="auto">
                <a:xfrm>
                  <a:off x="3504" y="3235"/>
                  <a:ext cx="0" cy="633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vi-VN" sz="3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22709" name="Line 181"/>
              <p:cNvSpPr>
                <a:spLocks noChangeShapeType="1"/>
              </p:cNvSpPr>
              <p:nvPr/>
            </p:nvSpPr>
            <p:spPr bwMode="auto">
              <a:xfrm>
                <a:off x="1818" y="3197"/>
                <a:ext cx="720" cy="0"/>
              </a:xfrm>
              <a:prstGeom prst="line">
                <a:avLst/>
              </a:prstGeom>
              <a:noFill/>
              <a:ln w="9525">
                <a:solidFill>
                  <a:srgbClr val="3333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vi-VN" sz="32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pic>
        <p:nvPicPr>
          <p:cNvPr id="22761" name="Picture 233" descr="BAR5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82625"/>
            <a:ext cx="69342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62" name="Picture 234" descr="BAR5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93780" y="533400"/>
            <a:ext cx="69342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63" name="Picture 235" descr="BAR5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1540" y="0"/>
            <a:ext cx="1030224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64" name="Picture 236" descr="BAR5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2178" y="6324600"/>
            <a:ext cx="1008348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65" name="Picture 237" descr="Poinset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143156">
            <a:off x="9906000" y="5413375"/>
            <a:ext cx="1981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66" name="Picture 238" descr="Poinset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456844" flipH="1">
            <a:off x="-2062" y="5402263"/>
            <a:ext cx="2082324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67" name="Picture 239" descr="hoa day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123644">
            <a:off x="-6189" y="1588"/>
            <a:ext cx="1766571" cy="2590800"/>
          </a:xfrm>
          <a:prstGeom prst="rect">
            <a:avLst/>
          </a:prstGeom>
          <a:noFill/>
        </p:spPr>
      </p:pic>
      <p:pic>
        <p:nvPicPr>
          <p:cNvPr id="22768" name="Picture 240" descr="hoa day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400000">
            <a:off x="9523730" y="-1004570"/>
            <a:ext cx="1358900" cy="33680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211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2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2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ải xuống (1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"/>
            <a:ext cx="11887200" cy="6849173"/>
          </a:xfrm>
          <a:prstGeom prst="rect">
            <a:avLst/>
          </a:prstGeom>
        </p:spPr>
      </p:pic>
      <p:sp>
        <p:nvSpPr>
          <p:cNvPr id="5" name="Oval 35"/>
          <p:cNvSpPr>
            <a:spLocks noChangeArrowheads="1"/>
          </p:cNvSpPr>
          <p:nvPr/>
        </p:nvSpPr>
        <p:spPr bwMode="auto">
          <a:xfrm>
            <a:off x="1089660" y="457200"/>
            <a:ext cx="891540" cy="73820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3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38"/>
          <p:cNvSpPr>
            <a:spLocks noChangeArrowheads="1"/>
          </p:cNvSpPr>
          <p:nvPr/>
        </p:nvSpPr>
        <p:spPr bwMode="auto">
          <a:xfrm rot="2165725">
            <a:off x="1749201" y="1006475"/>
            <a:ext cx="553085" cy="76200"/>
          </a:xfrm>
          <a:prstGeom prst="homePlate">
            <a:avLst>
              <a:gd name="adj" fmla="val 148036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vi-VN">
              <a:latin typeface="Arial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080260" y="533405"/>
            <a:ext cx="921258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</p:txBody>
      </p:sp>
      <p:grpSp>
        <p:nvGrpSpPr>
          <p:cNvPr id="9" name="Group 446"/>
          <p:cNvGrpSpPr>
            <a:grpSpLocks/>
          </p:cNvGrpSpPr>
          <p:nvPr/>
        </p:nvGrpSpPr>
        <p:grpSpPr bwMode="auto">
          <a:xfrm>
            <a:off x="5714528" y="433389"/>
            <a:ext cx="823437" cy="1014413"/>
            <a:chOff x="3777" y="1800"/>
            <a:chExt cx="399" cy="639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3803" y="1800"/>
              <a:ext cx="32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11" name="Text Box 4"/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12" name="Line 449"/>
            <p:cNvSpPr>
              <a:spLocks noChangeShapeType="1"/>
            </p:cNvSpPr>
            <p:nvPr/>
          </p:nvSpPr>
          <p:spPr bwMode="auto">
            <a:xfrm flipH="1" flipV="1">
              <a:off x="3777" y="2112"/>
              <a:ext cx="283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3" name="Group 474"/>
          <p:cNvGrpSpPr>
            <a:grpSpLocks/>
          </p:cNvGrpSpPr>
          <p:nvPr/>
        </p:nvGrpSpPr>
        <p:grpSpPr bwMode="auto">
          <a:xfrm>
            <a:off x="6637020" y="431801"/>
            <a:ext cx="990600" cy="1001713"/>
            <a:chOff x="3312" y="896"/>
            <a:chExt cx="480" cy="631"/>
          </a:xfrm>
        </p:grpSpPr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3312" y="896"/>
              <a:ext cx="41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3312" y="1200"/>
              <a:ext cx="48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14</a:t>
              </a:r>
            </a:p>
          </p:txBody>
        </p:sp>
        <p:sp>
          <p:nvSpPr>
            <p:cNvPr id="16" name="Line 457"/>
            <p:cNvSpPr>
              <a:spLocks noChangeShapeType="1"/>
            </p:cNvSpPr>
            <p:nvPr/>
          </p:nvSpPr>
          <p:spPr bwMode="auto">
            <a:xfrm flipH="1" flipV="1">
              <a:off x="3354" y="1200"/>
              <a:ext cx="288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7" name="Group 458"/>
          <p:cNvGrpSpPr>
            <a:grpSpLocks/>
          </p:cNvGrpSpPr>
          <p:nvPr/>
        </p:nvGrpSpPr>
        <p:grpSpPr bwMode="auto">
          <a:xfrm>
            <a:off x="7569837" y="431801"/>
            <a:ext cx="827563" cy="1001713"/>
            <a:chOff x="3775" y="1808"/>
            <a:chExt cx="401" cy="631"/>
          </a:xfrm>
        </p:grpSpPr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3803" y="1808"/>
              <a:ext cx="32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20" name="Line 461"/>
            <p:cNvSpPr>
              <a:spLocks noChangeShapeType="1"/>
            </p:cNvSpPr>
            <p:nvPr/>
          </p:nvSpPr>
          <p:spPr bwMode="auto">
            <a:xfrm flipH="1" flipV="1">
              <a:off x="3775" y="2112"/>
              <a:ext cx="283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1" name="Group 475"/>
          <p:cNvGrpSpPr>
            <a:grpSpLocks/>
          </p:cNvGrpSpPr>
          <p:nvPr/>
        </p:nvGrpSpPr>
        <p:grpSpPr bwMode="auto">
          <a:xfrm>
            <a:off x="8420100" y="431801"/>
            <a:ext cx="990600" cy="1001713"/>
            <a:chOff x="4080" y="896"/>
            <a:chExt cx="480" cy="631"/>
          </a:xfrm>
        </p:grpSpPr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4080" y="896"/>
              <a:ext cx="41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  <p:sp>
          <p:nvSpPr>
            <p:cNvPr id="23" name="Text Box 4"/>
            <p:cNvSpPr txBox="1">
              <a:spLocks noChangeArrowheads="1"/>
            </p:cNvSpPr>
            <p:nvPr/>
          </p:nvSpPr>
          <p:spPr bwMode="auto">
            <a:xfrm>
              <a:off x="4080" y="1200"/>
              <a:ext cx="48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24" name="Line 465"/>
            <p:cNvSpPr>
              <a:spLocks noChangeShapeType="1"/>
            </p:cNvSpPr>
            <p:nvPr/>
          </p:nvSpPr>
          <p:spPr bwMode="auto">
            <a:xfrm flipH="1" flipV="1">
              <a:off x="4134" y="1200"/>
              <a:ext cx="268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5" name="Group 476"/>
          <p:cNvGrpSpPr>
            <a:grpSpLocks/>
          </p:cNvGrpSpPr>
          <p:nvPr/>
        </p:nvGrpSpPr>
        <p:grpSpPr bwMode="auto">
          <a:xfrm>
            <a:off x="9311640" y="431801"/>
            <a:ext cx="1188720" cy="1001713"/>
            <a:chOff x="4464" y="896"/>
            <a:chExt cx="576" cy="631"/>
          </a:xfrm>
        </p:grpSpPr>
        <p:sp>
          <p:nvSpPr>
            <p:cNvPr id="26" name="Text Box 4"/>
            <p:cNvSpPr txBox="1">
              <a:spLocks noChangeArrowheads="1"/>
            </p:cNvSpPr>
            <p:nvPr/>
          </p:nvSpPr>
          <p:spPr bwMode="auto">
            <a:xfrm>
              <a:off x="4464" y="896"/>
              <a:ext cx="49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19</a:t>
              </a:r>
            </a:p>
          </p:txBody>
        </p:sp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4464" y="1200"/>
              <a:ext cx="57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17</a:t>
              </a:r>
            </a:p>
          </p:txBody>
        </p:sp>
        <p:sp>
          <p:nvSpPr>
            <p:cNvPr id="28" name="Line 469"/>
            <p:cNvSpPr>
              <a:spLocks noChangeShapeType="1"/>
            </p:cNvSpPr>
            <p:nvPr/>
          </p:nvSpPr>
          <p:spPr bwMode="auto">
            <a:xfrm flipH="1" flipV="1">
              <a:off x="4589" y="1200"/>
              <a:ext cx="200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9" name="Group 477"/>
          <p:cNvGrpSpPr>
            <a:grpSpLocks/>
          </p:cNvGrpSpPr>
          <p:nvPr/>
        </p:nvGrpSpPr>
        <p:grpSpPr bwMode="auto">
          <a:xfrm>
            <a:off x="10401300" y="431801"/>
            <a:ext cx="1188720" cy="1001713"/>
            <a:chOff x="4464" y="896"/>
            <a:chExt cx="576" cy="631"/>
          </a:xfrm>
        </p:grpSpPr>
        <p:sp>
          <p:nvSpPr>
            <p:cNvPr id="30" name="Text Box 4"/>
            <p:cNvSpPr txBox="1">
              <a:spLocks noChangeArrowheads="1"/>
            </p:cNvSpPr>
            <p:nvPr/>
          </p:nvSpPr>
          <p:spPr bwMode="auto">
            <a:xfrm>
              <a:off x="4464" y="896"/>
              <a:ext cx="49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24</a:t>
              </a:r>
            </a:p>
          </p:txBody>
        </p:sp>
        <p:sp>
          <p:nvSpPr>
            <p:cNvPr id="31" name="Text Box 4"/>
            <p:cNvSpPr txBox="1">
              <a:spLocks noChangeArrowheads="1"/>
            </p:cNvSpPr>
            <p:nvPr/>
          </p:nvSpPr>
          <p:spPr bwMode="auto">
            <a:xfrm>
              <a:off x="4464" y="1200"/>
              <a:ext cx="57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24</a:t>
              </a:r>
            </a:p>
          </p:txBody>
        </p:sp>
        <p:sp>
          <p:nvSpPr>
            <p:cNvPr id="32" name="Line 480"/>
            <p:cNvSpPr>
              <a:spLocks noChangeShapeType="1"/>
            </p:cNvSpPr>
            <p:nvPr/>
          </p:nvSpPr>
          <p:spPr bwMode="auto">
            <a:xfrm flipH="1" flipV="1">
              <a:off x="4593" y="1200"/>
              <a:ext cx="203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2080260" y="1600204"/>
            <a:ext cx="534924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1?</a:t>
            </a: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2080260" y="2286005"/>
            <a:ext cx="534924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1?</a:t>
            </a:r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0841522"/>
              </p:ext>
            </p:extLst>
          </p:nvPr>
        </p:nvGraphicFramePr>
        <p:xfrm>
          <a:off x="495300" y="1828800"/>
          <a:ext cx="10896600" cy="266700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63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64959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872" marR="118872"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vi-VN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8872" marR="118872"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vi-VN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8872" marR="11887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2041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marL="118872" marR="118872"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marL="118872" marR="118872"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marL="118872" marR="11887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2123597" y="2971805"/>
            <a:ext cx="534924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1?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203180" y="609600"/>
            <a:ext cx="297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221980" y="609600"/>
            <a:ext cx="297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330440" y="609600"/>
            <a:ext cx="297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339840" y="609600"/>
            <a:ext cx="297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212580" y="609600"/>
            <a:ext cx="297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81481E-6 L -0.4092 0.371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" y="18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48148E-6 L -0.4 0.3733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187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48148E-6 L -0.45 0.373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" y="18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45 0.3733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" y="18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05937 0.3733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" y="18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-3.33333E-6 0.3733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0.39583 0.3840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" y="19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486 L -0.37917 0.3791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" y="19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07916 0.3729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" y="1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9" grpId="0"/>
      <p:bldP spid="40" grpId="0"/>
      <p:bldP spid="41" grpId="0"/>
      <p:bldP spid="42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23555" name="Picture 3" descr="hua0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" y="0"/>
            <a:ext cx="11788140" cy="6858000"/>
          </a:xfrm>
          <a:prstGeom prst="rect">
            <a:avLst/>
          </a:prstGeom>
          <a:noFill/>
          <a:ln w="38100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2476500" y="2590805"/>
            <a:ext cx="3467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vi-VN"/>
          </a:p>
        </p:txBody>
      </p:sp>
      <p:pic>
        <p:nvPicPr>
          <p:cNvPr id="23557" name="Picture 5" descr="POINSET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"/>
            <a:ext cx="326898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6" descr="POINSET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21980" y="4206880"/>
            <a:ext cx="3665220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7" descr="l2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67100" y="5676900"/>
            <a:ext cx="307086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8" descr="l2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37020" y="5829300"/>
            <a:ext cx="267462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990600"/>
            <a:ext cx="11051417" cy="385765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Pour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>
    <p:sndAc>
      <p:stSnd>
        <p:snd r:embed="rId2" name="Track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B4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168"/>
            <a:ext cx="11887200" cy="6827837"/>
          </a:xfrm>
          <a:prstGeom prst="rect">
            <a:avLst/>
          </a:prstGeom>
          <a:noFill/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891540" y="1157293"/>
            <a:ext cx="970788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4000">
                <a:solidFill>
                  <a:srgbClr val="FF7C80"/>
                </a:solidFill>
              </a:rPr>
              <a:t>Kiểm tra bài cũ: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975012" y="2306638"/>
            <a:ext cx="941689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Thương của phép chia số tự nhiên cho số tự nhiên khác 0 có thể viết như thế nào?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3015848" y="3733800"/>
            <a:ext cx="82617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Mọi số tự nhiên điều có thể viết dưới dạng gì?</a:t>
            </a:r>
          </a:p>
        </p:txBody>
      </p:sp>
      <p:pic>
        <p:nvPicPr>
          <p:cNvPr id="18438" name="Picture 6" descr="hoa d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0049828" y="-288766"/>
            <a:ext cx="1598612" cy="2179320"/>
          </a:xfrm>
          <a:prstGeom prst="rect">
            <a:avLst/>
          </a:prstGeom>
          <a:noFill/>
        </p:spPr>
      </p:pic>
      <p:pic>
        <p:nvPicPr>
          <p:cNvPr id="18439" name="Picture 7" descr="hoa d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9809004" y="5221288"/>
            <a:ext cx="2078196" cy="167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939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  <p:bldP spid="184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ải xuống (10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317" y="0"/>
            <a:ext cx="11902518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89662" y="685800"/>
            <a:ext cx="971151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" name="Picture 7" descr="qua cam (1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040" y="2514605"/>
            <a:ext cx="5250180" cy="290512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ages (2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90"/>
            <a:ext cx="14066520" cy="6840415"/>
          </a:xfrm>
          <a:prstGeom prst="rect">
            <a:avLst/>
          </a:prstGeom>
        </p:spPr>
      </p:pic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0" y="457200"/>
            <a:ext cx="1178814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50000"/>
              </a:lnSpc>
            </a:pP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Ví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dụ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 1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2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cam,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chia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mỗi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cam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thành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4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phần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bằng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nhau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            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Vân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một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cam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      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cam.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Viết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chỉ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số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             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phần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cam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Vân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đã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.    </a:t>
            </a:r>
          </a:p>
        </p:txBody>
      </p:sp>
      <p:grpSp>
        <p:nvGrpSpPr>
          <p:cNvPr id="2" name="Group 65"/>
          <p:cNvGrpSpPr>
            <a:grpSpLocks/>
          </p:cNvGrpSpPr>
          <p:nvPr/>
        </p:nvGrpSpPr>
        <p:grpSpPr bwMode="auto">
          <a:xfrm>
            <a:off x="5074921" y="771530"/>
            <a:ext cx="792480" cy="1044575"/>
            <a:chOff x="2784" y="1008"/>
            <a:chExt cx="384" cy="658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1</a:t>
              </a:r>
            </a:p>
          </p:txBody>
        </p:sp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2784" y="1336"/>
              <a:ext cx="38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4</a:t>
              </a:r>
            </a:p>
          </p:txBody>
        </p:sp>
        <p:sp>
          <p:nvSpPr>
            <p:cNvPr id="8" name="Line 63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154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sz="2800"/>
            </a:p>
          </p:txBody>
        </p:sp>
      </p:grpSp>
      <p:sp>
        <p:nvSpPr>
          <p:cNvPr id="10" name="Oval 121"/>
          <p:cNvSpPr>
            <a:spLocks noChangeArrowheads="1"/>
          </p:cNvSpPr>
          <p:nvPr/>
        </p:nvSpPr>
        <p:spPr bwMode="auto">
          <a:xfrm>
            <a:off x="3665221" y="2169700"/>
            <a:ext cx="14859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sz="2800" dirty="0">
              <a:solidFill>
                <a:srgbClr val="FFC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389597" y="2169704"/>
            <a:ext cx="0" cy="114300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0" idx="2"/>
            <a:endCxn id="10" idx="6"/>
          </p:cNvCxnSpPr>
          <p:nvPr/>
        </p:nvCxnSpPr>
        <p:spPr>
          <a:xfrm>
            <a:off x="3665221" y="2741200"/>
            <a:ext cx="14859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121"/>
          <p:cNvSpPr>
            <a:spLocks noChangeArrowheads="1"/>
          </p:cNvSpPr>
          <p:nvPr/>
        </p:nvSpPr>
        <p:spPr bwMode="auto">
          <a:xfrm>
            <a:off x="5612936" y="2144479"/>
            <a:ext cx="14859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sz="2800" dirty="0">
              <a:solidFill>
                <a:srgbClr val="FFC000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6369127" y="2146667"/>
            <a:ext cx="1" cy="115416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5638800" y="2728444"/>
            <a:ext cx="1485900" cy="401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8"/>
          <p:cNvGrpSpPr/>
          <p:nvPr/>
        </p:nvGrpSpPr>
        <p:grpSpPr>
          <a:xfrm>
            <a:off x="5613044" y="2150883"/>
            <a:ext cx="1496643" cy="1139758"/>
            <a:chOff x="7162800" y="3429000"/>
            <a:chExt cx="1151264" cy="1139758"/>
          </a:xfrm>
        </p:grpSpPr>
        <p:sp>
          <p:nvSpPr>
            <p:cNvPr id="21" name="Pie 20"/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>
                <a:solidFill>
                  <a:schemeClr val="tx1"/>
                </a:solidFill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 rot="5400000">
              <a:off x="7476804" y="4298568"/>
              <a:ext cx="533400" cy="1588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766462" y="3992090"/>
              <a:ext cx="533400" cy="1588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30" name="Rectangle 88"/>
          <p:cNvSpPr>
            <a:spLocks noChangeArrowheads="1"/>
          </p:cNvSpPr>
          <p:nvPr/>
        </p:nvSpPr>
        <p:spPr bwMode="auto">
          <a:xfrm>
            <a:off x="3863341" y="3535362"/>
            <a:ext cx="1188720" cy="411163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1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 useBgFill="1">
        <p:nvSpPr>
          <p:cNvPr id="31" name="Rectangle 88"/>
          <p:cNvSpPr>
            <a:spLocks noChangeArrowheads="1"/>
          </p:cNvSpPr>
          <p:nvPr/>
        </p:nvSpPr>
        <p:spPr bwMode="auto">
          <a:xfrm>
            <a:off x="6438901" y="3535362"/>
            <a:ext cx="891540" cy="411163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grpSp>
        <p:nvGrpSpPr>
          <p:cNvPr id="5" name="Group 93"/>
          <p:cNvGrpSpPr>
            <a:grpSpLocks/>
          </p:cNvGrpSpPr>
          <p:nvPr/>
        </p:nvGrpSpPr>
        <p:grpSpPr bwMode="auto">
          <a:xfrm>
            <a:off x="5844541" y="3306766"/>
            <a:ext cx="792480" cy="904875"/>
            <a:chOff x="2784" y="1008"/>
            <a:chExt cx="384" cy="570"/>
          </a:xfrm>
        </p:grpSpPr>
        <p:sp>
          <p:nvSpPr>
            <p:cNvPr id="33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1</a:t>
              </a:r>
            </a:p>
          </p:txBody>
        </p:sp>
        <p:sp>
          <p:nvSpPr>
            <p:cNvPr id="34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4</a:t>
              </a:r>
            </a:p>
          </p:txBody>
        </p:sp>
        <p:sp>
          <p:nvSpPr>
            <p:cNvPr id="35" name="Line 96"/>
            <p:cNvSpPr>
              <a:spLocks noChangeShapeType="1"/>
            </p:cNvSpPr>
            <p:nvPr/>
          </p:nvSpPr>
          <p:spPr bwMode="auto">
            <a:xfrm flipH="1" flipV="1">
              <a:off x="2822" y="1309"/>
              <a:ext cx="172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sz="2800"/>
            </a:p>
          </p:txBody>
        </p:sp>
      </p:grpSp>
      <p:sp>
        <p:nvSpPr>
          <p:cNvPr id="49" name="Text Box 4"/>
          <p:cNvSpPr txBox="1">
            <a:spLocks noChangeArrowheads="1"/>
          </p:cNvSpPr>
          <p:nvPr/>
        </p:nvSpPr>
        <p:spPr bwMode="auto">
          <a:xfrm>
            <a:off x="1188719" y="5287962"/>
            <a:ext cx="51671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endParaRPr lang="en-US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 Box 4"/>
          <p:cNvSpPr txBox="1">
            <a:spLocks noChangeArrowheads="1"/>
          </p:cNvSpPr>
          <p:nvPr/>
        </p:nvSpPr>
        <p:spPr bwMode="auto">
          <a:xfrm>
            <a:off x="4876801" y="5303202"/>
            <a:ext cx="51511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hay       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cam. </a:t>
            </a:r>
            <a:endParaRPr lang="en-US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Group 77"/>
          <p:cNvGrpSpPr>
            <a:grpSpLocks/>
          </p:cNvGrpSpPr>
          <p:nvPr/>
        </p:nvGrpSpPr>
        <p:grpSpPr bwMode="auto">
          <a:xfrm>
            <a:off x="5486400" y="5114930"/>
            <a:ext cx="792480" cy="981075"/>
            <a:chOff x="2784" y="1008"/>
            <a:chExt cx="384" cy="618"/>
          </a:xfrm>
        </p:grpSpPr>
        <p:sp>
          <p:nvSpPr>
            <p:cNvPr id="52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5</a:t>
              </a:r>
            </a:p>
          </p:txBody>
        </p:sp>
        <p:sp>
          <p:nvSpPr>
            <p:cNvPr id="53" name="Text Box 4"/>
            <p:cNvSpPr txBox="1">
              <a:spLocks noChangeArrowheads="1"/>
            </p:cNvSpPr>
            <p:nvPr/>
          </p:nvSpPr>
          <p:spPr bwMode="auto">
            <a:xfrm>
              <a:off x="2784" y="1296"/>
              <a:ext cx="38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4</a:t>
              </a:r>
            </a:p>
          </p:txBody>
        </p:sp>
        <p:sp>
          <p:nvSpPr>
            <p:cNvPr id="54" name="Line 80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32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sz="2800"/>
            </a:p>
          </p:txBody>
        </p:sp>
      </p:grpSp>
      <p:sp>
        <p:nvSpPr>
          <p:cNvPr id="55" name="AutoShape 146"/>
          <p:cNvSpPr>
            <a:spLocks/>
          </p:cNvSpPr>
          <p:nvPr/>
        </p:nvSpPr>
        <p:spPr bwMode="auto">
          <a:xfrm rot="5400000" flipV="1">
            <a:off x="5394961" y="2560002"/>
            <a:ext cx="304800" cy="3169920"/>
          </a:xfrm>
          <a:prstGeom prst="rightBrace">
            <a:avLst>
              <a:gd name="adj1" fmla="val 66667"/>
              <a:gd name="adj2" fmla="val 49995"/>
            </a:avLst>
          </a:prstGeom>
          <a:noFill/>
          <a:ln w="1905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 sz="2800"/>
          </a:p>
        </p:txBody>
      </p:sp>
      <p:sp useBgFill="1">
        <p:nvSpPr>
          <p:cNvPr id="56" name="Rectangle 88"/>
          <p:cNvSpPr>
            <a:spLocks noChangeArrowheads="1"/>
          </p:cNvSpPr>
          <p:nvPr/>
        </p:nvSpPr>
        <p:spPr bwMode="auto">
          <a:xfrm>
            <a:off x="6042661" y="4373567"/>
            <a:ext cx="990600" cy="411163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</a:rPr>
              <a:t>quả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grpSp>
        <p:nvGrpSpPr>
          <p:cNvPr id="16" name="Group 148"/>
          <p:cNvGrpSpPr>
            <a:grpSpLocks/>
          </p:cNvGrpSpPr>
          <p:nvPr/>
        </p:nvGrpSpPr>
        <p:grpSpPr bwMode="auto">
          <a:xfrm>
            <a:off x="5250181" y="4221162"/>
            <a:ext cx="792480" cy="1036638"/>
            <a:chOff x="2784" y="1008"/>
            <a:chExt cx="384" cy="653"/>
          </a:xfrm>
        </p:grpSpPr>
        <p:sp>
          <p:nvSpPr>
            <p:cNvPr id="58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5</a:t>
              </a:r>
            </a:p>
          </p:txBody>
        </p:sp>
        <p:sp>
          <p:nvSpPr>
            <p:cNvPr id="59" name="Text Box 4"/>
            <p:cNvSpPr txBox="1">
              <a:spLocks noChangeArrowheads="1"/>
            </p:cNvSpPr>
            <p:nvPr/>
          </p:nvSpPr>
          <p:spPr bwMode="auto">
            <a:xfrm>
              <a:off x="2784" y="1331"/>
              <a:ext cx="38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4</a:t>
              </a:r>
            </a:p>
          </p:txBody>
        </p:sp>
        <p:sp>
          <p:nvSpPr>
            <p:cNvPr id="60" name="Line 151"/>
            <p:cNvSpPr>
              <a:spLocks noChangeShapeType="1"/>
            </p:cNvSpPr>
            <p:nvPr/>
          </p:nvSpPr>
          <p:spPr bwMode="auto">
            <a:xfrm flipH="1" flipV="1">
              <a:off x="2840" y="1341"/>
              <a:ext cx="176" cy="0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sz="280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 animBg="1"/>
      <p:bldP spid="30" grpId="0" animBg="1"/>
      <p:bldP spid="31" grpId="0" animBg="1"/>
      <p:bldP spid="49" grpId="0"/>
      <p:bldP spid="50" grpId="0"/>
      <p:bldP spid="55" grpId="0" animBg="1"/>
      <p:bldP spid="5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9" name="Rectangle 6"/>
          <p:cNvSpPr>
            <a:spLocks noChangeArrowheads="1"/>
          </p:cNvSpPr>
          <p:nvPr/>
        </p:nvSpPr>
        <p:spPr bwMode="auto">
          <a:xfrm>
            <a:off x="198120" y="2438400"/>
            <a:ext cx="465582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altLang="zh-CN" sz="3200" b="1">
                <a:solidFill>
                  <a:srgbClr val="CC66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4000" b="1">
                <a:solidFill>
                  <a:srgbClr val="CC6600"/>
                </a:solidFill>
                <a:latin typeface="Times New Roman" pitchFamily="18" charset="0"/>
                <a:ea typeface="SimSun" pitchFamily="2" charset="-122"/>
              </a:rPr>
              <a:t>*</a:t>
            </a:r>
            <a:r>
              <a:rPr lang="en-US" altLang="zh-CN" sz="2800" b="1">
                <a:solidFill>
                  <a:srgbClr val="339966"/>
                </a:solidFill>
                <a:latin typeface="Times New Roman" pitchFamily="18" charset="0"/>
                <a:ea typeface="SimSun" pitchFamily="2" charset="-122"/>
              </a:rPr>
              <a:t>THẢO LUẬN</a:t>
            </a:r>
            <a:r>
              <a:rPr lang="en-US" altLang="zh-CN" sz="3200">
                <a:solidFill>
                  <a:srgbClr val="CC6600"/>
                </a:solidFill>
                <a:latin typeface="Times New Roman" pitchFamily="18" charset="0"/>
                <a:ea typeface="SimSun" pitchFamily="2" charset="-122"/>
              </a:rPr>
              <a:t>:</a:t>
            </a:r>
            <a:endParaRPr lang="en-US" altLang="zh-CN" sz="3200">
              <a:solidFill>
                <a:srgbClr val="CC66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5180" name="Oval 20"/>
          <p:cNvSpPr>
            <a:spLocks noChangeArrowheads="1"/>
          </p:cNvSpPr>
          <p:nvPr/>
        </p:nvSpPr>
        <p:spPr bwMode="auto">
          <a:xfrm>
            <a:off x="9707880" y="1219200"/>
            <a:ext cx="1386840" cy="1219200"/>
          </a:xfrm>
          <a:prstGeom prst="ellipse">
            <a:avLst/>
          </a:prstGeom>
          <a:solidFill>
            <a:srgbClr val="FFC0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zh-CN">
              <a:ea typeface="SimSun" pitchFamily="2" charset="-122"/>
            </a:endParaRPr>
          </a:p>
        </p:txBody>
      </p:sp>
      <p:sp>
        <p:nvSpPr>
          <p:cNvPr id="5181" name="Oval 20"/>
          <p:cNvSpPr>
            <a:spLocks noChangeArrowheads="1"/>
          </p:cNvSpPr>
          <p:nvPr/>
        </p:nvSpPr>
        <p:spPr bwMode="auto">
          <a:xfrm>
            <a:off x="7376160" y="1219200"/>
            <a:ext cx="1386840" cy="1219200"/>
          </a:xfrm>
          <a:prstGeom prst="ellipse">
            <a:avLst/>
          </a:prstGeom>
          <a:solidFill>
            <a:srgbClr val="FFC0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zh-CN">
              <a:ea typeface="SimSun" pitchFamily="2" charset="-122"/>
            </a:endParaRPr>
          </a:p>
        </p:txBody>
      </p:sp>
      <p:sp>
        <p:nvSpPr>
          <p:cNvPr id="5182" name="Oval 20"/>
          <p:cNvSpPr>
            <a:spLocks noChangeArrowheads="1"/>
          </p:cNvSpPr>
          <p:nvPr/>
        </p:nvSpPr>
        <p:spPr bwMode="auto">
          <a:xfrm>
            <a:off x="5334000" y="1219200"/>
            <a:ext cx="1386840" cy="1219200"/>
          </a:xfrm>
          <a:prstGeom prst="ellipse">
            <a:avLst/>
          </a:prstGeom>
          <a:solidFill>
            <a:srgbClr val="FFC0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zh-CN">
              <a:ea typeface="SimSun" pitchFamily="2" charset="-122"/>
            </a:endParaRPr>
          </a:p>
        </p:txBody>
      </p:sp>
      <p:sp>
        <p:nvSpPr>
          <p:cNvPr id="5183" name="Oval 20"/>
          <p:cNvSpPr>
            <a:spLocks noChangeArrowheads="1"/>
          </p:cNvSpPr>
          <p:nvPr/>
        </p:nvSpPr>
        <p:spPr bwMode="auto">
          <a:xfrm>
            <a:off x="3124200" y="1219200"/>
            <a:ext cx="1386840" cy="1219200"/>
          </a:xfrm>
          <a:prstGeom prst="ellipse">
            <a:avLst/>
          </a:prstGeom>
          <a:solidFill>
            <a:srgbClr val="FFC0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zh-CN">
              <a:ea typeface="SimSun" pitchFamily="2" charset="-122"/>
            </a:endParaRPr>
          </a:p>
        </p:txBody>
      </p:sp>
      <p:sp>
        <p:nvSpPr>
          <p:cNvPr id="5184" name="Oval 20"/>
          <p:cNvSpPr>
            <a:spLocks noChangeArrowheads="1"/>
          </p:cNvSpPr>
          <p:nvPr/>
        </p:nvSpPr>
        <p:spPr bwMode="auto">
          <a:xfrm>
            <a:off x="914401" y="1143000"/>
            <a:ext cx="1386840" cy="1219200"/>
          </a:xfrm>
          <a:prstGeom prst="ellipse">
            <a:avLst/>
          </a:prstGeom>
          <a:solidFill>
            <a:srgbClr val="FFC0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zh-CN">
              <a:ea typeface="SimSun" pitchFamily="2" charset="-122"/>
            </a:endParaRPr>
          </a:p>
        </p:txBody>
      </p:sp>
      <p:sp>
        <p:nvSpPr>
          <p:cNvPr id="5247" name="Oval 20"/>
          <p:cNvSpPr>
            <a:spLocks noChangeArrowheads="1"/>
          </p:cNvSpPr>
          <p:nvPr/>
        </p:nvSpPr>
        <p:spPr bwMode="auto">
          <a:xfrm>
            <a:off x="990600" y="3124200"/>
            <a:ext cx="1386840" cy="1219200"/>
          </a:xfrm>
          <a:prstGeom prst="ellipse">
            <a:avLst/>
          </a:prstGeom>
          <a:solidFill>
            <a:srgbClr val="FFC0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zh-CN">
              <a:ea typeface="SimSun" pitchFamily="2" charset="-122"/>
            </a:endParaRPr>
          </a:p>
        </p:txBody>
      </p:sp>
      <p:sp>
        <p:nvSpPr>
          <p:cNvPr id="5248" name="Straight Connector 5247"/>
          <p:cNvSpPr>
            <a:spLocks noChangeShapeType="1"/>
          </p:cNvSpPr>
          <p:nvPr/>
        </p:nvSpPr>
        <p:spPr bwMode="auto">
          <a:xfrm flipV="1">
            <a:off x="990600" y="3733800"/>
            <a:ext cx="138684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9" name="Straight Connector 5248"/>
          <p:cNvSpPr>
            <a:spLocks noChangeShapeType="1"/>
          </p:cNvSpPr>
          <p:nvPr/>
        </p:nvSpPr>
        <p:spPr bwMode="auto">
          <a:xfrm flipV="1">
            <a:off x="1684020" y="3124200"/>
            <a:ext cx="0" cy="1219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51" name="Oval 20"/>
          <p:cNvSpPr>
            <a:spLocks noChangeArrowheads="1"/>
          </p:cNvSpPr>
          <p:nvPr/>
        </p:nvSpPr>
        <p:spPr bwMode="auto">
          <a:xfrm>
            <a:off x="3169920" y="3124200"/>
            <a:ext cx="1386840" cy="1219200"/>
          </a:xfrm>
          <a:prstGeom prst="ellipse">
            <a:avLst/>
          </a:prstGeom>
          <a:solidFill>
            <a:srgbClr val="FFC0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zh-CN">
              <a:ea typeface="SimSun" pitchFamily="2" charset="-122"/>
            </a:endParaRPr>
          </a:p>
        </p:txBody>
      </p:sp>
      <p:sp>
        <p:nvSpPr>
          <p:cNvPr id="5252" name="Oval 20"/>
          <p:cNvSpPr>
            <a:spLocks noChangeArrowheads="1"/>
          </p:cNvSpPr>
          <p:nvPr/>
        </p:nvSpPr>
        <p:spPr bwMode="auto">
          <a:xfrm>
            <a:off x="5448300" y="3124200"/>
            <a:ext cx="1386840" cy="1219200"/>
          </a:xfrm>
          <a:prstGeom prst="ellipse">
            <a:avLst/>
          </a:prstGeom>
          <a:solidFill>
            <a:srgbClr val="FFC0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zh-CN">
              <a:ea typeface="SimSun" pitchFamily="2" charset="-122"/>
            </a:endParaRPr>
          </a:p>
        </p:txBody>
      </p:sp>
      <p:sp>
        <p:nvSpPr>
          <p:cNvPr id="5253" name="Oval 20"/>
          <p:cNvSpPr>
            <a:spLocks noChangeArrowheads="1"/>
          </p:cNvSpPr>
          <p:nvPr/>
        </p:nvSpPr>
        <p:spPr bwMode="auto">
          <a:xfrm>
            <a:off x="7429500" y="3124200"/>
            <a:ext cx="1386840" cy="1219200"/>
          </a:xfrm>
          <a:prstGeom prst="ellipse">
            <a:avLst/>
          </a:prstGeom>
          <a:solidFill>
            <a:srgbClr val="FFC0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zh-CN">
              <a:ea typeface="SimSun" pitchFamily="2" charset="-122"/>
            </a:endParaRPr>
          </a:p>
        </p:txBody>
      </p:sp>
      <p:sp>
        <p:nvSpPr>
          <p:cNvPr id="5254" name="Oval 20"/>
          <p:cNvSpPr>
            <a:spLocks noChangeArrowheads="1"/>
          </p:cNvSpPr>
          <p:nvPr/>
        </p:nvSpPr>
        <p:spPr bwMode="auto">
          <a:xfrm>
            <a:off x="9806940" y="3048000"/>
            <a:ext cx="1386840" cy="1219200"/>
          </a:xfrm>
          <a:prstGeom prst="ellipse">
            <a:avLst/>
          </a:prstGeom>
          <a:solidFill>
            <a:srgbClr val="FFC0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zh-CN">
              <a:ea typeface="SimSun" pitchFamily="2" charset="-122"/>
            </a:endParaRPr>
          </a:p>
        </p:txBody>
      </p:sp>
      <p:sp>
        <p:nvSpPr>
          <p:cNvPr id="5255" name="Straight Connector 5254"/>
          <p:cNvSpPr>
            <a:spLocks noChangeShapeType="1"/>
          </p:cNvSpPr>
          <p:nvPr/>
        </p:nvSpPr>
        <p:spPr bwMode="auto">
          <a:xfrm flipV="1">
            <a:off x="5448300" y="3733800"/>
            <a:ext cx="138684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56" name="Straight Connector 5255"/>
          <p:cNvSpPr>
            <a:spLocks noChangeShapeType="1"/>
          </p:cNvSpPr>
          <p:nvPr/>
        </p:nvSpPr>
        <p:spPr bwMode="auto">
          <a:xfrm flipV="1">
            <a:off x="3169920" y="3733800"/>
            <a:ext cx="138684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57" name="Straight Connector 5256"/>
          <p:cNvSpPr>
            <a:spLocks noChangeShapeType="1"/>
          </p:cNvSpPr>
          <p:nvPr/>
        </p:nvSpPr>
        <p:spPr bwMode="auto">
          <a:xfrm flipV="1">
            <a:off x="9806940" y="3657600"/>
            <a:ext cx="138684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58" name="Straight Connector 5257"/>
          <p:cNvSpPr>
            <a:spLocks noChangeShapeType="1"/>
          </p:cNvSpPr>
          <p:nvPr/>
        </p:nvSpPr>
        <p:spPr bwMode="auto">
          <a:xfrm flipV="1">
            <a:off x="7429500" y="3733800"/>
            <a:ext cx="138684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59" name="Straight Connector 5258"/>
          <p:cNvSpPr>
            <a:spLocks noChangeShapeType="1"/>
          </p:cNvSpPr>
          <p:nvPr/>
        </p:nvSpPr>
        <p:spPr bwMode="auto">
          <a:xfrm flipV="1">
            <a:off x="3863340" y="3124200"/>
            <a:ext cx="0" cy="1219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0" name="Straight Connector 5259"/>
          <p:cNvSpPr>
            <a:spLocks noChangeShapeType="1"/>
          </p:cNvSpPr>
          <p:nvPr/>
        </p:nvSpPr>
        <p:spPr bwMode="auto">
          <a:xfrm flipV="1">
            <a:off x="6141720" y="3124200"/>
            <a:ext cx="0" cy="1219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1" name="Straight Connector 5260"/>
          <p:cNvSpPr>
            <a:spLocks noChangeShapeType="1"/>
          </p:cNvSpPr>
          <p:nvPr/>
        </p:nvSpPr>
        <p:spPr bwMode="auto">
          <a:xfrm flipV="1">
            <a:off x="8122920" y="3124200"/>
            <a:ext cx="0" cy="1219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2" name="Straight Connector 5261"/>
          <p:cNvSpPr>
            <a:spLocks noChangeShapeType="1"/>
          </p:cNvSpPr>
          <p:nvPr/>
        </p:nvSpPr>
        <p:spPr bwMode="auto">
          <a:xfrm flipV="1">
            <a:off x="10500360" y="3048000"/>
            <a:ext cx="0" cy="1219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85800" y="-499"/>
            <a:ext cx="98069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Ví dụ 2: Chia đều 5 quả cam cho 4 người. Tìm phần cam của mỗi người.</a:t>
            </a:r>
            <a:endParaRPr lang="vi-VN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14401" y="4850751"/>
            <a:ext cx="7528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Mỗi người được 5 phần hay         quả cam</a:t>
            </a:r>
            <a:endParaRPr lang="vi-VN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8" name="Group 148"/>
          <p:cNvGrpSpPr>
            <a:grpSpLocks/>
          </p:cNvGrpSpPr>
          <p:nvPr/>
        </p:nvGrpSpPr>
        <p:grpSpPr bwMode="auto">
          <a:xfrm>
            <a:off x="5890260" y="4724404"/>
            <a:ext cx="792480" cy="990601"/>
            <a:chOff x="2784" y="1008"/>
            <a:chExt cx="384" cy="624"/>
          </a:xfrm>
        </p:grpSpPr>
        <p:sp>
          <p:nvSpPr>
            <p:cNvPr id="29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5</a:t>
              </a:r>
            </a:p>
          </p:txBody>
        </p:sp>
        <p:sp>
          <p:nvSpPr>
            <p:cNvPr id="30" name="Text Box 4"/>
            <p:cNvSpPr txBox="1">
              <a:spLocks noChangeArrowheads="1"/>
            </p:cNvSpPr>
            <p:nvPr/>
          </p:nvSpPr>
          <p:spPr bwMode="auto">
            <a:xfrm>
              <a:off x="2784" y="1267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4</a:t>
              </a:r>
            </a:p>
          </p:txBody>
        </p:sp>
        <p:sp>
          <p:nvSpPr>
            <p:cNvPr id="31" name="Line 151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21" cy="0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sz="3200">
                <a:solidFill>
                  <a:srgbClr val="C00000"/>
                </a:solidFill>
              </a:endParaRPr>
            </a:p>
          </p:txBody>
        </p:sp>
      </p:grp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1805941" y="5511728"/>
            <a:ext cx="52501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Vậy  5 : 4 = 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(quả cam)</a:t>
            </a:r>
            <a:endParaRPr lang="en-US" sz="32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" name="Group 148"/>
          <p:cNvGrpSpPr>
            <a:grpSpLocks/>
          </p:cNvGrpSpPr>
          <p:nvPr/>
        </p:nvGrpSpPr>
        <p:grpSpPr bwMode="auto">
          <a:xfrm>
            <a:off x="3962400" y="5296437"/>
            <a:ext cx="792480" cy="1000126"/>
            <a:chOff x="2762" y="1008"/>
            <a:chExt cx="384" cy="630"/>
          </a:xfrm>
        </p:grpSpPr>
        <p:sp>
          <p:nvSpPr>
            <p:cNvPr id="34" name="Text Box 4"/>
            <p:cNvSpPr txBox="1">
              <a:spLocks noChangeArrowheads="1"/>
            </p:cNvSpPr>
            <p:nvPr/>
          </p:nvSpPr>
          <p:spPr bwMode="auto">
            <a:xfrm>
              <a:off x="2762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5</a:t>
              </a:r>
            </a:p>
          </p:txBody>
        </p:sp>
        <p:sp>
          <p:nvSpPr>
            <p:cNvPr id="35" name="Text Box 4"/>
            <p:cNvSpPr txBox="1">
              <a:spLocks noChangeArrowheads="1"/>
            </p:cNvSpPr>
            <p:nvPr/>
          </p:nvSpPr>
          <p:spPr bwMode="auto">
            <a:xfrm>
              <a:off x="2762" y="1273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4</a:t>
              </a:r>
            </a:p>
          </p:txBody>
        </p:sp>
        <p:sp>
          <p:nvSpPr>
            <p:cNvPr id="36" name="Line 151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154" cy="0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sz="3200">
                <a:solidFill>
                  <a:srgbClr val="C00000"/>
                </a:solidFill>
              </a:endParaRPr>
            </a:p>
          </p:txBody>
        </p:sp>
      </p:grpSp>
      <p:sp>
        <p:nvSpPr>
          <p:cNvPr id="69" name="Arc 62"/>
          <p:cNvSpPr>
            <a:spLocks/>
          </p:cNvSpPr>
          <p:nvPr/>
        </p:nvSpPr>
        <p:spPr bwMode="auto">
          <a:xfrm flipH="1">
            <a:off x="990600" y="3124204"/>
            <a:ext cx="693420" cy="609599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CC66FF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vi-VN">
              <a:solidFill>
                <a:srgbClr val="002060"/>
              </a:solidFill>
            </a:endParaRPr>
          </a:p>
        </p:txBody>
      </p:sp>
      <p:sp>
        <p:nvSpPr>
          <p:cNvPr id="74" name="Arc 62"/>
          <p:cNvSpPr>
            <a:spLocks/>
          </p:cNvSpPr>
          <p:nvPr/>
        </p:nvSpPr>
        <p:spPr bwMode="auto">
          <a:xfrm flipH="1">
            <a:off x="3169920" y="3124204"/>
            <a:ext cx="693420" cy="609599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CC66FF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vi-VN">
              <a:solidFill>
                <a:srgbClr val="002060"/>
              </a:solidFill>
            </a:endParaRPr>
          </a:p>
        </p:txBody>
      </p:sp>
      <p:sp>
        <p:nvSpPr>
          <p:cNvPr id="75" name="Arc 62"/>
          <p:cNvSpPr>
            <a:spLocks/>
          </p:cNvSpPr>
          <p:nvPr/>
        </p:nvSpPr>
        <p:spPr bwMode="auto">
          <a:xfrm flipH="1">
            <a:off x="5448300" y="3123667"/>
            <a:ext cx="693420" cy="609599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CC66FF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vi-VN">
              <a:solidFill>
                <a:srgbClr val="002060"/>
              </a:solidFill>
            </a:endParaRPr>
          </a:p>
        </p:txBody>
      </p:sp>
      <p:sp>
        <p:nvSpPr>
          <p:cNvPr id="76" name="Arc 62"/>
          <p:cNvSpPr>
            <a:spLocks/>
          </p:cNvSpPr>
          <p:nvPr/>
        </p:nvSpPr>
        <p:spPr bwMode="auto">
          <a:xfrm flipH="1">
            <a:off x="7429500" y="3124204"/>
            <a:ext cx="693420" cy="609599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CC66FF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vi-VN">
              <a:solidFill>
                <a:srgbClr val="002060"/>
              </a:solidFill>
            </a:endParaRPr>
          </a:p>
        </p:txBody>
      </p:sp>
      <p:sp>
        <p:nvSpPr>
          <p:cNvPr id="77" name="Arc 62"/>
          <p:cNvSpPr>
            <a:spLocks/>
          </p:cNvSpPr>
          <p:nvPr/>
        </p:nvSpPr>
        <p:spPr bwMode="auto">
          <a:xfrm flipH="1">
            <a:off x="9806940" y="3048005"/>
            <a:ext cx="693420" cy="609599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CC66FF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vi-VN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29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5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5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5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5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5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5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5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5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5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5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5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5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5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5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5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5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4" dur="500"/>
                                        <p:tgtEl>
                                          <p:spTgt spid="5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000"/>
                            </p:stCondLst>
                            <p:childTnLst>
                              <p:par>
                                <p:cTn id="1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79" grpId="0" animBg="1"/>
      <p:bldP spid="5180" grpId="0" animBg="1"/>
      <p:bldP spid="5181" grpId="0" animBg="1"/>
      <p:bldP spid="5182" grpId="0" animBg="1"/>
      <p:bldP spid="5183" grpId="0" animBg="1"/>
      <p:bldP spid="5184" grpId="0" animBg="1"/>
      <p:bldP spid="5247" grpId="0" animBg="1"/>
      <p:bldP spid="5248" grpId="0" animBg="1"/>
      <p:bldP spid="5249" grpId="0" animBg="1"/>
      <p:bldP spid="5251" grpId="0" animBg="1"/>
      <p:bldP spid="5252" grpId="0" animBg="1"/>
      <p:bldP spid="5253" grpId="0" animBg="1"/>
      <p:bldP spid="5254" grpId="0" animBg="1"/>
      <p:bldP spid="5255" grpId="0" animBg="1"/>
      <p:bldP spid="5256" grpId="0" animBg="1"/>
      <p:bldP spid="5257" grpId="0" animBg="1"/>
      <p:bldP spid="5258" grpId="0" animBg="1"/>
      <p:bldP spid="5259" grpId="0" animBg="1"/>
      <p:bldP spid="5260" grpId="0" animBg="1"/>
      <p:bldP spid="5261" grpId="0" animBg="1"/>
      <p:bldP spid="5262" grpId="0" animBg="1"/>
      <p:bldP spid="26" grpId="0"/>
      <p:bldP spid="27" grpId="0"/>
      <p:bldP spid="32" grpId="0"/>
      <p:bldP spid="69" grpId="0" animBg="1"/>
      <p:bldP spid="74" grpId="0" animBg="1"/>
      <p:bldP spid="75" grpId="0" animBg="1"/>
      <p:bldP spid="76" grpId="0" animBg="1"/>
      <p:bldP spid="7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mages (2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87200" cy="685800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2179321" y="2911717"/>
            <a:ext cx="1485900" cy="1143000"/>
            <a:chOff x="1676401" y="2368138"/>
            <a:chExt cx="1143000" cy="1143000"/>
          </a:xfrm>
        </p:grpSpPr>
        <p:sp>
          <p:nvSpPr>
            <p:cNvPr id="4" name="Oval 121"/>
            <p:cNvSpPr>
              <a:spLocks noChangeArrowheads="1"/>
            </p:cNvSpPr>
            <p:nvPr/>
          </p:nvSpPr>
          <p:spPr bwMode="auto">
            <a:xfrm>
              <a:off x="1676401" y="2368138"/>
              <a:ext cx="1143000" cy="1143000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rgbClr val="8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  <a:bevelB/>
            </a:sp3d>
          </p:spPr>
          <p:txBody>
            <a:bodyPr wrap="none" anchor="ctr"/>
            <a:lstStyle/>
            <a:p>
              <a:endParaRPr lang="vi-VN" sz="2800" dirty="0">
                <a:solidFill>
                  <a:srgbClr val="FFC000"/>
                </a:solidFill>
              </a:endParaRPr>
            </a:p>
          </p:txBody>
        </p:sp>
        <p:cxnSp>
          <p:nvCxnSpPr>
            <p:cNvPr id="5" name="Straight Connector 4"/>
            <p:cNvCxnSpPr>
              <a:stCxn id="4" idx="0"/>
            </p:cNvCxnSpPr>
            <p:nvPr/>
          </p:nvCxnSpPr>
          <p:spPr>
            <a:xfrm flipH="1">
              <a:off x="2247819" y="2368138"/>
              <a:ext cx="82" cy="1143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>
              <a:stCxn id="4" idx="2"/>
              <a:endCxn id="4" idx="6"/>
            </p:cNvCxnSpPr>
            <p:nvPr/>
          </p:nvCxnSpPr>
          <p:spPr>
            <a:xfrm>
              <a:off x="1676401" y="2939638"/>
              <a:ext cx="1143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4142061" y="2905779"/>
            <a:ext cx="1504363" cy="1148938"/>
            <a:chOff x="3186199" y="2362200"/>
            <a:chExt cx="1157202" cy="1148938"/>
          </a:xfrm>
        </p:grpSpPr>
        <p:sp>
          <p:nvSpPr>
            <p:cNvPr id="7" name="Oval 121"/>
            <p:cNvSpPr>
              <a:spLocks noChangeArrowheads="1"/>
            </p:cNvSpPr>
            <p:nvPr/>
          </p:nvSpPr>
          <p:spPr bwMode="auto">
            <a:xfrm>
              <a:off x="3200401" y="2368138"/>
              <a:ext cx="1143000" cy="1143000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rgbClr val="8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  <a:bevelB/>
            </a:sp3d>
          </p:spPr>
          <p:txBody>
            <a:bodyPr wrap="none" anchor="ctr"/>
            <a:lstStyle/>
            <a:p>
              <a:endParaRPr lang="vi-VN" sz="2800" dirty="0">
                <a:solidFill>
                  <a:srgbClr val="FFC000"/>
                </a:solidFill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3186199" y="2362200"/>
              <a:ext cx="1151264" cy="1139758"/>
              <a:chOff x="7162800" y="3429000"/>
              <a:chExt cx="1151264" cy="1139758"/>
            </a:xfrm>
          </p:grpSpPr>
          <p:sp>
            <p:nvSpPr>
              <p:cNvPr id="9" name="Pie 8"/>
              <p:cNvSpPr/>
              <p:nvPr/>
            </p:nvSpPr>
            <p:spPr>
              <a:xfrm rot="16200000">
                <a:off x="7168553" y="3423247"/>
                <a:ext cx="1139758" cy="1151264"/>
              </a:xfrm>
              <a:prstGeom prst="pie">
                <a:avLst>
                  <a:gd name="adj1" fmla="val 70618"/>
                  <a:gd name="adj2" fmla="val 16200000"/>
                </a:avLst>
              </a:prstGeom>
              <a:solidFill>
                <a:schemeClr val="bg1"/>
              </a:solidFill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8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 rot="5400000">
                <a:off x="7476804" y="4298568"/>
                <a:ext cx="533400" cy="1588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7766462" y="3992090"/>
                <a:ext cx="533400" cy="1588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" name="AutoShape 146"/>
          <p:cNvSpPr>
            <a:spLocks/>
          </p:cNvSpPr>
          <p:nvPr/>
        </p:nvSpPr>
        <p:spPr bwMode="auto">
          <a:xfrm rot="5400000" flipV="1">
            <a:off x="3710940" y="2545957"/>
            <a:ext cx="304800" cy="3169920"/>
          </a:xfrm>
          <a:prstGeom prst="rightBrace">
            <a:avLst>
              <a:gd name="adj1" fmla="val 66667"/>
              <a:gd name="adj2" fmla="val 49995"/>
            </a:avLst>
          </a:prstGeom>
          <a:noFill/>
          <a:ln w="1905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 sz="2800"/>
          </a:p>
        </p:txBody>
      </p:sp>
      <p:sp useBgFill="1">
        <p:nvSpPr>
          <p:cNvPr id="15" name="Rectangle 88"/>
          <p:cNvSpPr>
            <a:spLocks noChangeArrowheads="1"/>
          </p:cNvSpPr>
          <p:nvPr/>
        </p:nvSpPr>
        <p:spPr bwMode="auto">
          <a:xfrm>
            <a:off x="1188720" y="1828800"/>
            <a:ext cx="9113520" cy="685800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So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sánh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       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cam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1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cam.  </a:t>
            </a:r>
          </a:p>
        </p:txBody>
      </p:sp>
      <p:grpSp>
        <p:nvGrpSpPr>
          <p:cNvPr id="16" name="Group 50"/>
          <p:cNvGrpSpPr>
            <a:grpSpLocks/>
          </p:cNvGrpSpPr>
          <p:nvPr/>
        </p:nvGrpSpPr>
        <p:grpSpPr bwMode="auto">
          <a:xfrm>
            <a:off x="2606125" y="1693862"/>
            <a:ext cx="922888" cy="973138"/>
            <a:chOff x="2784" y="1008"/>
            <a:chExt cx="384" cy="613"/>
          </a:xfrm>
        </p:grpSpPr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5</a:t>
              </a:r>
            </a:p>
          </p:txBody>
        </p:sp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2784" y="1291"/>
              <a:ext cx="38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4</a:t>
              </a:r>
            </a:p>
          </p:txBody>
        </p:sp>
        <p:sp>
          <p:nvSpPr>
            <p:cNvPr id="19" name="Line 53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00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sz="2800"/>
            </a:p>
          </p:txBody>
        </p:sp>
      </p:grpSp>
      <p:sp>
        <p:nvSpPr>
          <p:cNvPr id="20" name="Oval 121"/>
          <p:cNvSpPr>
            <a:spLocks noChangeArrowheads="1"/>
          </p:cNvSpPr>
          <p:nvPr/>
        </p:nvSpPr>
        <p:spPr bwMode="auto">
          <a:xfrm>
            <a:off x="7627620" y="2829579"/>
            <a:ext cx="14859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sz="2800" dirty="0">
              <a:solidFill>
                <a:srgbClr val="FFC000"/>
              </a:solidFill>
            </a:endParaRPr>
          </a:p>
        </p:txBody>
      </p:sp>
      <p:grpSp>
        <p:nvGrpSpPr>
          <p:cNvPr id="21" name="Group 50"/>
          <p:cNvGrpSpPr>
            <a:grpSpLocks/>
          </p:cNvGrpSpPr>
          <p:nvPr/>
        </p:nvGrpSpPr>
        <p:grpSpPr bwMode="auto">
          <a:xfrm>
            <a:off x="2667409" y="4201178"/>
            <a:ext cx="930098" cy="1016000"/>
            <a:chOff x="2781" y="1008"/>
            <a:chExt cx="387" cy="640"/>
          </a:xfrm>
        </p:grpSpPr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5</a:t>
              </a:r>
            </a:p>
          </p:txBody>
        </p:sp>
        <p:sp>
          <p:nvSpPr>
            <p:cNvPr id="23" name="Text Box 4"/>
            <p:cNvSpPr txBox="1">
              <a:spLocks noChangeArrowheads="1"/>
            </p:cNvSpPr>
            <p:nvPr/>
          </p:nvSpPr>
          <p:spPr bwMode="auto">
            <a:xfrm>
              <a:off x="2784" y="1318"/>
              <a:ext cx="38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4</a:t>
              </a:r>
            </a:p>
          </p:txBody>
        </p:sp>
        <p:sp>
          <p:nvSpPr>
            <p:cNvPr id="24" name="Line 53"/>
            <p:cNvSpPr>
              <a:spLocks noChangeShapeType="1"/>
            </p:cNvSpPr>
            <p:nvPr/>
          </p:nvSpPr>
          <p:spPr bwMode="auto">
            <a:xfrm flipH="1" flipV="1">
              <a:off x="2781" y="1341"/>
              <a:ext cx="212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sz="280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276600" y="4439959"/>
            <a:ext cx="1684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528560" y="4429779"/>
            <a:ext cx="2278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88280" y="4439959"/>
            <a:ext cx="2179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28" name="Rectangle 88"/>
          <p:cNvSpPr>
            <a:spLocks noChangeArrowheads="1"/>
          </p:cNvSpPr>
          <p:nvPr/>
        </p:nvSpPr>
        <p:spPr bwMode="auto">
          <a:xfrm>
            <a:off x="5151120" y="5344179"/>
            <a:ext cx="2575560" cy="685800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800" dirty="0">
                <a:solidFill>
                  <a:srgbClr val="0000CC"/>
                </a:solidFill>
                <a:latin typeface=".VnArial" pitchFamily="34" charset="0"/>
              </a:rPr>
              <a:t>           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1  </a:t>
            </a:r>
          </a:p>
        </p:txBody>
      </p:sp>
      <p:grpSp>
        <p:nvGrpSpPr>
          <p:cNvPr id="29" name="Group 50"/>
          <p:cNvGrpSpPr>
            <a:grpSpLocks/>
          </p:cNvGrpSpPr>
          <p:nvPr/>
        </p:nvGrpSpPr>
        <p:grpSpPr bwMode="auto">
          <a:xfrm>
            <a:off x="6042662" y="5191782"/>
            <a:ext cx="922888" cy="968375"/>
            <a:chOff x="2784" y="1008"/>
            <a:chExt cx="384" cy="610"/>
          </a:xfrm>
        </p:grpSpPr>
        <p:sp>
          <p:nvSpPr>
            <p:cNvPr id="30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5</a:t>
              </a:r>
            </a:p>
          </p:txBody>
        </p:sp>
        <p:sp>
          <p:nvSpPr>
            <p:cNvPr id="31" name="Text Box 4"/>
            <p:cNvSpPr txBox="1">
              <a:spLocks noChangeArrowheads="1"/>
            </p:cNvSpPr>
            <p:nvPr/>
          </p:nvSpPr>
          <p:spPr bwMode="auto">
            <a:xfrm>
              <a:off x="2784" y="1288"/>
              <a:ext cx="38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4</a:t>
              </a:r>
            </a:p>
          </p:txBody>
        </p:sp>
        <p:sp>
          <p:nvSpPr>
            <p:cNvPr id="32" name="Line 53"/>
            <p:cNvSpPr>
              <a:spLocks noChangeShapeType="1"/>
            </p:cNvSpPr>
            <p:nvPr/>
          </p:nvSpPr>
          <p:spPr bwMode="auto">
            <a:xfrm flipV="1">
              <a:off x="2806" y="1341"/>
              <a:ext cx="164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sz="2800"/>
            </a:p>
          </p:txBody>
        </p:sp>
      </p:grpSp>
      <p:sp>
        <p:nvSpPr>
          <p:cNvPr id="33" name="Text Box 44"/>
          <p:cNvSpPr txBox="1">
            <a:spLocks noChangeArrowheads="1"/>
          </p:cNvSpPr>
          <p:nvPr/>
        </p:nvSpPr>
        <p:spPr bwMode="auto">
          <a:xfrm>
            <a:off x="891540" y="6258580"/>
            <a:ext cx="106984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705600" y="5420379"/>
            <a:ext cx="49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&gt;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705600" y="5420379"/>
            <a:ext cx="49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…</a:t>
            </a:r>
            <a:endParaRPr lang="vi-VN" sz="2800" b="1" dirty="0">
              <a:solidFill>
                <a:srgbClr val="FF0000"/>
              </a:solidFill>
            </a:endParaRPr>
          </a:p>
        </p:txBody>
      </p:sp>
      <p:grpSp>
        <p:nvGrpSpPr>
          <p:cNvPr id="39" name="Group 50"/>
          <p:cNvGrpSpPr>
            <a:grpSpLocks/>
          </p:cNvGrpSpPr>
          <p:nvPr/>
        </p:nvGrpSpPr>
        <p:grpSpPr bwMode="auto">
          <a:xfrm>
            <a:off x="6011314" y="5191782"/>
            <a:ext cx="922886" cy="993775"/>
            <a:chOff x="2774" y="1008"/>
            <a:chExt cx="384" cy="626"/>
          </a:xfrm>
        </p:grpSpPr>
        <p:sp>
          <p:nvSpPr>
            <p:cNvPr id="40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5</a:t>
              </a:r>
            </a:p>
          </p:txBody>
        </p:sp>
        <p:sp>
          <p:nvSpPr>
            <p:cNvPr id="41" name="Text Box 4"/>
            <p:cNvSpPr txBox="1">
              <a:spLocks noChangeArrowheads="1"/>
            </p:cNvSpPr>
            <p:nvPr/>
          </p:nvSpPr>
          <p:spPr bwMode="auto">
            <a:xfrm>
              <a:off x="2774" y="1304"/>
              <a:ext cx="38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4</a:t>
              </a:r>
            </a:p>
          </p:txBody>
        </p:sp>
        <p:sp>
          <p:nvSpPr>
            <p:cNvPr id="42" name="Line 53"/>
            <p:cNvSpPr>
              <a:spLocks noChangeShapeType="1"/>
            </p:cNvSpPr>
            <p:nvPr/>
          </p:nvSpPr>
          <p:spPr bwMode="auto">
            <a:xfrm flipH="1" flipV="1">
              <a:off x="2810" y="1341"/>
              <a:ext cx="154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sz="280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25142" y="599182"/>
            <a:ext cx="107000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 quả của phép chia số tự nhiên cho số tự nhiên (khác 0) có thể viết là một phân 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chẳng hạn: 5 : 4 = </a:t>
            </a:r>
          </a:p>
        </p:txBody>
      </p:sp>
      <p:grpSp>
        <p:nvGrpSpPr>
          <p:cNvPr id="43" name="Group 50"/>
          <p:cNvGrpSpPr>
            <a:grpSpLocks/>
          </p:cNvGrpSpPr>
          <p:nvPr/>
        </p:nvGrpSpPr>
        <p:grpSpPr bwMode="auto">
          <a:xfrm>
            <a:off x="7459114" y="887412"/>
            <a:ext cx="922888" cy="1017588"/>
            <a:chOff x="2784" y="1008"/>
            <a:chExt cx="384" cy="641"/>
          </a:xfrm>
        </p:grpSpPr>
        <p:sp>
          <p:nvSpPr>
            <p:cNvPr id="44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600" b="1" dirty="0">
                  <a:latin typeface="Times New Roman" pitchFamily="18" charset="0"/>
                  <a:cs typeface="Times New Roman" pitchFamily="18" charset="0"/>
                </a:rPr>
                <a:t> 5</a:t>
              </a:r>
            </a:p>
          </p:txBody>
        </p:sp>
        <p:sp>
          <p:nvSpPr>
            <p:cNvPr id="45" name="Text Box 4"/>
            <p:cNvSpPr txBox="1">
              <a:spLocks noChangeArrowheads="1"/>
            </p:cNvSpPr>
            <p:nvPr/>
          </p:nvSpPr>
          <p:spPr bwMode="auto">
            <a:xfrm>
              <a:off x="2784" y="1339"/>
              <a:ext cx="384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600" b="1" dirty="0">
                  <a:latin typeface="Times New Roman" pitchFamily="18" charset="0"/>
                  <a:cs typeface="Times New Roman" pitchFamily="18" charset="0"/>
                </a:rPr>
                <a:t> 4</a:t>
              </a:r>
            </a:p>
          </p:txBody>
        </p:sp>
        <p:sp>
          <p:nvSpPr>
            <p:cNvPr id="46" name="Line 53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00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sz="260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25144" y="152400"/>
            <a:ext cx="2242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Nhận xét: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20" grpId="0" animBg="1"/>
      <p:bldP spid="25" grpId="0"/>
      <p:bldP spid="26" grpId="0"/>
      <p:bldP spid="27" grpId="0"/>
      <p:bldP spid="28" grpId="0" animBg="1"/>
      <p:bldP spid="33" grpId="0"/>
      <p:bldP spid="37" grpId="0"/>
      <p:bldP spid="38" grpId="0"/>
      <p:bldP spid="38" grpId="1"/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ải xuống (1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7"/>
            <a:ext cx="11887200" cy="6849173"/>
          </a:xfrm>
          <a:prstGeom prst="rect">
            <a:avLst/>
          </a:prstGeom>
        </p:spPr>
      </p:pic>
      <p:sp useBgFill="1">
        <p:nvSpPr>
          <p:cNvPr id="5" name="Rectangle 88"/>
          <p:cNvSpPr>
            <a:spLocks noChangeArrowheads="1"/>
          </p:cNvSpPr>
          <p:nvPr/>
        </p:nvSpPr>
        <p:spPr bwMode="auto">
          <a:xfrm>
            <a:off x="1188720" y="457200"/>
            <a:ext cx="6438900" cy="685800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So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sánh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       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cam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1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cam.  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594361" y="1295400"/>
            <a:ext cx="1485900" cy="1176336"/>
            <a:chOff x="457201" y="1295400"/>
            <a:chExt cx="1143000" cy="1176336"/>
          </a:xfrm>
        </p:grpSpPr>
        <p:sp>
          <p:nvSpPr>
            <p:cNvPr id="10" name="Oval 121"/>
            <p:cNvSpPr>
              <a:spLocks noChangeArrowheads="1"/>
            </p:cNvSpPr>
            <p:nvPr/>
          </p:nvSpPr>
          <p:spPr bwMode="auto">
            <a:xfrm>
              <a:off x="457201" y="1295400"/>
              <a:ext cx="1143000" cy="1143000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rgbClr val="8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  <a:bevelB/>
            </a:sp3d>
          </p:spPr>
          <p:txBody>
            <a:bodyPr wrap="none" anchor="ctr"/>
            <a:lstStyle/>
            <a:p>
              <a:endParaRPr lang="vi-VN" sz="2800" dirty="0">
                <a:solidFill>
                  <a:srgbClr val="FFC000"/>
                </a:solidFill>
              </a:endParaRPr>
            </a:p>
          </p:txBody>
        </p:sp>
        <p:cxnSp>
          <p:nvCxnSpPr>
            <p:cNvPr id="11" name="Straight Connector 10"/>
            <p:cNvCxnSpPr>
              <a:stCxn id="10" idx="0"/>
            </p:cNvCxnSpPr>
            <p:nvPr/>
          </p:nvCxnSpPr>
          <p:spPr>
            <a:xfrm flipH="1">
              <a:off x="1028700" y="1295400"/>
              <a:ext cx="1" cy="117633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10" idx="2"/>
              <a:endCxn id="10" idx="6"/>
            </p:cNvCxnSpPr>
            <p:nvPr/>
          </p:nvCxnSpPr>
          <p:spPr>
            <a:xfrm>
              <a:off x="457201" y="1866900"/>
              <a:ext cx="1143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Oval 121"/>
          <p:cNvSpPr>
            <a:spLocks noChangeArrowheads="1"/>
          </p:cNvSpPr>
          <p:nvPr/>
        </p:nvSpPr>
        <p:spPr bwMode="auto">
          <a:xfrm>
            <a:off x="4358640" y="1295399"/>
            <a:ext cx="14859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sz="2800" dirty="0">
              <a:solidFill>
                <a:srgbClr val="FFC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89660" y="2510136"/>
            <a:ext cx="1684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61460" y="2514601"/>
            <a:ext cx="2278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30440" y="1676401"/>
            <a:ext cx="2674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1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72740" y="2514601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27" name="Rectangle 88"/>
          <p:cNvSpPr>
            <a:spLocks noChangeArrowheads="1"/>
          </p:cNvSpPr>
          <p:nvPr/>
        </p:nvSpPr>
        <p:spPr bwMode="auto">
          <a:xfrm>
            <a:off x="1089660" y="3521076"/>
            <a:ext cx="6339840" cy="685800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So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sánh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       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cam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1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cam.  </a:t>
            </a:r>
          </a:p>
        </p:txBody>
      </p:sp>
      <p:grpSp>
        <p:nvGrpSpPr>
          <p:cNvPr id="83" name="Group 82"/>
          <p:cNvGrpSpPr/>
          <p:nvPr/>
        </p:nvGrpSpPr>
        <p:grpSpPr>
          <a:xfrm>
            <a:off x="693422" y="4337462"/>
            <a:ext cx="1504363" cy="1148938"/>
            <a:chOff x="533400" y="4337462"/>
            <a:chExt cx="1157202" cy="1148938"/>
          </a:xfrm>
        </p:grpSpPr>
        <p:sp>
          <p:nvSpPr>
            <p:cNvPr id="33" name="Oval 121"/>
            <p:cNvSpPr>
              <a:spLocks noChangeArrowheads="1"/>
            </p:cNvSpPr>
            <p:nvPr/>
          </p:nvSpPr>
          <p:spPr bwMode="auto">
            <a:xfrm>
              <a:off x="547602" y="4343400"/>
              <a:ext cx="1143000" cy="1143000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rgbClr val="8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  <a:bevelB/>
            </a:sp3d>
          </p:spPr>
          <p:txBody>
            <a:bodyPr wrap="none" anchor="ctr"/>
            <a:lstStyle/>
            <a:p>
              <a:endParaRPr lang="vi-VN" sz="2800" dirty="0">
                <a:solidFill>
                  <a:srgbClr val="FFC000"/>
                </a:solidFill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533400" y="4337462"/>
              <a:ext cx="1151264" cy="1139758"/>
              <a:chOff x="7162800" y="3429000"/>
              <a:chExt cx="1151264" cy="1139758"/>
            </a:xfrm>
          </p:grpSpPr>
          <p:sp>
            <p:nvSpPr>
              <p:cNvPr id="35" name="Pie 34"/>
              <p:cNvSpPr/>
              <p:nvPr/>
            </p:nvSpPr>
            <p:spPr>
              <a:xfrm rot="16200000">
                <a:off x="7168553" y="3423247"/>
                <a:ext cx="1139758" cy="1151264"/>
              </a:xfrm>
              <a:prstGeom prst="pie">
                <a:avLst>
                  <a:gd name="adj1" fmla="val 70618"/>
                  <a:gd name="adj2" fmla="val 16200000"/>
                </a:avLst>
              </a:prstGeom>
              <a:solidFill>
                <a:schemeClr val="bg1"/>
              </a:solidFill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8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 rot="5400000">
                <a:off x="7476804" y="4298568"/>
                <a:ext cx="533400" cy="1588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7766462" y="3992090"/>
                <a:ext cx="533400" cy="1588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Oval 121"/>
          <p:cNvSpPr>
            <a:spLocks noChangeArrowheads="1"/>
          </p:cNvSpPr>
          <p:nvPr/>
        </p:nvSpPr>
        <p:spPr bwMode="auto">
          <a:xfrm>
            <a:off x="4358640" y="4267200"/>
            <a:ext cx="14859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sz="2800" dirty="0">
              <a:solidFill>
                <a:srgbClr val="FFC000"/>
              </a:solidFill>
            </a:endParaRPr>
          </a:p>
        </p:txBody>
      </p:sp>
      <p:sp>
        <p:nvSpPr>
          <p:cNvPr id="40" name="Text Box 44"/>
          <p:cNvSpPr txBox="1">
            <a:spLocks noChangeArrowheads="1"/>
          </p:cNvSpPr>
          <p:nvPr/>
        </p:nvSpPr>
        <p:spPr bwMode="auto">
          <a:xfrm>
            <a:off x="891540" y="3048001"/>
            <a:ext cx="98069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287780" y="5486401"/>
            <a:ext cx="1684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061460" y="5490866"/>
            <a:ext cx="2278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495302" y="2287073"/>
            <a:ext cx="922888" cy="990600"/>
            <a:chOff x="381000" y="2362199"/>
            <a:chExt cx="709914" cy="990600"/>
          </a:xfrm>
        </p:grpSpPr>
        <p:grpSp>
          <p:nvGrpSpPr>
            <p:cNvPr id="14" name="Group 50"/>
            <p:cNvGrpSpPr>
              <a:grpSpLocks/>
            </p:cNvGrpSpPr>
            <p:nvPr/>
          </p:nvGrpSpPr>
          <p:grpSpPr bwMode="auto">
            <a:xfrm>
              <a:off x="381000" y="2362199"/>
              <a:ext cx="709914" cy="990600"/>
              <a:chOff x="2784" y="1008"/>
              <a:chExt cx="384" cy="624"/>
            </a:xfrm>
          </p:grpSpPr>
          <p:sp>
            <p:nvSpPr>
              <p:cNvPr id="15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4</a:t>
                </a:r>
              </a:p>
            </p:txBody>
          </p:sp>
          <p:sp>
            <p:nvSpPr>
              <p:cNvPr id="16" name="Text Box 4"/>
              <p:cNvSpPr txBox="1">
                <a:spLocks noChangeArrowheads="1"/>
              </p:cNvSpPr>
              <p:nvPr/>
            </p:nvSpPr>
            <p:spPr bwMode="auto">
              <a:xfrm>
                <a:off x="2784" y="1302"/>
                <a:ext cx="384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4</a:t>
                </a:r>
              </a:p>
            </p:txBody>
          </p:sp>
        </p:grpSp>
        <p:cxnSp>
          <p:nvCxnSpPr>
            <p:cNvPr id="49" name="Straight Connector 48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2643272" y="304799"/>
            <a:ext cx="922888" cy="990600"/>
            <a:chOff x="381000" y="2362199"/>
            <a:chExt cx="709914" cy="990600"/>
          </a:xfrm>
        </p:grpSpPr>
        <p:grpSp>
          <p:nvGrpSpPr>
            <p:cNvPr id="55" name="Group 50"/>
            <p:cNvGrpSpPr>
              <a:grpSpLocks/>
            </p:cNvGrpSpPr>
            <p:nvPr/>
          </p:nvGrpSpPr>
          <p:grpSpPr bwMode="auto">
            <a:xfrm>
              <a:off x="381000" y="2362199"/>
              <a:ext cx="709914" cy="990600"/>
              <a:chOff x="2784" y="1008"/>
              <a:chExt cx="384" cy="624"/>
            </a:xfrm>
          </p:grpSpPr>
          <p:sp>
            <p:nvSpPr>
              <p:cNvPr id="57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4</a:t>
                </a:r>
              </a:p>
            </p:txBody>
          </p:sp>
          <p:sp>
            <p:nvSpPr>
              <p:cNvPr id="58" name="Text Box 4"/>
              <p:cNvSpPr txBox="1">
                <a:spLocks noChangeArrowheads="1"/>
              </p:cNvSpPr>
              <p:nvPr/>
            </p:nvSpPr>
            <p:spPr bwMode="auto">
              <a:xfrm>
                <a:off x="2784" y="1302"/>
                <a:ext cx="384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4</a:t>
                </a:r>
              </a:p>
            </p:txBody>
          </p:sp>
        </p:grpSp>
        <p:cxnSp>
          <p:nvCxnSpPr>
            <p:cNvPr id="56" name="Straight Connector 55"/>
            <p:cNvCxnSpPr/>
            <p:nvPr/>
          </p:nvCxnSpPr>
          <p:spPr>
            <a:xfrm>
              <a:off x="407665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8221982" y="1447799"/>
            <a:ext cx="922888" cy="990600"/>
            <a:chOff x="381000" y="2362199"/>
            <a:chExt cx="709914" cy="990600"/>
          </a:xfrm>
        </p:grpSpPr>
        <p:grpSp>
          <p:nvGrpSpPr>
            <p:cNvPr id="60" name="Group 50"/>
            <p:cNvGrpSpPr>
              <a:grpSpLocks/>
            </p:cNvGrpSpPr>
            <p:nvPr/>
          </p:nvGrpSpPr>
          <p:grpSpPr bwMode="auto">
            <a:xfrm>
              <a:off x="381000" y="2362199"/>
              <a:ext cx="709914" cy="990600"/>
              <a:chOff x="2784" y="1008"/>
              <a:chExt cx="384" cy="624"/>
            </a:xfrm>
          </p:grpSpPr>
          <p:sp>
            <p:nvSpPr>
              <p:cNvPr id="62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4</a:t>
                </a:r>
              </a:p>
            </p:txBody>
          </p:sp>
          <p:sp>
            <p:nvSpPr>
              <p:cNvPr id="63" name="Text Box 4"/>
              <p:cNvSpPr txBox="1">
                <a:spLocks noChangeArrowheads="1"/>
              </p:cNvSpPr>
              <p:nvPr/>
            </p:nvSpPr>
            <p:spPr bwMode="auto">
              <a:xfrm>
                <a:off x="2784" y="1302"/>
                <a:ext cx="384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4</a:t>
                </a:r>
              </a:p>
            </p:txBody>
          </p:sp>
        </p:grpSp>
        <p:cxnSp>
          <p:nvCxnSpPr>
            <p:cNvPr id="61" name="Straight Connector 60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2514602" y="3428999"/>
            <a:ext cx="922888" cy="990600"/>
            <a:chOff x="381000" y="2362199"/>
            <a:chExt cx="709914" cy="990600"/>
          </a:xfrm>
        </p:grpSpPr>
        <p:grpSp>
          <p:nvGrpSpPr>
            <p:cNvPr id="65" name="Group 50"/>
            <p:cNvGrpSpPr>
              <a:grpSpLocks/>
            </p:cNvGrpSpPr>
            <p:nvPr/>
          </p:nvGrpSpPr>
          <p:grpSpPr bwMode="auto">
            <a:xfrm>
              <a:off x="381000" y="2362199"/>
              <a:ext cx="709914" cy="990600"/>
              <a:chOff x="2784" y="1008"/>
              <a:chExt cx="384" cy="624"/>
            </a:xfrm>
          </p:grpSpPr>
          <p:sp>
            <p:nvSpPr>
              <p:cNvPr id="67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</a:t>
                </a:r>
              </a:p>
            </p:txBody>
          </p:sp>
          <p:sp>
            <p:nvSpPr>
              <p:cNvPr id="68" name="Text Box 4"/>
              <p:cNvSpPr txBox="1">
                <a:spLocks noChangeArrowheads="1"/>
              </p:cNvSpPr>
              <p:nvPr/>
            </p:nvSpPr>
            <p:spPr bwMode="auto">
              <a:xfrm>
                <a:off x="2784" y="1302"/>
                <a:ext cx="384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4</a:t>
                </a:r>
              </a:p>
            </p:txBody>
          </p:sp>
        </p:grpSp>
        <p:cxnSp>
          <p:nvCxnSpPr>
            <p:cNvPr id="66" name="Straight Connector 65"/>
            <p:cNvCxnSpPr/>
            <p:nvPr/>
          </p:nvCxnSpPr>
          <p:spPr>
            <a:xfrm>
              <a:off x="417572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693422" y="5257799"/>
            <a:ext cx="922888" cy="990600"/>
            <a:chOff x="381000" y="2362199"/>
            <a:chExt cx="709914" cy="990600"/>
          </a:xfrm>
        </p:grpSpPr>
        <p:grpSp>
          <p:nvGrpSpPr>
            <p:cNvPr id="70" name="Group 50"/>
            <p:cNvGrpSpPr>
              <a:grpSpLocks/>
            </p:cNvGrpSpPr>
            <p:nvPr/>
          </p:nvGrpSpPr>
          <p:grpSpPr bwMode="auto">
            <a:xfrm>
              <a:off x="381000" y="2362199"/>
              <a:ext cx="709914" cy="990600"/>
              <a:chOff x="2784" y="1008"/>
              <a:chExt cx="384" cy="624"/>
            </a:xfrm>
          </p:grpSpPr>
          <p:sp>
            <p:nvSpPr>
              <p:cNvPr id="72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</a:t>
                </a:r>
              </a:p>
            </p:txBody>
          </p:sp>
          <p:sp>
            <p:nvSpPr>
              <p:cNvPr id="73" name="Text Box 4"/>
              <p:cNvSpPr txBox="1">
                <a:spLocks noChangeArrowheads="1"/>
              </p:cNvSpPr>
              <p:nvPr/>
            </p:nvSpPr>
            <p:spPr bwMode="auto">
              <a:xfrm>
                <a:off x="2784" y="1302"/>
                <a:ext cx="384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4</a:t>
                </a:r>
              </a:p>
            </p:txBody>
          </p:sp>
        </p:grpSp>
        <p:cxnSp>
          <p:nvCxnSpPr>
            <p:cNvPr id="71" name="Straight Connector 70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73"/>
          <p:cNvSpPr txBox="1"/>
          <p:nvPr/>
        </p:nvSpPr>
        <p:spPr>
          <a:xfrm>
            <a:off x="2872740" y="5481936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330440" y="4678363"/>
            <a:ext cx="2674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1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8221982" y="4449762"/>
            <a:ext cx="922888" cy="1036638"/>
            <a:chOff x="381000" y="2362200"/>
            <a:chExt cx="709914" cy="1036638"/>
          </a:xfrm>
        </p:grpSpPr>
        <p:grpSp>
          <p:nvGrpSpPr>
            <p:cNvPr id="77" name="Group 50"/>
            <p:cNvGrpSpPr>
              <a:grpSpLocks/>
            </p:cNvGrpSpPr>
            <p:nvPr/>
          </p:nvGrpSpPr>
          <p:grpSpPr bwMode="auto">
            <a:xfrm>
              <a:off x="381000" y="2362200"/>
              <a:ext cx="709914" cy="1036638"/>
              <a:chOff x="2784" y="1008"/>
              <a:chExt cx="384" cy="653"/>
            </a:xfrm>
          </p:grpSpPr>
          <p:sp>
            <p:nvSpPr>
              <p:cNvPr id="79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</a:t>
                </a:r>
              </a:p>
            </p:txBody>
          </p:sp>
          <p:sp>
            <p:nvSpPr>
              <p:cNvPr id="80" name="Text Box 4"/>
              <p:cNvSpPr txBox="1">
                <a:spLocks noChangeArrowheads="1"/>
              </p:cNvSpPr>
              <p:nvPr/>
            </p:nvSpPr>
            <p:spPr bwMode="auto">
              <a:xfrm>
                <a:off x="2784" y="1331"/>
                <a:ext cx="384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4</a:t>
                </a:r>
              </a:p>
            </p:txBody>
          </p:sp>
        </p:grpSp>
        <p:cxnSp>
          <p:nvCxnSpPr>
            <p:cNvPr id="78" name="Straight Connector 77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Text Box 44"/>
          <p:cNvSpPr txBox="1">
            <a:spLocks noChangeArrowheads="1"/>
          </p:cNvSpPr>
          <p:nvPr/>
        </p:nvSpPr>
        <p:spPr bwMode="auto">
          <a:xfrm>
            <a:off x="784860" y="6096001"/>
            <a:ext cx="98069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8915400" y="1676400"/>
            <a:ext cx="49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8915400" y="4648200"/>
            <a:ext cx="4953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8915400" y="1673517"/>
            <a:ext cx="49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8816340" y="4658380"/>
            <a:ext cx="49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8" name="Group 87"/>
          <p:cNvGrpSpPr/>
          <p:nvPr/>
        </p:nvGrpSpPr>
        <p:grpSpPr>
          <a:xfrm>
            <a:off x="8229602" y="1457326"/>
            <a:ext cx="922888" cy="981075"/>
            <a:chOff x="381000" y="2362199"/>
            <a:chExt cx="709914" cy="981075"/>
          </a:xfrm>
        </p:grpSpPr>
        <p:grpSp>
          <p:nvGrpSpPr>
            <p:cNvPr id="89" name="Group 50"/>
            <p:cNvGrpSpPr>
              <a:grpSpLocks/>
            </p:cNvGrpSpPr>
            <p:nvPr/>
          </p:nvGrpSpPr>
          <p:grpSpPr bwMode="auto">
            <a:xfrm>
              <a:off x="381000" y="2362199"/>
              <a:ext cx="709914" cy="981075"/>
              <a:chOff x="2784" y="1008"/>
              <a:chExt cx="384" cy="618"/>
            </a:xfrm>
          </p:grpSpPr>
          <p:sp>
            <p:nvSpPr>
              <p:cNvPr id="91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4</a:t>
                </a:r>
              </a:p>
            </p:txBody>
          </p:sp>
          <p:sp>
            <p:nvSpPr>
              <p:cNvPr id="92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96"/>
                <a:ext cx="384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4</a:t>
                </a:r>
              </a:p>
            </p:txBody>
          </p:sp>
        </p:grpSp>
        <p:cxnSp>
          <p:nvCxnSpPr>
            <p:cNvPr id="90" name="Straight Connector 89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/>
          <p:cNvGrpSpPr/>
          <p:nvPr/>
        </p:nvGrpSpPr>
        <p:grpSpPr>
          <a:xfrm>
            <a:off x="8229602" y="4445725"/>
            <a:ext cx="922888" cy="1041400"/>
            <a:chOff x="381000" y="2362199"/>
            <a:chExt cx="709914" cy="1041400"/>
          </a:xfrm>
        </p:grpSpPr>
        <p:grpSp>
          <p:nvGrpSpPr>
            <p:cNvPr id="94" name="Group 50"/>
            <p:cNvGrpSpPr>
              <a:grpSpLocks/>
            </p:cNvGrpSpPr>
            <p:nvPr/>
          </p:nvGrpSpPr>
          <p:grpSpPr bwMode="auto">
            <a:xfrm>
              <a:off x="381000" y="2362199"/>
              <a:ext cx="709914" cy="1041400"/>
              <a:chOff x="2784" y="1008"/>
              <a:chExt cx="384" cy="656"/>
            </a:xfrm>
          </p:grpSpPr>
          <p:sp>
            <p:nvSpPr>
              <p:cNvPr id="96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1</a:t>
                </a:r>
              </a:p>
            </p:txBody>
          </p:sp>
          <p:sp>
            <p:nvSpPr>
              <p:cNvPr id="97" name="Text Box 4"/>
              <p:cNvSpPr txBox="1">
                <a:spLocks noChangeArrowheads="1"/>
              </p:cNvSpPr>
              <p:nvPr/>
            </p:nvSpPr>
            <p:spPr bwMode="auto">
              <a:xfrm>
                <a:off x="2784" y="1334"/>
                <a:ext cx="384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4</a:t>
                </a:r>
              </a:p>
            </p:txBody>
          </p:sp>
        </p:grpSp>
        <p:cxnSp>
          <p:nvCxnSpPr>
            <p:cNvPr id="95" name="Straight Connector 94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8" grpId="0"/>
      <p:bldP spid="19" grpId="0"/>
      <p:bldP spid="25" grpId="0"/>
      <p:bldP spid="26" grpId="0"/>
      <p:bldP spid="27" grpId="0" animBg="1"/>
      <p:bldP spid="38" grpId="0" animBg="1"/>
      <p:bldP spid="40" grpId="0"/>
      <p:bldP spid="45" grpId="0"/>
      <p:bldP spid="46" grpId="0"/>
      <p:bldP spid="74" grpId="0"/>
      <p:bldP spid="75" grpId="0"/>
      <p:bldP spid="81" grpId="0"/>
      <p:bldP spid="84" grpId="0"/>
      <p:bldP spid="85" grpId="0"/>
      <p:bldP spid="86" grpId="0"/>
      <p:bldP spid="86" grpId="1"/>
      <p:bldP spid="87" grpId="0"/>
      <p:bldP spid="8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828802" y="762000"/>
            <a:ext cx="839946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 số có tử số lớn hơn mẫu số, phân số đó lớn hơn 1.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828800" y="2691827"/>
            <a:ext cx="8991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 số có tử số bằng mẫu số, phân số đó bằng 1.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828800" y="4292600"/>
            <a:ext cx="7924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 số có tử số nhỏ hơn mẫu số, phân số đó nhỏ hơn 1.</a:t>
            </a:r>
          </a:p>
        </p:txBody>
      </p:sp>
      <p:grpSp>
        <p:nvGrpSpPr>
          <p:cNvPr id="8206" name="Group 14"/>
          <p:cNvGrpSpPr>
            <a:grpSpLocks/>
          </p:cNvGrpSpPr>
          <p:nvPr/>
        </p:nvGrpSpPr>
        <p:grpSpPr bwMode="auto">
          <a:xfrm>
            <a:off x="4754880" y="1524000"/>
            <a:ext cx="1560195" cy="1066800"/>
            <a:chOff x="2568" y="1632"/>
            <a:chExt cx="756" cy="672"/>
          </a:xfrm>
        </p:grpSpPr>
        <p:sp>
          <p:nvSpPr>
            <p:cNvPr id="8207" name="Text Box 15"/>
            <p:cNvSpPr txBox="1">
              <a:spLocks noChangeArrowheads="1"/>
            </p:cNvSpPr>
            <p:nvPr/>
          </p:nvSpPr>
          <p:spPr bwMode="auto">
            <a:xfrm>
              <a:off x="2928" y="1776"/>
              <a:ext cx="240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&gt;</a:t>
              </a:r>
            </a:p>
          </p:txBody>
        </p:sp>
        <p:grpSp>
          <p:nvGrpSpPr>
            <p:cNvPr id="8208" name="Group 16"/>
            <p:cNvGrpSpPr>
              <a:grpSpLocks/>
            </p:cNvGrpSpPr>
            <p:nvPr/>
          </p:nvGrpSpPr>
          <p:grpSpPr bwMode="auto">
            <a:xfrm>
              <a:off x="2568" y="1632"/>
              <a:ext cx="756" cy="672"/>
              <a:chOff x="792" y="3120"/>
              <a:chExt cx="756" cy="672"/>
            </a:xfrm>
          </p:grpSpPr>
          <p:grpSp>
            <p:nvGrpSpPr>
              <p:cNvPr id="8209" name="Group 17"/>
              <p:cNvGrpSpPr>
                <a:grpSpLocks/>
              </p:cNvGrpSpPr>
              <p:nvPr/>
            </p:nvGrpSpPr>
            <p:grpSpPr bwMode="auto">
              <a:xfrm>
                <a:off x="792" y="3120"/>
                <a:ext cx="288" cy="672"/>
                <a:chOff x="4092" y="1056"/>
                <a:chExt cx="288" cy="672"/>
              </a:xfrm>
            </p:grpSpPr>
            <p:sp>
              <p:nvSpPr>
                <p:cNvPr id="8210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4128" y="1056"/>
                  <a:ext cx="192" cy="3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r>
                    <a:rPr lang="en-US" sz="3200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5</a:t>
                  </a:r>
                </a:p>
              </p:txBody>
            </p:sp>
            <p:sp>
              <p:nvSpPr>
                <p:cNvPr id="8211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4128" y="1360"/>
                  <a:ext cx="192" cy="3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r>
                    <a:rPr lang="en-US" sz="3200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4</a:t>
                  </a:r>
                </a:p>
              </p:txBody>
            </p:sp>
            <p:sp>
              <p:nvSpPr>
                <p:cNvPr id="8212" name="Line 20"/>
                <p:cNvSpPr>
                  <a:spLocks noChangeShapeType="1"/>
                </p:cNvSpPr>
                <p:nvPr/>
              </p:nvSpPr>
              <p:spPr bwMode="auto">
                <a:xfrm>
                  <a:off x="4092" y="1392"/>
                  <a:ext cx="288" cy="0"/>
                </a:xfrm>
                <a:prstGeom prst="line">
                  <a:avLst/>
                </a:prstGeom>
                <a:noFill/>
                <a:ln w="9525">
                  <a:solidFill>
                    <a:srgbClr val="FF505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vi-VN" sz="3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8213" name="Text Box 21"/>
              <p:cNvSpPr txBox="1">
                <a:spLocks noChangeArrowheads="1"/>
              </p:cNvSpPr>
              <p:nvPr/>
            </p:nvSpPr>
            <p:spPr bwMode="auto">
              <a:xfrm>
                <a:off x="1356" y="3264"/>
                <a:ext cx="192" cy="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 sz="32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</p:grpSp>
      <p:sp>
        <p:nvSpPr>
          <p:cNvPr id="8214" name="Text Box 22"/>
          <p:cNvSpPr txBox="1">
            <a:spLocks noChangeArrowheads="1"/>
          </p:cNvSpPr>
          <p:nvPr/>
        </p:nvSpPr>
        <p:spPr bwMode="auto">
          <a:xfrm>
            <a:off x="4139885" y="481330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endParaRPr lang="vi-VN" sz="1800">
              <a:latin typeface="Verdana" pitchFamily="34" charset="0"/>
            </a:endParaRPr>
          </a:p>
        </p:txBody>
      </p:sp>
      <p:grpSp>
        <p:nvGrpSpPr>
          <p:cNvPr id="8222" name="Group 30"/>
          <p:cNvGrpSpPr>
            <a:grpSpLocks/>
          </p:cNvGrpSpPr>
          <p:nvPr/>
        </p:nvGrpSpPr>
        <p:grpSpPr bwMode="auto">
          <a:xfrm>
            <a:off x="4853940" y="3429001"/>
            <a:ext cx="4953000" cy="1060450"/>
            <a:chOff x="624" y="2736"/>
            <a:chExt cx="2400" cy="668"/>
          </a:xfrm>
        </p:grpSpPr>
        <p:sp>
          <p:nvSpPr>
            <p:cNvPr id="8223" name="Text Box 31"/>
            <p:cNvSpPr txBox="1">
              <a:spLocks noChangeArrowheads="1"/>
            </p:cNvSpPr>
            <p:nvPr/>
          </p:nvSpPr>
          <p:spPr bwMode="auto">
            <a:xfrm>
              <a:off x="864" y="2896"/>
              <a:ext cx="2160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=  </a:t>
              </a:r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grpSp>
          <p:nvGrpSpPr>
            <p:cNvPr id="8224" name="Group 32"/>
            <p:cNvGrpSpPr>
              <a:grpSpLocks/>
            </p:cNvGrpSpPr>
            <p:nvPr/>
          </p:nvGrpSpPr>
          <p:grpSpPr bwMode="auto">
            <a:xfrm>
              <a:off x="624" y="2736"/>
              <a:ext cx="288" cy="668"/>
              <a:chOff x="4092" y="1008"/>
              <a:chExt cx="288" cy="668"/>
            </a:xfrm>
          </p:grpSpPr>
          <p:sp>
            <p:nvSpPr>
              <p:cNvPr id="8225" name="Text Box 33"/>
              <p:cNvSpPr txBox="1">
                <a:spLocks noChangeArrowheads="1"/>
              </p:cNvSpPr>
              <p:nvPr/>
            </p:nvSpPr>
            <p:spPr bwMode="auto">
              <a:xfrm>
                <a:off x="4128" y="1008"/>
                <a:ext cx="192" cy="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  <p:sp>
            <p:nvSpPr>
              <p:cNvPr id="8226" name="Text Box 34"/>
              <p:cNvSpPr txBox="1">
                <a:spLocks noChangeArrowheads="1"/>
              </p:cNvSpPr>
              <p:nvPr/>
            </p:nvSpPr>
            <p:spPr bwMode="auto">
              <a:xfrm>
                <a:off x="4128" y="1308"/>
                <a:ext cx="192" cy="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 sz="32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  <p:sp>
            <p:nvSpPr>
              <p:cNvPr id="8227" name="Line 35"/>
              <p:cNvSpPr>
                <a:spLocks noChangeShapeType="1"/>
              </p:cNvSpPr>
              <p:nvPr/>
            </p:nvSpPr>
            <p:spPr bwMode="auto">
              <a:xfrm>
                <a:off x="4092" y="1356"/>
                <a:ext cx="288" cy="0"/>
              </a:xfrm>
              <a:prstGeom prst="line">
                <a:avLst/>
              </a:prstGeom>
              <a:noFill/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vi-VN" sz="32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8228" name="Group 36"/>
          <p:cNvGrpSpPr>
            <a:grpSpLocks/>
          </p:cNvGrpSpPr>
          <p:nvPr/>
        </p:nvGrpSpPr>
        <p:grpSpPr bwMode="auto">
          <a:xfrm>
            <a:off x="4895215" y="5257805"/>
            <a:ext cx="4953000" cy="1031875"/>
            <a:chOff x="1152" y="1422"/>
            <a:chExt cx="2400" cy="650"/>
          </a:xfrm>
        </p:grpSpPr>
        <p:sp>
          <p:nvSpPr>
            <p:cNvPr id="8229" name="Text Box 37"/>
            <p:cNvSpPr txBox="1">
              <a:spLocks noChangeArrowheads="1"/>
            </p:cNvSpPr>
            <p:nvPr/>
          </p:nvSpPr>
          <p:spPr bwMode="auto">
            <a:xfrm>
              <a:off x="1392" y="1568"/>
              <a:ext cx="2160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&lt;  </a:t>
              </a:r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grpSp>
          <p:nvGrpSpPr>
            <p:cNvPr id="8230" name="Group 38"/>
            <p:cNvGrpSpPr>
              <a:grpSpLocks/>
            </p:cNvGrpSpPr>
            <p:nvPr/>
          </p:nvGrpSpPr>
          <p:grpSpPr bwMode="auto">
            <a:xfrm>
              <a:off x="1152" y="1422"/>
              <a:ext cx="288" cy="650"/>
              <a:chOff x="4092" y="1026"/>
              <a:chExt cx="288" cy="650"/>
            </a:xfrm>
          </p:grpSpPr>
          <p:sp>
            <p:nvSpPr>
              <p:cNvPr id="8231" name="Text Box 39"/>
              <p:cNvSpPr txBox="1">
                <a:spLocks noChangeArrowheads="1"/>
              </p:cNvSpPr>
              <p:nvPr/>
            </p:nvSpPr>
            <p:spPr bwMode="auto">
              <a:xfrm>
                <a:off x="4128" y="1026"/>
                <a:ext cx="192" cy="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8232" name="Text Box 40"/>
              <p:cNvSpPr txBox="1">
                <a:spLocks noChangeArrowheads="1"/>
              </p:cNvSpPr>
              <p:nvPr/>
            </p:nvSpPr>
            <p:spPr bwMode="auto">
              <a:xfrm>
                <a:off x="4128" y="1308"/>
                <a:ext cx="192" cy="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 sz="32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  <p:sp>
            <p:nvSpPr>
              <p:cNvPr id="8233" name="Line 41"/>
              <p:cNvSpPr>
                <a:spLocks noChangeShapeType="1"/>
              </p:cNvSpPr>
              <p:nvPr/>
            </p:nvSpPr>
            <p:spPr bwMode="auto">
              <a:xfrm>
                <a:off x="4092" y="1356"/>
                <a:ext cx="288" cy="0"/>
              </a:xfrm>
              <a:prstGeom prst="line">
                <a:avLst/>
              </a:prstGeom>
              <a:noFill/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vi-VN" sz="32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757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2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20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/>
      <p:bldP spid="819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s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187404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72740" y="1447800"/>
            <a:ext cx="5943600" cy="13716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6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6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4" descr="geometry_compass_shapes_sx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67100" y="2743200"/>
            <a:ext cx="2493010" cy="23622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1123</TotalTime>
  <Words>624</Words>
  <Application>Microsoft Office PowerPoint</Application>
  <PresentationFormat>Custom</PresentationFormat>
  <Paragraphs>161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.VnArial</vt:lpstr>
      <vt:lpstr>Arial</vt:lpstr>
      <vt:lpstr>Calibri</vt:lpstr>
      <vt:lpstr>Times New Roman</vt:lpstr>
      <vt:lpstr>Verdana</vt:lpstr>
      <vt:lpstr>VNI-Times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TIỂU HỌC SÀI SƠN A</dc:title>
  <dc:creator>Tien Lien</dc:creator>
  <cp:lastModifiedBy>Admin</cp:lastModifiedBy>
  <cp:revision>103</cp:revision>
  <dcterms:created xsi:type="dcterms:W3CDTF">2006-08-16T00:00:00Z</dcterms:created>
  <dcterms:modified xsi:type="dcterms:W3CDTF">2022-02-04T08:25:56Z</dcterms:modified>
</cp:coreProperties>
</file>