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72" r:id="rId2"/>
  </p:sldMasterIdLst>
  <p:notesMasterIdLst>
    <p:notesMasterId r:id="rId12"/>
  </p:notesMasterIdLst>
  <p:handoutMasterIdLst>
    <p:handoutMasterId r:id="rId13"/>
  </p:handoutMasterIdLst>
  <p:sldIdLst>
    <p:sldId id="435" r:id="rId3"/>
    <p:sldId id="429" r:id="rId4"/>
    <p:sldId id="258" r:id="rId5"/>
    <p:sldId id="430" r:id="rId6"/>
    <p:sldId id="259" r:id="rId7"/>
    <p:sldId id="431" r:id="rId8"/>
    <p:sldId id="285" r:id="rId9"/>
    <p:sldId id="432" r:id="rId10"/>
    <p:sldId id="434" r:id="rId1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1FFFF"/>
    <a:srgbClr val="00CCFF"/>
    <a:srgbClr val="1B00FE"/>
    <a:srgbClr val="009900"/>
    <a:srgbClr val="B9FFFF"/>
    <a:srgbClr val="00FF00"/>
    <a:srgbClr val="397B0D"/>
    <a:srgbClr val="00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23" autoAdjust="0"/>
    <p:restoredTop sz="94648" autoAdjust="0"/>
  </p:normalViewPr>
  <p:slideViewPr>
    <p:cSldViewPr>
      <p:cViewPr varScale="1">
        <p:scale>
          <a:sx n="37" d="100"/>
          <a:sy n="37" d="100"/>
        </p:scale>
        <p:origin x="72" y="7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7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6B94FDE-E46D-4E0F-8F55-50F82D52FC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3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82CF1-3234-4647-891B-FE14D2DB66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2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CC426-D804-4A61-BBD0-64AEC6A0A4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64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9323917" y="274639"/>
            <a:ext cx="2258483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2544234" y="274639"/>
            <a:ext cx="6576484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76D6C-CACB-4606-88BC-AB46C11446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41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76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04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30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59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184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558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511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22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F1C06-1F0B-46EF-8295-4D9BE2768F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32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248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200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5CF8-5B74-47FE-9A74-1E9044471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93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750AC-D79C-4E41-8BEE-5B587B2436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6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2544234" y="1600201"/>
            <a:ext cx="44174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7164917" y="1600201"/>
            <a:ext cx="44174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4C8FD-A0B8-4281-B996-B3DBFF4BAF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7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260B2-B998-421E-8D3A-756CA182F7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12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EF02F-31BD-4F65-AB4F-844C6C368EF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8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1A8A9-E69C-4CE7-8C43-7DF281418A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2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3D6F9-81C5-4C7A-917C-D68F83EA9C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0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7120D-9118-4253-B38D-3EFC2E1BF0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51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39485" y="274638"/>
            <a:ext cx="89429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4234" y="1600201"/>
            <a:ext cx="90381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0635CF8-5B74-47FE-9A74-1E9044471B6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8B2F7-0635-424C-9B82-4396A41DA13B}" type="datetimeFigureOut">
              <a:rPr lang="vi-VN" smtClean="0"/>
              <a:pPr/>
              <a:t>06/02/22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DC143-55E0-4ED0-8F0F-90B587B87468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986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gif"/><Relationship Id="rId5" Type="http://schemas.openxmlformats.org/officeDocument/2006/relationships/slide" Target="slide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0"/>
          <p:cNvSpPr>
            <a:spLocks noChangeArrowheads="1" noChangeShapeType="1" noTextEdit="1"/>
          </p:cNvSpPr>
          <p:nvPr/>
        </p:nvSpPr>
        <p:spPr bwMode="auto">
          <a:xfrm>
            <a:off x="3692525" y="1925638"/>
            <a:ext cx="5410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Toán – Lớp 5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2133600" y="3476626"/>
            <a:ext cx="7853450" cy="28479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1" hangingPunct="1">
              <a:defRPr/>
            </a:pP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endParaRPr lang="vi-VN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r>
              <a:rPr lang="vi-VN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).</a:t>
            </a:r>
            <a:endParaRPr lang="vi-VN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eaLnBrk="1" hangingPunct="1"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1524000" y="0"/>
            <a:ext cx="91440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1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7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1"/>
            <a:ext cx="16002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19"/>
          <p:cNvSpPr>
            <a:spLocks noChangeArrowheads="1" noChangeShapeType="1" noTextEdit="1"/>
          </p:cNvSpPr>
          <p:nvPr/>
        </p:nvSpPr>
        <p:spPr bwMode="auto">
          <a:xfrm>
            <a:off x="1981200" y="228600"/>
            <a:ext cx="8305800" cy="1162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TRUNG LẬP HẠ</a:t>
            </a:r>
          </a:p>
          <a:p>
            <a:pPr algn="ctr"/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 20-NGÀY </a:t>
            </a:r>
            <a:r>
              <a:rPr lang="vi-VN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.02.2022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8775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>
            <a:extLst>
              <a:ext uri="{FF2B5EF4-FFF2-40B4-BE49-F238E27FC236}">
                <a16:creationId xmlns:a16="http://schemas.microsoft.com/office/drawing/2014/main" id="{6D39F006-97F5-4338-90E6-375AD348E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1" y="1055688"/>
            <a:ext cx="1095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16387" name="AutoShape 15">
            <a:extLst>
              <a:ext uri="{FF2B5EF4-FFF2-40B4-BE49-F238E27FC236}">
                <a16:creationId xmlns:a16="http://schemas.microsoft.com/office/drawing/2014/main" id="{0C3D76C7-4502-4163-9309-330D4C92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79388"/>
            <a:ext cx="5638800" cy="1752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800" dirty="0" err="1">
                <a:latin typeface="Times New Roman" panose="02020603050405020304" pitchFamily="18" charset="0"/>
              </a:rPr>
              <a:t>Kiểm</a:t>
            </a:r>
            <a:r>
              <a:rPr lang="en-US" altLang="vi-VN" sz="4800" dirty="0">
                <a:latin typeface="Times New Roman" panose="02020603050405020304" pitchFamily="18" charset="0"/>
              </a:rPr>
              <a:t> </a:t>
            </a:r>
            <a:r>
              <a:rPr lang="en-US" altLang="vi-VN" sz="4800" dirty="0" err="1">
                <a:latin typeface="Times New Roman" panose="02020603050405020304" pitchFamily="18" charset="0"/>
              </a:rPr>
              <a:t>tra</a:t>
            </a:r>
            <a:r>
              <a:rPr lang="en-US" altLang="vi-VN" sz="4800" dirty="0">
                <a:latin typeface="Times New Roman" panose="02020603050405020304" pitchFamily="18" charset="0"/>
              </a:rPr>
              <a:t> </a:t>
            </a:r>
            <a:r>
              <a:rPr lang="en-US" altLang="vi-VN" sz="4800" dirty="0" err="1">
                <a:latin typeface="Times New Roman" panose="02020603050405020304" pitchFamily="18" charset="0"/>
              </a:rPr>
              <a:t>bài</a:t>
            </a:r>
            <a:r>
              <a:rPr lang="en-US" altLang="vi-VN" sz="4800" dirty="0">
                <a:latin typeface="Times New Roman" panose="02020603050405020304" pitchFamily="18" charset="0"/>
              </a:rPr>
              <a:t> cũ</a:t>
            </a:r>
          </a:p>
        </p:txBody>
      </p:sp>
      <p:sp>
        <p:nvSpPr>
          <p:cNvPr id="35856" name="Text Box 16">
            <a:extLst>
              <a:ext uri="{FF2B5EF4-FFF2-40B4-BE49-F238E27FC236}">
                <a16:creationId xmlns:a16="http://schemas.microsoft.com/office/drawing/2014/main" id="{5318B540-A303-4BDE-AE2A-BA144E45B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85122"/>
            <a:ext cx="115823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1B00FE"/>
                </a:solidFill>
                <a:latin typeface="Times New Roman" panose="02020603050405020304" pitchFamily="18" charset="0"/>
              </a:rPr>
              <a:t>1/ </a:t>
            </a:r>
            <a:r>
              <a:rPr lang="en-US" altLang="vi-VN" sz="36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36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>
                <a:latin typeface="Times New Roman" panose="02020603050405020304" pitchFamily="18" charset="0"/>
              </a:rPr>
              <a:t>chu vi </a:t>
            </a:r>
            <a:r>
              <a:rPr lang="en-US" altLang="vi-VN" sz="36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36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latin typeface="Times New Roman" panose="02020603050405020304" pitchFamily="18" charset="0"/>
              </a:rPr>
              <a:t>diện</a:t>
            </a:r>
            <a:r>
              <a:rPr lang="en-US" altLang="vi-VN" sz="3600" dirty="0"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latin typeface="Times New Roman" panose="02020603050405020304" pitchFamily="18" charset="0"/>
              </a:rPr>
              <a:t>tích</a:t>
            </a:r>
            <a:r>
              <a:rPr lang="en-US" altLang="vi-VN" sz="3600" dirty="0"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hình</a:t>
            </a:r>
            <a:r>
              <a:rPr lang="en-US" altLang="vi-VN" sz="36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tròn</a:t>
            </a:r>
            <a:r>
              <a:rPr lang="en-US" altLang="vi-VN" sz="3600" dirty="0">
                <a:solidFill>
                  <a:srgbClr val="1B00FE"/>
                </a:solidFill>
                <a:latin typeface="Times New Roman" panose="02020603050405020304" pitchFamily="18" charset="0"/>
              </a:rPr>
              <a:t> có </a:t>
            </a:r>
            <a:r>
              <a:rPr lang="en-US" altLang="vi-VN" sz="36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bán</a:t>
            </a:r>
            <a:r>
              <a:rPr lang="en-US" altLang="vi-VN" sz="36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kính</a:t>
            </a:r>
            <a:r>
              <a:rPr lang="en-US" altLang="vi-VN" sz="3600" dirty="0">
                <a:solidFill>
                  <a:srgbClr val="1B00FE"/>
                </a:solidFill>
                <a:latin typeface="Times New Roman" panose="02020603050405020304" pitchFamily="18" charset="0"/>
              </a:rPr>
              <a:t> r = 5cm</a:t>
            </a:r>
          </a:p>
        </p:txBody>
      </p:sp>
      <p:sp>
        <p:nvSpPr>
          <p:cNvPr id="6" name="Text Box 16">
            <a:extLst>
              <a:ext uri="{FF2B5EF4-FFF2-40B4-BE49-F238E27FC236}">
                <a16:creationId xmlns:a16="http://schemas.microsoft.com/office/drawing/2014/main" id="{83D14412-B9EF-4BA0-AFC0-D682C59D1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948" y="3488078"/>
            <a:ext cx="85502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vi-VN" sz="36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3600" dirty="0">
                <a:latin typeface="Times New Roman" panose="02020603050405020304" pitchFamily="18" charset="0"/>
              </a:rPr>
              <a:t> = 5 x 2 x 3,14 = 31,4 (cm)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vi-VN" sz="3600" baseline="300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S </a:t>
            </a:r>
            <a:r>
              <a:rPr lang="en-US" altLang="vi-VN" sz="3600" dirty="0">
                <a:latin typeface="Times New Roman" panose="02020603050405020304" pitchFamily="18" charset="0"/>
              </a:rPr>
              <a:t>= 5 x 5 x 3,14 = 78,5 (cm</a:t>
            </a:r>
            <a:r>
              <a:rPr lang="en-US" altLang="vi-VN" sz="3600" baseline="30000" dirty="0">
                <a:latin typeface="Times New Roman" panose="02020603050405020304" pitchFamily="18" charset="0"/>
              </a:rPr>
              <a:t>2</a:t>
            </a:r>
            <a:r>
              <a:rPr lang="en-US" altLang="vi-VN" sz="3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3600" dirty="0">
              <a:latin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E96781A-8021-48C5-A924-5EF00AEE6F0F}"/>
              </a:ext>
            </a:extLst>
          </p:cNvPr>
          <p:cNvSpPr/>
          <p:nvPr/>
        </p:nvSpPr>
        <p:spPr>
          <a:xfrm>
            <a:off x="191086" y="813758"/>
            <a:ext cx="3048000" cy="5984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err="1">
                <a:solidFill>
                  <a:schemeClr val="bg1"/>
                </a:solidFill>
              </a:rPr>
              <a:t>Bảng</a:t>
            </a:r>
            <a:r>
              <a:rPr lang="en-US" sz="2800" b="1" dirty="0">
                <a:solidFill>
                  <a:schemeClr val="bg1"/>
                </a:solidFill>
              </a:rPr>
              <a:t> con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>
            <a:extLst>
              <a:ext uri="{FF2B5EF4-FFF2-40B4-BE49-F238E27FC236}">
                <a16:creationId xmlns:a16="http://schemas.microsoft.com/office/drawing/2014/main" id="{DC269094-4EBD-4EAB-B6FE-A791587C3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48971"/>
            <a:ext cx="9601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u="sng" dirty="0" err="1">
                <a:latin typeface="Times New Roman" panose="02020603050405020304" pitchFamily="18" charset="0"/>
              </a:rPr>
              <a:t>Bài</a:t>
            </a:r>
            <a:r>
              <a:rPr lang="en-US" altLang="vi-VN" u="sng" dirty="0">
                <a:latin typeface="Times New Roman" panose="02020603050405020304" pitchFamily="18" charset="0"/>
              </a:rPr>
              <a:t> 1</a:t>
            </a:r>
            <a:r>
              <a:rPr lang="en-US" altLang="vi-VN" dirty="0">
                <a:latin typeface="Times New Roman" panose="02020603050405020304" pitchFamily="18" charset="0"/>
              </a:rPr>
              <a:t>: </a:t>
            </a:r>
            <a:r>
              <a:rPr lang="en-US" altLang="vi-VN" dirty="0" err="1">
                <a:latin typeface="Times New Roman" panose="02020603050405020304" pitchFamily="18" charset="0"/>
              </a:rPr>
              <a:t>Một</a:t>
            </a:r>
            <a:r>
              <a:rPr lang="en-US" altLang="vi-VN" dirty="0">
                <a:latin typeface="Times New Roman" panose="02020603050405020304" pitchFamily="18" charset="0"/>
              </a:rPr>
              <a:t>  </a:t>
            </a:r>
            <a:r>
              <a:rPr lang="en-US" altLang="vi-VN" dirty="0" err="1">
                <a:latin typeface="Times New Roman" panose="02020603050405020304" pitchFamily="18" charset="0"/>
              </a:rPr>
              <a:t>sợi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dây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thép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được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uốn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như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hình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bên</a:t>
            </a:r>
            <a:r>
              <a:rPr lang="en-US" altLang="vi-VN" dirty="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dirty="0" err="1">
                <a:latin typeface="Times New Roman" panose="02020603050405020304" pitchFamily="18" charset="0"/>
              </a:rPr>
              <a:t>Tính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đô</a:t>
            </a:r>
            <a:r>
              <a:rPr lang="en-US" altLang="vi-VN" dirty="0">
                <a:latin typeface="Times New Roman" panose="02020603050405020304" pitchFamily="18" charset="0"/>
              </a:rPr>
              <a:t>̣ </a:t>
            </a:r>
            <a:r>
              <a:rPr lang="en-US" altLang="vi-VN" dirty="0" err="1">
                <a:latin typeface="Times New Roman" panose="02020603050405020304" pitchFamily="18" charset="0"/>
              </a:rPr>
              <a:t>dài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của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sợi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dây</a:t>
            </a:r>
            <a:r>
              <a:rPr lang="en-US" altLang="vi-VN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104" name="Oval 8">
            <a:extLst>
              <a:ext uri="{FF2B5EF4-FFF2-40B4-BE49-F238E27FC236}">
                <a16:creationId xmlns:a16="http://schemas.microsoft.com/office/drawing/2014/main" id="{981DFBEC-77A9-49FB-B649-91B196E24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581400"/>
            <a:ext cx="1905000" cy="1828800"/>
          </a:xfrm>
          <a:prstGeom prst="ellipse">
            <a:avLst/>
          </a:prstGeom>
          <a:solidFill>
            <a:schemeClr val="tx1">
              <a:alpha val="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00317D09-260D-43BC-ADF0-57CE9D9D7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0113" y="302418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>
            <a:extLst>
              <a:ext uri="{FF2B5EF4-FFF2-40B4-BE49-F238E27FC236}">
                <a16:creationId xmlns:a16="http://schemas.microsoft.com/office/drawing/2014/main" id="{D0FCB4AD-C26C-40AE-BDF7-FB713CD94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4483100"/>
            <a:ext cx="990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FE7E9ABA-9C48-4F60-BB4D-862BF430E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864" y="2681288"/>
            <a:ext cx="1158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/>
              <a:t>7cm</a:t>
            </a: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35D67044-C233-4DDF-9EB7-237A94084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2014" y="4143376"/>
            <a:ext cx="115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/>
              <a:t>10 cm</a:t>
            </a:r>
          </a:p>
        </p:txBody>
      </p:sp>
      <p:sp>
        <p:nvSpPr>
          <p:cNvPr id="4115" name="Oval 19">
            <a:extLst>
              <a:ext uri="{FF2B5EF4-FFF2-40B4-BE49-F238E27FC236}">
                <a16:creationId xmlns:a16="http://schemas.microsoft.com/office/drawing/2014/main" id="{09156134-B252-43A2-A7B9-6EF41DD06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44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116" name="Oval 20">
            <a:extLst>
              <a:ext uri="{FF2B5EF4-FFF2-40B4-BE49-F238E27FC236}">
                <a16:creationId xmlns:a16="http://schemas.microsoft.com/office/drawing/2014/main" id="{A7A88504-F63D-4C44-948E-BE128029F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96703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129" name="Oval 33">
            <a:extLst>
              <a:ext uri="{FF2B5EF4-FFF2-40B4-BE49-F238E27FC236}">
                <a16:creationId xmlns:a16="http://schemas.microsoft.com/office/drawing/2014/main" id="{DAE58A6C-D4E8-474A-A6F8-11B5FF668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5500" y="35433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208" name="Oval 112">
            <a:extLst>
              <a:ext uri="{FF2B5EF4-FFF2-40B4-BE49-F238E27FC236}">
                <a16:creationId xmlns:a16="http://schemas.microsoft.com/office/drawing/2014/main" id="{54E38201-0601-4396-95F9-EEE20142C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0513" y="2495551"/>
            <a:ext cx="1147762" cy="1077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grpSp>
        <p:nvGrpSpPr>
          <p:cNvPr id="2" name="Group 121">
            <a:extLst>
              <a:ext uri="{FF2B5EF4-FFF2-40B4-BE49-F238E27FC236}">
                <a16:creationId xmlns:a16="http://schemas.microsoft.com/office/drawing/2014/main" id="{E89ADE95-F28C-4FA3-BF6B-AAD28A2A99E1}"/>
              </a:ext>
            </a:extLst>
          </p:cNvPr>
          <p:cNvGrpSpPr>
            <a:grpSpLocks/>
          </p:cNvGrpSpPr>
          <p:nvPr/>
        </p:nvGrpSpPr>
        <p:grpSpPr bwMode="auto">
          <a:xfrm>
            <a:off x="8509001" y="3595688"/>
            <a:ext cx="957263" cy="1814512"/>
            <a:chOff x="4392" y="2256"/>
            <a:chExt cx="603" cy="1143"/>
          </a:xfrm>
        </p:grpSpPr>
        <p:sp>
          <p:nvSpPr>
            <p:cNvPr id="17430" name="Arc 122">
              <a:extLst>
                <a:ext uri="{FF2B5EF4-FFF2-40B4-BE49-F238E27FC236}">
                  <a16:creationId xmlns:a16="http://schemas.microsoft.com/office/drawing/2014/main" id="{AE9E5078-2DE2-42D4-9C54-8EA92DA73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" y="2256"/>
              <a:ext cx="600" cy="576"/>
            </a:xfrm>
            <a:custGeom>
              <a:avLst/>
              <a:gdLst>
                <a:gd name="T0" fmla="*/ 0 w 21596"/>
                <a:gd name="T1" fmla="*/ 0 h 21600"/>
                <a:gd name="T2" fmla="*/ 0 w 21596"/>
                <a:gd name="T3" fmla="*/ 0 h 21600"/>
                <a:gd name="T4" fmla="*/ 0 w 2159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596"/>
                <a:gd name="T10" fmla="*/ 0 h 21600"/>
                <a:gd name="T11" fmla="*/ 21596 w 2159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6" h="21600" fill="none" extrusionOk="0">
                  <a:moveTo>
                    <a:pt x="-1" y="0"/>
                  </a:moveTo>
                  <a:cubicBezTo>
                    <a:pt x="11766" y="0"/>
                    <a:pt x="21368" y="9417"/>
                    <a:pt x="21595" y="21182"/>
                  </a:cubicBezTo>
                </a:path>
                <a:path w="21596" h="21600" stroke="0" extrusionOk="0">
                  <a:moveTo>
                    <a:pt x="-1" y="0"/>
                  </a:moveTo>
                  <a:cubicBezTo>
                    <a:pt x="11766" y="0"/>
                    <a:pt x="21368" y="9417"/>
                    <a:pt x="21595" y="2118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Arc 123">
              <a:extLst>
                <a:ext uri="{FF2B5EF4-FFF2-40B4-BE49-F238E27FC236}">
                  <a16:creationId xmlns:a16="http://schemas.microsoft.com/office/drawing/2014/main" id="{2C1307C1-7C58-4343-920A-7E22DEAAB994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4416" y="2824"/>
              <a:ext cx="579" cy="575"/>
            </a:xfrm>
            <a:custGeom>
              <a:avLst/>
              <a:gdLst>
                <a:gd name="T0" fmla="*/ 0 w 21600"/>
                <a:gd name="T1" fmla="*/ 0 h 21521"/>
                <a:gd name="T2" fmla="*/ 0 w 21600"/>
                <a:gd name="T3" fmla="*/ 0 h 21521"/>
                <a:gd name="T4" fmla="*/ 0 w 21600"/>
                <a:gd name="T5" fmla="*/ 0 h 2152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21"/>
                <a:gd name="T11" fmla="*/ 21600 w 21600"/>
                <a:gd name="T12" fmla="*/ 21521 h 215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21" fill="none" extrusionOk="0">
                  <a:moveTo>
                    <a:pt x="1848" y="0"/>
                  </a:moveTo>
                  <a:cubicBezTo>
                    <a:pt x="13020" y="960"/>
                    <a:pt x="21600" y="10308"/>
                    <a:pt x="21600" y="21521"/>
                  </a:cubicBezTo>
                </a:path>
                <a:path w="21600" h="21521" stroke="0" extrusionOk="0">
                  <a:moveTo>
                    <a:pt x="1848" y="0"/>
                  </a:moveTo>
                  <a:cubicBezTo>
                    <a:pt x="13020" y="960"/>
                    <a:pt x="21600" y="10308"/>
                    <a:pt x="21600" y="21521"/>
                  </a:cubicBezTo>
                  <a:lnTo>
                    <a:pt x="0" y="21521"/>
                  </a:lnTo>
                  <a:lnTo>
                    <a:pt x="1848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4">
            <a:extLst>
              <a:ext uri="{FF2B5EF4-FFF2-40B4-BE49-F238E27FC236}">
                <a16:creationId xmlns:a16="http://schemas.microsoft.com/office/drawing/2014/main" id="{610B1795-F9C8-4EF9-BF30-15566896690B}"/>
              </a:ext>
            </a:extLst>
          </p:cNvPr>
          <p:cNvGrpSpPr>
            <a:grpSpLocks/>
          </p:cNvGrpSpPr>
          <p:nvPr/>
        </p:nvGrpSpPr>
        <p:grpSpPr bwMode="auto">
          <a:xfrm>
            <a:off x="7496176" y="3644900"/>
            <a:ext cx="1095375" cy="1841500"/>
            <a:chOff x="3754" y="2296"/>
            <a:chExt cx="690" cy="1160"/>
          </a:xfrm>
        </p:grpSpPr>
        <p:sp>
          <p:nvSpPr>
            <p:cNvPr id="17428" name="Arc 125">
              <a:extLst>
                <a:ext uri="{FF2B5EF4-FFF2-40B4-BE49-F238E27FC236}">
                  <a16:creationId xmlns:a16="http://schemas.microsoft.com/office/drawing/2014/main" id="{B34C7363-C8C8-457D-80CD-47F78198E63F}"/>
                </a:ext>
              </a:extLst>
            </p:cNvPr>
            <p:cNvSpPr>
              <a:spLocks/>
            </p:cNvSpPr>
            <p:nvPr/>
          </p:nvSpPr>
          <p:spPr bwMode="auto">
            <a:xfrm rot="10286729">
              <a:off x="3844" y="2859"/>
              <a:ext cx="600" cy="597"/>
            </a:xfrm>
            <a:custGeom>
              <a:avLst/>
              <a:gdLst>
                <a:gd name="T0" fmla="*/ 0 w 21600"/>
                <a:gd name="T1" fmla="*/ 0 h 22368"/>
                <a:gd name="T2" fmla="*/ 0 w 21600"/>
                <a:gd name="T3" fmla="*/ 0 h 22368"/>
                <a:gd name="T4" fmla="*/ 0 w 21600"/>
                <a:gd name="T5" fmla="*/ 0 h 2236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68"/>
                <a:gd name="T11" fmla="*/ 21600 w 21600"/>
                <a:gd name="T12" fmla="*/ 22368 h 2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56"/>
                    <a:pt x="21595" y="22112"/>
                    <a:pt x="21586" y="22368"/>
                  </a:cubicBezTo>
                </a:path>
                <a:path w="21600" h="223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56"/>
                    <a:pt x="21595" y="22112"/>
                    <a:pt x="21586" y="2236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Arc 126">
              <a:extLst>
                <a:ext uri="{FF2B5EF4-FFF2-40B4-BE49-F238E27FC236}">
                  <a16:creationId xmlns:a16="http://schemas.microsoft.com/office/drawing/2014/main" id="{3817664C-53A8-43DE-AB59-1B6CE8A15456}"/>
                </a:ext>
              </a:extLst>
            </p:cNvPr>
            <p:cNvSpPr>
              <a:spLocks/>
            </p:cNvSpPr>
            <p:nvPr/>
          </p:nvSpPr>
          <p:spPr bwMode="auto">
            <a:xfrm rot="21086730" flipH="1">
              <a:off x="3754" y="2296"/>
              <a:ext cx="658" cy="577"/>
            </a:xfrm>
            <a:custGeom>
              <a:avLst/>
              <a:gdLst>
                <a:gd name="T0" fmla="*/ 0 w 24560"/>
                <a:gd name="T1" fmla="*/ 0 h 21600"/>
                <a:gd name="T2" fmla="*/ 0 w 24560"/>
                <a:gd name="T3" fmla="*/ 0 h 21600"/>
                <a:gd name="T4" fmla="*/ 0 w 24560"/>
                <a:gd name="T5" fmla="*/ 0 h 21600"/>
                <a:gd name="T6" fmla="*/ 0 60000 65536"/>
                <a:gd name="T7" fmla="*/ 0 60000 65536"/>
                <a:gd name="T8" fmla="*/ 0 60000 65536"/>
                <a:gd name="T9" fmla="*/ 0 w 24560"/>
                <a:gd name="T10" fmla="*/ 0 h 21600"/>
                <a:gd name="T11" fmla="*/ 24560 w 2456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560" h="21600" fill="none" extrusionOk="0">
                  <a:moveTo>
                    <a:pt x="-1" y="203"/>
                  </a:moveTo>
                  <a:cubicBezTo>
                    <a:pt x="980" y="68"/>
                    <a:pt x="1969" y="-1"/>
                    <a:pt x="2960" y="0"/>
                  </a:cubicBezTo>
                  <a:cubicBezTo>
                    <a:pt x="14889" y="0"/>
                    <a:pt x="24560" y="9670"/>
                    <a:pt x="24560" y="21600"/>
                  </a:cubicBezTo>
                </a:path>
                <a:path w="24560" h="21600" stroke="0" extrusionOk="0">
                  <a:moveTo>
                    <a:pt x="-1" y="203"/>
                  </a:moveTo>
                  <a:cubicBezTo>
                    <a:pt x="980" y="68"/>
                    <a:pt x="1969" y="-1"/>
                    <a:pt x="2960" y="0"/>
                  </a:cubicBezTo>
                  <a:cubicBezTo>
                    <a:pt x="14889" y="0"/>
                    <a:pt x="24560" y="9670"/>
                    <a:pt x="24560" y="21600"/>
                  </a:cubicBezTo>
                  <a:lnTo>
                    <a:pt x="2960" y="21600"/>
                  </a:lnTo>
                  <a:lnTo>
                    <a:pt x="-1" y="203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7">
            <a:extLst>
              <a:ext uri="{FF2B5EF4-FFF2-40B4-BE49-F238E27FC236}">
                <a16:creationId xmlns:a16="http://schemas.microsoft.com/office/drawing/2014/main" id="{77B76FA5-75BD-43C9-80BD-100A2D577FD1}"/>
              </a:ext>
            </a:extLst>
          </p:cNvPr>
          <p:cNvGrpSpPr>
            <a:grpSpLocks/>
          </p:cNvGrpSpPr>
          <p:nvPr/>
        </p:nvGrpSpPr>
        <p:grpSpPr bwMode="auto">
          <a:xfrm>
            <a:off x="8504239" y="2514601"/>
            <a:ext cx="573087" cy="1065213"/>
            <a:chOff x="3237" y="2750"/>
            <a:chExt cx="288" cy="569"/>
          </a:xfrm>
        </p:grpSpPr>
        <p:sp>
          <p:nvSpPr>
            <p:cNvPr id="17426" name="Arc 128">
              <a:extLst>
                <a:ext uri="{FF2B5EF4-FFF2-40B4-BE49-F238E27FC236}">
                  <a16:creationId xmlns:a16="http://schemas.microsoft.com/office/drawing/2014/main" id="{416414DA-4AE2-4531-91A3-972FC4DD3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2750"/>
              <a:ext cx="28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Arc 129">
              <a:extLst>
                <a:ext uri="{FF2B5EF4-FFF2-40B4-BE49-F238E27FC236}">
                  <a16:creationId xmlns:a16="http://schemas.microsoft.com/office/drawing/2014/main" id="{980E9643-FDD9-48F3-A767-E87C6C518DA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237" y="3031"/>
              <a:ext cx="28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26" name="Arc 130">
            <a:extLst>
              <a:ext uri="{FF2B5EF4-FFF2-40B4-BE49-F238E27FC236}">
                <a16:creationId xmlns:a16="http://schemas.microsoft.com/office/drawing/2014/main" id="{44968CC1-B6A7-4842-AE31-480F089D4613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7937501" y="2514600"/>
            <a:ext cx="555625" cy="1047750"/>
          </a:xfrm>
          <a:custGeom>
            <a:avLst/>
            <a:gdLst>
              <a:gd name="T0" fmla="*/ 0 w 24186"/>
              <a:gd name="T1" fmla="*/ 1300675613 h 43200"/>
              <a:gd name="T2" fmla="*/ 2147483646 w 24186"/>
              <a:gd name="T3" fmla="*/ 2147483646 h 43200"/>
              <a:gd name="T4" fmla="*/ 2147483646 w 24186"/>
              <a:gd name="T5" fmla="*/ 2147483646 h 43200"/>
              <a:gd name="T6" fmla="*/ 0 60000 65536"/>
              <a:gd name="T7" fmla="*/ 0 60000 65536"/>
              <a:gd name="T8" fmla="*/ 0 60000 65536"/>
              <a:gd name="T9" fmla="*/ 0 w 24186"/>
              <a:gd name="T10" fmla="*/ 0 h 43200"/>
              <a:gd name="T11" fmla="*/ 24186 w 2418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86" h="43200" fill="none" extrusionOk="0">
                <a:moveTo>
                  <a:pt x="0" y="155"/>
                </a:moveTo>
                <a:cubicBezTo>
                  <a:pt x="858" y="51"/>
                  <a:pt x="1721" y="-1"/>
                  <a:pt x="2586" y="0"/>
                </a:cubicBezTo>
                <a:cubicBezTo>
                  <a:pt x="14515" y="0"/>
                  <a:pt x="24186" y="9670"/>
                  <a:pt x="24186" y="21600"/>
                </a:cubicBezTo>
                <a:cubicBezTo>
                  <a:pt x="24186" y="33529"/>
                  <a:pt x="14515" y="43200"/>
                  <a:pt x="2586" y="43200"/>
                </a:cubicBezTo>
                <a:cubicBezTo>
                  <a:pt x="1954" y="43200"/>
                  <a:pt x="1323" y="43172"/>
                  <a:pt x="694" y="43117"/>
                </a:cubicBezTo>
              </a:path>
              <a:path w="24186" h="43200" stroke="0" extrusionOk="0">
                <a:moveTo>
                  <a:pt x="0" y="155"/>
                </a:moveTo>
                <a:cubicBezTo>
                  <a:pt x="858" y="51"/>
                  <a:pt x="1721" y="-1"/>
                  <a:pt x="2586" y="0"/>
                </a:cubicBezTo>
                <a:cubicBezTo>
                  <a:pt x="14515" y="0"/>
                  <a:pt x="24186" y="9670"/>
                  <a:pt x="24186" y="21600"/>
                </a:cubicBezTo>
                <a:cubicBezTo>
                  <a:pt x="24186" y="33529"/>
                  <a:pt x="14515" y="43200"/>
                  <a:pt x="2586" y="43200"/>
                </a:cubicBezTo>
                <a:cubicBezTo>
                  <a:pt x="1954" y="43200"/>
                  <a:pt x="1323" y="43172"/>
                  <a:pt x="694" y="43117"/>
                </a:cubicBezTo>
                <a:lnTo>
                  <a:pt x="2586" y="21600"/>
                </a:lnTo>
                <a:lnTo>
                  <a:pt x="0" y="155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132">
            <a:extLst>
              <a:ext uri="{FF2B5EF4-FFF2-40B4-BE49-F238E27FC236}">
                <a16:creationId xmlns:a16="http://schemas.microsoft.com/office/drawing/2014/main" id="{C31CA910-F045-4FCB-B4CE-334D1A493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1" y="76201"/>
            <a:ext cx="109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u="sng">
                <a:latin typeface="Times New Roman" panose="02020603050405020304" pitchFamily="18" charset="0"/>
              </a:rPr>
              <a:t>Toán</a:t>
            </a:r>
            <a:endParaRPr lang="en-US" altLang="vi-VN" sz="2800"/>
          </a:p>
        </p:txBody>
      </p:sp>
      <p:sp>
        <p:nvSpPr>
          <p:cNvPr id="17425" name="Rectangle 133">
            <a:extLst>
              <a:ext uri="{FF2B5EF4-FFF2-40B4-BE49-F238E27FC236}">
                <a16:creationId xmlns:a16="http://schemas.microsoft.com/office/drawing/2014/main" id="{D094F39B-BC97-4B01-A279-480F32215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2271" y="615764"/>
            <a:ext cx="3562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tâp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vi-VN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299C2CC-272D-47A2-B194-E618FD3C579F}"/>
              </a:ext>
            </a:extLst>
          </p:cNvPr>
          <p:cNvSpPr/>
          <p:nvPr/>
        </p:nvSpPr>
        <p:spPr>
          <a:xfrm>
            <a:off x="1143000" y="4034997"/>
            <a:ext cx="4324690" cy="5984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LÀM VỞ NHÁP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mph" presetSubtype="2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mph" presetSubtype="2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mph" presetSubtype="2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mph" presetSubtype="2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4" grpId="0" animBg="1"/>
      <p:bldP spid="4113" grpId="0"/>
      <p:bldP spid="4114" grpId="0"/>
      <p:bldP spid="4115" grpId="0" animBg="1"/>
      <p:bldP spid="4116" grpId="0" animBg="1"/>
      <p:bldP spid="4129" grpId="0" animBg="1"/>
      <p:bldP spid="42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>
            <a:extLst>
              <a:ext uri="{FF2B5EF4-FFF2-40B4-BE49-F238E27FC236}">
                <a16:creationId xmlns:a16="http://schemas.microsoft.com/office/drawing/2014/main" id="{DC269094-4EBD-4EAB-B6FE-A791587C3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27676"/>
            <a:ext cx="11658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</a:t>
            </a:r>
            <a:r>
              <a:rPr lang="en-US" altLang="vi-VN" sz="2800" dirty="0">
                <a:latin typeface="Times New Roman" panose="02020603050405020304" pitchFamily="18" charset="0"/>
              </a:rPr>
              <a:t>. </a:t>
            </a:r>
            <a:r>
              <a:rPr lang="en-US" altLang="vi-VN" sz="2800" dirty="0" err="1">
                <a:latin typeface="Times New Roman" panose="02020603050405020304" pitchFamily="18" charset="0"/>
              </a:rPr>
              <a:t>Một</a:t>
            </a:r>
            <a:r>
              <a:rPr lang="en-US" altLang="vi-VN" sz="2800" dirty="0">
                <a:latin typeface="Times New Roman" panose="02020603050405020304" pitchFamily="18" charset="0"/>
              </a:rPr>
              <a:t>  </a:t>
            </a:r>
            <a:r>
              <a:rPr lang="en-US" altLang="vi-VN" sz="2800" dirty="0" err="1">
                <a:latin typeface="Times New Roman" panose="02020603050405020304" pitchFamily="18" charset="0"/>
              </a:rPr>
              <a:t>sợi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dây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thép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được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uốn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như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800" dirty="0">
                <a:latin typeface="Times New Roman" panose="02020603050405020304" pitchFamily="18" charset="0"/>
              </a:rPr>
              <a:t>.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Tính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đô</a:t>
            </a:r>
            <a:r>
              <a:rPr lang="en-US" altLang="vi-VN" sz="2800" dirty="0">
                <a:latin typeface="Times New Roman" panose="02020603050405020304" pitchFamily="18" charset="0"/>
              </a:rPr>
              <a:t>̣ </a:t>
            </a:r>
            <a:r>
              <a:rPr lang="en-US" altLang="vi-VN" sz="2800" dirty="0" err="1">
                <a:latin typeface="Times New Roman" panose="02020603050405020304" pitchFamily="18" charset="0"/>
              </a:rPr>
              <a:t>dài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của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sợi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dây</a:t>
            </a:r>
            <a:r>
              <a:rPr lang="en-US" altLang="vi-VN" sz="2800" dirty="0">
                <a:latin typeface="Times New Roman" panose="02020603050405020304" pitchFamily="18" charset="0"/>
              </a:rPr>
              <a:t>.</a:t>
            </a:r>
            <a:endParaRPr lang="en-US" altLang="vi-VN" dirty="0">
              <a:latin typeface="Times New Roman" panose="02020603050405020304" pitchFamily="18" charset="0"/>
            </a:endParaRPr>
          </a:p>
        </p:txBody>
      </p:sp>
      <p:sp>
        <p:nvSpPr>
          <p:cNvPr id="4104" name="Oval 8">
            <a:extLst>
              <a:ext uri="{FF2B5EF4-FFF2-40B4-BE49-F238E27FC236}">
                <a16:creationId xmlns:a16="http://schemas.microsoft.com/office/drawing/2014/main" id="{981DFBEC-77A9-49FB-B649-91B196E24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581400"/>
            <a:ext cx="1905000" cy="1828800"/>
          </a:xfrm>
          <a:prstGeom prst="ellipse">
            <a:avLst/>
          </a:prstGeom>
          <a:solidFill>
            <a:schemeClr val="tx1">
              <a:alpha val="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00317D09-260D-43BC-ADF0-57CE9D9D7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0113" y="302418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>
            <a:extLst>
              <a:ext uri="{FF2B5EF4-FFF2-40B4-BE49-F238E27FC236}">
                <a16:creationId xmlns:a16="http://schemas.microsoft.com/office/drawing/2014/main" id="{D0FCB4AD-C26C-40AE-BDF7-FB713CD94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4483100"/>
            <a:ext cx="990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FE7E9ABA-9C48-4F60-BB4D-862BF430E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864" y="2681288"/>
            <a:ext cx="1158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/>
              <a:t>7cm</a:t>
            </a: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35D67044-C233-4DDF-9EB7-237A94084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2014" y="4143376"/>
            <a:ext cx="115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/>
              <a:t>10 cm</a:t>
            </a:r>
          </a:p>
        </p:txBody>
      </p:sp>
      <p:sp>
        <p:nvSpPr>
          <p:cNvPr id="4115" name="Oval 19">
            <a:extLst>
              <a:ext uri="{FF2B5EF4-FFF2-40B4-BE49-F238E27FC236}">
                <a16:creationId xmlns:a16="http://schemas.microsoft.com/office/drawing/2014/main" id="{09156134-B252-43A2-A7B9-6EF41DD06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44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116" name="Oval 20">
            <a:extLst>
              <a:ext uri="{FF2B5EF4-FFF2-40B4-BE49-F238E27FC236}">
                <a16:creationId xmlns:a16="http://schemas.microsoft.com/office/drawing/2014/main" id="{A7A88504-F63D-4C44-948E-BE128029F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96703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129" name="Oval 33">
            <a:extLst>
              <a:ext uri="{FF2B5EF4-FFF2-40B4-BE49-F238E27FC236}">
                <a16:creationId xmlns:a16="http://schemas.microsoft.com/office/drawing/2014/main" id="{DAE58A6C-D4E8-474A-A6F8-11B5FF668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5500" y="35433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208" name="Oval 112">
            <a:extLst>
              <a:ext uri="{FF2B5EF4-FFF2-40B4-BE49-F238E27FC236}">
                <a16:creationId xmlns:a16="http://schemas.microsoft.com/office/drawing/2014/main" id="{54E38201-0601-4396-95F9-EEE20142C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0513" y="2495551"/>
            <a:ext cx="1147762" cy="107791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grpSp>
        <p:nvGrpSpPr>
          <p:cNvPr id="2" name="Group 121">
            <a:extLst>
              <a:ext uri="{FF2B5EF4-FFF2-40B4-BE49-F238E27FC236}">
                <a16:creationId xmlns:a16="http://schemas.microsoft.com/office/drawing/2014/main" id="{E89ADE95-F28C-4FA3-BF6B-AAD28A2A99E1}"/>
              </a:ext>
            </a:extLst>
          </p:cNvPr>
          <p:cNvGrpSpPr>
            <a:grpSpLocks/>
          </p:cNvGrpSpPr>
          <p:nvPr/>
        </p:nvGrpSpPr>
        <p:grpSpPr bwMode="auto">
          <a:xfrm>
            <a:off x="8509001" y="3595688"/>
            <a:ext cx="957263" cy="1814512"/>
            <a:chOff x="4392" y="2256"/>
            <a:chExt cx="603" cy="1143"/>
          </a:xfrm>
        </p:grpSpPr>
        <p:sp>
          <p:nvSpPr>
            <p:cNvPr id="17430" name="Arc 122">
              <a:extLst>
                <a:ext uri="{FF2B5EF4-FFF2-40B4-BE49-F238E27FC236}">
                  <a16:creationId xmlns:a16="http://schemas.microsoft.com/office/drawing/2014/main" id="{AE9E5078-2DE2-42D4-9C54-8EA92DA73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" y="2256"/>
              <a:ext cx="600" cy="576"/>
            </a:xfrm>
            <a:custGeom>
              <a:avLst/>
              <a:gdLst>
                <a:gd name="T0" fmla="*/ 0 w 21596"/>
                <a:gd name="T1" fmla="*/ 0 h 21600"/>
                <a:gd name="T2" fmla="*/ 0 w 21596"/>
                <a:gd name="T3" fmla="*/ 0 h 21600"/>
                <a:gd name="T4" fmla="*/ 0 w 2159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596"/>
                <a:gd name="T10" fmla="*/ 0 h 21600"/>
                <a:gd name="T11" fmla="*/ 21596 w 2159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6" h="21600" fill="none" extrusionOk="0">
                  <a:moveTo>
                    <a:pt x="-1" y="0"/>
                  </a:moveTo>
                  <a:cubicBezTo>
                    <a:pt x="11766" y="0"/>
                    <a:pt x="21368" y="9417"/>
                    <a:pt x="21595" y="21182"/>
                  </a:cubicBezTo>
                </a:path>
                <a:path w="21596" h="21600" stroke="0" extrusionOk="0">
                  <a:moveTo>
                    <a:pt x="-1" y="0"/>
                  </a:moveTo>
                  <a:cubicBezTo>
                    <a:pt x="11766" y="0"/>
                    <a:pt x="21368" y="9417"/>
                    <a:pt x="21595" y="2118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Arc 123">
              <a:extLst>
                <a:ext uri="{FF2B5EF4-FFF2-40B4-BE49-F238E27FC236}">
                  <a16:creationId xmlns:a16="http://schemas.microsoft.com/office/drawing/2014/main" id="{2C1307C1-7C58-4343-920A-7E22DEAAB994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4416" y="2824"/>
              <a:ext cx="579" cy="575"/>
            </a:xfrm>
            <a:custGeom>
              <a:avLst/>
              <a:gdLst>
                <a:gd name="T0" fmla="*/ 0 w 21600"/>
                <a:gd name="T1" fmla="*/ 0 h 21521"/>
                <a:gd name="T2" fmla="*/ 0 w 21600"/>
                <a:gd name="T3" fmla="*/ 0 h 21521"/>
                <a:gd name="T4" fmla="*/ 0 w 21600"/>
                <a:gd name="T5" fmla="*/ 0 h 2152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21"/>
                <a:gd name="T11" fmla="*/ 21600 w 21600"/>
                <a:gd name="T12" fmla="*/ 21521 h 215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21" fill="none" extrusionOk="0">
                  <a:moveTo>
                    <a:pt x="1848" y="0"/>
                  </a:moveTo>
                  <a:cubicBezTo>
                    <a:pt x="13020" y="960"/>
                    <a:pt x="21600" y="10308"/>
                    <a:pt x="21600" y="21521"/>
                  </a:cubicBezTo>
                </a:path>
                <a:path w="21600" h="21521" stroke="0" extrusionOk="0">
                  <a:moveTo>
                    <a:pt x="1848" y="0"/>
                  </a:moveTo>
                  <a:cubicBezTo>
                    <a:pt x="13020" y="960"/>
                    <a:pt x="21600" y="10308"/>
                    <a:pt x="21600" y="21521"/>
                  </a:cubicBezTo>
                  <a:lnTo>
                    <a:pt x="0" y="21521"/>
                  </a:lnTo>
                  <a:lnTo>
                    <a:pt x="1848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4">
            <a:extLst>
              <a:ext uri="{FF2B5EF4-FFF2-40B4-BE49-F238E27FC236}">
                <a16:creationId xmlns:a16="http://schemas.microsoft.com/office/drawing/2014/main" id="{610B1795-F9C8-4EF9-BF30-15566896690B}"/>
              </a:ext>
            </a:extLst>
          </p:cNvPr>
          <p:cNvGrpSpPr>
            <a:grpSpLocks/>
          </p:cNvGrpSpPr>
          <p:nvPr/>
        </p:nvGrpSpPr>
        <p:grpSpPr bwMode="auto">
          <a:xfrm>
            <a:off x="7496176" y="3644900"/>
            <a:ext cx="1095375" cy="1841500"/>
            <a:chOff x="3754" y="2296"/>
            <a:chExt cx="690" cy="1160"/>
          </a:xfrm>
        </p:grpSpPr>
        <p:sp>
          <p:nvSpPr>
            <p:cNvPr id="17428" name="Arc 125">
              <a:extLst>
                <a:ext uri="{FF2B5EF4-FFF2-40B4-BE49-F238E27FC236}">
                  <a16:creationId xmlns:a16="http://schemas.microsoft.com/office/drawing/2014/main" id="{B34C7363-C8C8-457D-80CD-47F78198E63F}"/>
                </a:ext>
              </a:extLst>
            </p:cNvPr>
            <p:cNvSpPr>
              <a:spLocks/>
            </p:cNvSpPr>
            <p:nvPr/>
          </p:nvSpPr>
          <p:spPr bwMode="auto">
            <a:xfrm rot="10286729">
              <a:off x="3844" y="2859"/>
              <a:ext cx="600" cy="597"/>
            </a:xfrm>
            <a:custGeom>
              <a:avLst/>
              <a:gdLst>
                <a:gd name="T0" fmla="*/ 0 w 21600"/>
                <a:gd name="T1" fmla="*/ 0 h 22368"/>
                <a:gd name="T2" fmla="*/ 0 w 21600"/>
                <a:gd name="T3" fmla="*/ 0 h 22368"/>
                <a:gd name="T4" fmla="*/ 0 w 21600"/>
                <a:gd name="T5" fmla="*/ 0 h 2236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68"/>
                <a:gd name="T11" fmla="*/ 21600 w 21600"/>
                <a:gd name="T12" fmla="*/ 22368 h 223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56"/>
                    <a:pt x="21595" y="22112"/>
                    <a:pt x="21586" y="22368"/>
                  </a:cubicBezTo>
                </a:path>
                <a:path w="21600" h="223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56"/>
                    <a:pt x="21595" y="22112"/>
                    <a:pt x="21586" y="2236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Arc 126">
              <a:extLst>
                <a:ext uri="{FF2B5EF4-FFF2-40B4-BE49-F238E27FC236}">
                  <a16:creationId xmlns:a16="http://schemas.microsoft.com/office/drawing/2014/main" id="{3817664C-53A8-43DE-AB59-1B6CE8A15456}"/>
                </a:ext>
              </a:extLst>
            </p:cNvPr>
            <p:cNvSpPr>
              <a:spLocks/>
            </p:cNvSpPr>
            <p:nvPr/>
          </p:nvSpPr>
          <p:spPr bwMode="auto">
            <a:xfrm rot="21086730" flipH="1">
              <a:off x="3754" y="2296"/>
              <a:ext cx="658" cy="577"/>
            </a:xfrm>
            <a:custGeom>
              <a:avLst/>
              <a:gdLst>
                <a:gd name="T0" fmla="*/ 0 w 24560"/>
                <a:gd name="T1" fmla="*/ 0 h 21600"/>
                <a:gd name="T2" fmla="*/ 0 w 24560"/>
                <a:gd name="T3" fmla="*/ 0 h 21600"/>
                <a:gd name="T4" fmla="*/ 0 w 24560"/>
                <a:gd name="T5" fmla="*/ 0 h 21600"/>
                <a:gd name="T6" fmla="*/ 0 60000 65536"/>
                <a:gd name="T7" fmla="*/ 0 60000 65536"/>
                <a:gd name="T8" fmla="*/ 0 60000 65536"/>
                <a:gd name="T9" fmla="*/ 0 w 24560"/>
                <a:gd name="T10" fmla="*/ 0 h 21600"/>
                <a:gd name="T11" fmla="*/ 24560 w 2456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560" h="21600" fill="none" extrusionOk="0">
                  <a:moveTo>
                    <a:pt x="-1" y="203"/>
                  </a:moveTo>
                  <a:cubicBezTo>
                    <a:pt x="980" y="68"/>
                    <a:pt x="1969" y="-1"/>
                    <a:pt x="2960" y="0"/>
                  </a:cubicBezTo>
                  <a:cubicBezTo>
                    <a:pt x="14889" y="0"/>
                    <a:pt x="24560" y="9670"/>
                    <a:pt x="24560" y="21600"/>
                  </a:cubicBezTo>
                </a:path>
                <a:path w="24560" h="21600" stroke="0" extrusionOk="0">
                  <a:moveTo>
                    <a:pt x="-1" y="203"/>
                  </a:moveTo>
                  <a:cubicBezTo>
                    <a:pt x="980" y="68"/>
                    <a:pt x="1969" y="-1"/>
                    <a:pt x="2960" y="0"/>
                  </a:cubicBezTo>
                  <a:cubicBezTo>
                    <a:pt x="14889" y="0"/>
                    <a:pt x="24560" y="9670"/>
                    <a:pt x="24560" y="21600"/>
                  </a:cubicBezTo>
                  <a:lnTo>
                    <a:pt x="2960" y="21600"/>
                  </a:lnTo>
                  <a:lnTo>
                    <a:pt x="-1" y="203"/>
                  </a:lnTo>
                  <a:close/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7">
            <a:extLst>
              <a:ext uri="{FF2B5EF4-FFF2-40B4-BE49-F238E27FC236}">
                <a16:creationId xmlns:a16="http://schemas.microsoft.com/office/drawing/2014/main" id="{77B76FA5-75BD-43C9-80BD-100A2D577FD1}"/>
              </a:ext>
            </a:extLst>
          </p:cNvPr>
          <p:cNvGrpSpPr>
            <a:grpSpLocks/>
          </p:cNvGrpSpPr>
          <p:nvPr/>
        </p:nvGrpSpPr>
        <p:grpSpPr bwMode="auto">
          <a:xfrm>
            <a:off x="8504239" y="2514601"/>
            <a:ext cx="573087" cy="1065213"/>
            <a:chOff x="3237" y="2750"/>
            <a:chExt cx="288" cy="569"/>
          </a:xfrm>
        </p:grpSpPr>
        <p:sp>
          <p:nvSpPr>
            <p:cNvPr id="17426" name="Arc 128">
              <a:extLst>
                <a:ext uri="{FF2B5EF4-FFF2-40B4-BE49-F238E27FC236}">
                  <a16:creationId xmlns:a16="http://schemas.microsoft.com/office/drawing/2014/main" id="{416414DA-4AE2-4531-91A3-972FC4DD3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2750"/>
              <a:ext cx="28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Arc 129">
              <a:extLst>
                <a:ext uri="{FF2B5EF4-FFF2-40B4-BE49-F238E27FC236}">
                  <a16:creationId xmlns:a16="http://schemas.microsoft.com/office/drawing/2014/main" id="{980E9643-FDD9-48F3-A767-E87C6C518DA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237" y="3031"/>
              <a:ext cx="28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26" name="Arc 130">
            <a:extLst>
              <a:ext uri="{FF2B5EF4-FFF2-40B4-BE49-F238E27FC236}">
                <a16:creationId xmlns:a16="http://schemas.microsoft.com/office/drawing/2014/main" id="{44968CC1-B6A7-4842-AE31-480F089D4613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7937501" y="2514600"/>
            <a:ext cx="555625" cy="1047750"/>
          </a:xfrm>
          <a:custGeom>
            <a:avLst/>
            <a:gdLst>
              <a:gd name="T0" fmla="*/ 0 w 24186"/>
              <a:gd name="T1" fmla="*/ 1300675613 h 43200"/>
              <a:gd name="T2" fmla="*/ 2147483646 w 24186"/>
              <a:gd name="T3" fmla="*/ 2147483646 h 43200"/>
              <a:gd name="T4" fmla="*/ 2147483646 w 24186"/>
              <a:gd name="T5" fmla="*/ 2147483646 h 43200"/>
              <a:gd name="T6" fmla="*/ 0 60000 65536"/>
              <a:gd name="T7" fmla="*/ 0 60000 65536"/>
              <a:gd name="T8" fmla="*/ 0 60000 65536"/>
              <a:gd name="T9" fmla="*/ 0 w 24186"/>
              <a:gd name="T10" fmla="*/ 0 h 43200"/>
              <a:gd name="T11" fmla="*/ 24186 w 2418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86" h="43200" fill="none" extrusionOk="0">
                <a:moveTo>
                  <a:pt x="0" y="155"/>
                </a:moveTo>
                <a:cubicBezTo>
                  <a:pt x="858" y="51"/>
                  <a:pt x="1721" y="-1"/>
                  <a:pt x="2586" y="0"/>
                </a:cubicBezTo>
                <a:cubicBezTo>
                  <a:pt x="14515" y="0"/>
                  <a:pt x="24186" y="9670"/>
                  <a:pt x="24186" y="21600"/>
                </a:cubicBezTo>
                <a:cubicBezTo>
                  <a:pt x="24186" y="33529"/>
                  <a:pt x="14515" y="43200"/>
                  <a:pt x="2586" y="43200"/>
                </a:cubicBezTo>
                <a:cubicBezTo>
                  <a:pt x="1954" y="43200"/>
                  <a:pt x="1323" y="43172"/>
                  <a:pt x="694" y="43117"/>
                </a:cubicBezTo>
              </a:path>
              <a:path w="24186" h="43200" stroke="0" extrusionOk="0">
                <a:moveTo>
                  <a:pt x="0" y="155"/>
                </a:moveTo>
                <a:cubicBezTo>
                  <a:pt x="858" y="51"/>
                  <a:pt x="1721" y="-1"/>
                  <a:pt x="2586" y="0"/>
                </a:cubicBezTo>
                <a:cubicBezTo>
                  <a:pt x="14515" y="0"/>
                  <a:pt x="24186" y="9670"/>
                  <a:pt x="24186" y="21600"/>
                </a:cubicBezTo>
                <a:cubicBezTo>
                  <a:pt x="24186" y="33529"/>
                  <a:pt x="14515" y="43200"/>
                  <a:pt x="2586" y="43200"/>
                </a:cubicBezTo>
                <a:cubicBezTo>
                  <a:pt x="1954" y="43200"/>
                  <a:pt x="1323" y="43172"/>
                  <a:pt x="694" y="43117"/>
                </a:cubicBezTo>
                <a:lnTo>
                  <a:pt x="2586" y="21600"/>
                </a:lnTo>
                <a:lnTo>
                  <a:pt x="0" y="155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132">
            <a:extLst>
              <a:ext uri="{FF2B5EF4-FFF2-40B4-BE49-F238E27FC236}">
                <a16:creationId xmlns:a16="http://schemas.microsoft.com/office/drawing/2014/main" id="{C31CA910-F045-4FCB-B4CE-334D1A493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1" y="76201"/>
            <a:ext cx="109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u="sng">
                <a:latin typeface="Times New Roman" panose="02020603050405020304" pitchFamily="18" charset="0"/>
              </a:rPr>
              <a:t>Toán</a:t>
            </a:r>
            <a:endParaRPr lang="en-US" altLang="vi-VN" sz="2800"/>
          </a:p>
        </p:txBody>
      </p:sp>
      <p:sp>
        <p:nvSpPr>
          <p:cNvPr id="17425" name="Rectangle 133">
            <a:extLst>
              <a:ext uri="{FF2B5EF4-FFF2-40B4-BE49-F238E27FC236}">
                <a16:creationId xmlns:a16="http://schemas.microsoft.com/office/drawing/2014/main" id="{D094F39B-BC97-4B01-A279-480F32215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2271" y="615764"/>
            <a:ext cx="3562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vi-VN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tâp</a:t>
            </a:r>
            <a:r>
              <a:rPr lang="en-US" altLang="vi-VN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endParaRPr lang="en-US" altLang="vi-VN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id="{DCA99E25-7C64-4F73-9278-914620A50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261" y="1734263"/>
            <a:ext cx="6736627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               </a:t>
            </a:r>
            <a:r>
              <a:rPr lang="en-US" altLang="vi-VN" sz="2800" u="sng" dirty="0" err="1">
                <a:latin typeface="Times New Roman" panose="02020603050405020304" pitchFamily="18" charset="0"/>
              </a:rPr>
              <a:t>Bài</a:t>
            </a:r>
            <a:r>
              <a:rPr lang="en-US" altLang="vi-VN" sz="2800" u="sng" dirty="0">
                <a:latin typeface="Times New Roman" panose="02020603050405020304" pitchFamily="18" charset="0"/>
              </a:rPr>
              <a:t> </a:t>
            </a:r>
            <a:r>
              <a:rPr lang="en-US" altLang="vi-VN" sz="2800" u="sng" dirty="0" err="1">
                <a:latin typeface="Times New Roman" panose="02020603050405020304" pitchFamily="18" charset="0"/>
              </a:rPr>
              <a:t>giải</a:t>
            </a:r>
            <a:endParaRPr lang="en-US" altLang="vi-VN" sz="2800" u="sng" dirty="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Chu vi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hình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tròn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bé là: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     7 x 2 x 3,14 = 43,96 (cm)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Chu vi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hình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tròn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lớn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là: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    10 x 2 x 3,14 = 62,8 (cm)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Đô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̣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dài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sợi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dây</a:t>
            </a:r>
            <a:r>
              <a:rPr lang="en-US" altLang="vi-VN" sz="2800" dirty="0">
                <a:solidFill>
                  <a:srgbClr val="1B00FE"/>
                </a:solidFill>
                <a:latin typeface="Times New Roman" panose="02020603050405020304" pitchFamily="18" charset="0"/>
              </a:rPr>
              <a:t> là: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    43,96 + 62,8 = 106,76 (cm)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                  </a:t>
            </a:r>
            <a:r>
              <a:rPr lang="en-US" altLang="vi-VN" sz="2800" u="sng" dirty="0" err="1">
                <a:latin typeface="Times New Roman" panose="02020603050405020304" pitchFamily="18" charset="0"/>
              </a:rPr>
              <a:t>Đáp</a:t>
            </a:r>
            <a:r>
              <a:rPr lang="en-US" altLang="vi-VN" sz="2800" u="sng" dirty="0">
                <a:latin typeface="Times New Roman" panose="02020603050405020304" pitchFamily="18" charset="0"/>
              </a:rPr>
              <a:t> </a:t>
            </a:r>
            <a:r>
              <a:rPr lang="en-US" altLang="vi-VN" sz="2800" u="sng" dirty="0" err="1">
                <a:latin typeface="Times New Roman" panose="02020603050405020304" pitchFamily="18" charset="0"/>
              </a:rPr>
              <a:t>sô</a:t>
            </a:r>
            <a:r>
              <a:rPr lang="en-US" altLang="vi-VN" sz="2800" u="sng" dirty="0">
                <a:latin typeface="Times New Roman" panose="02020603050405020304" pitchFamily="18" charset="0"/>
              </a:rPr>
              <a:t>́</a:t>
            </a:r>
            <a:r>
              <a:rPr lang="en-US" altLang="vi-VN" sz="2800" dirty="0">
                <a:latin typeface="Times New Roman" panose="02020603050405020304" pitchFamily="18" charset="0"/>
              </a:rPr>
              <a:t>: 106,76 cm</a:t>
            </a:r>
            <a:endParaRPr lang="en-US" altLang="vi-VN" sz="2300" dirty="0">
              <a:latin typeface="Times New Roman" panose="0202060305040502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028E7BC-01B5-47DF-A730-F9D0EE3143AE}"/>
              </a:ext>
            </a:extLst>
          </p:cNvPr>
          <p:cNvSpPr/>
          <p:nvPr/>
        </p:nvSpPr>
        <p:spPr>
          <a:xfrm>
            <a:off x="6624468" y="6189662"/>
            <a:ext cx="4324690" cy="5984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LÀM VỞ NHÁP </a:t>
            </a:r>
          </a:p>
        </p:txBody>
      </p:sp>
    </p:spTree>
    <p:extLst>
      <p:ext uri="{BB962C8B-B14F-4D97-AF65-F5344CB8AC3E}">
        <p14:creationId xmlns:p14="http://schemas.microsoft.com/office/powerpoint/2010/main" val="4066272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>
            <a:extLst>
              <a:ext uri="{FF2B5EF4-FFF2-40B4-BE49-F238E27FC236}">
                <a16:creationId xmlns:a16="http://schemas.microsoft.com/office/drawing/2014/main" id="{EE9A260C-B584-446F-ACC9-2EECDAA34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2" y="481449"/>
            <a:ext cx="110489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vi-VN" sz="2800" u="sng" dirty="0">
                <a:latin typeface="Times New Roman" panose="02020603050405020304" pitchFamily="18" charset="0"/>
              </a:rPr>
              <a:t>.</a:t>
            </a:r>
            <a:r>
              <a:rPr lang="en-US" altLang="vi-VN" sz="2800" dirty="0">
                <a:latin typeface="Times New Roman" panose="02020603050405020304" pitchFamily="18" charset="0"/>
              </a:rPr>
              <a:t> Hai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cùng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tâm</a:t>
            </a:r>
            <a:r>
              <a:rPr lang="en-US" altLang="vi-VN" sz="2800" dirty="0">
                <a:latin typeface="Times New Roman" panose="02020603050405020304" pitchFamily="18" charset="0"/>
              </a:rPr>
              <a:t> O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như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800" dirty="0">
                <a:latin typeface="Times New Roman" panose="02020603050405020304" pitchFamily="18" charset="0"/>
              </a:rPr>
              <a:t>. Chu vi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lớn</a:t>
            </a:r>
            <a:endParaRPr lang="en-US" altLang="vi-VN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dài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hơn</a:t>
            </a:r>
            <a:r>
              <a:rPr lang="en-US" altLang="vi-VN" sz="2800" dirty="0">
                <a:latin typeface="Times New Roman" panose="02020603050405020304" pitchFamily="18" charset="0"/>
              </a:rPr>
              <a:t> chu vi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bé</a:t>
            </a:r>
            <a:r>
              <a:rPr lang="en-US" altLang="vi-VN" sz="2800" dirty="0">
                <a:latin typeface="Times New Roman" panose="02020603050405020304" pitchFamily="18" charset="0"/>
              </a:rPr>
              <a:t> bao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nhiêu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xăng-ti-mét</a:t>
            </a:r>
            <a:r>
              <a:rPr lang="en-US" altLang="vi-VN" sz="28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5126" name="Oval 6">
            <a:extLst>
              <a:ext uri="{FF2B5EF4-FFF2-40B4-BE49-F238E27FC236}">
                <a16:creationId xmlns:a16="http://schemas.microsoft.com/office/drawing/2014/main" id="{89F90B63-7049-4A30-AE5E-A817EAFED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905000"/>
            <a:ext cx="3276600" cy="32766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5129" name="Oval 9">
            <a:extLst>
              <a:ext uri="{FF2B5EF4-FFF2-40B4-BE49-F238E27FC236}">
                <a16:creationId xmlns:a16="http://schemas.microsoft.com/office/drawing/2014/main" id="{779A7EFD-3F9D-4038-9519-9C66EF2E1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286000"/>
            <a:ext cx="2514600" cy="25146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57831670-DFB1-4891-9BB6-588C5B024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300" y="30353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60cm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5F3A6D71-6775-4F3C-A51E-C36D7BF4B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743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15cm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A2D13042-8DC7-4005-B76F-24EF806D8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429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142" name="Line 22">
            <a:extLst>
              <a:ext uri="{FF2B5EF4-FFF2-40B4-BE49-F238E27FC236}">
                <a16:creationId xmlns:a16="http://schemas.microsoft.com/office/drawing/2014/main" id="{D191C80D-0AA4-4CD8-96E8-0E03E4131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886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Oval 30">
            <a:extLst>
              <a:ext uri="{FF2B5EF4-FFF2-40B4-BE49-F238E27FC236}">
                <a16:creationId xmlns:a16="http://schemas.microsoft.com/office/drawing/2014/main" id="{C77A7F43-D54A-4665-AF28-39B6FB0AE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42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5155" name="Line 35">
            <a:extLst>
              <a:ext uri="{FF2B5EF4-FFF2-40B4-BE49-F238E27FC236}">
                <a16:creationId xmlns:a16="http://schemas.microsoft.com/office/drawing/2014/main" id="{4FF3CFCF-2881-47C0-A8C5-5853B8D74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Line 37">
            <a:extLst>
              <a:ext uri="{FF2B5EF4-FFF2-40B4-BE49-F238E27FC236}">
                <a16:creationId xmlns:a16="http://schemas.microsoft.com/office/drawing/2014/main" id="{EA40C3B9-5AD3-4746-9611-86B11DA58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1369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9" name="Line 39">
            <a:extLst>
              <a:ext uri="{FF2B5EF4-FFF2-40B4-BE49-F238E27FC236}">
                <a16:creationId xmlns:a16="http://schemas.microsoft.com/office/drawing/2014/main" id="{B60BB7D5-21AF-42D8-84ED-E64A87DF6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4544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0" name="Line 40">
            <a:extLst>
              <a:ext uri="{FF2B5EF4-FFF2-40B4-BE49-F238E27FC236}">
                <a16:creationId xmlns:a16="http://schemas.microsoft.com/office/drawing/2014/main" id="{2BD92468-2817-4AE3-AD63-6AF4DB739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4417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3">
            <a:extLst>
              <a:ext uri="{FF2B5EF4-FFF2-40B4-BE49-F238E27FC236}">
                <a16:creationId xmlns:a16="http://schemas.microsoft.com/office/drawing/2014/main" id="{016E9444-2216-4B0B-90E3-27137168FD41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124200"/>
            <a:ext cx="990600" cy="304800"/>
            <a:chOff x="2880" y="1960"/>
            <a:chExt cx="624" cy="192"/>
          </a:xfrm>
        </p:grpSpPr>
        <p:sp>
          <p:nvSpPr>
            <p:cNvPr id="19474" name="Line 41">
              <a:extLst>
                <a:ext uri="{FF2B5EF4-FFF2-40B4-BE49-F238E27FC236}">
                  <a16:creationId xmlns:a16="http://schemas.microsoft.com/office/drawing/2014/main" id="{056E01BC-AA2C-4879-84A0-B0023B1D3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9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42">
              <a:extLst>
                <a:ext uri="{FF2B5EF4-FFF2-40B4-BE49-F238E27FC236}">
                  <a16:creationId xmlns:a16="http://schemas.microsoft.com/office/drawing/2014/main" id="{80452013-3A04-43C1-9A62-81246A19C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96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6">
            <a:extLst>
              <a:ext uri="{FF2B5EF4-FFF2-40B4-BE49-F238E27FC236}">
                <a16:creationId xmlns:a16="http://schemas.microsoft.com/office/drawing/2014/main" id="{9C4ED5DF-2236-488A-9406-B23A64AA23C2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124200"/>
            <a:ext cx="990600" cy="304800"/>
            <a:chOff x="2880" y="1960"/>
            <a:chExt cx="624" cy="192"/>
          </a:xfrm>
        </p:grpSpPr>
        <p:sp>
          <p:nvSpPr>
            <p:cNvPr id="19472" name="Line 47">
              <a:extLst>
                <a:ext uri="{FF2B5EF4-FFF2-40B4-BE49-F238E27FC236}">
                  <a16:creationId xmlns:a16="http://schemas.microsoft.com/office/drawing/2014/main" id="{9D599345-CDAA-4BEE-B0D7-F3587476F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9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48">
              <a:extLst>
                <a:ext uri="{FF2B5EF4-FFF2-40B4-BE49-F238E27FC236}">
                  <a16:creationId xmlns:a16="http://schemas.microsoft.com/office/drawing/2014/main" id="{47D90CAC-2D92-4C2A-94AA-5E5A1FC74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96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 animBg="1"/>
      <p:bldP spid="5129" grpId="0" animBg="1"/>
      <p:bldP spid="5132" grpId="0"/>
      <p:bldP spid="5133" grpId="0"/>
      <p:bldP spid="5135" grpId="0"/>
      <p:bldP spid="5142" grpId="0" animBg="1"/>
      <p:bldP spid="5150" grpId="0" animBg="1"/>
      <p:bldP spid="5155" grpId="0" animBg="1"/>
      <p:bldP spid="5157" grpId="0" animBg="1"/>
      <p:bldP spid="5159" grpId="0" animBg="1"/>
      <p:bldP spid="51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>
            <a:extLst>
              <a:ext uri="{FF2B5EF4-FFF2-40B4-BE49-F238E27FC236}">
                <a16:creationId xmlns:a16="http://schemas.microsoft.com/office/drawing/2014/main" id="{EE9A260C-B584-446F-ACC9-2EECDAA34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2" y="227450"/>
            <a:ext cx="110489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vi-VN" sz="2800" u="sng" dirty="0">
                <a:latin typeface="Times New Roman" panose="02020603050405020304" pitchFamily="18" charset="0"/>
              </a:rPr>
              <a:t>.</a:t>
            </a:r>
            <a:r>
              <a:rPr lang="en-US" altLang="vi-VN" sz="2800" dirty="0">
                <a:latin typeface="Times New Roman" panose="02020603050405020304" pitchFamily="18" charset="0"/>
              </a:rPr>
              <a:t> Hai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cùng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tâm</a:t>
            </a:r>
            <a:r>
              <a:rPr lang="en-US" altLang="vi-VN" sz="2800" dirty="0">
                <a:latin typeface="Times New Roman" panose="02020603050405020304" pitchFamily="18" charset="0"/>
              </a:rPr>
              <a:t> O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như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800" dirty="0">
                <a:latin typeface="Times New Roman" panose="02020603050405020304" pitchFamily="18" charset="0"/>
              </a:rPr>
              <a:t>. Chu vi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lớn</a:t>
            </a:r>
            <a:endParaRPr lang="en-US" altLang="vi-VN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dài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hơn</a:t>
            </a:r>
            <a:r>
              <a:rPr lang="en-US" altLang="vi-VN" sz="2800" dirty="0">
                <a:latin typeface="Times New Roman" panose="02020603050405020304" pitchFamily="18" charset="0"/>
              </a:rPr>
              <a:t> chu vi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bé</a:t>
            </a:r>
            <a:r>
              <a:rPr lang="en-US" altLang="vi-VN" sz="2800" dirty="0">
                <a:latin typeface="Times New Roman" panose="02020603050405020304" pitchFamily="18" charset="0"/>
              </a:rPr>
              <a:t> bao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nhiêu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xăng-ti-mét</a:t>
            </a:r>
            <a:r>
              <a:rPr lang="en-US" altLang="vi-VN" sz="28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5126" name="Oval 6">
            <a:extLst>
              <a:ext uri="{FF2B5EF4-FFF2-40B4-BE49-F238E27FC236}">
                <a16:creationId xmlns:a16="http://schemas.microsoft.com/office/drawing/2014/main" id="{89F90B63-7049-4A30-AE5E-A817EAFED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905000"/>
            <a:ext cx="3276600" cy="32766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5129" name="Oval 9">
            <a:extLst>
              <a:ext uri="{FF2B5EF4-FFF2-40B4-BE49-F238E27FC236}">
                <a16:creationId xmlns:a16="http://schemas.microsoft.com/office/drawing/2014/main" id="{779A7EFD-3F9D-4038-9519-9C66EF2E1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286000"/>
            <a:ext cx="2514600" cy="25146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57831670-DFB1-4891-9BB6-588C5B024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300" y="30353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60cm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5F3A6D71-6775-4F3C-A51E-C36D7BF4B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743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15cm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A2D13042-8DC7-4005-B76F-24EF806D8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429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142" name="Line 22">
            <a:extLst>
              <a:ext uri="{FF2B5EF4-FFF2-40B4-BE49-F238E27FC236}">
                <a16:creationId xmlns:a16="http://schemas.microsoft.com/office/drawing/2014/main" id="{D191C80D-0AA4-4CD8-96E8-0E03E4131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886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Oval 30">
            <a:extLst>
              <a:ext uri="{FF2B5EF4-FFF2-40B4-BE49-F238E27FC236}">
                <a16:creationId xmlns:a16="http://schemas.microsoft.com/office/drawing/2014/main" id="{C77A7F43-D54A-4665-AF28-39B6FB0AE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42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5155" name="Line 35">
            <a:extLst>
              <a:ext uri="{FF2B5EF4-FFF2-40B4-BE49-F238E27FC236}">
                <a16:creationId xmlns:a16="http://schemas.microsoft.com/office/drawing/2014/main" id="{4FF3CFCF-2881-47C0-A8C5-5853B8D74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Line 37">
            <a:extLst>
              <a:ext uri="{FF2B5EF4-FFF2-40B4-BE49-F238E27FC236}">
                <a16:creationId xmlns:a16="http://schemas.microsoft.com/office/drawing/2014/main" id="{EA40C3B9-5AD3-4746-9611-86B11DA58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1369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9" name="Line 39">
            <a:extLst>
              <a:ext uri="{FF2B5EF4-FFF2-40B4-BE49-F238E27FC236}">
                <a16:creationId xmlns:a16="http://schemas.microsoft.com/office/drawing/2014/main" id="{B60BB7D5-21AF-42D8-84ED-E64A87DF6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4544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0" name="Line 40">
            <a:extLst>
              <a:ext uri="{FF2B5EF4-FFF2-40B4-BE49-F238E27FC236}">
                <a16:creationId xmlns:a16="http://schemas.microsoft.com/office/drawing/2014/main" id="{2BD92468-2817-4AE3-AD63-6AF4DB739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4417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3">
            <a:extLst>
              <a:ext uri="{FF2B5EF4-FFF2-40B4-BE49-F238E27FC236}">
                <a16:creationId xmlns:a16="http://schemas.microsoft.com/office/drawing/2014/main" id="{016E9444-2216-4B0B-90E3-27137168FD41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124200"/>
            <a:ext cx="990600" cy="304800"/>
            <a:chOff x="2880" y="1960"/>
            <a:chExt cx="624" cy="192"/>
          </a:xfrm>
        </p:grpSpPr>
        <p:sp>
          <p:nvSpPr>
            <p:cNvPr id="19474" name="Line 41">
              <a:extLst>
                <a:ext uri="{FF2B5EF4-FFF2-40B4-BE49-F238E27FC236}">
                  <a16:creationId xmlns:a16="http://schemas.microsoft.com/office/drawing/2014/main" id="{056E01BC-AA2C-4879-84A0-B0023B1D3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9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42">
              <a:extLst>
                <a:ext uri="{FF2B5EF4-FFF2-40B4-BE49-F238E27FC236}">
                  <a16:creationId xmlns:a16="http://schemas.microsoft.com/office/drawing/2014/main" id="{80452013-3A04-43C1-9A62-81246A19C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96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6">
            <a:extLst>
              <a:ext uri="{FF2B5EF4-FFF2-40B4-BE49-F238E27FC236}">
                <a16:creationId xmlns:a16="http://schemas.microsoft.com/office/drawing/2014/main" id="{9C4ED5DF-2236-488A-9406-B23A64AA23C2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124200"/>
            <a:ext cx="990600" cy="304800"/>
            <a:chOff x="2880" y="1960"/>
            <a:chExt cx="624" cy="192"/>
          </a:xfrm>
        </p:grpSpPr>
        <p:sp>
          <p:nvSpPr>
            <p:cNvPr id="19472" name="Line 47">
              <a:extLst>
                <a:ext uri="{FF2B5EF4-FFF2-40B4-BE49-F238E27FC236}">
                  <a16:creationId xmlns:a16="http://schemas.microsoft.com/office/drawing/2014/main" id="{9D599345-CDAA-4BEE-B0D7-F3587476F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9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48">
              <a:extLst>
                <a:ext uri="{FF2B5EF4-FFF2-40B4-BE49-F238E27FC236}">
                  <a16:creationId xmlns:a16="http://schemas.microsoft.com/office/drawing/2014/main" id="{47D90CAC-2D92-4C2A-94AA-5E5A1FC74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96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Text Box 5">
            <a:extLst>
              <a:ext uri="{FF2B5EF4-FFF2-40B4-BE49-F238E27FC236}">
                <a16:creationId xmlns:a16="http://schemas.microsoft.com/office/drawing/2014/main" id="{727B6040-669C-48DB-B88A-E1579BF12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97001"/>
            <a:ext cx="66294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       </a:t>
            </a:r>
            <a:r>
              <a:rPr lang="en-US" altLang="vi-VN" sz="2400" u="sng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400" u="sng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giải</a:t>
            </a:r>
            <a:endParaRPr lang="en-US" altLang="vi-VN" sz="2400" u="sng" dirty="0">
              <a:solidFill>
                <a:srgbClr val="1B00FE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lớn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	60 + 15  = 75 (cm)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Chu vi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lớn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	75 x 2 x 3,14 = 471 (cm)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Chu vi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bé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	 60 x 2 x 3,14 = 376,8 (cm)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Chu vi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lớn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 chu vi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bé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99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	471  - 376,8 = </a:t>
            </a:r>
            <a:r>
              <a:rPr lang="en-US" altLang="vi-VN" sz="2400" dirty="0">
                <a:solidFill>
                  <a:srgbClr val="009900"/>
                </a:solidFill>
                <a:latin typeface="Times New Roman" panose="02020603050405020304" pitchFamily="18" charset="0"/>
              </a:rPr>
              <a:t>94,2 (cm)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                 </a:t>
            </a:r>
            <a:r>
              <a:rPr lang="en-US" altLang="vi-VN" sz="2400" u="sng" dirty="0" err="1">
                <a:latin typeface="Times New Roman" panose="02020603050405020304" pitchFamily="18" charset="0"/>
              </a:rPr>
              <a:t>Đáp</a:t>
            </a:r>
            <a:r>
              <a:rPr lang="en-US" altLang="vi-VN" sz="2400" u="sng" dirty="0">
                <a:latin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</a:rPr>
              <a:t>sô</a:t>
            </a:r>
            <a:r>
              <a:rPr lang="en-US" altLang="vi-VN" sz="2400" u="sng" dirty="0">
                <a:latin typeface="Times New Roman" panose="02020603050405020304" pitchFamily="18" charset="0"/>
              </a:rPr>
              <a:t>́</a:t>
            </a:r>
            <a:r>
              <a:rPr lang="en-US" altLang="vi-VN" sz="2400" dirty="0">
                <a:latin typeface="Times New Roman" panose="02020603050405020304" pitchFamily="18" charset="0"/>
              </a:rPr>
              <a:t>: 94,2 cm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6315E28-F310-4A81-9A94-ED8F2F88781C}"/>
              </a:ext>
            </a:extLst>
          </p:cNvPr>
          <p:cNvSpPr/>
          <p:nvPr/>
        </p:nvSpPr>
        <p:spPr>
          <a:xfrm>
            <a:off x="9153355" y="859084"/>
            <a:ext cx="2390945" cy="5984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LÀM VỞ </a:t>
            </a:r>
          </a:p>
        </p:txBody>
      </p:sp>
    </p:spTree>
    <p:extLst>
      <p:ext uri="{BB962C8B-B14F-4D97-AF65-F5344CB8AC3E}">
        <p14:creationId xmlns:p14="http://schemas.microsoft.com/office/powerpoint/2010/main" val="21542285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A2C553C4-0B33-4222-9425-FD52221A5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83049"/>
            <a:ext cx="118872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  <a:r>
              <a:rPr lang="en-US" altLang="vi-VN" sz="2800" dirty="0">
                <a:latin typeface="Times New Roman" panose="02020603050405020304" pitchFamily="18" charset="0"/>
              </a:rPr>
              <a:t>.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tạo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bởi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chư</a:t>
            </a:r>
            <a:r>
              <a:rPr lang="en-US" altLang="vi-VN" sz="2800" dirty="0">
                <a:latin typeface="Times New Roman" panose="02020603050405020304" pitchFamily="18" charset="0"/>
              </a:rPr>
              <a:t>̃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nhật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hai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nửa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(</a:t>
            </a:r>
            <a:r>
              <a:rPr lang="en-US" altLang="vi-VN" sz="2800" dirty="0" err="1">
                <a:latin typeface="Times New Roman" panose="02020603050405020304" pitchFamily="18" charset="0"/>
              </a:rPr>
              <a:t>xem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ve</a:t>
            </a:r>
            <a:r>
              <a:rPr lang="en-US" altLang="vi-VN" sz="2800" dirty="0">
                <a:latin typeface="Times New Roman" panose="02020603050405020304" pitchFamily="18" charset="0"/>
              </a:rPr>
              <a:t>̃).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latin typeface="Times New Roman" panose="02020603050405020304" pitchFamily="18" charset="0"/>
              </a:rPr>
              <a:t>Tính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diện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tích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đó</a:t>
            </a:r>
            <a:r>
              <a:rPr lang="en-US" altLang="vi-VN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8131" name="Oval 3">
            <a:extLst>
              <a:ext uri="{FF2B5EF4-FFF2-40B4-BE49-F238E27FC236}">
                <a16:creationId xmlns:a16="http://schemas.microsoft.com/office/drawing/2014/main" id="{11161596-A366-4A8D-B8FA-906CFB7A7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09800"/>
            <a:ext cx="2133600" cy="2133600"/>
          </a:xfrm>
          <a:prstGeom prst="ellipse">
            <a:avLst/>
          </a:prstGeom>
          <a:solidFill>
            <a:srgbClr val="61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8132" name="Oval 4">
            <a:extLst>
              <a:ext uri="{FF2B5EF4-FFF2-40B4-BE49-F238E27FC236}">
                <a16:creationId xmlns:a16="http://schemas.microsoft.com/office/drawing/2014/main" id="{EF61E5F1-B90A-42A6-A1E7-45E9F1FF1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209800"/>
            <a:ext cx="2133600" cy="2133600"/>
          </a:xfrm>
          <a:prstGeom prst="ellipse">
            <a:avLst/>
          </a:prstGeom>
          <a:solidFill>
            <a:srgbClr val="61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1269FC9-BBB0-4CCA-B0F7-F260F4298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209800"/>
            <a:ext cx="1371600" cy="21336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CC440D43-01AF-4A2F-903D-A691E02F2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752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10cm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1E1067CC-50E3-4DB0-9B6E-F656ECD9C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362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7cm</a:t>
            </a:r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5CC0E119-C274-40EA-83BA-7D75255775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362200"/>
            <a:ext cx="152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1F9417C5-7F0F-440A-B6AC-BA4743E1A6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2209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6509E312-A573-44E4-9A59-BFB73F6CC8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0100" y="49530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Line 11">
            <a:extLst>
              <a:ext uri="{FF2B5EF4-FFF2-40B4-BE49-F238E27FC236}">
                <a16:creationId xmlns:a16="http://schemas.microsoft.com/office/drawing/2014/main" id="{510DDAFD-804E-4415-A015-2342EDD51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0500" y="3251200"/>
            <a:ext cx="2159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Oval 12">
            <a:extLst>
              <a:ext uri="{FF2B5EF4-FFF2-40B4-BE49-F238E27FC236}">
                <a16:creationId xmlns:a16="http://schemas.microsoft.com/office/drawing/2014/main" id="{76974816-718E-441F-964D-9F87213B4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00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21517" name="Oval 13">
            <a:extLst>
              <a:ext uri="{FF2B5EF4-FFF2-40B4-BE49-F238E27FC236}">
                <a16:creationId xmlns:a16="http://schemas.microsoft.com/office/drawing/2014/main" id="{8493FF5C-C6FF-424F-8282-102B14C7E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4300" y="3200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CC561F7F-7DCE-4C57-9F9B-486247DE3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209800"/>
            <a:ext cx="0" cy="10668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AFB636F1-BA8D-492A-B8B2-58B77886F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362200"/>
            <a:ext cx="152400" cy="0"/>
          </a:xfrm>
          <a:prstGeom prst="line">
            <a:avLst/>
          </a:prstGeom>
          <a:noFill/>
          <a:ln w="63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DD1EE802-6C1D-44C1-B669-71494AA407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2209800"/>
            <a:ext cx="0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35FA0BC4-0AA6-40AB-86B0-75C4712287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4191000"/>
            <a:ext cx="0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191A4FEE-5536-410A-84C3-FF79BF83F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4191000"/>
            <a:ext cx="1524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Line 19">
            <a:extLst>
              <a:ext uri="{FF2B5EF4-FFF2-40B4-BE49-F238E27FC236}">
                <a16:creationId xmlns:a16="http://schemas.microsoft.com/office/drawing/2014/main" id="{E697938A-8C61-4442-A3E0-CAF3A1E96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2098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84 0.01109 L 0.06684 0.344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84 0.0111 L 0.06684 0.3440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0.0111 L 0.05 0.344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0.01109 L -0.08333 0.3440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0.01109 L 0.075 0.344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0.01109 L 0.075 0.3440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33295 L 4.44444E-6 -1.21387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47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3295 L 0 -2.77457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47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33294 L -3.33333E-6 3.75723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4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33295 L -3.33333E-6 -6.3583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4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33295 L 1.11022E-16 -6.35838E-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  <p:bldP spid="48131" grpId="1" animBg="1"/>
      <p:bldP spid="48132" grpId="0" animBg="1"/>
      <p:bldP spid="48132" grpId="1" animBg="1"/>
      <p:bldP spid="48135" grpId="0"/>
      <p:bldP spid="4813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A2C553C4-0B33-4222-9425-FD52221A5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4898"/>
            <a:ext cx="118872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  <a:r>
              <a:rPr lang="en-US" altLang="vi-VN" sz="2800" dirty="0">
                <a:latin typeface="Times New Roman" panose="02020603050405020304" pitchFamily="18" charset="0"/>
              </a:rPr>
              <a:t>.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bên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tạo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bởi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chư</a:t>
            </a:r>
            <a:r>
              <a:rPr lang="en-US" altLang="vi-VN" sz="2800" dirty="0">
                <a:latin typeface="Times New Roman" panose="02020603050405020304" pitchFamily="18" charset="0"/>
              </a:rPr>
              <a:t>̃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nhật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hai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nửa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tròn</a:t>
            </a:r>
            <a:r>
              <a:rPr lang="en-US" altLang="vi-VN" sz="2800" dirty="0">
                <a:latin typeface="Times New Roman" panose="02020603050405020304" pitchFamily="18" charset="0"/>
              </a:rPr>
              <a:t> (</a:t>
            </a:r>
            <a:r>
              <a:rPr lang="en-US" altLang="vi-VN" sz="2800" dirty="0" err="1">
                <a:latin typeface="Times New Roman" panose="02020603050405020304" pitchFamily="18" charset="0"/>
              </a:rPr>
              <a:t>xem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ve</a:t>
            </a:r>
            <a:r>
              <a:rPr lang="en-US" altLang="vi-VN" sz="2800" dirty="0">
                <a:latin typeface="Times New Roman" panose="02020603050405020304" pitchFamily="18" charset="0"/>
              </a:rPr>
              <a:t>̃).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latin typeface="Times New Roman" panose="02020603050405020304" pitchFamily="18" charset="0"/>
              </a:rPr>
              <a:t>Tính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diện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tích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</a:rPr>
              <a:t>đó</a:t>
            </a:r>
            <a:r>
              <a:rPr lang="en-US" altLang="vi-VN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8131" name="Oval 3">
            <a:extLst>
              <a:ext uri="{FF2B5EF4-FFF2-40B4-BE49-F238E27FC236}">
                <a16:creationId xmlns:a16="http://schemas.microsoft.com/office/drawing/2014/main" id="{11161596-A366-4A8D-B8FA-906CFB7A7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09800"/>
            <a:ext cx="2133600" cy="2133600"/>
          </a:xfrm>
          <a:prstGeom prst="ellipse">
            <a:avLst/>
          </a:prstGeom>
          <a:solidFill>
            <a:srgbClr val="61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8132" name="Oval 4">
            <a:extLst>
              <a:ext uri="{FF2B5EF4-FFF2-40B4-BE49-F238E27FC236}">
                <a16:creationId xmlns:a16="http://schemas.microsoft.com/office/drawing/2014/main" id="{EF61E5F1-B90A-42A6-A1E7-45E9F1FF1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209800"/>
            <a:ext cx="2133600" cy="2133600"/>
          </a:xfrm>
          <a:prstGeom prst="ellipse">
            <a:avLst/>
          </a:prstGeom>
          <a:solidFill>
            <a:srgbClr val="61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1269FC9-BBB0-4CCA-B0F7-F260F4298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209800"/>
            <a:ext cx="1371600" cy="21336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CC440D43-01AF-4A2F-903D-A691E02F2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752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10cm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1E1067CC-50E3-4DB0-9B6E-F656ECD9C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362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7cm</a:t>
            </a:r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5CC0E119-C274-40EA-83BA-7D75255775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362200"/>
            <a:ext cx="152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1F9417C5-7F0F-440A-B6AC-BA4743E1A6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2209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6509E312-A573-44E4-9A59-BFB73F6CC8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0100" y="49530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Line 11">
            <a:extLst>
              <a:ext uri="{FF2B5EF4-FFF2-40B4-BE49-F238E27FC236}">
                <a16:creationId xmlns:a16="http://schemas.microsoft.com/office/drawing/2014/main" id="{510DDAFD-804E-4415-A015-2342EDD51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0500" y="3251200"/>
            <a:ext cx="2159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Oval 12">
            <a:extLst>
              <a:ext uri="{FF2B5EF4-FFF2-40B4-BE49-F238E27FC236}">
                <a16:creationId xmlns:a16="http://schemas.microsoft.com/office/drawing/2014/main" id="{76974816-718E-441F-964D-9F87213B4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00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21517" name="Oval 13">
            <a:extLst>
              <a:ext uri="{FF2B5EF4-FFF2-40B4-BE49-F238E27FC236}">
                <a16:creationId xmlns:a16="http://schemas.microsoft.com/office/drawing/2014/main" id="{8493FF5C-C6FF-424F-8282-102B14C7E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4300" y="3200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CC561F7F-7DCE-4C57-9F9B-486247DE3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209800"/>
            <a:ext cx="0" cy="10668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AFB636F1-BA8D-492A-B8B2-58B77886F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362200"/>
            <a:ext cx="152400" cy="0"/>
          </a:xfrm>
          <a:prstGeom prst="line">
            <a:avLst/>
          </a:prstGeom>
          <a:noFill/>
          <a:ln w="63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DD1EE802-6C1D-44C1-B669-71494AA407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2209800"/>
            <a:ext cx="0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35FA0BC4-0AA6-40AB-86B0-75C4712287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4191000"/>
            <a:ext cx="0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191A4FEE-5536-410A-84C3-FF79BF83F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4191000"/>
            <a:ext cx="1524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Line 19">
            <a:extLst>
              <a:ext uri="{FF2B5EF4-FFF2-40B4-BE49-F238E27FC236}">
                <a16:creationId xmlns:a16="http://schemas.microsoft.com/office/drawing/2014/main" id="{E697938A-8C61-4442-A3E0-CAF3A1E96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2098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8422A390-DF42-4602-AC3F-0F56EDB13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95299" y="1409700"/>
            <a:ext cx="69342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u="sng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400" u="sng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giải</a:t>
            </a:r>
            <a:endParaRPr lang="en-US" altLang="vi-VN" sz="2400" u="sng" dirty="0">
              <a:solidFill>
                <a:srgbClr val="1B00F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Chiều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dài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chư</a:t>
            </a:r>
            <a:r>
              <a:rPr lang="en-US" altLang="vi-VN" sz="2400" dirty="0">
                <a:latin typeface="Times New Roman" panose="02020603050405020304" pitchFamily="18" charset="0"/>
              </a:rPr>
              <a:t>̃ </a:t>
            </a:r>
            <a:r>
              <a:rPr lang="en-US" altLang="vi-VN" sz="2400" dirty="0" err="1">
                <a:latin typeface="Times New Roman" panose="02020603050405020304" pitchFamily="18" charset="0"/>
              </a:rPr>
              <a:t>nhật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7 x 2 = 14 (cm)</a:t>
            </a:r>
            <a:endParaRPr lang="en-US" altLang="vi-VN" sz="2000" baseline="300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</a:t>
            </a:r>
            <a:r>
              <a:rPr lang="en-US" altLang="vi-VN" sz="2400" dirty="0" err="1">
                <a:latin typeface="Times New Roman" panose="02020603050405020304" pitchFamily="18" charset="0"/>
              </a:rPr>
              <a:t>Diện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tích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chư</a:t>
            </a:r>
            <a:r>
              <a:rPr lang="en-US" altLang="vi-VN" sz="2400" dirty="0">
                <a:latin typeface="Times New Roman" panose="02020603050405020304" pitchFamily="18" charset="0"/>
              </a:rPr>
              <a:t>̃ </a:t>
            </a:r>
            <a:r>
              <a:rPr lang="en-US" altLang="vi-VN" sz="2400" dirty="0" err="1">
                <a:latin typeface="Times New Roman" panose="02020603050405020304" pitchFamily="18" charset="0"/>
              </a:rPr>
              <a:t>nhật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   14 x 10 = 140 (cm</a:t>
            </a:r>
            <a:r>
              <a:rPr lang="en-US" altLang="vi-VN" sz="2400" baseline="30000" dirty="0">
                <a:latin typeface="Times New Roman" panose="02020603050405020304" pitchFamily="18" charset="0"/>
              </a:rPr>
              <a:t>2</a:t>
            </a:r>
            <a:r>
              <a:rPr lang="en-US" altLang="vi-VN" sz="2400" dirty="0">
                <a:latin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     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Diện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nửa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1B00FE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solidFill>
                  <a:srgbClr val="1B00FE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                7 x 7 x 3,14 = 153,86 (cm</a:t>
            </a:r>
            <a:r>
              <a:rPr lang="en-US" altLang="vi-VN" sz="2400" baseline="30000" dirty="0">
                <a:latin typeface="Times New Roman" panose="02020603050405020304" pitchFamily="18" charset="0"/>
              </a:rPr>
              <a:t>2</a:t>
            </a:r>
            <a:r>
              <a:rPr lang="en-US" altLang="vi-VN" sz="2400" dirty="0">
                <a:latin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Diện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               140 + 153,86 = 293,86 (cm</a:t>
            </a:r>
            <a:r>
              <a:rPr lang="en-US" altLang="vi-VN" sz="2400" baseline="30000" dirty="0">
                <a:latin typeface="Times New Roman" panose="02020603050405020304" pitchFamily="18" charset="0"/>
              </a:rPr>
              <a:t>2</a:t>
            </a:r>
            <a:r>
              <a:rPr lang="en-US" altLang="vi-VN" sz="2400" dirty="0">
                <a:latin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                                             </a:t>
            </a:r>
            <a:r>
              <a:rPr lang="en-US" altLang="vi-VN" sz="2400" u="sng" dirty="0" err="1">
                <a:latin typeface="Times New Roman" panose="02020603050405020304" pitchFamily="18" charset="0"/>
              </a:rPr>
              <a:t>Đáp</a:t>
            </a:r>
            <a:r>
              <a:rPr lang="en-US" altLang="vi-VN" sz="2400" u="sng" dirty="0">
                <a:latin typeface="Times New Roman" panose="02020603050405020304" pitchFamily="18" charset="0"/>
              </a:rPr>
              <a:t> </a:t>
            </a:r>
            <a:r>
              <a:rPr lang="en-US" altLang="vi-VN" sz="2400" u="sng" dirty="0" err="1">
                <a:latin typeface="Times New Roman" panose="02020603050405020304" pitchFamily="18" charset="0"/>
              </a:rPr>
              <a:t>sô</a:t>
            </a:r>
            <a:r>
              <a:rPr lang="en-US" altLang="vi-VN" sz="2400" u="sng" dirty="0">
                <a:latin typeface="Times New Roman" panose="02020603050405020304" pitchFamily="18" charset="0"/>
              </a:rPr>
              <a:t>́: </a:t>
            </a:r>
            <a:r>
              <a:rPr lang="en-US" altLang="vi-VN" sz="2400" dirty="0">
                <a:latin typeface="Times New Roman" panose="02020603050405020304" pitchFamily="18" charset="0"/>
              </a:rPr>
              <a:t>293,86cm</a:t>
            </a:r>
            <a:r>
              <a:rPr lang="en-US" altLang="vi-VN" sz="2400" baseline="30000" dirty="0">
                <a:latin typeface="Times New Roman" panose="02020603050405020304" pitchFamily="18" charset="0"/>
              </a:rPr>
              <a:t>2</a:t>
            </a:r>
            <a:endParaRPr lang="en-US" altLang="vi-VN" sz="2400" dirty="0">
              <a:latin typeface="Times New Roman" panose="02020603050405020304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454C703-04E0-45DA-9628-998E43CDEAFE}"/>
              </a:ext>
            </a:extLst>
          </p:cNvPr>
          <p:cNvSpPr/>
          <p:nvPr/>
        </p:nvSpPr>
        <p:spPr>
          <a:xfrm>
            <a:off x="6096000" y="972071"/>
            <a:ext cx="4324690" cy="5984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LÀM VỞ NHÁP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E3F024B-111C-4608-A376-DC67C388D921}"/>
              </a:ext>
            </a:extLst>
          </p:cNvPr>
          <p:cNvSpPr/>
          <p:nvPr/>
        </p:nvSpPr>
        <p:spPr>
          <a:xfrm>
            <a:off x="7121574" y="5720556"/>
            <a:ext cx="4324690" cy="5984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VỀ NHÀ LÀM VỞ</a:t>
            </a:r>
          </a:p>
        </p:txBody>
      </p:sp>
    </p:spTree>
    <p:extLst>
      <p:ext uri="{BB962C8B-B14F-4D97-AF65-F5344CB8AC3E}">
        <p14:creationId xmlns:p14="http://schemas.microsoft.com/office/powerpoint/2010/main" val="3352304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CC6F1-856F-40AB-828E-DB71073D9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00" y="381000"/>
            <a:ext cx="2590800" cy="1325563"/>
          </a:xfrm>
        </p:spPr>
        <p:txBody>
          <a:bodyPr/>
          <a:lstStyle/>
          <a:p>
            <a:r>
              <a:rPr lang="en-US" dirty="0"/>
              <a:t>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522A1-FD7D-45C7-A72D-C443A0271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69975"/>
          </a:xfrm>
        </p:spPr>
        <p:txBody>
          <a:bodyPr/>
          <a:lstStyle/>
          <a:p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.</a:t>
            </a:r>
          </a:p>
          <a:p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chu vi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1940</TotalTime>
  <Words>428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Carcassonno; bảo châu; châu</dc:creator>
  <cp:lastModifiedBy>Chau Bao</cp:lastModifiedBy>
  <cp:revision>210</cp:revision>
  <dcterms:created xsi:type="dcterms:W3CDTF">2013-04-15T07:54:58Z</dcterms:created>
  <dcterms:modified xsi:type="dcterms:W3CDTF">2022-02-06T05:05:46Z</dcterms:modified>
</cp:coreProperties>
</file>